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sldIdLst>
    <p:sldId id="256" r:id="rId2"/>
    <p:sldId id="259" r:id="rId3"/>
    <p:sldId id="263" r:id="rId4"/>
    <p:sldId id="260" r:id="rId5"/>
    <p:sldId id="261" r:id="rId6"/>
    <p:sldId id="262" r:id="rId7"/>
    <p:sldId id="264" r:id="rId8"/>
    <p:sldId id="269" r:id="rId9"/>
    <p:sldId id="276" r:id="rId10"/>
    <p:sldId id="271" r:id="rId11"/>
    <p:sldId id="270" r:id="rId12"/>
    <p:sldId id="265" r:id="rId13"/>
    <p:sldId id="273" r:id="rId14"/>
    <p:sldId id="274" r:id="rId15"/>
    <p:sldId id="272" r:id="rId16"/>
    <p:sldId id="278" r:id="rId17"/>
    <p:sldId id="279" r:id="rId18"/>
    <p:sldId id="281" r:id="rId19"/>
    <p:sldId id="282" r:id="rId20"/>
    <p:sldId id="280" r:id="rId21"/>
    <p:sldId id="283" r:id="rId22"/>
    <p:sldId id="285" r:id="rId23"/>
    <p:sldId id="275" r:id="rId24"/>
    <p:sldId id="287" r:id="rId25"/>
    <p:sldId id="289" r:id="rId26"/>
    <p:sldId id="288" r:id="rId27"/>
    <p:sldId id="268" r:id="rId28"/>
    <p:sldId id="2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34" autoAdjust="0"/>
  </p:normalViewPr>
  <p:slideViewPr>
    <p:cSldViewPr snapToGrid="0">
      <p:cViewPr varScale="1">
        <p:scale>
          <a:sx n="59" d="100"/>
          <a:sy n="59" d="100"/>
        </p:scale>
        <p:origin x="9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4FBB0-EA5A-45FF-B824-D2DAB6D84BD0}"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50670-72FD-498E-8390-3A4338A14B0E}" type="slidenum">
              <a:rPr lang="en-US" smtClean="0"/>
              <a:t>‹#›</a:t>
            </a:fld>
            <a:endParaRPr lang="en-US"/>
          </a:p>
        </p:txBody>
      </p:sp>
    </p:spTree>
    <p:extLst>
      <p:ext uri="{BB962C8B-B14F-4D97-AF65-F5344CB8AC3E}">
        <p14:creationId xmlns:p14="http://schemas.microsoft.com/office/powerpoint/2010/main" val="403742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CubeSat acts</a:t>
            </a:r>
            <a:r>
              <a:rPr lang="en-US" baseline="0" dirty="0"/>
              <a:t> as a black box, as that’s mostly how it would be in a real system.</a:t>
            </a:r>
            <a:endParaRPr lang="en-US" dirty="0"/>
          </a:p>
        </p:txBody>
      </p:sp>
      <p:sp>
        <p:nvSpPr>
          <p:cNvPr id="4" name="Slide Number Placeholder 3"/>
          <p:cNvSpPr>
            <a:spLocks noGrp="1"/>
          </p:cNvSpPr>
          <p:nvPr>
            <p:ph type="sldNum" sz="quarter" idx="10"/>
          </p:nvPr>
        </p:nvSpPr>
        <p:spPr/>
        <p:txBody>
          <a:bodyPr/>
          <a:lstStyle/>
          <a:p>
            <a:fld id="{28050670-72FD-498E-8390-3A4338A14B0E}" type="slidenum">
              <a:rPr lang="en-US" smtClean="0"/>
              <a:t>17</a:t>
            </a:fld>
            <a:endParaRPr lang="en-US"/>
          </a:p>
        </p:txBody>
      </p:sp>
    </p:spTree>
    <p:extLst>
      <p:ext uri="{BB962C8B-B14F-4D97-AF65-F5344CB8AC3E}">
        <p14:creationId xmlns:p14="http://schemas.microsoft.com/office/powerpoint/2010/main" val="302486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CubeSat acts</a:t>
            </a:r>
            <a:r>
              <a:rPr lang="en-US" baseline="0" dirty="0"/>
              <a:t> as a black box, as that’s mostly how it would be in a real system.</a:t>
            </a:r>
            <a:endParaRPr lang="en-US" dirty="0"/>
          </a:p>
        </p:txBody>
      </p:sp>
      <p:sp>
        <p:nvSpPr>
          <p:cNvPr id="4" name="Slide Number Placeholder 3"/>
          <p:cNvSpPr>
            <a:spLocks noGrp="1"/>
          </p:cNvSpPr>
          <p:nvPr>
            <p:ph type="sldNum" sz="quarter" idx="10"/>
          </p:nvPr>
        </p:nvSpPr>
        <p:spPr/>
        <p:txBody>
          <a:bodyPr/>
          <a:lstStyle/>
          <a:p>
            <a:fld id="{28050670-72FD-498E-8390-3A4338A14B0E}" type="slidenum">
              <a:rPr lang="en-US" smtClean="0"/>
              <a:t>20</a:t>
            </a:fld>
            <a:endParaRPr lang="en-US"/>
          </a:p>
        </p:txBody>
      </p:sp>
    </p:spTree>
    <p:extLst>
      <p:ext uri="{BB962C8B-B14F-4D97-AF65-F5344CB8AC3E}">
        <p14:creationId xmlns:p14="http://schemas.microsoft.com/office/powerpoint/2010/main" val="279796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504356-8B46-44B4-8A7F-54D99961375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72F4D-92F8-4D10-B897-04E5E4866B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17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04356-8B46-44B4-8A7F-54D99961375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224427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04356-8B46-44B4-8A7F-54D99961375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224706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04356-8B46-44B4-8A7F-54D99961375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136961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04356-8B46-44B4-8A7F-54D999613750}"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72F4D-92F8-4D10-B897-04E5E4866B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6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04356-8B46-44B4-8A7F-54D999613750}"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308202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04356-8B46-44B4-8A7F-54D999613750}"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86551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04356-8B46-44B4-8A7F-54D999613750}"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283451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504356-8B46-44B4-8A7F-54D999613750}" type="datetimeFigureOut">
              <a:rPr lang="en-US" smtClean="0"/>
              <a:t>10/22/2020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356690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504356-8B46-44B4-8A7F-54D999613750}" type="datetimeFigureOut">
              <a:rPr lang="en-US" smtClean="0"/>
              <a:t>10/22/2020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B72F4D-92F8-4D10-B897-04E5E4866B08}" type="slidenum">
              <a:rPr lang="en-US" smtClean="0"/>
              <a:t>‹#›</a:t>
            </a:fld>
            <a:endParaRPr lang="en-US"/>
          </a:p>
        </p:txBody>
      </p:sp>
    </p:spTree>
    <p:extLst>
      <p:ext uri="{BB962C8B-B14F-4D97-AF65-F5344CB8AC3E}">
        <p14:creationId xmlns:p14="http://schemas.microsoft.com/office/powerpoint/2010/main" val="3979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04356-8B46-44B4-8A7F-54D999613750}"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72F4D-92F8-4D10-B897-04E5E4866B08}" type="slidenum">
              <a:rPr lang="en-US" smtClean="0"/>
              <a:t>‹#›</a:t>
            </a:fld>
            <a:endParaRPr lang="en-US"/>
          </a:p>
        </p:txBody>
      </p:sp>
    </p:spTree>
    <p:extLst>
      <p:ext uri="{BB962C8B-B14F-4D97-AF65-F5344CB8AC3E}">
        <p14:creationId xmlns:p14="http://schemas.microsoft.com/office/powerpoint/2010/main" val="150402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504356-8B46-44B4-8A7F-54D999613750}" type="datetimeFigureOut">
              <a:rPr lang="en-US" smtClean="0"/>
              <a:t>10/22/2020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B72F4D-92F8-4D10-B897-04E5E4866B0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2746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rc.aiaa.org/doi/abs/10.2514/6.2016-022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09/EMS.2013.1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1295-F935-4971-B584-6D5380A389BC}"/>
              </a:ext>
            </a:extLst>
          </p:cNvPr>
          <p:cNvSpPr>
            <a:spLocks noGrp="1"/>
          </p:cNvSpPr>
          <p:nvPr>
            <p:ph type="ctrTitle"/>
          </p:nvPr>
        </p:nvSpPr>
        <p:spPr/>
        <p:txBody>
          <a:bodyPr>
            <a:normAutofit fontScale="90000"/>
          </a:bodyPr>
          <a:lstStyle/>
          <a:p>
            <a:r>
              <a:rPr lang="en-US" b="1" dirty="0"/>
              <a:t>A Case Study in Formal Specification and Runtime Verification of a CubeSat Communications System</a:t>
            </a:r>
          </a:p>
        </p:txBody>
      </p:sp>
      <p:sp>
        <p:nvSpPr>
          <p:cNvPr id="3" name="Subtitle 2">
            <a:extLst>
              <a:ext uri="{FF2B5EF4-FFF2-40B4-BE49-F238E27FC236}">
                <a16:creationId xmlns:a16="http://schemas.microsoft.com/office/drawing/2014/main" id="{43CAF680-ECE7-45AE-AE38-D071C379EDBC}"/>
              </a:ext>
            </a:extLst>
          </p:cNvPr>
          <p:cNvSpPr>
            <a:spLocks noGrp="1"/>
          </p:cNvSpPr>
          <p:nvPr>
            <p:ph type="subTitle" idx="1"/>
          </p:nvPr>
        </p:nvSpPr>
        <p:spPr>
          <a:xfrm>
            <a:off x="1100050" y="4636167"/>
            <a:ext cx="5589507" cy="1462881"/>
          </a:xfrm>
        </p:spPr>
        <p:txBody>
          <a:bodyPr>
            <a:normAutofit fontScale="92500" lnSpcReduction="20000"/>
          </a:bodyPr>
          <a:lstStyle/>
          <a:p>
            <a:r>
              <a:rPr lang="en-US" b="1" dirty="0"/>
              <a:t>Zachary Luppen, PhD Student</a:t>
            </a:r>
          </a:p>
          <a:p>
            <a:r>
              <a:rPr lang="en-US" b="1" dirty="0"/>
              <a:t>Dae Young Lee, </a:t>
            </a:r>
            <a:r>
              <a:rPr lang="en-US" b="1" dirty="0" err="1"/>
              <a:t>Phd</a:t>
            </a:r>
            <a:r>
              <a:rPr lang="en-US" b="1" dirty="0"/>
              <a:t>; Kristin Yvonne Rozier, PhD</a:t>
            </a:r>
          </a:p>
          <a:p>
            <a:r>
              <a:rPr lang="en-US" b="1" dirty="0"/>
              <a:t>20 October 2020</a:t>
            </a:r>
          </a:p>
        </p:txBody>
      </p:sp>
    </p:spTree>
    <p:extLst>
      <p:ext uri="{BB962C8B-B14F-4D97-AF65-F5344CB8AC3E}">
        <p14:creationId xmlns:p14="http://schemas.microsoft.com/office/powerpoint/2010/main" val="344577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13EE2315-97FB-4DD2-96D3-24C8A1A00F73}"/>
              </a:ext>
            </a:extLst>
          </p:cNvPr>
          <p:cNvPicPr>
            <a:picLocks noChangeAspect="1"/>
          </p:cNvPicPr>
          <p:nvPr/>
        </p:nvPicPr>
        <p:blipFill rotWithShape="1">
          <a:blip r:embed="rId2">
            <a:extLst>
              <a:ext uri="{28A0092B-C50C-407E-A947-70E740481C1C}">
                <a14:useLocalDpi xmlns:a14="http://schemas.microsoft.com/office/drawing/2010/main" val="0"/>
              </a:ext>
            </a:extLst>
          </a:blip>
          <a:srcRect r="28430"/>
          <a:stretch/>
        </p:blipFill>
        <p:spPr>
          <a:xfrm>
            <a:off x="4653640" y="719854"/>
            <a:ext cx="7304315" cy="4699635"/>
          </a:xfrm>
          <a:prstGeom prst="rect">
            <a:avLst/>
          </a:prstGeom>
        </p:spPr>
      </p:pic>
      <p:pic>
        <p:nvPicPr>
          <p:cNvPr id="7" name="Picture 6" descr="A picture containing blue, sitting, table, bowl&#10;&#10;Description automatically generated">
            <a:extLst>
              <a:ext uri="{FF2B5EF4-FFF2-40B4-BE49-F238E27FC236}">
                <a16:creationId xmlns:a16="http://schemas.microsoft.com/office/drawing/2014/main" id="{85E4E9EB-30D2-467B-BD65-A5E48BB58DB7}"/>
              </a:ext>
            </a:extLst>
          </p:cNvPr>
          <p:cNvPicPr>
            <a:picLocks noChangeAspect="1"/>
          </p:cNvPicPr>
          <p:nvPr/>
        </p:nvPicPr>
        <p:blipFill rotWithShape="1">
          <a:blip r:embed="rId3">
            <a:extLst>
              <a:ext uri="{28A0092B-C50C-407E-A947-70E740481C1C}">
                <a14:useLocalDpi xmlns:a14="http://schemas.microsoft.com/office/drawing/2010/main" val="0"/>
              </a:ext>
            </a:extLst>
          </a:blip>
          <a:srcRect l="5701" t="3173" r="6090" b="3805"/>
          <a:stretch/>
        </p:blipFill>
        <p:spPr>
          <a:xfrm>
            <a:off x="152399" y="887884"/>
            <a:ext cx="4228401" cy="4228401"/>
          </a:xfrm>
          <a:prstGeom prst="rect">
            <a:avLst/>
          </a:prstGeom>
        </p:spPr>
      </p:pic>
    </p:spTree>
    <p:extLst>
      <p:ext uri="{BB962C8B-B14F-4D97-AF65-F5344CB8AC3E}">
        <p14:creationId xmlns:p14="http://schemas.microsoft.com/office/powerpoint/2010/main" val="105639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82A-BF3E-4E19-9196-C5FDF7ABE783}"/>
              </a:ext>
            </a:extLst>
          </p:cNvPr>
          <p:cNvSpPr>
            <a:spLocks noGrp="1"/>
          </p:cNvSpPr>
          <p:nvPr>
            <p:ph type="title"/>
          </p:nvPr>
        </p:nvSpPr>
        <p:spPr/>
        <p:txBody>
          <a:bodyPr/>
          <a:lstStyle/>
          <a:p>
            <a:r>
              <a:rPr lang="en-US" dirty="0"/>
              <a:t>Keypoint 2</a:t>
            </a:r>
          </a:p>
        </p:txBody>
      </p:sp>
      <p:sp>
        <p:nvSpPr>
          <p:cNvPr id="4" name="Content Placeholder 2">
            <a:extLst>
              <a:ext uri="{FF2B5EF4-FFF2-40B4-BE49-F238E27FC236}">
                <a16:creationId xmlns:a16="http://schemas.microsoft.com/office/drawing/2014/main" id="{15A38DCA-DA3A-4624-AEDA-EC8063A6CBDB}"/>
              </a:ext>
            </a:extLst>
          </p:cNvPr>
          <p:cNvSpPr>
            <a:spLocks noGrp="1"/>
          </p:cNvSpPr>
          <p:nvPr>
            <p:ph idx="1"/>
          </p:nvPr>
        </p:nvSpPr>
        <p:spPr>
          <a:xfrm>
            <a:off x="684211" y="1981836"/>
            <a:ext cx="10412413" cy="3982083"/>
          </a:xfrm>
        </p:spPr>
        <p:txBody>
          <a:bodyPr>
            <a:normAutofit/>
          </a:bodyPr>
          <a:lstStyle/>
          <a:p>
            <a:pPr fontAlgn="base">
              <a:lnSpc>
                <a:spcPct val="100000"/>
              </a:lnSpc>
              <a:buFont typeface="Arial" panose="020B0604020202020204" pitchFamily="34" charset="0"/>
              <a:buChar char="•"/>
            </a:pPr>
            <a:r>
              <a:rPr lang="en-US" sz="2400" dirty="0"/>
              <a:t>  </a:t>
            </a:r>
            <a:r>
              <a:rPr lang="en-US" sz="2400" b="1" dirty="0"/>
              <a:t>“Develop a simulated communications system that transmits information from one PC (emulating the CubeSat) to another (emulating the Ground Station)”</a:t>
            </a:r>
          </a:p>
          <a:p>
            <a:pPr fontAlgn="base">
              <a:lnSpc>
                <a:spcPct val="100000"/>
              </a:lnSpc>
              <a:buFont typeface="Arial" panose="020B0604020202020204" pitchFamily="34" charset="0"/>
              <a:buChar char="•"/>
            </a:pPr>
            <a:endParaRPr lang="en-US" sz="2400" b="1" dirty="0"/>
          </a:p>
          <a:p>
            <a:pPr fontAlgn="base">
              <a:lnSpc>
                <a:spcPct val="100000"/>
              </a:lnSpc>
              <a:buFont typeface="Arial" panose="020B0604020202020204" pitchFamily="34" charset="0"/>
              <a:buChar char="•"/>
            </a:pPr>
            <a:r>
              <a:rPr lang="en-US" sz="2400" dirty="0"/>
              <a:t>  We develop a protocol wherein communications are “established (LOS achieved)” from the orbital simulation, triggering the transmitting radio</a:t>
            </a:r>
          </a:p>
          <a:p>
            <a:pPr fontAlgn="base">
              <a:lnSpc>
                <a:spcPct val="100000"/>
              </a:lnSpc>
              <a:buFont typeface="Arial" panose="020B0604020202020204" pitchFamily="34" charset="0"/>
              <a:buChar char="•"/>
            </a:pPr>
            <a:r>
              <a:rPr lang="en-US" sz="2400" dirty="0"/>
              <a:t>  The receiver, which can “track” the CubeSat, waits for a transmission</a:t>
            </a:r>
          </a:p>
          <a:p>
            <a:pPr fontAlgn="base">
              <a:lnSpc>
                <a:spcPct val="100000"/>
              </a:lnSpc>
              <a:buFont typeface="Arial" panose="020B0604020202020204" pitchFamily="34" charset="0"/>
              <a:buChar char="•"/>
            </a:pPr>
            <a:r>
              <a:rPr lang="en-US" sz="2400" dirty="0"/>
              <a:t>  Transmission is received, telemetry data is saved to file</a:t>
            </a:r>
            <a:endParaRPr lang="en-US" sz="2200" dirty="0"/>
          </a:p>
        </p:txBody>
      </p:sp>
    </p:spTree>
    <p:extLst>
      <p:ext uri="{BB962C8B-B14F-4D97-AF65-F5344CB8AC3E}">
        <p14:creationId xmlns:p14="http://schemas.microsoft.com/office/powerpoint/2010/main" val="142731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diagram&#10;&#10;Description automatically generated">
            <a:extLst>
              <a:ext uri="{FF2B5EF4-FFF2-40B4-BE49-F238E27FC236}">
                <a16:creationId xmlns:a16="http://schemas.microsoft.com/office/drawing/2014/main" id="{57F2C80E-8148-47DA-87EA-C4EA34F1C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79" y="171494"/>
            <a:ext cx="11293642" cy="6008896"/>
          </a:xfrm>
          <a:prstGeom prst="rect">
            <a:avLst/>
          </a:prstGeom>
        </p:spPr>
      </p:pic>
    </p:spTree>
    <p:extLst>
      <p:ext uri="{BB962C8B-B14F-4D97-AF65-F5344CB8AC3E}">
        <p14:creationId xmlns:p14="http://schemas.microsoft.com/office/powerpoint/2010/main" val="230750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82A-BF3E-4E19-9196-C5FDF7ABE783}"/>
              </a:ext>
            </a:extLst>
          </p:cNvPr>
          <p:cNvSpPr>
            <a:spLocks noGrp="1"/>
          </p:cNvSpPr>
          <p:nvPr>
            <p:ph type="title"/>
          </p:nvPr>
        </p:nvSpPr>
        <p:spPr/>
        <p:txBody>
          <a:bodyPr/>
          <a:lstStyle/>
          <a:p>
            <a:r>
              <a:rPr lang="en-US" dirty="0"/>
              <a:t>Keypoint 3</a:t>
            </a:r>
          </a:p>
        </p:txBody>
      </p:sp>
      <p:sp>
        <p:nvSpPr>
          <p:cNvPr id="4" name="Content Placeholder 2">
            <a:extLst>
              <a:ext uri="{FF2B5EF4-FFF2-40B4-BE49-F238E27FC236}">
                <a16:creationId xmlns:a16="http://schemas.microsoft.com/office/drawing/2014/main" id="{15A38DCA-DA3A-4624-AEDA-EC8063A6CBDB}"/>
              </a:ext>
            </a:extLst>
          </p:cNvPr>
          <p:cNvSpPr>
            <a:spLocks noGrp="1"/>
          </p:cNvSpPr>
          <p:nvPr>
            <p:ph idx="1"/>
          </p:nvPr>
        </p:nvSpPr>
        <p:spPr>
          <a:xfrm>
            <a:off x="684211" y="1981836"/>
            <a:ext cx="10412413" cy="3982083"/>
          </a:xfrm>
        </p:spPr>
        <p:txBody>
          <a:bodyPr>
            <a:normAutofit fontScale="92500" lnSpcReduction="20000"/>
          </a:bodyPr>
          <a:lstStyle/>
          <a:p>
            <a:pPr fontAlgn="base">
              <a:lnSpc>
                <a:spcPct val="100000"/>
              </a:lnSpc>
              <a:buFont typeface="Arial" panose="020B0604020202020204" pitchFamily="34" charset="0"/>
              <a:buChar char="•"/>
            </a:pPr>
            <a:r>
              <a:rPr lang="en-US" sz="2400" dirty="0"/>
              <a:t>  </a:t>
            </a:r>
            <a:r>
              <a:rPr lang="en-US" sz="2400" b="1" dirty="0"/>
              <a:t>“Utilize software defined radio (SDR) technology to perform the communication, using Simulink programs”</a:t>
            </a:r>
          </a:p>
          <a:p>
            <a:pPr fontAlgn="base">
              <a:lnSpc>
                <a:spcPct val="100000"/>
              </a:lnSpc>
              <a:buFont typeface="Arial" panose="020B0604020202020204" pitchFamily="34" charset="0"/>
              <a:buChar char="•"/>
            </a:pPr>
            <a:endParaRPr lang="en-US" sz="2400" b="1" dirty="0"/>
          </a:p>
          <a:p>
            <a:pPr fontAlgn="base">
              <a:lnSpc>
                <a:spcPct val="100000"/>
              </a:lnSpc>
              <a:buFont typeface="Arial" panose="020B0604020202020204" pitchFamily="34" charset="0"/>
              <a:buChar char="•"/>
            </a:pPr>
            <a:r>
              <a:rPr lang="en-US" sz="2400" dirty="0"/>
              <a:t>  We use the Simulink Communications library for its flexibility and versatile functionality that can be used to program SDRs.</a:t>
            </a:r>
          </a:p>
          <a:p>
            <a:pPr fontAlgn="base">
              <a:lnSpc>
                <a:spcPct val="100000"/>
              </a:lnSpc>
              <a:buFont typeface="Arial" panose="020B0604020202020204" pitchFamily="34" charset="0"/>
              <a:buChar char="•"/>
            </a:pPr>
            <a:r>
              <a:rPr lang="en-US" sz="2400" dirty="0"/>
              <a:t>  Use UDP communication to receive information from the CubeSat model as an indicator for when to transmit</a:t>
            </a:r>
          </a:p>
          <a:p>
            <a:pPr fontAlgn="base">
              <a:lnSpc>
                <a:spcPct val="100000"/>
              </a:lnSpc>
              <a:buFont typeface="Arial" panose="020B0604020202020204" pitchFamily="34" charset="0"/>
              <a:buChar char="•"/>
            </a:pPr>
            <a:r>
              <a:rPr lang="en-US" sz="2400" dirty="0"/>
              <a:t>  Broadcast information that gets received and saved to a file</a:t>
            </a:r>
          </a:p>
          <a:p>
            <a:pPr fontAlgn="base">
              <a:lnSpc>
                <a:spcPct val="100000"/>
              </a:lnSpc>
              <a:buFont typeface="Arial" panose="020B0604020202020204" pitchFamily="34" charset="0"/>
              <a:buChar char="•"/>
            </a:pPr>
            <a:endParaRPr lang="en-US" sz="2400" dirty="0"/>
          </a:p>
          <a:p>
            <a:pPr fontAlgn="base">
              <a:lnSpc>
                <a:spcPct val="100000"/>
              </a:lnSpc>
              <a:buFont typeface="Arial" panose="020B0604020202020204" pitchFamily="34" charset="0"/>
              <a:buChar char="•"/>
            </a:pPr>
            <a:r>
              <a:rPr lang="en-US" sz="1500" b="1" dirty="0"/>
              <a:t>Choi, T., Stevenson, T., and </a:t>
            </a:r>
            <a:r>
              <a:rPr lang="en-US" sz="1500" b="1" dirty="0" err="1"/>
              <a:t>Lightsey</a:t>
            </a:r>
            <a:r>
              <a:rPr lang="en-US" sz="1500" b="1" dirty="0"/>
              <a:t>, E. </a:t>
            </a:r>
            <a:r>
              <a:rPr lang="en-US" sz="1500" b="1" dirty="0" err="1"/>
              <a:t>G.,Reference</a:t>
            </a:r>
            <a:r>
              <a:rPr lang="en-US" sz="1500" b="1" dirty="0"/>
              <a:t> Ground Station Design for University Satellite Missions with Varying Communication Requirements, chapter and pages. https://doi.org/10.2514/6.2017-1334, URLhttps://arc.aiaa.org/doi/abs/10.2514/6.2017-1334.</a:t>
            </a:r>
          </a:p>
        </p:txBody>
      </p:sp>
    </p:spTree>
    <p:extLst>
      <p:ext uri="{BB962C8B-B14F-4D97-AF65-F5344CB8AC3E}">
        <p14:creationId xmlns:p14="http://schemas.microsoft.com/office/powerpoint/2010/main" val="378050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FAAB-D83A-4BD8-9665-002D41F50216}"/>
              </a:ext>
            </a:extLst>
          </p:cNvPr>
          <p:cNvSpPr>
            <a:spLocks noGrp="1"/>
          </p:cNvSpPr>
          <p:nvPr>
            <p:ph type="title"/>
          </p:nvPr>
        </p:nvSpPr>
        <p:spPr/>
        <p:txBody>
          <a:bodyPr/>
          <a:lstStyle/>
          <a:p>
            <a:r>
              <a:rPr lang="en-US" dirty="0"/>
              <a:t>TX-RX</a:t>
            </a:r>
          </a:p>
        </p:txBody>
      </p:sp>
      <p:pic>
        <p:nvPicPr>
          <p:cNvPr id="5" name="Picture 4" descr="Diagram&#10;&#10;Description automatically generated">
            <a:extLst>
              <a:ext uri="{FF2B5EF4-FFF2-40B4-BE49-F238E27FC236}">
                <a16:creationId xmlns:a16="http://schemas.microsoft.com/office/drawing/2014/main" id="{AB1C3A79-DF5B-4423-BBE3-733A7C765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928" y="1841499"/>
            <a:ext cx="9416143" cy="4347892"/>
          </a:xfrm>
          <a:prstGeom prst="rect">
            <a:avLst/>
          </a:prstGeom>
        </p:spPr>
      </p:pic>
    </p:spTree>
    <p:extLst>
      <p:ext uri="{BB962C8B-B14F-4D97-AF65-F5344CB8AC3E}">
        <p14:creationId xmlns:p14="http://schemas.microsoft.com/office/powerpoint/2010/main" val="23365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5F42F98-CF47-494D-BFDD-50FB555EB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7077"/>
            <a:ext cx="12192000" cy="3323845"/>
          </a:xfrm>
          <a:prstGeom prst="rect">
            <a:avLst/>
          </a:prstGeom>
        </p:spPr>
      </p:pic>
      <p:sp>
        <p:nvSpPr>
          <p:cNvPr id="6" name="Title 1">
            <a:extLst>
              <a:ext uri="{FF2B5EF4-FFF2-40B4-BE49-F238E27FC236}">
                <a16:creationId xmlns:a16="http://schemas.microsoft.com/office/drawing/2014/main" id="{EF130640-7239-4B59-9C55-D3BC74545A93}"/>
              </a:ext>
            </a:extLst>
          </p:cNvPr>
          <p:cNvSpPr>
            <a:spLocks noGrp="1"/>
          </p:cNvSpPr>
          <p:nvPr>
            <p:ph type="title"/>
          </p:nvPr>
        </p:nvSpPr>
        <p:spPr>
          <a:xfrm>
            <a:off x="1097280" y="286603"/>
            <a:ext cx="10058400" cy="1450757"/>
          </a:xfrm>
        </p:spPr>
        <p:txBody>
          <a:bodyPr/>
          <a:lstStyle/>
          <a:p>
            <a:r>
              <a:rPr lang="en-US" dirty="0"/>
              <a:t>TX-RX Model with UDP Information</a:t>
            </a:r>
          </a:p>
        </p:txBody>
      </p:sp>
    </p:spTree>
    <p:extLst>
      <p:ext uri="{BB962C8B-B14F-4D97-AF65-F5344CB8AC3E}">
        <p14:creationId xmlns:p14="http://schemas.microsoft.com/office/powerpoint/2010/main" val="232052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82A-BF3E-4E19-9196-C5FDF7ABE783}"/>
              </a:ext>
            </a:extLst>
          </p:cNvPr>
          <p:cNvSpPr>
            <a:spLocks noGrp="1"/>
          </p:cNvSpPr>
          <p:nvPr>
            <p:ph type="title"/>
          </p:nvPr>
        </p:nvSpPr>
        <p:spPr/>
        <p:txBody>
          <a:bodyPr/>
          <a:lstStyle/>
          <a:p>
            <a:r>
              <a:rPr lang="en-US" dirty="0"/>
              <a:t>Application of Formal Methods</a:t>
            </a:r>
          </a:p>
        </p:txBody>
      </p:sp>
      <p:sp>
        <p:nvSpPr>
          <p:cNvPr id="4" name="Content Placeholder 2">
            <a:extLst>
              <a:ext uri="{FF2B5EF4-FFF2-40B4-BE49-F238E27FC236}">
                <a16:creationId xmlns:a16="http://schemas.microsoft.com/office/drawing/2014/main" id="{15A38DCA-DA3A-4624-AEDA-EC8063A6CBDB}"/>
              </a:ext>
            </a:extLst>
          </p:cNvPr>
          <p:cNvSpPr>
            <a:spLocks noGrp="1"/>
          </p:cNvSpPr>
          <p:nvPr>
            <p:ph idx="1"/>
          </p:nvPr>
        </p:nvSpPr>
        <p:spPr>
          <a:xfrm>
            <a:off x="1097280" y="2480600"/>
            <a:ext cx="9659197" cy="3172055"/>
          </a:xfrm>
        </p:spPr>
        <p:txBody>
          <a:bodyPr>
            <a:normAutofit fontScale="92500" lnSpcReduction="10000"/>
          </a:bodyPr>
          <a:lstStyle/>
          <a:p>
            <a:pPr fontAlgn="base">
              <a:lnSpc>
                <a:spcPct val="100000"/>
              </a:lnSpc>
              <a:buFont typeface="Arial" panose="020B0604020202020204" pitchFamily="34" charset="0"/>
              <a:buChar char="•"/>
            </a:pPr>
            <a:r>
              <a:rPr lang="en-US" sz="2400" dirty="0"/>
              <a:t>System is described using mission-time linear temporal logic (MLTL) specifications</a:t>
            </a:r>
          </a:p>
          <a:p>
            <a:pPr lvl="1" fontAlgn="base">
              <a:lnSpc>
                <a:spcPct val="100000"/>
              </a:lnSpc>
              <a:buFont typeface="Arial" panose="020B0604020202020204" pitchFamily="34" charset="0"/>
              <a:buChar char="•"/>
            </a:pPr>
            <a:r>
              <a:rPr lang="en-US" sz="2200" dirty="0"/>
              <a:t>MLTL is defined and explained</a:t>
            </a:r>
          </a:p>
          <a:p>
            <a:pPr lvl="1" fontAlgn="base">
              <a:lnSpc>
                <a:spcPct val="100000"/>
              </a:lnSpc>
              <a:buFont typeface="Arial" panose="020B0604020202020204" pitchFamily="34" charset="0"/>
              <a:buChar char="•"/>
            </a:pPr>
            <a:r>
              <a:rPr lang="en-US" sz="2200" dirty="0"/>
              <a:t>Specs relating to communications model and received telemetry</a:t>
            </a:r>
          </a:p>
          <a:p>
            <a:pPr lvl="1" fontAlgn="base">
              <a:lnSpc>
                <a:spcPct val="100000"/>
              </a:lnSpc>
              <a:buFont typeface="Arial" panose="020B0604020202020204" pitchFamily="34" charset="0"/>
              <a:buChar char="•"/>
            </a:pPr>
            <a:endParaRPr lang="en-US" sz="2200" dirty="0"/>
          </a:p>
          <a:p>
            <a:pPr fontAlgn="base">
              <a:lnSpc>
                <a:spcPct val="100000"/>
              </a:lnSpc>
              <a:buFont typeface="Arial" panose="020B0604020202020204" pitchFamily="34" charset="0"/>
              <a:buChar char="•"/>
            </a:pPr>
            <a:r>
              <a:rPr lang="en-US" sz="2400" dirty="0"/>
              <a:t>  These specifications are read into R2U2, and the data/telemetry that is available from the receiver (as well as the CubeSat model) is compared against them</a:t>
            </a:r>
          </a:p>
          <a:p>
            <a:pPr lvl="1" fontAlgn="base">
              <a:lnSpc>
                <a:spcPct val="100000"/>
              </a:lnSpc>
              <a:buFont typeface="Arial" panose="020B0604020202020204" pitchFamily="34" charset="0"/>
              <a:buChar char="•"/>
            </a:pPr>
            <a:r>
              <a:rPr lang="en-US" sz="2200" dirty="0"/>
              <a:t>R2U2 is described, discussion of how the process works</a:t>
            </a:r>
          </a:p>
          <a:p>
            <a:pPr lvl="1" fontAlgn="base">
              <a:lnSpc>
                <a:spcPct val="100000"/>
              </a:lnSpc>
              <a:buFont typeface="Arial" panose="020B0604020202020204" pitchFamily="34" charset="0"/>
              <a:buChar char="•"/>
            </a:pPr>
            <a:r>
              <a:rPr lang="en-US" sz="2400" dirty="0"/>
              <a:t>Demonstration, sample output</a:t>
            </a:r>
          </a:p>
          <a:p>
            <a:pPr fontAlgn="base">
              <a:lnSpc>
                <a:spcPct val="10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68639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82A-BF3E-4E19-9196-C5FDF7ABE783}"/>
              </a:ext>
            </a:extLst>
          </p:cNvPr>
          <p:cNvSpPr>
            <a:spLocks noGrp="1"/>
          </p:cNvSpPr>
          <p:nvPr>
            <p:ph type="title"/>
          </p:nvPr>
        </p:nvSpPr>
        <p:spPr/>
        <p:txBody>
          <a:bodyPr/>
          <a:lstStyle/>
          <a:p>
            <a:r>
              <a:rPr lang="en-US" dirty="0"/>
              <a:t>Keypoint 1</a:t>
            </a:r>
          </a:p>
        </p:txBody>
      </p:sp>
      <p:sp>
        <p:nvSpPr>
          <p:cNvPr id="4" name="Content Placeholder 2">
            <a:extLst>
              <a:ext uri="{FF2B5EF4-FFF2-40B4-BE49-F238E27FC236}">
                <a16:creationId xmlns:a16="http://schemas.microsoft.com/office/drawing/2014/main" id="{15A38DCA-DA3A-4624-AEDA-EC8063A6CBDB}"/>
              </a:ext>
            </a:extLst>
          </p:cNvPr>
          <p:cNvSpPr>
            <a:spLocks noGrp="1"/>
          </p:cNvSpPr>
          <p:nvPr>
            <p:ph idx="1"/>
          </p:nvPr>
        </p:nvSpPr>
        <p:spPr>
          <a:xfrm>
            <a:off x="684211" y="1981836"/>
            <a:ext cx="10822979" cy="3982083"/>
          </a:xfrm>
        </p:spPr>
        <p:txBody>
          <a:bodyPr>
            <a:normAutofit/>
          </a:bodyPr>
          <a:lstStyle/>
          <a:p>
            <a:pPr fontAlgn="base">
              <a:lnSpc>
                <a:spcPct val="100000"/>
              </a:lnSpc>
              <a:buFont typeface="Arial" panose="020B0604020202020204" pitchFamily="34" charset="0"/>
              <a:buChar char="•"/>
            </a:pPr>
            <a:r>
              <a:rPr lang="en-US" sz="2400" dirty="0"/>
              <a:t>  </a:t>
            </a:r>
            <a:r>
              <a:rPr lang="en-US" sz="2400" b="1" dirty="0"/>
              <a:t>“System is described using mission-time linear temporal logic (MLTL) specifications”</a:t>
            </a:r>
          </a:p>
          <a:p>
            <a:pPr fontAlgn="base">
              <a:lnSpc>
                <a:spcPct val="100000"/>
              </a:lnSpc>
              <a:buFont typeface="Arial" panose="020B0604020202020204" pitchFamily="34" charset="0"/>
              <a:buChar char="•"/>
            </a:pPr>
            <a:r>
              <a:rPr lang="en-US" sz="2400" dirty="0"/>
              <a:t>  Examine orbital information. Ensure that the location tracking of the CubeSat is correct.</a:t>
            </a:r>
          </a:p>
          <a:p>
            <a:pPr fontAlgn="base">
              <a:lnSpc>
                <a:spcPct val="100000"/>
              </a:lnSpc>
              <a:buFont typeface="Arial" panose="020B0604020202020204" pitchFamily="34" charset="0"/>
              <a:buChar char="•"/>
            </a:pPr>
            <a:r>
              <a:rPr lang="en-US" sz="2400" dirty="0"/>
              <a:t>  Monitor telemetry variables.</a:t>
            </a:r>
          </a:p>
          <a:p>
            <a:pPr marL="0" indent="0" fontAlgn="base">
              <a:lnSpc>
                <a:spcPct val="100000"/>
              </a:lnSpc>
              <a:buNone/>
            </a:pPr>
            <a:r>
              <a:rPr lang="en-US" sz="2400" b="1" dirty="0"/>
              <a:t>  Examples include:</a:t>
            </a:r>
          </a:p>
          <a:p>
            <a:pPr lvl="1" fontAlgn="base">
              <a:lnSpc>
                <a:spcPct val="100000"/>
              </a:lnSpc>
              <a:buFont typeface="Arial" panose="020B0604020202020204" pitchFamily="34" charset="0"/>
              <a:buChar char="•"/>
            </a:pPr>
            <a:r>
              <a:rPr lang="en-US" sz="2000" dirty="0"/>
              <a:t>Communication isn’t possible when the CubeSat is below the horizon.</a:t>
            </a:r>
          </a:p>
          <a:p>
            <a:pPr lvl="1" fontAlgn="base">
              <a:lnSpc>
                <a:spcPct val="100000"/>
              </a:lnSpc>
              <a:buFont typeface="Arial" panose="020B0604020202020204" pitchFamily="34" charset="0"/>
              <a:buChar char="•"/>
            </a:pPr>
            <a:r>
              <a:rPr lang="en-US" sz="2000" dirty="0"/>
              <a:t>Azimuth and Elevation angles must match</a:t>
            </a:r>
          </a:p>
          <a:p>
            <a:pPr lvl="1" fontAlgn="base">
              <a:lnSpc>
                <a:spcPct val="100000"/>
              </a:lnSpc>
              <a:buFont typeface="Arial" panose="020B0604020202020204" pitchFamily="34" charset="0"/>
              <a:buChar char="•"/>
            </a:pPr>
            <a:r>
              <a:rPr lang="en-US" sz="2000" dirty="0"/>
              <a:t>The receiver cannot receive a message until it is transmitted.</a:t>
            </a:r>
          </a:p>
        </p:txBody>
      </p:sp>
    </p:spTree>
    <p:extLst>
      <p:ext uri="{BB962C8B-B14F-4D97-AF65-F5344CB8AC3E}">
        <p14:creationId xmlns:p14="http://schemas.microsoft.com/office/powerpoint/2010/main" val="3703661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30D979-DE6A-4DBE-B134-BA5B4216EA0F}"/>
              </a:ext>
            </a:extLst>
          </p:cNvPr>
          <p:cNvPicPr>
            <a:picLocks noChangeAspect="1"/>
          </p:cNvPicPr>
          <p:nvPr/>
        </p:nvPicPr>
        <p:blipFill rotWithShape="1">
          <a:blip r:embed="rId2"/>
          <a:srcRect l="36429" t="25333" r="9000" b="13175"/>
          <a:stretch/>
        </p:blipFill>
        <p:spPr>
          <a:xfrm>
            <a:off x="1687340" y="420187"/>
            <a:ext cx="8817319" cy="5588725"/>
          </a:xfrm>
          <a:prstGeom prst="rect">
            <a:avLst/>
          </a:prstGeom>
        </p:spPr>
      </p:pic>
      <p:sp>
        <p:nvSpPr>
          <p:cNvPr id="5" name="Rectangle 4">
            <a:extLst>
              <a:ext uri="{FF2B5EF4-FFF2-40B4-BE49-F238E27FC236}">
                <a16:creationId xmlns:a16="http://schemas.microsoft.com/office/drawing/2014/main" id="{936052CE-D0F6-4D63-ACB3-E5675CFF11CC}"/>
              </a:ext>
            </a:extLst>
          </p:cNvPr>
          <p:cNvSpPr/>
          <p:nvPr/>
        </p:nvSpPr>
        <p:spPr>
          <a:xfrm>
            <a:off x="413657" y="1284514"/>
            <a:ext cx="1556657" cy="1012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9A0DE4-391D-46F9-9B4A-6CB3C643FBCA}"/>
              </a:ext>
            </a:extLst>
          </p:cNvPr>
          <p:cNvSpPr/>
          <p:nvPr/>
        </p:nvSpPr>
        <p:spPr>
          <a:xfrm>
            <a:off x="10069285" y="1284514"/>
            <a:ext cx="1556657" cy="1012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45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16C1FF-B1BE-4020-A7DF-8136735DF113}"/>
              </a:ext>
            </a:extLst>
          </p:cNvPr>
          <p:cNvPicPr>
            <a:picLocks noChangeAspect="1"/>
          </p:cNvPicPr>
          <p:nvPr/>
        </p:nvPicPr>
        <p:blipFill rotWithShape="1">
          <a:blip r:embed="rId2"/>
          <a:srcRect l="36429" t="36985" r="8500" b="12839"/>
          <a:stretch/>
        </p:blipFill>
        <p:spPr>
          <a:xfrm>
            <a:off x="778328" y="587828"/>
            <a:ext cx="10635343" cy="5450636"/>
          </a:xfrm>
          <a:prstGeom prst="rect">
            <a:avLst/>
          </a:prstGeom>
        </p:spPr>
      </p:pic>
    </p:spTree>
    <p:extLst>
      <p:ext uri="{BB962C8B-B14F-4D97-AF65-F5344CB8AC3E}">
        <p14:creationId xmlns:p14="http://schemas.microsoft.com/office/powerpoint/2010/main" val="370809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4F8A-9C72-41FE-A936-B00DEFB7FDA1}"/>
              </a:ext>
            </a:extLst>
          </p:cNvPr>
          <p:cNvSpPr>
            <a:spLocks noGrp="1"/>
          </p:cNvSpPr>
          <p:nvPr>
            <p:ph type="title"/>
          </p:nvPr>
        </p:nvSpPr>
        <p:spPr>
          <a:xfrm>
            <a:off x="684212" y="458257"/>
            <a:ext cx="8534400" cy="837143"/>
          </a:xfrm>
        </p:spPr>
        <p:txBody>
          <a:bodyPr/>
          <a:lstStyle/>
          <a:p>
            <a:r>
              <a:rPr lang="en-US" b="1" dirty="0"/>
              <a:t>Introduction</a:t>
            </a:r>
            <a:r>
              <a:rPr lang="en-US" dirty="0"/>
              <a:t> Key Points</a:t>
            </a:r>
          </a:p>
        </p:txBody>
      </p:sp>
      <p:sp>
        <p:nvSpPr>
          <p:cNvPr id="3" name="Content Placeholder 2">
            <a:extLst>
              <a:ext uri="{FF2B5EF4-FFF2-40B4-BE49-F238E27FC236}">
                <a16:creationId xmlns:a16="http://schemas.microsoft.com/office/drawing/2014/main" id="{093C266A-697C-47CB-9CBD-695FEE1728B1}"/>
              </a:ext>
            </a:extLst>
          </p:cNvPr>
          <p:cNvSpPr>
            <a:spLocks noGrp="1"/>
          </p:cNvSpPr>
          <p:nvPr>
            <p:ph idx="1"/>
          </p:nvPr>
        </p:nvSpPr>
        <p:spPr>
          <a:xfrm>
            <a:off x="684211" y="1981836"/>
            <a:ext cx="10412413" cy="3982083"/>
          </a:xfrm>
        </p:spPr>
        <p:txBody>
          <a:bodyPr>
            <a:normAutofit/>
          </a:bodyPr>
          <a:lstStyle/>
          <a:p>
            <a:pPr fontAlgn="base">
              <a:lnSpc>
                <a:spcPct val="100000"/>
              </a:lnSpc>
              <a:buFont typeface="Arial" panose="020B0604020202020204" pitchFamily="34" charset="0"/>
              <a:buChar char="•"/>
            </a:pPr>
            <a:r>
              <a:rPr lang="en-US" sz="2400" dirty="0"/>
              <a:t>  CubeSats are becoming widely used by various groups owing to their relatively low cost and fast turnaround times.</a:t>
            </a:r>
          </a:p>
          <a:p>
            <a:pPr fontAlgn="base">
              <a:lnSpc>
                <a:spcPct val="100000"/>
              </a:lnSpc>
              <a:buFont typeface="Arial" panose="020B0604020202020204" pitchFamily="34" charset="0"/>
              <a:buChar char="•"/>
            </a:pPr>
            <a:r>
              <a:rPr lang="en-US" sz="2400" dirty="0"/>
              <a:t>  CubeSat communications systems are extremely important to any mission.</a:t>
            </a:r>
          </a:p>
          <a:p>
            <a:pPr fontAlgn="base">
              <a:lnSpc>
                <a:spcPct val="100000"/>
              </a:lnSpc>
              <a:buFont typeface="Arial" panose="020B0604020202020204" pitchFamily="34" charset="0"/>
              <a:buChar char="•"/>
            </a:pPr>
            <a:r>
              <a:rPr lang="en-US" sz="2400" dirty="0"/>
              <a:t>  Communications system failures are one of the most common types of failures with CubeSat missions .</a:t>
            </a:r>
          </a:p>
          <a:p>
            <a:pPr fontAlgn="base">
              <a:lnSpc>
                <a:spcPct val="100000"/>
              </a:lnSpc>
              <a:buFont typeface="Arial" panose="020B0604020202020204" pitchFamily="34" charset="0"/>
              <a:buChar char="•"/>
            </a:pPr>
            <a:r>
              <a:rPr lang="en-US" sz="2400" dirty="0"/>
              <a:t>  Formal methods are used to specify, develop and verify software and hardware systems, but despite failures being common, nobody has used the techniques with CubeSats.</a:t>
            </a:r>
          </a:p>
        </p:txBody>
      </p:sp>
    </p:spTree>
    <p:extLst>
      <p:ext uri="{BB962C8B-B14F-4D97-AF65-F5344CB8AC3E}">
        <p14:creationId xmlns:p14="http://schemas.microsoft.com/office/powerpoint/2010/main" val="53068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82A-BF3E-4E19-9196-C5FDF7ABE783}"/>
              </a:ext>
            </a:extLst>
          </p:cNvPr>
          <p:cNvSpPr>
            <a:spLocks noGrp="1"/>
          </p:cNvSpPr>
          <p:nvPr>
            <p:ph type="title"/>
          </p:nvPr>
        </p:nvSpPr>
        <p:spPr/>
        <p:txBody>
          <a:bodyPr/>
          <a:lstStyle/>
          <a:p>
            <a:r>
              <a:rPr lang="en-US" dirty="0"/>
              <a:t>Keypoint 2</a:t>
            </a:r>
          </a:p>
        </p:txBody>
      </p:sp>
      <p:sp>
        <p:nvSpPr>
          <p:cNvPr id="4" name="Content Placeholder 2">
            <a:extLst>
              <a:ext uri="{FF2B5EF4-FFF2-40B4-BE49-F238E27FC236}">
                <a16:creationId xmlns:a16="http://schemas.microsoft.com/office/drawing/2014/main" id="{15A38DCA-DA3A-4624-AEDA-EC8063A6CBDB}"/>
              </a:ext>
            </a:extLst>
          </p:cNvPr>
          <p:cNvSpPr>
            <a:spLocks noGrp="1"/>
          </p:cNvSpPr>
          <p:nvPr>
            <p:ph idx="1"/>
          </p:nvPr>
        </p:nvSpPr>
        <p:spPr>
          <a:xfrm>
            <a:off x="684211" y="1981836"/>
            <a:ext cx="10412413" cy="3982083"/>
          </a:xfrm>
        </p:spPr>
        <p:txBody>
          <a:bodyPr>
            <a:normAutofit fontScale="92500" lnSpcReduction="20000"/>
          </a:bodyPr>
          <a:lstStyle/>
          <a:p>
            <a:pPr fontAlgn="base">
              <a:lnSpc>
                <a:spcPct val="100000"/>
              </a:lnSpc>
              <a:buFont typeface="Arial" panose="020B0604020202020204" pitchFamily="34" charset="0"/>
              <a:buChar char="•"/>
            </a:pPr>
            <a:r>
              <a:rPr lang="en-US" sz="2400" b="1" dirty="0"/>
              <a:t> These specifications are read into R2U2, and the data/telemetry that is available from the receiver (as well as the CubeSat model) is compared against them”</a:t>
            </a:r>
          </a:p>
          <a:p>
            <a:pPr fontAlgn="base">
              <a:lnSpc>
                <a:spcPct val="100000"/>
              </a:lnSpc>
              <a:buFont typeface="Arial" panose="020B0604020202020204" pitchFamily="34" charset="0"/>
              <a:buChar char="•"/>
            </a:pPr>
            <a:endParaRPr lang="en-US" sz="2400" b="1" dirty="0"/>
          </a:p>
          <a:p>
            <a:pPr fontAlgn="base">
              <a:lnSpc>
                <a:spcPct val="100000"/>
              </a:lnSpc>
              <a:buFont typeface="Arial" panose="020B0604020202020204" pitchFamily="34" charset="0"/>
              <a:buChar char="•"/>
            </a:pPr>
            <a:r>
              <a:rPr lang="en-US" sz="2400" dirty="0"/>
              <a:t>  R2U2 takes specifications and data, compares data</a:t>
            </a:r>
          </a:p>
          <a:p>
            <a:pPr marL="0" indent="0" fontAlgn="base">
              <a:lnSpc>
                <a:spcPct val="100000"/>
              </a:lnSpc>
              <a:buNone/>
            </a:pPr>
            <a:r>
              <a:rPr lang="en-US" sz="2400" dirty="0"/>
              <a:t>against the specified conditions</a:t>
            </a:r>
          </a:p>
          <a:p>
            <a:pPr fontAlgn="base">
              <a:lnSpc>
                <a:spcPct val="100000"/>
              </a:lnSpc>
              <a:buFont typeface="Arial" panose="020B0604020202020204" pitchFamily="34" charset="0"/>
              <a:buChar char="•"/>
            </a:pPr>
            <a:r>
              <a:rPr lang="en-US" sz="2400" dirty="0"/>
              <a:t>  Run R2U2 with multiple datasets, some having</a:t>
            </a:r>
          </a:p>
          <a:p>
            <a:pPr marL="0" indent="0" fontAlgn="base">
              <a:lnSpc>
                <a:spcPct val="100000"/>
              </a:lnSpc>
              <a:buNone/>
            </a:pPr>
            <a:r>
              <a:rPr lang="en-US" sz="2400" dirty="0"/>
              <a:t>perfect data and others with specific failures</a:t>
            </a:r>
          </a:p>
          <a:p>
            <a:pPr fontAlgn="base">
              <a:lnSpc>
                <a:spcPct val="100000"/>
              </a:lnSpc>
              <a:buFont typeface="Arial" panose="020B0604020202020204" pitchFamily="34" charset="0"/>
              <a:buChar char="•"/>
            </a:pPr>
            <a:r>
              <a:rPr lang="en-US" sz="2400" dirty="0"/>
              <a:t>  Demonstrate why MLTL is so useful for reasoning</a:t>
            </a:r>
          </a:p>
          <a:p>
            <a:pPr marL="0" indent="0" fontAlgn="base">
              <a:lnSpc>
                <a:spcPct val="100000"/>
              </a:lnSpc>
              <a:buNone/>
            </a:pPr>
            <a:r>
              <a:rPr lang="en-US" sz="2400" dirty="0"/>
              <a:t>about this kind of system</a:t>
            </a:r>
          </a:p>
        </p:txBody>
      </p:sp>
      <p:pic>
        <p:nvPicPr>
          <p:cNvPr id="5" name="Picture 2" descr="R2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073" y="3059882"/>
            <a:ext cx="3923607" cy="303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98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2CE73-1104-4DAB-8B5E-964E69E57634}"/>
              </a:ext>
            </a:extLst>
          </p:cNvPr>
          <p:cNvSpPr>
            <a:spLocks noGrp="1"/>
          </p:cNvSpPr>
          <p:nvPr>
            <p:ph type="title"/>
          </p:nvPr>
        </p:nvSpPr>
        <p:spPr/>
        <p:txBody>
          <a:bodyPr/>
          <a:lstStyle/>
          <a:p>
            <a:r>
              <a:rPr lang="en-US" dirty="0"/>
              <a:t>Example (w/o bound on temporal operator)</a:t>
            </a:r>
          </a:p>
        </p:txBody>
      </p:sp>
      <p:pic>
        <p:nvPicPr>
          <p:cNvPr id="7" name="Picture 6">
            <a:extLst>
              <a:ext uri="{FF2B5EF4-FFF2-40B4-BE49-F238E27FC236}">
                <a16:creationId xmlns:a16="http://schemas.microsoft.com/office/drawing/2014/main" id="{3644F1EF-B5EE-4FB2-984D-984039400446}"/>
              </a:ext>
            </a:extLst>
          </p:cNvPr>
          <p:cNvPicPr>
            <a:picLocks noChangeAspect="1"/>
          </p:cNvPicPr>
          <p:nvPr/>
        </p:nvPicPr>
        <p:blipFill rotWithShape="1">
          <a:blip r:embed="rId2"/>
          <a:srcRect l="36875" t="36349" r="9643" b="44445"/>
          <a:stretch/>
        </p:blipFill>
        <p:spPr>
          <a:xfrm>
            <a:off x="2866208" y="1926771"/>
            <a:ext cx="8729976" cy="1763485"/>
          </a:xfrm>
          <a:prstGeom prst="rect">
            <a:avLst/>
          </a:prstGeom>
        </p:spPr>
      </p:pic>
      <p:pic>
        <p:nvPicPr>
          <p:cNvPr id="8" name="Picture 7">
            <a:extLst>
              <a:ext uri="{FF2B5EF4-FFF2-40B4-BE49-F238E27FC236}">
                <a16:creationId xmlns:a16="http://schemas.microsoft.com/office/drawing/2014/main" id="{E28EE4B0-17A0-4106-8276-F3918565058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5816" y="2090056"/>
            <a:ext cx="1907898" cy="4125520"/>
          </a:xfrm>
          <a:prstGeom prst="rect">
            <a:avLst/>
          </a:prstGeom>
        </p:spPr>
      </p:pic>
      <p:pic>
        <p:nvPicPr>
          <p:cNvPr id="9" name="Picture 8">
            <a:extLst>
              <a:ext uri="{FF2B5EF4-FFF2-40B4-BE49-F238E27FC236}">
                <a16:creationId xmlns:a16="http://schemas.microsoft.com/office/drawing/2014/main" id="{F5880E64-44FB-440B-B9AC-CE445FC5E9F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102427" y="2889610"/>
            <a:ext cx="1589315" cy="3108419"/>
          </a:xfrm>
          <a:prstGeom prst="rect">
            <a:avLst/>
          </a:prstGeom>
        </p:spPr>
      </p:pic>
      <p:sp>
        <p:nvSpPr>
          <p:cNvPr id="10" name="TextBox 9">
            <a:extLst>
              <a:ext uri="{FF2B5EF4-FFF2-40B4-BE49-F238E27FC236}">
                <a16:creationId xmlns:a16="http://schemas.microsoft.com/office/drawing/2014/main" id="{CE254A57-21DA-490B-98A9-B065E1F78C5D}"/>
              </a:ext>
            </a:extLst>
          </p:cNvPr>
          <p:cNvSpPr txBox="1"/>
          <p:nvPr/>
        </p:nvSpPr>
        <p:spPr>
          <a:xfrm>
            <a:off x="4927960" y="3966704"/>
            <a:ext cx="68721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see at Time Step 5 that the specification is not met. Normally, this would flag an error since it’s off-nominal. However, we see that the data returns to nominal values afterwards.</a:t>
            </a:r>
          </a:p>
          <a:p>
            <a:pPr marL="285750" indent="-285750">
              <a:buFont typeface="Arial" panose="020B0604020202020204" pitchFamily="34" charset="0"/>
              <a:buChar char="•"/>
            </a:pPr>
            <a:r>
              <a:rPr lang="en-US" dirty="0"/>
              <a:t>With this spec, one bad data point is a malfunction.</a:t>
            </a:r>
          </a:p>
        </p:txBody>
      </p:sp>
      <p:pic>
        <p:nvPicPr>
          <p:cNvPr id="11" name="Picture 10">
            <a:extLst>
              <a:ext uri="{FF2B5EF4-FFF2-40B4-BE49-F238E27FC236}">
                <a16:creationId xmlns:a16="http://schemas.microsoft.com/office/drawing/2014/main" id="{2F731515-165A-476F-8E18-8D2A00B39AF2}"/>
              </a:ext>
            </a:extLst>
          </p:cNvPr>
          <p:cNvPicPr>
            <a:picLocks noChangeAspect="1"/>
          </p:cNvPicPr>
          <p:nvPr/>
        </p:nvPicPr>
        <p:blipFill rotWithShape="1">
          <a:blip r:embed="rId5"/>
          <a:srcRect l="6428" t="56572" r="19197" b="30634"/>
          <a:stretch/>
        </p:blipFill>
        <p:spPr>
          <a:xfrm>
            <a:off x="5159828" y="5372375"/>
            <a:ext cx="6466113" cy="625654"/>
          </a:xfrm>
          <a:prstGeom prst="rect">
            <a:avLst/>
          </a:prstGeom>
        </p:spPr>
      </p:pic>
    </p:spTree>
    <p:extLst>
      <p:ext uri="{BB962C8B-B14F-4D97-AF65-F5344CB8AC3E}">
        <p14:creationId xmlns:p14="http://schemas.microsoft.com/office/powerpoint/2010/main" val="349753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2CE73-1104-4DAB-8B5E-964E69E57634}"/>
              </a:ext>
            </a:extLst>
          </p:cNvPr>
          <p:cNvSpPr>
            <a:spLocks noGrp="1"/>
          </p:cNvSpPr>
          <p:nvPr>
            <p:ph type="title"/>
          </p:nvPr>
        </p:nvSpPr>
        <p:spPr/>
        <p:txBody>
          <a:bodyPr/>
          <a:lstStyle/>
          <a:p>
            <a:r>
              <a:rPr lang="en-US" dirty="0"/>
              <a:t>Example (w/o bound on temporal operator)</a:t>
            </a:r>
          </a:p>
        </p:txBody>
      </p:sp>
      <p:pic>
        <p:nvPicPr>
          <p:cNvPr id="7" name="Picture 6">
            <a:extLst>
              <a:ext uri="{FF2B5EF4-FFF2-40B4-BE49-F238E27FC236}">
                <a16:creationId xmlns:a16="http://schemas.microsoft.com/office/drawing/2014/main" id="{3644F1EF-B5EE-4FB2-984D-984039400446}"/>
              </a:ext>
            </a:extLst>
          </p:cNvPr>
          <p:cNvPicPr>
            <a:picLocks noChangeAspect="1"/>
          </p:cNvPicPr>
          <p:nvPr/>
        </p:nvPicPr>
        <p:blipFill rotWithShape="1">
          <a:blip r:embed="rId2"/>
          <a:srcRect l="36875" t="36349" r="9643" b="44445"/>
          <a:stretch/>
        </p:blipFill>
        <p:spPr>
          <a:xfrm>
            <a:off x="2866208" y="1926771"/>
            <a:ext cx="8729976" cy="1763485"/>
          </a:xfrm>
          <a:prstGeom prst="rect">
            <a:avLst/>
          </a:prstGeom>
        </p:spPr>
      </p:pic>
      <p:pic>
        <p:nvPicPr>
          <p:cNvPr id="8" name="Picture 7">
            <a:extLst>
              <a:ext uri="{FF2B5EF4-FFF2-40B4-BE49-F238E27FC236}">
                <a16:creationId xmlns:a16="http://schemas.microsoft.com/office/drawing/2014/main" id="{E28EE4B0-17A0-4106-8276-F3918565058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5816" y="2090056"/>
            <a:ext cx="1907898" cy="4125520"/>
          </a:xfrm>
          <a:prstGeom prst="rect">
            <a:avLst/>
          </a:prstGeom>
        </p:spPr>
      </p:pic>
      <p:sp>
        <p:nvSpPr>
          <p:cNvPr id="10" name="TextBox 9">
            <a:extLst>
              <a:ext uri="{FF2B5EF4-FFF2-40B4-BE49-F238E27FC236}">
                <a16:creationId xmlns:a16="http://schemas.microsoft.com/office/drawing/2014/main" id="{CE254A57-21DA-490B-98A9-B065E1F78C5D}"/>
              </a:ext>
            </a:extLst>
          </p:cNvPr>
          <p:cNvSpPr txBox="1"/>
          <p:nvPr/>
        </p:nvSpPr>
        <p:spPr>
          <a:xfrm>
            <a:off x="4659086" y="3966704"/>
            <a:ext cx="714102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see at Time Step 5 that the specification is not met. However, we give a bound on the temporal operator, i.e., G[0,3], then we allow the data to return to normal in a couple steps before flagging an error.</a:t>
            </a:r>
          </a:p>
          <a:p>
            <a:pPr marL="285750" indent="-285750">
              <a:buFont typeface="Arial" panose="020B0604020202020204" pitchFamily="34" charset="0"/>
              <a:buChar char="•"/>
            </a:pPr>
            <a:r>
              <a:rPr lang="en-US" dirty="0"/>
              <a:t>Since the data returns to nominal values, no error gets flagged below.</a:t>
            </a:r>
          </a:p>
        </p:txBody>
      </p:sp>
      <p:pic>
        <p:nvPicPr>
          <p:cNvPr id="2" name="Picture 1">
            <a:extLst>
              <a:ext uri="{FF2B5EF4-FFF2-40B4-BE49-F238E27FC236}">
                <a16:creationId xmlns:a16="http://schemas.microsoft.com/office/drawing/2014/main" id="{33F3D69F-2327-44BD-8443-2BADA001BF8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571999" y="5542751"/>
            <a:ext cx="7228114" cy="433340"/>
          </a:xfrm>
          <a:prstGeom prst="rect">
            <a:avLst/>
          </a:prstGeom>
        </p:spPr>
      </p:pic>
      <p:pic>
        <p:nvPicPr>
          <p:cNvPr id="3" name="Picture 2">
            <a:extLst>
              <a:ext uri="{FF2B5EF4-FFF2-40B4-BE49-F238E27FC236}">
                <a16:creationId xmlns:a16="http://schemas.microsoft.com/office/drawing/2014/main" id="{3B554EC9-1A70-4C55-A3BD-10537F73D7E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746485" y="2764969"/>
            <a:ext cx="1582743" cy="3102429"/>
          </a:xfrm>
          <a:prstGeom prst="rect">
            <a:avLst/>
          </a:prstGeom>
        </p:spPr>
      </p:pic>
    </p:spTree>
    <p:extLst>
      <p:ext uri="{BB962C8B-B14F-4D97-AF65-F5344CB8AC3E}">
        <p14:creationId xmlns:p14="http://schemas.microsoft.com/office/powerpoint/2010/main" val="423506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4F8A-9C72-41FE-A936-B00DEFB7FDA1}"/>
              </a:ext>
            </a:extLst>
          </p:cNvPr>
          <p:cNvSpPr>
            <a:spLocks noGrp="1"/>
          </p:cNvSpPr>
          <p:nvPr>
            <p:ph type="title"/>
          </p:nvPr>
        </p:nvSpPr>
        <p:spPr>
          <a:xfrm>
            <a:off x="684212" y="458257"/>
            <a:ext cx="8534400" cy="837143"/>
          </a:xfrm>
        </p:spPr>
        <p:txBody>
          <a:bodyPr/>
          <a:lstStyle/>
          <a:p>
            <a:r>
              <a:rPr lang="en-US" dirty="0"/>
              <a:t>Results</a:t>
            </a:r>
          </a:p>
        </p:txBody>
      </p:sp>
      <p:sp>
        <p:nvSpPr>
          <p:cNvPr id="4" name="Content Placeholder 2">
            <a:extLst>
              <a:ext uri="{FF2B5EF4-FFF2-40B4-BE49-F238E27FC236}">
                <a16:creationId xmlns:a16="http://schemas.microsoft.com/office/drawing/2014/main" id="{50D57C78-5C00-4ACC-9023-9E71F1B83A37}"/>
              </a:ext>
            </a:extLst>
          </p:cNvPr>
          <p:cNvSpPr>
            <a:spLocks noGrp="1"/>
          </p:cNvSpPr>
          <p:nvPr>
            <p:ph idx="1"/>
          </p:nvPr>
        </p:nvSpPr>
        <p:spPr>
          <a:xfrm>
            <a:off x="1301729" y="1958085"/>
            <a:ext cx="9528568" cy="3982083"/>
          </a:xfrm>
        </p:spPr>
        <p:txBody>
          <a:bodyPr>
            <a:normAutofit fontScale="85000" lnSpcReduction="10000"/>
          </a:bodyPr>
          <a:lstStyle/>
          <a:p>
            <a:pPr fontAlgn="base">
              <a:lnSpc>
                <a:spcPct val="100000"/>
              </a:lnSpc>
              <a:buFont typeface="Arial" panose="020B0604020202020204" pitchFamily="34" charset="0"/>
              <a:buChar char="•"/>
            </a:pPr>
            <a:r>
              <a:rPr lang="en-US" sz="2400" dirty="0"/>
              <a:t>  Specifications were written with the knowledge that hardware will experience off-nominal data points during its lifetime.</a:t>
            </a:r>
          </a:p>
          <a:p>
            <a:pPr fontAlgn="base">
              <a:lnSpc>
                <a:spcPct val="100000"/>
              </a:lnSpc>
              <a:buFont typeface="Arial" panose="020B0604020202020204" pitchFamily="34" charset="0"/>
              <a:buChar char="•"/>
            </a:pPr>
            <a:r>
              <a:rPr lang="en-US" sz="2400" dirty="0"/>
              <a:t>  We design a simulated communications system that is monitored off-line using R2U2.</a:t>
            </a:r>
          </a:p>
          <a:p>
            <a:pPr fontAlgn="base">
              <a:lnSpc>
                <a:spcPct val="100000"/>
              </a:lnSpc>
              <a:buFont typeface="Arial" panose="020B0604020202020204" pitchFamily="34" charset="0"/>
              <a:buChar char="•"/>
            </a:pPr>
            <a:r>
              <a:rPr lang="en-US" sz="2400" dirty="0"/>
              <a:t>  If R2U2 determines that the system is not meeting specifications, then the tool will flag the time step at which the system failed, as well as let the user know how it failed/what wasn’t satisfied.</a:t>
            </a:r>
          </a:p>
          <a:p>
            <a:pPr fontAlgn="base">
              <a:lnSpc>
                <a:spcPct val="100000"/>
              </a:lnSpc>
              <a:buFont typeface="Arial" panose="020B0604020202020204" pitchFamily="34" charset="0"/>
              <a:buChar char="•"/>
            </a:pPr>
            <a:r>
              <a:rPr lang="en-US" sz="2400" dirty="0"/>
              <a:t>  For designing a system, specifications could be re-written whenever needed. There’s a lot of design flexibility beforehand, not so once the mission is in operation.</a:t>
            </a:r>
          </a:p>
          <a:p>
            <a:pPr fontAlgn="base">
              <a:lnSpc>
                <a:spcPct val="100000"/>
              </a:lnSpc>
              <a:buFont typeface="Arial" panose="020B0604020202020204" pitchFamily="34" charset="0"/>
              <a:buChar char="•"/>
            </a:pPr>
            <a:r>
              <a:rPr lang="en-US" sz="2400" dirty="0"/>
              <a:t>The results from R2U2, compounded overtime, allow us to understand how the entire system performs throughout its lifetime. Don’t need someone to check system health, process is automated.</a:t>
            </a:r>
          </a:p>
        </p:txBody>
      </p:sp>
    </p:spTree>
    <p:extLst>
      <p:ext uri="{BB962C8B-B14F-4D97-AF65-F5344CB8AC3E}">
        <p14:creationId xmlns:p14="http://schemas.microsoft.com/office/powerpoint/2010/main" val="202671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4F8A-9C72-41FE-A936-B00DEFB7FDA1}"/>
              </a:ext>
            </a:extLst>
          </p:cNvPr>
          <p:cNvSpPr>
            <a:spLocks noGrp="1"/>
          </p:cNvSpPr>
          <p:nvPr>
            <p:ph type="title"/>
          </p:nvPr>
        </p:nvSpPr>
        <p:spPr>
          <a:xfrm>
            <a:off x="684212" y="458257"/>
            <a:ext cx="8534400" cy="837143"/>
          </a:xfrm>
        </p:spPr>
        <p:txBody>
          <a:bodyPr/>
          <a:lstStyle/>
          <a:p>
            <a:r>
              <a:rPr lang="en-US" dirty="0"/>
              <a:t>Contributions</a:t>
            </a:r>
          </a:p>
        </p:txBody>
      </p:sp>
      <p:sp>
        <p:nvSpPr>
          <p:cNvPr id="4" name="Content Placeholder 2">
            <a:extLst>
              <a:ext uri="{FF2B5EF4-FFF2-40B4-BE49-F238E27FC236}">
                <a16:creationId xmlns:a16="http://schemas.microsoft.com/office/drawing/2014/main" id="{50D57C78-5C00-4ACC-9023-9E71F1B83A37}"/>
              </a:ext>
            </a:extLst>
          </p:cNvPr>
          <p:cNvSpPr>
            <a:spLocks noGrp="1"/>
          </p:cNvSpPr>
          <p:nvPr>
            <p:ph idx="1"/>
          </p:nvPr>
        </p:nvSpPr>
        <p:spPr>
          <a:xfrm>
            <a:off x="1301729" y="1958085"/>
            <a:ext cx="9528568" cy="3982083"/>
          </a:xfrm>
        </p:spPr>
        <p:txBody>
          <a:bodyPr>
            <a:normAutofit/>
          </a:bodyPr>
          <a:lstStyle/>
          <a:p>
            <a:pPr fontAlgn="base">
              <a:lnSpc>
                <a:spcPct val="100000"/>
              </a:lnSpc>
              <a:buFont typeface="Arial" panose="020B0604020202020204" pitchFamily="34" charset="0"/>
              <a:buChar char="•"/>
            </a:pPr>
            <a:r>
              <a:rPr lang="en-US" sz="2400" dirty="0"/>
              <a:t>  Show how formal methods can be used to verify a single CubeSat subsystem. In a more comprehensive view, wanting to demonstrate their use in the world of </a:t>
            </a:r>
            <a:r>
              <a:rPr lang="en-US" sz="2400" dirty="0" err="1"/>
              <a:t>CubeSats</a:t>
            </a:r>
            <a:r>
              <a:rPr lang="en-US" sz="2400" dirty="0"/>
              <a:t>.</a:t>
            </a:r>
          </a:p>
          <a:p>
            <a:pPr fontAlgn="base">
              <a:lnSpc>
                <a:spcPct val="100000"/>
              </a:lnSpc>
              <a:buFont typeface="Arial" panose="020B0604020202020204" pitchFamily="34" charset="0"/>
              <a:buChar char="•"/>
            </a:pPr>
            <a:r>
              <a:rPr lang="en-US" sz="2400" dirty="0"/>
              <a:t>  Discuss the utility of a runtime verification tool specifically with CubeSat systems, which can be used to understand design issues, problems, etc.</a:t>
            </a:r>
          </a:p>
          <a:p>
            <a:pPr fontAlgn="base">
              <a:lnSpc>
                <a:spcPct val="100000"/>
              </a:lnSpc>
              <a:buFont typeface="Arial" panose="020B0604020202020204" pitchFamily="34" charset="0"/>
              <a:buChar char="•"/>
            </a:pPr>
            <a:r>
              <a:rPr lang="en-US" sz="2400" dirty="0"/>
              <a:t>  Demonstrate the need for MLTL specifically with these systems, due to inherent imperfections with hardware.</a:t>
            </a:r>
          </a:p>
          <a:p>
            <a:pPr fontAlgn="base">
              <a:lnSpc>
                <a:spcPct val="100000"/>
              </a:lnSpc>
              <a:buFont typeface="Arial" panose="020B0604020202020204" pitchFamily="34" charset="0"/>
              <a:buChar char="•"/>
            </a:pPr>
            <a:r>
              <a:rPr lang="en-US" sz="2400" dirty="0"/>
              <a:t>  Discuss formal methods used for solving problems in other aerospace fields and show how they’re just as useful for CubeSat systems.</a:t>
            </a:r>
          </a:p>
        </p:txBody>
      </p:sp>
    </p:spTree>
    <p:extLst>
      <p:ext uri="{BB962C8B-B14F-4D97-AF65-F5344CB8AC3E}">
        <p14:creationId xmlns:p14="http://schemas.microsoft.com/office/powerpoint/2010/main" val="1022720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ABCF-C2B4-4D3F-9F63-2245A345DB00}"/>
              </a:ext>
            </a:extLst>
          </p:cNvPr>
          <p:cNvSpPr>
            <a:spLocks noGrp="1"/>
          </p:cNvSpPr>
          <p:nvPr>
            <p:ph type="title"/>
          </p:nvPr>
        </p:nvSpPr>
        <p:spPr/>
        <p:txBody>
          <a:bodyPr/>
          <a:lstStyle/>
          <a:p>
            <a:r>
              <a:rPr lang="en-US" dirty="0"/>
              <a:t>Comparison to Relevant Works</a:t>
            </a:r>
          </a:p>
        </p:txBody>
      </p:sp>
      <p:sp>
        <p:nvSpPr>
          <p:cNvPr id="3" name="Content Placeholder 2">
            <a:extLst>
              <a:ext uri="{FF2B5EF4-FFF2-40B4-BE49-F238E27FC236}">
                <a16:creationId xmlns:a16="http://schemas.microsoft.com/office/drawing/2014/main" id="{67AE8E6F-5275-4D30-B24F-1C697189F968}"/>
              </a:ext>
            </a:extLst>
          </p:cNvPr>
          <p:cNvSpPr>
            <a:spLocks noGrp="1"/>
          </p:cNvSpPr>
          <p:nvPr>
            <p:ph idx="1"/>
          </p:nvPr>
        </p:nvSpPr>
        <p:spPr>
          <a:xfrm>
            <a:off x="1097280" y="1845733"/>
            <a:ext cx="10058400" cy="4370009"/>
          </a:xfrm>
        </p:spPr>
        <p:txBody>
          <a:bodyPr>
            <a:normAutofit lnSpcReduction="10000"/>
          </a:bodyPr>
          <a:lstStyle/>
          <a:p>
            <a:pPr marL="0" indent="0">
              <a:buNone/>
            </a:pPr>
            <a:r>
              <a:rPr lang="en-US" sz="2400" dirty="0"/>
              <a:t>Other works have looked to simulate controllers and verify their operation and use specific trace-checking software to examine specific patterns in a data trace.</a:t>
            </a:r>
          </a:p>
          <a:p>
            <a:pPr marL="0" indent="0">
              <a:buNone/>
            </a:pPr>
            <a:r>
              <a:rPr lang="en-US" sz="2400" dirty="0"/>
              <a:t>Here, we’re applying specification and verification to a single CubeSat system, monitor its operation over time.</a:t>
            </a:r>
            <a:endParaRPr lang="en-US" sz="1400" dirty="0"/>
          </a:p>
          <a:p>
            <a:pPr>
              <a:buFont typeface="Arial" panose="020B0604020202020204" pitchFamily="34" charset="0"/>
              <a:buChar char="•"/>
            </a:pPr>
            <a:endParaRPr lang="en-US" sz="1400" b="1" dirty="0"/>
          </a:p>
          <a:p>
            <a:pPr>
              <a:buFont typeface="Arial" panose="020B0604020202020204" pitchFamily="34" charset="0"/>
              <a:buChar char="•"/>
            </a:pPr>
            <a:endParaRPr lang="en-US" sz="1400" b="1" dirty="0"/>
          </a:p>
          <a:p>
            <a:pPr>
              <a:buFont typeface="Arial" panose="020B0604020202020204" pitchFamily="34" charset="0"/>
              <a:buChar char="•"/>
            </a:pPr>
            <a:endParaRPr lang="en-US" sz="1400" b="1" dirty="0"/>
          </a:p>
          <a:p>
            <a:pPr>
              <a:buFont typeface="Arial" panose="020B0604020202020204" pitchFamily="34" charset="0"/>
              <a:buChar char="•"/>
            </a:pPr>
            <a:endParaRPr lang="en-US" sz="1400" b="1" dirty="0"/>
          </a:p>
          <a:p>
            <a:pPr>
              <a:buFont typeface="Arial" panose="020B0604020202020204" pitchFamily="34" charset="0"/>
              <a:buChar char="•"/>
            </a:pPr>
            <a:r>
              <a:rPr lang="en-US" sz="1400" b="1" dirty="0"/>
              <a:t>Gross, K. H., Clark, M., Hoffman, J. A., </a:t>
            </a:r>
            <a:r>
              <a:rPr lang="en-US" sz="1400" b="1" dirty="0" err="1"/>
              <a:t>Fifarek</a:t>
            </a:r>
            <a:r>
              <a:rPr lang="en-US" sz="1400" b="1" dirty="0"/>
              <a:t>, A., Rattan, K., Swenson, E., Whalen, M., and Wagner, </a:t>
            </a:r>
            <a:r>
              <a:rPr lang="en-US" sz="1400" b="1" dirty="0" err="1"/>
              <a:t>L.,Formally</a:t>
            </a:r>
            <a:r>
              <a:rPr lang="en-US" sz="1400" b="1" dirty="0"/>
              <a:t> Verified Run Time Assurance Architecture of a 6U CubeSat Attitude Control System, chapter and </a:t>
            </a:r>
            <a:r>
              <a:rPr lang="en-US" sz="1400" b="1" dirty="0" err="1"/>
              <a:t>pages.https</a:t>
            </a:r>
            <a:r>
              <a:rPr lang="en-US" sz="1400" b="1" dirty="0"/>
              <a:t>://doi.org/10.2514/6.2016-0222, URL </a:t>
            </a:r>
            <a:r>
              <a:rPr lang="en-US" sz="1400" b="1" dirty="0">
                <a:hlinkClick r:id="rId2"/>
              </a:rPr>
              <a:t>https://arc.aiaa.org/doi/abs/10.2514/6.2016-0222</a:t>
            </a:r>
            <a:r>
              <a:rPr lang="en-US" sz="1400" b="1" dirty="0"/>
              <a:t>.</a:t>
            </a:r>
          </a:p>
          <a:p>
            <a:pPr>
              <a:buFont typeface="Arial" panose="020B0604020202020204" pitchFamily="34" charset="0"/>
              <a:buChar char="•"/>
            </a:pPr>
            <a:r>
              <a:rPr lang="en-US" sz="1400" b="1" dirty="0" err="1"/>
              <a:t>Boufaied</a:t>
            </a:r>
            <a:r>
              <a:rPr lang="en-US" sz="1400" b="1" dirty="0"/>
              <a:t>, C., </a:t>
            </a:r>
            <a:r>
              <a:rPr lang="en-US" sz="1400" b="1" dirty="0" err="1"/>
              <a:t>Menghi</a:t>
            </a:r>
            <a:r>
              <a:rPr lang="en-US" sz="1400" b="1" dirty="0"/>
              <a:t>, C., Bianculli, D., Briand, L., and </a:t>
            </a:r>
            <a:r>
              <a:rPr lang="en-US" sz="1400" b="1" dirty="0" err="1"/>
              <a:t>Isasi</a:t>
            </a:r>
            <a:r>
              <a:rPr lang="en-US" sz="1400" b="1" dirty="0"/>
              <a:t>, P. Y., “Trace-Checking Signal-based Temporal Properties: A Model-Driven Approach,” 2020.</a:t>
            </a:r>
          </a:p>
          <a:p>
            <a:endParaRPr lang="en-US" dirty="0"/>
          </a:p>
        </p:txBody>
      </p:sp>
    </p:spTree>
    <p:extLst>
      <p:ext uri="{BB962C8B-B14F-4D97-AF65-F5344CB8AC3E}">
        <p14:creationId xmlns:p14="http://schemas.microsoft.com/office/powerpoint/2010/main" val="351678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4F8A-9C72-41FE-A936-B00DEFB7FDA1}"/>
              </a:ext>
            </a:extLst>
          </p:cNvPr>
          <p:cNvSpPr>
            <a:spLocks noGrp="1"/>
          </p:cNvSpPr>
          <p:nvPr>
            <p:ph type="title"/>
          </p:nvPr>
        </p:nvSpPr>
        <p:spPr>
          <a:xfrm>
            <a:off x="684212" y="458257"/>
            <a:ext cx="8534400" cy="837143"/>
          </a:xfrm>
        </p:spPr>
        <p:txBody>
          <a:bodyPr/>
          <a:lstStyle/>
          <a:p>
            <a:r>
              <a:rPr lang="en-US" dirty="0"/>
              <a:t>Conclusion</a:t>
            </a:r>
          </a:p>
        </p:txBody>
      </p:sp>
      <p:sp>
        <p:nvSpPr>
          <p:cNvPr id="4" name="Content Placeholder 2">
            <a:extLst>
              <a:ext uri="{FF2B5EF4-FFF2-40B4-BE49-F238E27FC236}">
                <a16:creationId xmlns:a16="http://schemas.microsoft.com/office/drawing/2014/main" id="{50D57C78-5C00-4ACC-9023-9E71F1B83A37}"/>
              </a:ext>
            </a:extLst>
          </p:cNvPr>
          <p:cNvSpPr>
            <a:spLocks noGrp="1"/>
          </p:cNvSpPr>
          <p:nvPr>
            <p:ph idx="1"/>
          </p:nvPr>
        </p:nvSpPr>
        <p:spPr>
          <a:xfrm>
            <a:off x="684211" y="1981836"/>
            <a:ext cx="10774363" cy="3982083"/>
          </a:xfrm>
        </p:spPr>
        <p:txBody>
          <a:bodyPr>
            <a:normAutofit/>
          </a:bodyPr>
          <a:lstStyle/>
          <a:p>
            <a:pPr fontAlgn="base">
              <a:lnSpc>
                <a:spcPct val="100000"/>
              </a:lnSpc>
              <a:buFont typeface="Arial" panose="020B0604020202020204" pitchFamily="34" charset="0"/>
              <a:buChar char="•"/>
            </a:pPr>
            <a:r>
              <a:rPr lang="en-US" sz="2400" dirty="0"/>
              <a:t>  </a:t>
            </a:r>
            <a:r>
              <a:rPr lang="en-US" dirty="0"/>
              <a:t>Explored the benefits that formal methods like specification and runtime verification have for a simulated CubeSat communications system.</a:t>
            </a:r>
          </a:p>
          <a:p>
            <a:pPr fontAlgn="base">
              <a:lnSpc>
                <a:spcPct val="100000"/>
              </a:lnSpc>
              <a:buFont typeface="Arial" panose="020B0604020202020204" pitchFamily="34" charset="0"/>
              <a:buChar char="•"/>
            </a:pPr>
            <a:r>
              <a:rPr lang="en-US" sz="2400" dirty="0"/>
              <a:t>  </a:t>
            </a:r>
            <a:r>
              <a:rPr lang="en-US" dirty="0"/>
              <a:t>Good specifications written in MLTL show how designers want the system to perform, while also accounting for the occasional errors that sensors inherently experience.</a:t>
            </a:r>
          </a:p>
          <a:p>
            <a:pPr fontAlgn="base">
              <a:lnSpc>
                <a:spcPct val="100000"/>
              </a:lnSpc>
              <a:buFont typeface="Arial" panose="020B0604020202020204" pitchFamily="34" charset="0"/>
              <a:buChar char="•"/>
            </a:pPr>
            <a:r>
              <a:rPr lang="en-US" sz="2400" dirty="0"/>
              <a:t>  </a:t>
            </a:r>
            <a:r>
              <a:rPr lang="en-US" dirty="0"/>
              <a:t>Embedding R2U2 into the receiver software demonstrates how the communications system of a CubeSat project can be autonomously monitored to check for nominal performance.</a:t>
            </a:r>
            <a:endParaRPr lang="en-US" sz="2400" dirty="0"/>
          </a:p>
        </p:txBody>
      </p:sp>
    </p:spTree>
    <p:extLst>
      <p:ext uri="{BB962C8B-B14F-4D97-AF65-F5344CB8AC3E}">
        <p14:creationId xmlns:p14="http://schemas.microsoft.com/office/powerpoint/2010/main" val="2502891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4F8A-9C72-41FE-A936-B00DEFB7FDA1}"/>
              </a:ext>
            </a:extLst>
          </p:cNvPr>
          <p:cNvSpPr>
            <a:spLocks noGrp="1"/>
          </p:cNvSpPr>
          <p:nvPr>
            <p:ph type="title"/>
          </p:nvPr>
        </p:nvSpPr>
        <p:spPr>
          <a:xfrm>
            <a:off x="684212" y="458257"/>
            <a:ext cx="8534400" cy="837143"/>
          </a:xfrm>
        </p:spPr>
        <p:txBody>
          <a:bodyPr/>
          <a:lstStyle/>
          <a:p>
            <a:r>
              <a:rPr lang="en-US" dirty="0"/>
              <a:t>Future Work</a:t>
            </a:r>
          </a:p>
        </p:txBody>
      </p:sp>
      <p:sp>
        <p:nvSpPr>
          <p:cNvPr id="4" name="Content Placeholder 2">
            <a:extLst>
              <a:ext uri="{FF2B5EF4-FFF2-40B4-BE49-F238E27FC236}">
                <a16:creationId xmlns:a16="http://schemas.microsoft.com/office/drawing/2014/main" id="{50D57C78-5C00-4ACC-9023-9E71F1B83A37}"/>
              </a:ext>
            </a:extLst>
          </p:cNvPr>
          <p:cNvSpPr>
            <a:spLocks noGrp="1"/>
          </p:cNvSpPr>
          <p:nvPr>
            <p:ph idx="1"/>
          </p:nvPr>
        </p:nvSpPr>
        <p:spPr>
          <a:xfrm>
            <a:off x="684212" y="1981836"/>
            <a:ext cx="3630614" cy="3982083"/>
          </a:xfrm>
        </p:spPr>
        <p:txBody>
          <a:bodyPr>
            <a:normAutofit fontScale="85000" lnSpcReduction="10000"/>
          </a:bodyPr>
          <a:lstStyle/>
          <a:p>
            <a:pPr fontAlgn="base">
              <a:lnSpc>
                <a:spcPct val="100000"/>
              </a:lnSpc>
              <a:buFont typeface="Arial" panose="020B0604020202020204" pitchFamily="34" charset="0"/>
              <a:buChar char="•"/>
            </a:pPr>
            <a:r>
              <a:rPr lang="en-US" sz="2400" dirty="0"/>
              <a:t>  </a:t>
            </a:r>
            <a:r>
              <a:rPr lang="en-US" dirty="0"/>
              <a:t>Apply formal methods in the design of other CubeSat subsystems, such as an electrical power system (EPS) and an attitude determination and control system (ADCS).</a:t>
            </a:r>
          </a:p>
          <a:p>
            <a:pPr fontAlgn="base">
              <a:lnSpc>
                <a:spcPct val="100000"/>
              </a:lnSpc>
              <a:buFont typeface="Arial" panose="020B0604020202020204" pitchFamily="34" charset="0"/>
              <a:buChar char="•"/>
            </a:pPr>
            <a:r>
              <a:rPr lang="en-US" sz="2400" dirty="0"/>
              <a:t>  U</a:t>
            </a:r>
            <a:r>
              <a:rPr lang="en-US" dirty="0"/>
              <a:t>seful in evaluating CubeSat telemetry from the ground station, and autonomously verifying whether the CubeSat’s performance at that time is nominal.</a:t>
            </a:r>
          </a:p>
          <a:p>
            <a:pPr fontAlgn="base">
              <a:lnSpc>
                <a:spcPct val="100000"/>
              </a:lnSpc>
              <a:buFont typeface="Arial" panose="020B0604020202020204" pitchFamily="34" charset="0"/>
              <a:buChar char="•"/>
            </a:pPr>
            <a:r>
              <a:rPr lang="en-US" sz="2400" dirty="0"/>
              <a:t>  </a:t>
            </a:r>
            <a:r>
              <a:rPr lang="en-US" sz="2100" dirty="0"/>
              <a:t>Applying the methods to a real CubeSat system is the ultimate demonstration.</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CC158DB-9760-44E7-AE73-4248B979C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924" y="2437482"/>
            <a:ext cx="7007705" cy="2975731"/>
          </a:xfrm>
          <a:prstGeom prst="rect">
            <a:avLst/>
          </a:prstGeom>
        </p:spPr>
      </p:pic>
    </p:spTree>
    <p:extLst>
      <p:ext uri="{BB962C8B-B14F-4D97-AF65-F5344CB8AC3E}">
        <p14:creationId xmlns:p14="http://schemas.microsoft.com/office/powerpoint/2010/main" val="794206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6690-6613-429F-9AED-AC5B567BC48A}"/>
              </a:ext>
            </a:extLst>
          </p:cNvPr>
          <p:cNvSpPr>
            <a:spLocks noGrp="1"/>
          </p:cNvSpPr>
          <p:nvPr>
            <p:ph type="title"/>
          </p:nvPr>
        </p:nvSpPr>
        <p:spPr>
          <a:xfrm>
            <a:off x="493712" y="267757"/>
            <a:ext cx="8534400" cy="1507067"/>
          </a:xfrm>
        </p:spPr>
        <p:txBody>
          <a:bodyPr/>
          <a:lstStyle/>
          <a:p>
            <a:r>
              <a:rPr lang="en-US" dirty="0"/>
              <a:t>Questions?</a:t>
            </a:r>
          </a:p>
        </p:txBody>
      </p:sp>
    </p:spTree>
    <p:extLst>
      <p:ext uri="{BB962C8B-B14F-4D97-AF65-F5344CB8AC3E}">
        <p14:creationId xmlns:p14="http://schemas.microsoft.com/office/powerpoint/2010/main" val="293273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E9B6-05B6-4510-9B59-460371B4E790}"/>
              </a:ext>
            </a:extLst>
          </p:cNvPr>
          <p:cNvSpPr>
            <a:spLocks noGrp="1"/>
          </p:cNvSpPr>
          <p:nvPr>
            <p:ph type="title"/>
          </p:nvPr>
        </p:nvSpPr>
        <p:spPr/>
        <p:txBody>
          <a:bodyPr/>
          <a:lstStyle/>
          <a:p>
            <a:r>
              <a:rPr lang="en-US" dirty="0"/>
              <a:t>Key Point 1</a:t>
            </a:r>
          </a:p>
        </p:txBody>
      </p:sp>
      <p:sp>
        <p:nvSpPr>
          <p:cNvPr id="4" name="Content Placeholder 2">
            <a:extLst>
              <a:ext uri="{FF2B5EF4-FFF2-40B4-BE49-F238E27FC236}">
                <a16:creationId xmlns:a16="http://schemas.microsoft.com/office/drawing/2014/main" id="{62B57477-BAE4-40C3-8805-1580A3B1779B}"/>
              </a:ext>
            </a:extLst>
          </p:cNvPr>
          <p:cNvSpPr>
            <a:spLocks noGrp="1"/>
          </p:cNvSpPr>
          <p:nvPr>
            <p:ph idx="1"/>
          </p:nvPr>
        </p:nvSpPr>
        <p:spPr>
          <a:xfrm>
            <a:off x="684212" y="1981836"/>
            <a:ext cx="10058400" cy="3982083"/>
          </a:xfrm>
        </p:spPr>
        <p:txBody>
          <a:bodyPr>
            <a:normAutofit/>
          </a:bodyPr>
          <a:lstStyle/>
          <a:p>
            <a:pPr fontAlgn="base">
              <a:lnSpc>
                <a:spcPct val="100000"/>
              </a:lnSpc>
              <a:buFont typeface="Arial" panose="020B0604020202020204" pitchFamily="34" charset="0"/>
              <a:buChar char="•"/>
            </a:pPr>
            <a:r>
              <a:rPr lang="en-US" sz="2400" dirty="0"/>
              <a:t>  </a:t>
            </a:r>
            <a:r>
              <a:rPr lang="en-US" sz="2400" b="1" dirty="0"/>
              <a:t>“CubeSats are becoming widely used by various groups owing to their relatively low cost and fast turnaround times.”</a:t>
            </a:r>
          </a:p>
          <a:p>
            <a:pPr fontAlgn="base">
              <a:lnSpc>
                <a:spcPct val="100000"/>
              </a:lnSpc>
              <a:buFont typeface="Arial" panose="020B0604020202020204" pitchFamily="34" charset="0"/>
              <a:buChar char="•"/>
            </a:pPr>
            <a:endParaRPr lang="en-US" sz="2400" dirty="0"/>
          </a:p>
          <a:p>
            <a:pPr fontAlgn="base">
              <a:lnSpc>
                <a:spcPct val="100000"/>
              </a:lnSpc>
              <a:buFont typeface="Arial" panose="020B0604020202020204" pitchFamily="34" charset="0"/>
              <a:buChar char="•"/>
            </a:pPr>
            <a:r>
              <a:rPr lang="en-US" sz="2400" dirty="0"/>
              <a:t>  Academic, government, commercial as well as amateur entities.</a:t>
            </a:r>
          </a:p>
          <a:p>
            <a:pPr fontAlgn="base">
              <a:lnSpc>
                <a:spcPct val="100000"/>
              </a:lnSpc>
              <a:buFont typeface="Arial" panose="020B0604020202020204" pitchFamily="34" charset="0"/>
              <a:buChar char="•"/>
            </a:pPr>
            <a:r>
              <a:rPr lang="en-US" sz="2400" dirty="0"/>
              <a:t>  CubeSats offer a scaled-down platform for researchers looking to perform experiments.</a:t>
            </a:r>
          </a:p>
          <a:p>
            <a:pPr fontAlgn="base">
              <a:lnSpc>
                <a:spcPct val="100000"/>
              </a:lnSpc>
              <a:buFont typeface="Arial" panose="020B0604020202020204" pitchFamily="34" charset="0"/>
              <a:buChar char="•"/>
            </a:pPr>
            <a:r>
              <a:rPr lang="en-US" sz="2400" dirty="0"/>
              <a:t>  As of June 2020, over 1,300 CubeSats have flown in space (not all were operational).</a:t>
            </a:r>
          </a:p>
        </p:txBody>
      </p:sp>
    </p:spTree>
    <p:extLst>
      <p:ext uri="{BB962C8B-B14F-4D97-AF65-F5344CB8AC3E}">
        <p14:creationId xmlns:p14="http://schemas.microsoft.com/office/powerpoint/2010/main" val="22313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E9B6-05B6-4510-9B59-460371B4E790}"/>
              </a:ext>
            </a:extLst>
          </p:cNvPr>
          <p:cNvSpPr>
            <a:spLocks noGrp="1"/>
          </p:cNvSpPr>
          <p:nvPr>
            <p:ph type="title"/>
          </p:nvPr>
        </p:nvSpPr>
        <p:spPr/>
        <p:txBody>
          <a:bodyPr/>
          <a:lstStyle/>
          <a:p>
            <a:r>
              <a:rPr lang="en-US" dirty="0"/>
              <a:t>Key Point 2</a:t>
            </a:r>
          </a:p>
        </p:txBody>
      </p:sp>
      <p:sp>
        <p:nvSpPr>
          <p:cNvPr id="4" name="Content Placeholder 2">
            <a:extLst>
              <a:ext uri="{FF2B5EF4-FFF2-40B4-BE49-F238E27FC236}">
                <a16:creationId xmlns:a16="http://schemas.microsoft.com/office/drawing/2014/main" id="{62B57477-BAE4-40C3-8805-1580A3B1779B}"/>
              </a:ext>
            </a:extLst>
          </p:cNvPr>
          <p:cNvSpPr>
            <a:spLocks noGrp="1"/>
          </p:cNvSpPr>
          <p:nvPr>
            <p:ph idx="1"/>
          </p:nvPr>
        </p:nvSpPr>
        <p:spPr>
          <a:xfrm>
            <a:off x="684211" y="1981836"/>
            <a:ext cx="10800217" cy="3982083"/>
          </a:xfrm>
        </p:spPr>
        <p:txBody>
          <a:bodyPr>
            <a:normAutofit lnSpcReduction="10000"/>
          </a:bodyPr>
          <a:lstStyle/>
          <a:p>
            <a:pPr fontAlgn="base">
              <a:lnSpc>
                <a:spcPct val="100000"/>
              </a:lnSpc>
              <a:buFont typeface="Arial" panose="020B0604020202020204" pitchFamily="34" charset="0"/>
              <a:buChar char="•"/>
            </a:pPr>
            <a:r>
              <a:rPr lang="en-US" sz="2400" dirty="0"/>
              <a:t>  </a:t>
            </a:r>
            <a:r>
              <a:rPr lang="en-US" sz="2400" b="1" dirty="0"/>
              <a:t>“CubeSat communications systems are extremely important to any mission.”</a:t>
            </a:r>
          </a:p>
          <a:p>
            <a:pPr fontAlgn="base">
              <a:lnSpc>
                <a:spcPct val="100000"/>
              </a:lnSpc>
              <a:buFont typeface="Arial" panose="020B0604020202020204" pitchFamily="34" charset="0"/>
              <a:buChar char="•"/>
            </a:pPr>
            <a:endParaRPr lang="en-US" sz="2400" dirty="0"/>
          </a:p>
          <a:p>
            <a:pPr fontAlgn="base">
              <a:lnSpc>
                <a:spcPct val="100000"/>
              </a:lnSpc>
              <a:buFont typeface="Arial" panose="020B0604020202020204" pitchFamily="34" charset="0"/>
              <a:buChar char="•"/>
            </a:pPr>
            <a:r>
              <a:rPr lang="en-US" sz="2400" dirty="0"/>
              <a:t>  Without a working communications system, the CubeSat is essentially useless. No different than a piece of space junk.</a:t>
            </a:r>
          </a:p>
          <a:p>
            <a:pPr fontAlgn="base">
              <a:lnSpc>
                <a:spcPct val="100000"/>
              </a:lnSpc>
              <a:buFont typeface="Arial" panose="020B0604020202020204" pitchFamily="34" charset="0"/>
              <a:buChar char="•"/>
            </a:pPr>
            <a:r>
              <a:rPr lang="en-US" sz="2400" dirty="0"/>
              <a:t>  While a CubeSat could be powered on properly and collecting data to perform invaluable science (all other systems are completely flawless), a failure to communicate that information back to the ground makes the entire mission pointless.</a:t>
            </a:r>
          </a:p>
          <a:p>
            <a:pPr marL="0" indent="0" fontAlgn="base">
              <a:lnSpc>
                <a:spcPct val="100000"/>
              </a:lnSpc>
              <a:buNone/>
            </a:pPr>
            <a:endParaRPr lang="en-US" sz="2400" dirty="0"/>
          </a:p>
          <a:p>
            <a:pPr marL="0" indent="0" fontAlgn="base">
              <a:lnSpc>
                <a:spcPct val="100000"/>
              </a:lnSpc>
              <a:buNone/>
            </a:pPr>
            <a:r>
              <a:rPr lang="en-US" b="1" dirty="0" err="1"/>
              <a:t>Klofas</a:t>
            </a:r>
            <a:r>
              <a:rPr lang="en-US" b="1" dirty="0"/>
              <a:t>, B., and Anderson, J., “A Survey of CubeSat Communication Systems,” 2008.</a:t>
            </a:r>
            <a:endParaRPr lang="en-US" sz="2400" b="1" dirty="0"/>
          </a:p>
        </p:txBody>
      </p:sp>
    </p:spTree>
    <p:extLst>
      <p:ext uri="{BB962C8B-B14F-4D97-AF65-F5344CB8AC3E}">
        <p14:creationId xmlns:p14="http://schemas.microsoft.com/office/powerpoint/2010/main" val="199577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E9B6-05B6-4510-9B59-460371B4E790}"/>
              </a:ext>
            </a:extLst>
          </p:cNvPr>
          <p:cNvSpPr>
            <a:spLocks noGrp="1"/>
          </p:cNvSpPr>
          <p:nvPr>
            <p:ph type="title"/>
          </p:nvPr>
        </p:nvSpPr>
        <p:spPr/>
        <p:txBody>
          <a:bodyPr/>
          <a:lstStyle/>
          <a:p>
            <a:r>
              <a:rPr lang="en-US" dirty="0"/>
              <a:t>Key Point 3</a:t>
            </a:r>
          </a:p>
        </p:txBody>
      </p:sp>
      <p:sp>
        <p:nvSpPr>
          <p:cNvPr id="4" name="Content Placeholder 2">
            <a:extLst>
              <a:ext uri="{FF2B5EF4-FFF2-40B4-BE49-F238E27FC236}">
                <a16:creationId xmlns:a16="http://schemas.microsoft.com/office/drawing/2014/main" id="{62B57477-BAE4-40C3-8805-1580A3B1779B}"/>
              </a:ext>
            </a:extLst>
          </p:cNvPr>
          <p:cNvSpPr>
            <a:spLocks noGrp="1"/>
          </p:cNvSpPr>
          <p:nvPr>
            <p:ph idx="1"/>
          </p:nvPr>
        </p:nvSpPr>
        <p:spPr>
          <a:xfrm>
            <a:off x="684212" y="1981836"/>
            <a:ext cx="10058400" cy="3982083"/>
          </a:xfrm>
        </p:spPr>
        <p:txBody>
          <a:bodyPr>
            <a:normAutofit fontScale="92500" lnSpcReduction="20000"/>
          </a:bodyPr>
          <a:lstStyle/>
          <a:p>
            <a:pPr fontAlgn="base">
              <a:lnSpc>
                <a:spcPct val="100000"/>
              </a:lnSpc>
              <a:buFont typeface="Arial" panose="020B0604020202020204" pitchFamily="34" charset="0"/>
              <a:buChar char="•"/>
            </a:pPr>
            <a:r>
              <a:rPr lang="en-US" sz="2400" dirty="0"/>
              <a:t>  </a:t>
            </a:r>
            <a:r>
              <a:rPr lang="en-US" sz="2600" b="1" dirty="0"/>
              <a:t>“Communications system failures are one of the most common types of failures with CubeSat missions .”</a:t>
            </a:r>
          </a:p>
          <a:p>
            <a:pPr fontAlgn="base">
              <a:lnSpc>
                <a:spcPct val="100000"/>
              </a:lnSpc>
              <a:buFont typeface="Arial" panose="020B0604020202020204" pitchFamily="34" charset="0"/>
              <a:buChar char="•"/>
            </a:pPr>
            <a:endParaRPr lang="en-US" sz="2400" dirty="0"/>
          </a:p>
          <a:p>
            <a:pPr fontAlgn="base">
              <a:lnSpc>
                <a:spcPct val="100000"/>
              </a:lnSpc>
              <a:buFont typeface="Arial" panose="020B0604020202020204" pitchFamily="34" charset="0"/>
              <a:buChar char="•"/>
            </a:pPr>
            <a:r>
              <a:rPr lang="en-US" sz="2400" dirty="0"/>
              <a:t>  </a:t>
            </a:r>
            <a:r>
              <a:rPr lang="en-US" sz="2600" dirty="0"/>
              <a:t>Communications system failures are currently one of the most commonly widespread problems experienced by CubeSat developers.</a:t>
            </a:r>
          </a:p>
          <a:p>
            <a:pPr fontAlgn="base">
              <a:lnSpc>
                <a:spcPct val="100000"/>
              </a:lnSpc>
              <a:buFont typeface="Arial" panose="020B0604020202020204" pitchFamily="34" charset="0"/>
              <a:buChar char="•"/>
            </a:pPr>
            <a:r>
              <a:rPr lang="en-US" sz="2600" dirty="0"/>
              <a:t>  Failures can be attributed to lack of experience, poor design, incorrect link budgeting (used to guide design), electrical failures, and several other causes.</a:t>
            </a:r>
          </a:p>
          <a:p>
            <a:pPr marL="0" indent="0" fontAlgn="base">
              <a:lnSpc>
                <a:spcPct val="100000"/>
              </a:lnSpc>
              <a:buNone/>
            </a:pPr>
            <a:endParaRPr lang="en-US" dirty="0"/>
          </a:p>
          <a:p>
            <a:pPr fontAlgn="base">
              <a:lnSpc>
                <a:spcPct val="100000"/>
              </a:lnSpc>
              <a:buFont typeface="Arial" panose="020B0604020202020204" pitchFamily="34" charset="0"/>
              <a:buChar char="•"/>
            </a:pPr>
            <a:r>
              <a:rPr lang="en-US" sz="1600" b="1" dirty="0"/>
              <a:t>Langer, M., and Bouwmeester, J., “Reliability of CubeSats – Statistical Data, Developers’ Beliefs and the </a:t>
            </a:r>
            <a:r>
              <a:rPr lang="en-US" sz="1600" b="1" dirty="0" err="1"/>
              <a:t>WayForward</a:t>
            </a:r>
            <a:r>
              <a:rPr lang="en-US" sz="1600" b="1" dirty="0"/>
              <a:t>,” 2016.</a:t>
            </a:r>
          </a:p>
          <a:p>
            <a:pPr fontAlgn="base">
              <a:lnSpc>
                <a:spcPct val="100000"/>
              </a:lnSpc>
              <a:buFont typeface="Arial" panose="020B0604020202020204" pitchFamily="34" charset="0"/>
              <a:buChar char="•"/>
            </a:pPr>
            <a:r>
              <a:rPr lang="en-US" sz="1600" b="1" dirty="0"/>
              <a:t>  Mike </a:t>
            </a:r>
            <a:r>
              <a:rPr lang="en-US" sz="1600" b="1" dirty="0" err="1"/>
              <a:t>Tolmasoff</a:t>
            </a:r>
            <a:r>
              <a:rPr lang="en-US" sz="1600" b="1" dirty="0"/>
              <a:t>, </a:t>
            </a:r>
            <a:r>
              <a:rPr lang="en-US" sz="1600" b="1" dirty="0" err="1"/>
              <a:t>Renelito</a:t>
            </a:r>
            <a:r>
              <a:rPr lang="en-US" sz="1600" b="1" dirty="0"/>
              <a:t> Delos Santos, and Catherine </a:t>
            </a:r>
            <a:r>
              <a:rPr lang="en-US" sz="1600" b="1" dirty="0" err="1"/>
              <a:t>Venturini</a:t>
            </a:r>
            <a:r>
              <a:rPr lang="en-US" sz="1600" b="1" dirty="0"/>
              <a:t>, “Improving Mission Success of CubeSats,” Proceedings of the U.S. Space Program Mission Assurance Improvement Workshop, 2007.</a:t>
            </a:r>
            <a:endParaRPr lang="en-US" sz="1800" b="1" dirty="0"/>
          </a:p>
        </p:txBody>
      </p:sp>
    </p:spTree>
    <p:extLst>
      <p:ext uri="{BB962C8B-B14F-4D97-AF65-F5344CB8AC3E}">
        <p14:creationId xmlns:p14="http://schemas.microsoft.com/office/powerpoint/2010/main" val="316312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E9B6-05B6-4510-9B59-460371B4E790}"/>
              </a:ext>
            </a:extLst>
          </p:cNvPr>
          <p:cNvSpPr>
            <a:spLocks noGrp="1"/>
          </p:cNvSpPr>
          <p:nvPr>
            <p:ph type="title"/>
          </p:nvPr>
        </p:nvSpPr>
        <p:spPr/>
        <p:txBody>
          <a:bodyPr/>
          <a:lstStyle/>
          <a:p>
            <a:r>
              <a:rPr lang="en-US" dirty="0"/>
              <a:t>Key Point 4</a:t>
            </a:r>
          </a:p>
        </p:txBody>
      </p:sp>
      <p:sp>
        <p:nvSpPr>
          <p:cNvPr id="4" name="Content Placeholder 2">
            <a:extLst>
              <a:ext uri="{FF2B5EF4-FFF2-40B4-BE49-F238E27FC236}">
                <a16:creationId xmlns:a16="http://schemas.microsoft.com/office/drawing/2014/main" id="{62B57477-BAE4-40C3-8805-1580A3B1779B}"/>
              </a:ext>
            </a:extLst>
          </p:cNvPr>
          <p:cNvSpPr>
            <a:spLocks noGrp="1"/>
          </p:cNvSpPr>
          <p:nvPr>
            <p:ph idx="1"/>
          </p:nvPr>
        </p:nvSpPr>
        <p:spPr>
          <a:xfrm>
            <a:off x="336884" y="1981837"/>
            <a:ext cx="11598442" cy="4299220"/>
          </a:xfrm>
        </p:spPr>
        <p:txBody>
          <a:bodyPr>
            <a:normAutofit fontScale="85000" lnSpcReduction="10000"/>
          </a:bodyPr>
          <a:lstStyle/>
          <a:p>
            <a:pPr fontAlgn="base">
              <a:lnSpc>
                <a:spcPct val="100000"/>
              </a:lnSpc>
              <a:buFont typeface="Arial" panose="020B0604020202020204" pitchFamily="34" charset="0"/>
              <a:buChar char="•"/>
            </a:pPr>
            <a:r>
              <a:rPr lang="en-US" sz="2400" dirty="0"/>
              <a:t>  </a:t>
            </a:r>
            <a:r>
              <a:rPr lang="en-US" sz="2400" b="1" dirty="0"/>
              <a:t>“Formal methods are used to specify, develop and verify software and hardware systems, but despite failures being common, not many research groups have used the techniques with CubeSats.”</a:t>
            </a:r>
            <a:endParaRPr lang="en-US" sz="2400" dirty="0"/>
          </a:p>
          <a:p>
            <a:pPr fontAlgn="base">
              <a:lnSpc>
                <a:spcPct val="100000"/>
              </a:lnSpc>
              <a:buFont typeface="Arial" panose="020B0604020202020204" pitchFamily="34" charset="0"/>
              <a:buChar char="•"/>
            </a:pPr>
            <a:r>
              <a:rPr lang="en-US" sz="2400" dirty="0"/>
              <a:t>  Used sparsely in the field. Most relatable work involved applying a decision module to compare ADCS controllers and verify an unverified controller.</a:t>
            </a:r>
          </a:p>
          <a:p>
            <a:pPr fontAlgn="base">
              <a:lnSpc>
                <a:spcPct val="100000"/>
              </a:lnSpc>
              <a:buFont typeface="Arial" panose="020B0604020202020204" pitchFamily="34" charset="0"/>
              <a:buChar char="•"/>
            </a:pPr>
            <a:r>
              <a:rPr lang="en-US" sz="2400" dirty="0"/>
              <a:t>  Since communications failures are quite common among satellites, they present the perfect opportunity to apply methods that have been used to verify other systems.</a:t>
            </a:r>
          </a:p>
          <a:p>
            <a:pPr fontAlgn="base">
              <a:lnSpc>
                <a:spcPct val="100000"/>
              </a:lnSpc>
              <a:buFont typeface="Arial" panose="020B0604020202020204" pitchFamily="34" charset="0"/>
              <a:buChar char="•"/>
            </a:pPr>
            <a:endParaRPr lang="en-US" sz="2400" dirty="0"/>
          </a:p>
          <a:p>
            <a:pPr fontAlgn="base">
              <a:lnSpc>
                <a:spcPct val="120000"/>
              </a:lnSpc>
              <a:buFont typeface="Arial" panose="020B0604020202020204" pitchFamily="34" charset="0"/>
              <a:buChar char="•"/>
            </a:pPr>
            <a:r>
              <a:rPr lang="en-US" sz="1600" b="1" dirty="0"/>
              <a:t>Peng, Z., Lu, Y., Miller, A., Johnson, C., and Zhao, T., “A Probabilistic Model Checking Approach to </a:t>
            </a:r>
            <a:r>
              <a:rPr lang="en-US" sz="1600" b="1" dirty="0" err="1"/>
              <a:t>Analysing</a:t>
            </a:r>
            <a:r>
              <a:rPr lang="en-US" sz="1600" b="1" dirty="0"/>
              <a:t> Reliability, Availability, and Maintainability of a Single Satellite System,”2013 European Modelling Symposium,2013, pp. 611–616. </a:t>
            </a:r>
            <a:r>
              <a:rPr lang="en-US" sz="1600" b="1" dirty="0">
                <a:hlinkClick r:id="rId2"/>
              </a:rPr>
              <a:t>https://doi.org/10.1109/EMS.2013.102</a:t>
            </a:r>
            <a:r>
              <a:rPr lang="en-US" sz="1600" b="1" dirty="0"/>
              <a:t>.</a:t>
            </a:r>
          </a:p>
          <a:p>
            <a:pPr fontAlgn="base">
              <a:lnSpc>
                <a:spcPct val="120000"/>
              </a:lnSpc>
              <a:buFont typeface="Arial" panose="020B0604020202020204" pitchFamily="34" charset="0"/>
              <a:buChar char="•"/>
            </a:pPr>
            <a:r>
              <a:rPr lang="en-US" sz="1600" b="1" dirty="0" err="1"/>
              <a:t>Boufaied</a:t>
            </a:r>
            <a:r>
              <a:rPr lang="en-US" sz="1600" b="1" dirty="0"/>
              <a:t>, C., </a:t>
            </a:r>
            <a:r>
              <a:rPr lang="en-US" sz="1600" b="1" dirty="0" err="1"/>
              <a:t>Menghi</a:t>
            </a:r>
            <a:r>
              <a:rPr lang="en-US" sz="1600" b="1" dirty="0"/>
              <a:t>, C., Bianculli, D., Briand, L., and </a:t>
            </a:r>
            <a:r>
              <a:rPr lang="en-US" sz="1600" b="1" dirty="0" err="1"/>
              <a:t>Isasi</a:t>
            </a:r>
            <a:r>
              <a:rPr lang="en-US" sz="1600" b="1" dirty="0"/>
              <a:t>, P. Y., “Trace-Checking Signal-based Temporal Properties: A Model-Driven Approach,” 2020.</a:t>
            </a:r>
          </a:p>
          <a:p>
            <a:pPr fontAlgn="base">
              <a:lnSpc>
                <a:spcPct val="120000"/>
              </a:lnSpc>
              <a:buFont typeface="Arial" panose="020B0604020202020204" pitchFamily="34" charset="0"/>
              <a:buChar char="•"/>
            </a:pPr>
            <a:r>
              <a:rPr lang="en-US" sz="1600" b="1" dirty="0"/>
              <a:t>Gross, K. H., Clark, M., Hoffman, J. A., </a:t>
            </a:r>
            <a:r>
              <a:rPr lang="en-US" sz="1600" b="1" dirty="0" err="1"/>
              <a:t>Fifarek</a:t>
            </a:r>
            <a:r>
              <a:rPr lang="en-US" sz="1600" b="1" dirty="0"/>
              <a:t>, A., Rattan, K., Swenson, E., Whalen, M., and Wagner, </a:t>
            </a:r>
            <a:r>
              <a:rPr lang="en-US" sz="1600" b="1" dirty="0" err="1"/>
              <a:t>L.,Formally</a:t>
            </a:r>
            <a:r>
              <a:rPr lang="en-US" sz="1600" b="1" dirty="0"/>
              <a:t> Verified Run Time Assurance Architecture of a 6U CubeSat Attitude Control System, chapter and </a:t>
            </a:r>
            <a:r>
              <a:rPr lang="en-US" sz="1600" b="1" dirty="0" err="1"/>
              <a:t>pages.https</a:t>
            </a:r>
            <a:r>
              <a:rPr lang="en-US" sz="1600" b="1" dirty="0"/>
              <a:t>://doi.org/10.2514/6.2016-0222, URL https://arc.aiaa.org/doi/abs/10.2514/6.2016-0222.</a:t>
            </a:r>
          </a:p>
        </p:txBody>
      </p:sp>
    </p:spTree>
    <p:extLst>
      <p:ext uri="{BB962C8B-B14F-4D97-AF65-F5344CB8AC3E}">
        <p14:creationId xmlns:p14="http://schemas.microsoft.com/office/powerpoint/2010/main" val="341367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82A-BF3E-4E19-9196-C5FDF7ABE783}"/>
              </a:ext>
            </a:extLst>
          </p:cNvPr>
          <p:cNvSpPr>
            <a:spLocks noGrp="1"/>
          </p:cNvSpPr>
          <p:nvPr>
            <p:ph type="title"/>
          </p:nvPr>
        </p:nvSpPr>
        <p:spPr/>
        <p:txBody>
          <a:bodyPr/>
          <a:lstStyle/>
          <a:p>
            <a:r>
              <a:rPr lang="en-US" dirty="0"/>
              <a:t>CubeSat Communications System</a:t>
            </a:r>
          </a:p>
        </p:txBody>
      </p:sp>
      <p:sp>
        <p:nvSpPr>
          <p:cNvPr id="4" name="Content Placeholder 2">
            <a:extLst>
              <a:ext uri="{FF2B5EF4-FFF2-40B4-BE49-F238E27FC236}">
                <a16:creationId xmlns:a16="http://schemas.microsoft.com/office/drawing/2014/main" id="{15A38DCA-DA3A-4624-AEDA-EC8063A6CBDB}"/>
              </a:ext>
            </a:extLst>
          </p:cNvPr>
          <p:cNvSpPr>
            <a:spLocks noGrp="1"/>
          </p:cNvSpPr>
          <p:nvPr>
            <p:ph idx="1"/>
          </p:nvPr>
        </p:nvSpPr>
        <p:spPr>
          <a:xfrm>
            <a:off x="614821" y="1965794"/>
            <a:ext cx="10962357" cy="4066038"/>
          </a:xfrm>
        </p:spPr>
        <p:txBody>
          <a:bodyPr>
            <a:normAutofit/>
          </a:bodyPr>
          <a:lstStyle/>
          <a:p>
            <a:pPr fontAlgn="base">
              <a:lnSpc>
                <a:spcPct val="100000"/>
              </a:lnSpc>
              <a:buFont typeface="Arial" panose="020B0604020202020204" pitchFamily="34" charset="0"/>
              <a:buChar char="•"/>
            </a:pPr>
            <a:r>
              <a:rPr lang="en-US" sz="2400" dirty="0"/>
              <a:t>    Produce a program that simulates and animates a CubeSat orbiting the Earth, provides information indicating when the CubeSat could communicate with a virtual ground station (based off Link equation)</a:t>
            </a:r>
          </a:p>
          <a:p>
            <a:pPr fontAlgn="base">
              <a:lnSpc>
                <a:spcPct val="100000"/>
              </a:lnSpc>
              <a:buFont typeface="Arial" panose="020B0604020202020204" pitchFamily="34" charset="0"/>
              <a:buChar char="•"/>
            </a:pPr>
            <a:r>
              <a:rPr lang="en-US" sz="2400" dirty="0"/>
              <a:t>  When communication is viable, have simulated communications system that transmits information from a transmitting antenna (emulating the CubeSat) to a receiver (emulating the Ground Station)</a:t>
            </a:r>
            <a:endParaRPr lang="en-US" sz="2200" dirty="0"/>
          </a:p>
          <a:p>
            <a:pPr fontAlgn="base">
              <a:lnSpc>
                <a:spcPct val="100000"/>
              </a:lnSpc>
              <a:buFont typeface="Arial" panose="020B0604020202020204" pitchFamily="34" charset="0"/>
              <a:buChar char="•"/>
            </a:pPr>
            <a:r>
              <a:rPr lang="en-US" sz="2400" dirty="0"/>
              <a:t>  Utilize software defined radio (SDR) technology to perform the communication, using Simulink and Matlab programs (can still mention GNU Radio attempts)</a:t>
            </a:r>
          </a:p>
        </p:txBody>
      </p:sp>
    </p:spTree>
    <p:extLst>
      <p:ext uri="{BB962C8B-B14F-4D97-AF65-F5344CB8AC3E}">
        <p14:creationId xmlns:p14="http://schemas.microsoft.com/office/powerpoint/2010/main" val="353647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82A-BF3E-4E19-9196-C5FDF7ABE783}"/>
              </a:ext>
            </a:extLst>
          </p:cNvPr>
          <p:cNvSpPr>
            <a:spLocks noGrp="1"/>
          </p:cNvSpPr>
          <p:nvPr>
            <p:ph type="title"/>
          </p:nvPr>
        </p:nvSpPr>
        <p:spPr/>
        <p:txBody>
          <a:bodyPr/>
          <a:lstStyle/>
          <a:p>
            <a:r>
              <a:rPr lang="en-US" dirty="0"/>
              <a:t>Keypoint 1</a:t>
            </a:r>
          </a:p>
        </p:txBody>
      </p:sp>
      <p:sp>
        <p:nvSpPr>
          <p:cNvPr id="4" name="Content Placeholder 2">
            <a:extLst>
              <a:ext uri="{FF2B5EF4-FFF2-40B4-BE49-F238E27FC236}">
                <a16:creationId xmlns:a16="http://schemas.microsoft.com/office/drawing/2014/main" id="{15A38DCA-DA3A-4624-AEDA-EC8063A6CBDB}"/>
              </a:ext>
            </a:extLst>
          </p:cNvPr>
          <p:cNvSpPr>
            <a:spLocks noGrp="1"/>
          </p:cNvSpPr>
          <p:nvPr>
            <p:ph idx="1"/>
          </p:nvPr>
        </p:nvSpPr>
        <p:spPr>
          <a:xfrm>
            <a:off x="684211" y="1981836"/>
            <a:ext cx="10412413" cy="3982083"/>
          </a:xfrm>
        </p:spPr>
        <p:txBody>
          <a:bodyPr>
            <a:normAutofit fontScale="92500" lnSpcReduction="10000"/>
          </a:bodyPr>
          <a:lstStyle/>
          <a:p>
            <a:pPr fontAlgn="base">
              <a:lnSpc>
                <a:spcPct val="100000"/>
              </a:lnSpc>
              <a:buFont typeface="Arial" panose="020B0604020202020204" pitchFamily="34" charset="0"/>
              <a:buChar char="•"/>
            </a:pPr>
            <a:r>
              <a:rPr lang="en-US" sz="2400" dirty="0"/>
              <a:t>  </a:t>
            </a:r>
            <a:r>
              <a:rPr lang="en-US" sz="2400" b="1" dirty="0"/>
              <a:t>“Produce a program that simulates and animates a CubeSat orbiting the Earth, provides information indicating when the CubeSat could communicate with a virtual ground station (based off Link equation)”</a:t>
            </a:r>
          </a:p>
          <a:p>
            <a:pPr fontAlgn="base">
              <a:lnSpc>
                <a:spcPct val="100000"/>
              </a:lnSpc>
              <a:buFont typeface="Arial" panose="020B0604020202020204" pitchFamily="34" charset="0"/>
              <a:buChar char="•"/>
            </a:pPr>
            <a:endParaRPr lang="en-US" sz="2400" b="1" dirty="0"/>
          </a:p>
          <a:p>
            <a:pPr fontAlgn="base">
              <a:lnSpc>
                <a:spcPct val="100000"/>
              </a:lnSpc>
              <a:buFont typeface="Arial" panose="020B0604020202020204" pitchFamily="34" charset="0"/>
              <a:buChar char="•"/>
            </a:pPr>
            <a:r>
              <a:rPr lang="en-US" sz="2400" dirty="0"/>
              <a:t>  Use the Aerospace </a:t>
            </a:r>
            <a:r>
              <a:rPr lang="en-US" sz="2400" dirty="0" err="1"/>
              <a:t>Blockset</a:t>
            </a:r>
            <a:r>
              <a:rPr lang="en-US" sz="2400" dirty="0"/>
              <a:t> CubeSat Simulation Library, allows simulation and visualization of a modeled CubeSat in orbit</a:t>
            </a:r>
          </a:p>
          <a:p>
            <a:pPr fontAlgn="base">
              <a:lnSpc>
                <a:spcPct val="100000"/>
              </a:lnSpc>
              <a:buFont typeface="Arial" panose="020B0604020202020204" pitchFamily="34" charset="0"/>
              <a:buChar char="•"/>
            </a:pPr>
            <a:r>
              <a:rPr lang="en-US" sz="2200" dirty="0"/>
              <a:t>  Matlab program written by Dr. Lee used an antenna gain file and the link equation to understand when the CubeSat could communicate with a virtual ground station</a:t>
            </a:r>
          </a:p>
          <a:p>
            <a:pPr fontAlgn="base">
              <a:lnSpc>
                <a:spcPct val="100000"/>
              </a:lnSpc>
              <a:buFont typeface="Arial" panose="020B0604020202020204" pitchFamily="34" charset="0"/>
              <a:buChar char="•"/>
            </a:pPr>
            <a:r>
              <a:rPr lang="en-US" sz="2200" dirty="0"/>
              <a:t>  Keep track of this information and understand how much data could theoretically be downlinked during a given period, provide a trigger to the communications portion.</a:t>
            </a:r>
          </a:p>
        </p:txBody>
      </p:sp>
    </p:spTree>
    <p:extLst>
      <p:ext uri="{BB962C8B-B14F-4D97-AF65-F5344CB8AC3E}">
        <p14:creationId xmlns:p14="http://schemas.microsoft.com/office/powerpoint/2010/main" val="410230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998" t="26760" r="6676" b="9173"/>
          <a:stretch/>
        </p:blipFill>
        <p:spPr>
          <a:xfrm>
            <a:off x="855025" y="1743964"/>
            <a:ext cx="10452090" cy="4466830"/>
          </a:xfrm>
          <a:prstGeom prst="rect">
            <a:avLst/>
          </a:prstGeom>
        </p:spPr>
      </p:pic>
      <p:sp>
        <p:nvSpPr>
          <p:cNvPr id="5" name="Title 1">
            <a:extLst>
              <a:ext uri="{FF2B5EF4-FFF2-40B4-BE49-F238E27FC236}">
                <a16:creationId xmlns:a16="http://schemas.microsoft.com/office/drawing/2014/main" id="{6D51C82A-BF3E-4E19-9196-C5FDF7ABE783}"/>
              </a:ext>
            </a:extLst>
          </p:cNvPr>
          <p:cNvSpPr>
            <a:spLocks noGrp="1"/>
          </p:cNvSpPr>
          <p:nvPr>
            <p:ph type="title"/>
          </p:nvPr>
        </p:nvSpPr>
        <p:spPr>
          <a:xfrm>
            <a:off x="770283" y="546266"/>
            <a:ext cx="10621574" cy="870461"/>
          </a:xfrm>
        </p:spPr>
        <p:txBody>
          <a:bodyPr>
            <a:normAutofit/>
          </a:bodyPr>
          <a:lstStyle/>
          <a:p>
            <a:r>
              <a:rPr lang="en-US" dirty="0"/>
              <a:t>Simulink Model used to simulate CubeSat</a:t>
            </a:r>
          </a:p>
        </p:txBody>
      </p:sp>
    </p:spTree>
    <p:extLst>
      <p:ext uri="{BB962C8B-B14F-4D97-AF65-F5344CB8AC3E}">
        <p14:creationId xmlns:p14="http://schemas.microsoft.com/office/powerpoint/2010/main" val="8654198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4314</TotalTime>
  <Words>2035</Words>
  <Application>Microsoft Office PowerPoint</Application>
  <PresentationFormat>Widescreen</PresentationFormat>
  <Paragraphs>129</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A Case Study in Formal Specification and Runtime Verification of a CubeSat Communications System</vt:lpstr>
      <vt:lpstr>Introduction Key Points</vt:lpstr>
      <vt:lpstr>Key Point 1</vt:lpstr>
      <vt:lpstr>Key Point 2</vt:lpstr>
      <vt:lpstr>Key Point 3</vt:lpstr>
      <vt:lpstr>Key Point 4</vt:lpstr>
      <vt:lpstr>CubeSat Communications System</vt:lpstr>
      <vt:lpstr>Keypoint 1</vt:lpstr>
      <vt:lpstr>Simulink Model used to simulate CubeSat</vt:lpstr>
      <vt:lpstr>PowerPoint Presentation</vt:lpstr>
      <vt:lpstr>Keypoint 2</vt:lpstr>
      <vt:lpstr>PowerPoint Presentation</vt:lpstr>
      <vt:lpstr>Keypoint 3</vt:lpstr>
      <vt:lpstr>TX-RX</vt:lpstr>
      <vt:lpstr>TX-RX Model with UDP Information</vt:lpstr>
      <vt:lpstr>Application of Formal Methods</vt:lpstr>
      <vt:lpstr>Keypoint 1</vt:lpstr>
      <vt:lpstr>PowerPoint Presentation</vt:lpstr>
      <vt:lpstr>PowerPoint Presentation</vt:lpstr>
      <vt:lpstr>Keypoint 2</vt:lpstr>
      <vt:lpstr>Example (w/o bound on temporal operator)</vt:lpstr>
      <vt:lpstr>Example (w/o bound on temporal operator)</vt:lpstr>
      <vt:lpstr>Results</vt:lpstr>
      <vt:lpstr>Contributions</vt:lpstr>
      <vt:lpstr>Comparison to Relevant Works</vt:lpstr>
      <vt:lpstr>Conclusion</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Luppen, Zachary A [AER E]</dc:creator>
  <cp:lastModifiedBy>Luppen, Zachary A [AER E]</cp:lastModifiedBy>
  <cp:revision>77</cp:revision>
  <dcterms:created xsi:type="dcterms:W3CDTF">2020-07-16T19:19:40Z</dcterms:created>
  <dcterms:modified xsi:type="dcterms:W3CDTF">2020-10-24T16:23:47Z</dcterms:modified>
</cp:coreProperties>
</file>