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61" r:id="rId5"/>
    <p:sldId id="260" r:id="rId6"/>
    <p:sldId id="258" r:id="rId7"/>
    <p:sldId id="266" r:id="rId8"/>
    <p:sldId id="265" r:id="rId9"/>
    <p:sldId id="264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7F8-31A1-468B-8320-121A8C81D56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DE3-5995-487A-8482-E201E7B5A6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7F8-31A1-468B-8320-121A8C81D56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DE3-5995-487A-8482-E201E7B5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5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7F8-31A1-468B-8320-121A8C81D56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DE3-5995-487A-8482-E201E7B5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8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7F8-31A1-468B-8320-121A8C81D56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DE3-5995-487A-8482-E201E7B5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0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7F8-31A1-468B-8320-121A8C81D56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DE3-5995-487A-8482-E201E7B5A6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95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7F8-31A1-468B-8320-121A8C81D56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DE3-5995-487A-8482-E201E7B5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7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7F8-31A1-468B-8320-121A8C81D56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DE3-5995-487A-8482-E201E7B5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7F8-31A1-468B-8320-121A8C81D56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DE3-5995-487A-8482-E201E7B5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2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7F8-31A1-468B-8320-121A8C81D56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DE3-5995-487A-8482-E201E7B5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1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4187F8-31A1-468B-8320-121A8C81D56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C0ADE3-5995-487A-8482-E201E7B5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6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7F8-31A1-468B-8320-121A8C81D56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DE3-5995-487A-8482-E201E7B5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4187F8-31A1-468B-8320-121A8C81D56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C0ADE3-5995-487A-8482-E201E7B5A6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8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652641-12B1-4784-91B9-617DDA521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" y="234316"/>
            <a:ext cx="10299700" cy="3870324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Case Study in Formal Specification and Runtime Verification of a CubeSat Communications System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7424380-A911-47A7-8693-4E38F5A88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13" y="4785994"/>
            <a:ext cx="11357612" cy="1423035"/>
          </a:xfrm>
        </p:spPr>
        <p:txBody>
          <a:bodyPr>
            <a:normAutofit fontScale="85000" lnSpcReduction="20000"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Zachary Luppen, PhD Student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Dae Young Lee, PhD; Kristin Yvonne Rozier, PhD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AIAA SciTech: IS-30, Formal Methods for Intelligent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Aerospace Systems</a:t>
            </a:r>
          </a:p>
        </p:txBody>
      </p:sp>
    </p:spTree>
    <p:extLst>
      <p:ext uri="{BB962C8B-B14F-4D97-AF65-F5344CB8AC3E}">
        <p14:creationId xmlns:p14="http://schemas.microsoft.com/office/powerpoint/2010/main" val="248740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1CE361-3908-4010-8031-51EEC67F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317" y="240774"/>
            <a:ext cx="10058400" cy="6529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Future Work (1)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7F0993-A969-411E-B5EA-2BA8489BE646}"/>
              </a:ext>
            </a:extLst>
          </p:cNvPr>
          <p:cNvCxnSpPr/>
          <p:nvPr/>
        </p:nvCxnSpPr>
        <p:spPr>
          <a:xfrm>
            <a:off x="0" y="69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148745F-1186-40E6-845C-5C3836243D7C}"/>
              </a:ext>
            </a:extLst>
          </p:cNvPr>
          <p:cNvSpPr/>
          <p:nvPr/>
        </p:nvSpPr>
        <p:spPr>
          <a:xfrm>
            <a:off x="0" y="1485900"/>
            <a:ext cx="12192000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1627D8-9799-419F-9DEB-585790B32D06}"/>
              </a:ext>
            </a:extLst>
          </p:cNvPr>
          <p:cNvCxnSpPr/>
          <p:nvPr/>
        </p:nvCxnSpPr>
        <p:spPr>
          <a:xfrm>
            <a:off x="99829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5E749-7205-4B92-BB0A-A63BFEAD4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390" y="1087484"/>
            <a:ext cx="349764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Analysis of full telemetry 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7517D4-EFD2-436E-81CC-40549BADDC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78125" y="858884"/>
            <a:ext cx="5557042" cy="540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4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CBAEC9-CFD2-4D5B-8C00-467043C5C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68" y="198904"/>
            <a:ext cx="10058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Work (2)</a:t>
            </a:r>
            <a:endParaRPr lang="en-US" baseline="30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D6C06-E59C-43A0-B3C4-397749D1CD46}"/>
              </a:ext>
            </a:extLst>
          </p:cNvPr>
          <p:cNvSpPr/>
          <p:nvPr/>
        </p:nvSpPr>
        <p:spPr>
          <a:xfrm>
            <a:off x="0" y="1485900"/>
            <a:ext cx="12192000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0993A35-0F9C-4BCA-948D-516722DD7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72" y="2396711"/>
            <a:ext cx="8976456" cy="3811735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76DE88-3076-4131-BB67-807933EEB12B}"/>
              </a:ext>
            </a:extLst>
          </p:cNvPr>
          <p:cNvCxnSpPr/>
          <p:nvPr/>
        </p:nvCxnSpPr>
        <p:spPr>
          <a:xfrm>
            <a:off x="0" y="69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26308A-67A4-4FA1-8B58-ED1668B11AF0}"/>
              </a:ext>
            </a:extLst>
          </p:cNvPr>
          <p:cNvCxnSpPr/>
          <p:nvPr/>
        </p:nvCxnSpPr>
        <p:spPr>
          <a:xfrm>
            <a:off x="99829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EF0E12-D05E-4A93-AB42-1D08DDE87CF6}"/>
              </a:ext>
            </a:extLst>
          </p:cNvPr>
          <p:cNvSpPr txBox="1">
            <a:spLocks/>
          </p:cNvSpPr>
          <p:nvPr/>
        </p:nvSpPr>
        <p:spPr>
          <a:xfrm>
            <a:off x="1126013" y="970148"/>
            <a:ext cx="8371837" cy="103137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Application to real CubeSat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Explore benefits of embedding RV on the CubeSat</a:t>
            </a:r>
          </a:p>
        </p:txBody>
      </p:sp>
    </p:spTree>
    <p:extLst>
      <p:ext uri="{BB962C8B-B14F-4D97-AF65-F5344CB8AC3E}">
        <p14:creationId xmlns:p14="http://schemas.microsoft.com/office/powerpoint/2010/main" val="86452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A8C6-8987-4F9B-954C-AEE5EB90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28" y="230614"/>
            <a:ext cx="10058400" cy="6529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Contributions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C4B156-EDE6-47BC-B057-5268D00D99DC}"/>
              </a:ext>
            </a:extLst>
          </p:cNvPr>
          <p:cNvSpPr/>
          <p:nvPr/>
        </p:nvSpPr>
        <p:spPr>
          <a:xfrm>
            <a:off x="0" y="1485900"/>
            <a:ext cx="12192000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2DE64C-1FCC-422C-810C-12578D28B28D}"/>
              </a:ext>
            </a:extLst>
          </p:cNvPr>
          <p:cNvCxnSpPr/>
          <p:nvPr/>
        </p:nvCxnSpPr>
        <p:spPr>
          <a:xfrm>
            <a:off x="0" y="69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68877-2FD4-412A-9927-7C792A1275C4}"/>
              </a:ext>
            </a:extLst>
          </p:cNvPr>
          <p:cNvCxnSpPr/>
          <p:nvPr/>
        </p:nvCxnSpPr>
        <p:spPr>
          <a:xfrm>
            <a:off x="99829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B100-6F98-472D-8D7F-68FE2781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81" y="1161959"/>
            <a:ext cx="10058400" cy="3624943"/>
          </a:xfrm>
        </p:spPr>
        <p:txBody>
          <a:bodyPr>
            <a:normAutofit/>
          </a:bodyPr>
          <a:lstStyle/>
          <a:p>
            <a:r>
              <a:rPr lang="en-US" sz="2400" b="1" dirty="0"/>
              <a:t>1)</a:t>
            </a:r>
            <a:r>
              <a:rPr lang="en-US" sz="2400" dirty="0"/>
              <a:t> We develop a reference set of formal specifications in mission-time linear temporal logic (MLTL) describing a modeled CubeSat communications system</a:t>
            </a:r>
          </a:p>
          <a:p>
            <a:r>
              <a:rPr lang="en-US" sz="2400" b="1" dirty="0"/>
              <a:t>2) </a:t>
            </a:r>
            <a:r>
              <a:rPr lang="en-US" sz="2400" dirty="0"/>
              <a:t>We detail our validation strategy over these specifications using experimental evaluation with the R2U2 tool</a:t>
            </a:r>
          </a:p>
          <a:p>
            <a:r>
              <a:rPr lang="en-US" sz="2400" b="1" dirty="0"/>
              <a:t>3) </a:t>
            </a:r>
            <a:r>
              <a:rPr lang="en-US" sz="2400" dirty="0"/>
              <a:t>We highlight and discuss specification patterns that emerge while developing and revising the specifications</a:t>
            </a:r>
          </a:p>
          <a:p>
            <a:r>
              <a:rPr lang="en-US" sz="2400" b="1" dirty="0"/>
              <a:t>4) </a:t>
            </a:r>
            <a:r>
              <a:rPr lang="en-US" sz="2400" dirty="0"/>
              <a:t>We discuss lessons learned from validating these specifications that may inform future CubeSat runtime verification efforts</a:t>
            </a:r>
          </a:p>
        </p:txBody>
      </p:sp>
    </p:spTree>
    <p:extLst>
      <p:ext uri="{BB962C8B-B14F-4D97-AF65-F5344CB8AC3E}">
        <p14:creationId xmlns:p14="http://schemas.microsoft.com/office/powerpoint/2010/main" val="112127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74E5-9FE3-42D7-9EB9-C11A02B9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90" y="134946"/>
            <a:ext cx="10058400" cy="762021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/>
                </a:solidFill>
                <a:cs typeface="Arial" panose="020B0604020202020204" pitchFamily="34" charset="0"/>
              </a:rPr>
              <a:t>CubeSats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A7BC0-9618-4EED-BB60-2CDBEE4ED6BF}"/>
              </a:ext>
            </a:extLst>
          </p:cNvPr>
          <p:cNvSpPr/>
          <p:nvPr/>
        </p:nvSpPr>
        <p:spPr>
          <a:xfrm>
            <a:off x="0" y="1485900"/>
            <a:ext cx="12192000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4E16DE-498D-45B2-951C-3D0A8939176A}"/>
              </a:ext>
            </a:extLst>
          </p:cNvPr>
          <p:cNvCxnSpPr/>
          <p:nvPr/>
        </p:nvCxnSpPr>
        <p:spPr>
          <a:xfrm>
            <a:off x="0" y="69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932F8D-B8CA-4F55-97FF-9F92D507DAA5}"/>
              </a:ext>
            </a:extLst>
          </p:cNvPr>
          <p:cNvCxnSpPr/>
          <p:nvPr/>
        </p:nvCxnSpPr>
        <p:spPr>
          <a:xfrm>
            <a:off x="99829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1">
            <a:extLst>
              <a:ext uri="{FF2B5EF4-FFF2-40B4-BE49-F238E27FC236}">
                <a16:creationId xmlns:a16="http://schemas.microsoft.com/office/drawing/2014/main" id="{404FC057-D9B2-4BA1-9D47-0C97F3DCEB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3054" y="1747157"/>
            <a:ext cx="2408663" cy="29145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DCCC1-FB32-4DF9-B359-1B5437447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36" y="1087484"/>
            <a:ext cx="6122259" cy="4896756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CubeSats becoming widely used owing to their relatively low cost and fast turnaround times.</a:t>
            </a:r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CubeSat communications systems are extremely important to any mission.</a:t>
            </a:r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Communications system failures are one of the most common types of failures with CubeSat missions .</a:t>
            </a:r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Formal methods are used to specify, develop and verify software and hardware systems, but despite failures being common, nobody has used the techniques with CubeSats.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7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FCF1F6-E26F-4763-8D05-21853A09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761" y="181161"/>
            <a:ext cx="10058401" cy="713522"/>
          </a:xfrm>
        </p:spPr>
        <p:txBody>
          <a:bodyPr>
            <a:normAutofit fontScale="90000"/>
          </a:bodyPr>
          <a:lstStyle/>
          <a:p>
            <a:r>
              <a:rPr lang="en-US" dirty="0"/>
              <a:t>Mission-Bounded Linear Temporal Logic</a:t>
            </a:r>
            <a:r>
              <a:rPr lang="en-US" baseline="30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FA22C-8BE9-4425-8F55-807A53F2C637}"/>
              </a:ext>
            </a:extLst>
          </p:cNvPr>
          <p:cNvSpPr/>
          <p:nvPr/>
        </p:nvSpPr>
        <p:spPr>
          <a:xfrm>
            <a:off x="0" y="1485900"/>
            <a:ext cx="12192000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4CCD1-563E-4627-8163-F2DD40EFE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60980"/>
            <a:ext cx="10058400" cy="17363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Mission-Time Temporal Logic (MLTL) reasons about integer-bounded timelines: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finite set of atomic propositions { p q 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Boolean connectives: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Temporal connectives with time bounds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7EA449-279E-40BD-96A8-4A4749F7E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7" t="19326" r="5703" b="28689"/>
          <a:stretch/>
        </p:blipFill>
        <p:spPr>
          <a:xfrm>
            <a:off x="1459861" y="2868737"/>
            <a:ext cx="9157357" cy="29808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F246A8-0F4F-46F6-B508-E3BEBAE9C1B3}"/>
              </a:ext>
            </a:extLst>
          </p:cNvPr>
          <p:cNvSpPr/>
          <p:nvPr/>
        </p:nvSpPr>
        <p:spPr>
          <a:xfrm>
            <a:off x="1312235" y="5798335"/>
            <a:ext cx="42767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5DE858-A25E-4A75-907A-CC00CE20C114}"/>
              </a:ext>
            </a:extLst>
          </p:cNvPr>
          <p:cNvCxnSpPr/>
          <p:nvPr/>
        </p:nvCxnSpPr>
        <p:spPr>
          <a:xfrm>
            <a:off x="0" y="69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4AF08F-4958-4DB4-906C-19A11E251B3A}"/>
              </a:ext>
            </a:extLst>
          </p:cNvPr>
          <p:cNvCxnSpPr/>
          <p:nvPr/>
        </p:nvCxnSpPr>
        <p:spPr>
          <a:xfrm>
            <a:off x="99829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D4C335-9E10-47F2-A65D-7552DAB9F7BA}"/>
              </a:ext>
            </a:extLst>
          </p:cNvPr>
          <p:cNvSpPr/>
          <p:nvPr/>
        </p:nvSpPr>
        <p:spPr>
          <a:xfrm>
            <a:off x="1312235" y="5732278"/>
            <a:ext cx="3763199" cy="140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9EC1D-CC50-45BA-9CB2-F79BC174919E}"/>
              </a:ext>
            </a:extLst>
          </p:cNvPr>
          <p:cNvSpPr txBox="1"/>
          <p:nvPr/>
        </p:nvSpPr>
        <p:spPr>
          <a:xfrm>
            <a:off x="901305" y="5821194"/>
            <a:ext cx="1097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T. </a:t>
            </a:r>
            <a:r>
              <a:rPr lang="en-US" sz="1600" dirty="0" err="1"/>
              <a:t>Reinbacher</a:t>
            </a:r>
            <a:r>
              <a:rPr lang="en-US" sz="1600" dirty="0"/>
              <a:t>, K.Y. Rozier, J. Schumann. “Temporal-Logic Based Runtime Observer Pairs for System Health Management of Real-Time Systems.” TACAS 2014.</a:t>
            </a:r>
          </a:p>
        </p:txBody>
      </p:sp>
    </p:spTree>
    <p:extLst>
      <p:ext uri="{BB962C8B-B14F-4D97-AF65-F5344CB8AC3E}">
        <p14:creationId xmlns:p14="http://schemas.microsoft.com/office/powerpoint/2010/main" val="39453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567BB6-6D6C-4EBC-9C7D-F392256D9A21}"/>
              </a:ext>
            </a:extLst>
          </p:cNvPr>
          <p:cNvSpPr/>
          <p:nvPr/>
        </p:nvSpPr>
        <p:spPr>
          <a:xfrm>
            <a:off x="729465" y="1479479"/>
            <a:ext cx="11065268" cy="626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040356-4016-4257-952F-CF9B387B6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532" y="1031176"/>
            <a:ext cx="6650934" cy="514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DD25400-847C-4713-8138-06A16405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89" y="167114"/>
            <a:ext cx="10466071" cy="713522"/>
          </a:xfrm>
        </p:spPr>
        <p:txBody>
          <a:bodyPr>
            <a:normAutofit fontScale="90000"/>
          </a:bodyPr>
          <a:lstStyle/>
          <a:p>
            <a:r>
              <a:rPr lang="en-US" dirty="0"/>
              <a:t>Realizable, Responsive, Unobtrusive Unit (R2U2)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959E8D-6C6C-4C6D-96C3-DD2B59E231AD}"/>
              </a:ext>
            </a:extLst>
          </p:cNvPr>
          <p:cNvCxnSpPr/>
          <p:nvPr/>
        </p:nvCxnSpPr>
        <p:spPr>
          <a:xfrm>
            <a:off x="0" y="69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C34889-F7F9-4580-9B2C-6C246C9D37F2}"/>
              </a:ext>
            </a:extLst>
          </p:cNvPr>
          <p:cNvCxnSpPr/>
          <p:nvPr/>
        </p:nvCxnSpPr>
        <p:spPr>
          <a:xfrm>
            <a:off x="99829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47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0B42D7-C09D-4436-BB51-CE6BF13BDCD1}"/>
              </a:ext>
            </a:extLst>
          </p:cNvPr>
          <p:cNvSpPr/>
          <p:nvPr/>
        </p:nvSpPr>
        <p:spPr>
          <a:xfrm>
            <a:off x="862964" y="1371600"/>
            <a:ext cx="10633711" cy="619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1A7BA-23D9-4F1E-A4A8-57962C20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89" y="177066"/>
            <a:ext cx="10466071" cy="713522"/>
          </a:xfrm>
        </p:spPr>
        <p:txBody>
          <a:bodyPr>
            <a:normAutofit fontScale="90000"/>
          </a:bodyPr>
          <a:lstStyle/>
          <a:p>
            <a:r>
              <a:rPr lang="en-US" dirty="0"/>
              <a:t>Realizable, Responsive, Unobtrusive Unit (R2U2)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FFBB-11B0-49C5-B432-B70CE9671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290" y="1095375"/>
            <a:ext cx="11041310" cy="52387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 </a:t>
            </a:r>
            <a:r>
              <a:rPr lang="en-US" sz="2800" b="1" cap="all" dirty="0"/>
              <a:t>Realizability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 easy, expressive specification language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 generic interface to connect to a wide variety of systems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 adaptable to missions, mission stages, platforms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 </a:t>
            </a:r>
            <a:r>
              <a:rPr lang="en-US" sz="2800" b="1" cap="all" dirty="0"/>
              <a:t>Responsiveness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  </a:t>
            </a:r>
            <a:r>
              <a:rPr lang="en-US" sz="2400" dirty="0"/>
              <a:t>continuously monitor the system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 detect deviations in real time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 enable mitigation or rescue measures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 </a:t>
            </a:r>
            <a:r>
              <a:rPr lang="en-US" sz="2800" b="1" cap="all" dirty="0"/>
              <a:t>Unobtrusiveness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  </a:t>
            </a:r>
            <a:r>
              <a:rPr lang="en-US" sz="2400" dirty="0"/>
              <a:t>functionality: not change behavior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 certifiability: avoid re-certification of flight software/hardware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 timing: not interfere with timing guarantees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 tolerances: obey size, weight, power, telemetry bandwidth constraints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 cost: use of commercial-off-the-shelf (COTS) components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3F109B-303B-46F0-9FB4-55E516F17800}"/>
              </a:ext>
            </a:extLst>
          </p:cNvPr>
          <p:cNvCxnSpPr/>
          <p:nvPr/>
        </p:nvCxnSpPr>
        <p:spPr>
          <a:xfrm>
            <a:off x="0" y="69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B1ABB4-F4BF-44B8-893A-4076B56F90D5}"/>
              </a:ext>
            </a:extLst>
          </p:cNvPr>
          <p:cNvCxnSpPr/>
          <p:nvPr/>
        </p:nvCxnSpPr>
        <p:spPr>
          <a:xfrm>
            <a:off x="99829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53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48745F-1186-40E6-845C-5C3836243D7C}"/>
              </a:ext>
            </a:extLst>
          </p:cNvPr>
          <p:cNvSpPr/>
          <p:nvPr/>
        </p:nvSpPr>
        <p:spPr>
          <a:xfrm>
            <a:off x="0" y="1485900"/>
            <a:ext cx="12192000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CB66AB-0BBF-45DE-86DC-ADA5ED6ACF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120" y="1032757"/>
            <a:ext cx="10845294" cy="140848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1CE361-3908-4010-8031-51EEC67F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235994"/>
            <a:ext cx="10058400" cy="65134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Sample Telemetry Message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0E54780-5B81-49D6-8F68-4DC086C93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332480"/>
            <a:ext cx="8371837" cy="25366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Highly simplified message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Parameters are either essential ID info, or relate to communications system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7F0993-A969-411E-B5EA-2BA8489BE646}"/>
              </a:ext>
            </a:extLst>
          </p:cNvPr>
          <p:cNvCxnSpPr/>
          <p:nvPr/>
        </p:nvCxnSpPr>
        <p:spPr>
          <a:xfrm>
            <a:off x="0" y="69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1627D8-9799-419F-9DEB-585790B32D06}"/>
              </a:ext>
            </a:extLst>
          </p:cNvPr>
          <p:cNvCxnSpPr/>
          <p:nvPr/>
        </p:nvCxnSpPr>
        <p:spPr>
          <a:xfrm>
            <a:off x="99829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26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0B42D7-C09D-4436-BB51-CE6BF13BDCD1}"/>
              </a:ext>
            </a:extLst>
          </p:cNvPr>
          <p:cNvSpPr/>
          <p:nvPr/>
        </p:nvSpPr>
        <p:spPr>
          <a:xfrm>
            <a:off x="862964" y="1371600"/>
            <a:ext cx="10633711" cy="619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1A7BA-23D9-4F1E-A4A8-57962C20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89" y="177066"/>
            <a:ext cx="10466071" cy="71352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(Slide 1)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3F109B-303B-46F0-9FB4-55E516F17800}"/>
              </a:ext>
            </a:extLst>
          </p:cNvPr>
          <p:cNvCxnSpPr/>
          <p:nvPr/>
        </p:nvCxnSpPr>
        <p:spPr>
          <a:xfrm>
            <a:off x="0" y="69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B1ABB4-F4BF-44B8-893A-4076B56F90D5}"/>
              </a:ext>
            </a:extLst>
          </p:cNvPr>
          <p:cNvCxnSpPr/>
          <p:nvPr/>
        </p:nvCxnSpPr>
        <p:spPr>
          <a:xfrm>
            <a:off x="99829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0BD5B62-6157-4D5C-ABF9-220DDAE937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51073" y="1067654"/>
            <a:ext cx="7708902" cy="1771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C804B6-9379-4C0B-9FAA-86C7DD5E1E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65"/>
          <a:stretch/>
        </p:blipFill>
        <p:spPr>
          <a:xfrm>
            <a:off x="3083560" y="3143429"/>
            <a:ext cx="6024879" cy="314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8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0B42D7-C09D-4436-BB51-CE6BF13BDCD1}"/>
              </a:ext>
            </a:extLst>
          </p:cNvPr>
          <p:cNvSpPr/>
          <p:nvPr/>
        </p:nvSpPr>
        <p:spPr>
          <a:xfrm>
            <a:off x="862964" y="1371600"/>
            <a:ext cx="10633711" cy="619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1A7BA-23D9-4F1E-A4A8-57962C20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89" y="177066"/>
            <a:ext cx="10466071" cy="71352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(Slide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FFBB-11B0-49C5-B432-B70CE9671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290" y="1095375"/>
            <a:ext cx="11041310" cy="52387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 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3F109B-303B-46F0-9FB4-55E516F17800}"/>
              </a:ext>
            </a:extLst>
          </p:cNvPr>
          <p:cNvCxnSpPr/>
          <p:nvPr/>
        </p:nvCxnSpPr>
        <p:spPr>
          <a:xfrm>
            <a:off x="0" y="69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B1ABB4-F4BF-44B8-893A-4076B56F90D5}"/>
              </a:ext>
            </a:extLst>
          </p:cNvPr>
          <p:cNvCxnSpPr/>
          <p:nvPr/>
        </p:nvCxnSpPr>
        <p:spPr>
          <a:xfrm>
            <a:off x="99829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D077A8E-324C-4799-A546-DB7751E418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5733" y="3222889"/>
            <a:ext cx="8059582" cy="311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701B10-27CD-4EC5-ABEF-D5F515CD5C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3438" y="942662"/>
            <a:ext cx="8645124" cy="20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67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</TotalTime>
  <Words>436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A Case Study in Formal Specification and Runtime Verification of a CubeSat Communications System</vt:lpstr>
      <vt:lpstr>Contributions</vt:lpstr>
      <vt:lpstr>CubeSats</vt:lpstr>
      <vt:lpstr>Mission-Bounded Linear Temporal Logic1</vt:lpstr>
      <vt:lpstr>Realizable, Responsive, Unobtrusive Unit (R2U2)</vt:lpstr>
      <vt:lpstr>Realizable, Responsive, Unobtrusive Unit (R2U2)</vt:lpstr>
      <vt:lpstr>Sample Telemetry Message</vt:lpstr>
      <vt:lpstr>Results (Slide 1)</vt:lpstr>
      <vt:lpstr>Results (Slide 2)</vt:lpstr>
      <vt:lpstr>Future Work (1)</vt:lpstr>
      <vt:lpstr>Future Work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Study in Formal Specification and Runtime Verification of a CubeSat Communications System</dc:title>
  <dc:creator>Luppen, Zachary A [AER E]</dc:creator>
  <cp:lastModifiedBy>Luppen, Zachary A [AER E]</cp:lastModifiedBy>
  <cp:revision>25</cp:revision>
  <dcterms:created xsi:type="dcterms:W3CDTF">2020-12-08T21:41:22Z</dcterms:created>
  <dcterms:modified xsi:type="dcterms:W3CDTF">2020-12-09T10:50:29Z</dcterms:modified>
</cp:coreProperties>
</file>