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26"/>
  </p:notesMasterIdLst>
  <p:handoutMasterIdLst>
    <p:handoutMasterId r:id="rId27"/>
  </p:handoutMasterIdLst>
  <p:sldIdLst>
    <p:sldId id="404" r:id="rId6"/>
    <p:sldId id="257" r:id="rId7"/>
    <p:sldId id="268" r:id="rId8"/>
    <p:sldId id="269" r:id="rId9"/>
    <p:sldId id="270" r:id="rId10"/>
    <p:sldId id="266" r:id="rId11"/>
    <p:sldId id="272" r:id="rId12"/>
    <p:sldId id="261" r:id="rId13"/>
    <p:sldId id="260" r:id="rId14"/>
    <p:sldId id="273" r:id="rId15"/>
    <p:sldId id="265" r:id="rId16"/>
    <p:sldId id="264" r:id="rId17"/>
    <p:sldId id="259" r:id="rId18"/>
    <p:sldId id="262" r:id="rId19"/>
    <p:sldId id="271" r:id="rId20"/>
    <p:sldId id="267" r:id="rId21"/>
    <p:sldId id="258" r:id="rId22"/>
    <p:sldId id="263" r:id="rId23"/>
    <p:sldId id="406" r:id="rId24"/>
    <p:sldId id="405" r:id="rId25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>
        <p:scale>
          <a:sx n="53" d="100"/>
          <a:sy n="53" d="100"/>
        </p:scale>
        <p:origin x="1660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kosmonautix.cz/2018/12/cubesat-s-butanovym-pohonem-ma-hotovo/" TargetMode="External"/><Relationship Id="rId7" Type="http://schemas.openxmlformats.org/officeDocument/2006/relationships/hyperlink" Target="https://emergentbydesign.com/tag/social-medi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ommons.wikimedia.org/wiki/File:Outdoor_TV_Antenna.jpg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Zachary A. Luppen, Dae-Young Lee, Kristin Y. Rozier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Iowa State University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AIAA SciTech Conference, 11-15, 19-21 January 2021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Copyright © by </a:t>
            </a:r>
            <a:r>
              <a:rPr lang="en-US" sz="1600" dirty="0">
                <a:solidFill>
                  <a:srgbClr val="FF0000"/>
                </a:solidFill>
              </a:rPr>
              <a:t>The American Institute of Aeronautics and Astronautics.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Published by the American Institute of Aeronautics and Astronautics, Inc., with permission.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Case Study in Formal Specification and Runtime Verification of a CubeSat Communications System</a:t>
            </a:r>
            <a:endParaRPr lang="en-US" sz="32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C0EB40-AD1E-452B-8698-8834E35E4D56}"/>
              </a:ext>
            </a:extLst>
          </p:cNvPr>
          <p:cNvGrpSpPr/>
          <p:nvPr/>
        </p:nvGrpSpPr>
        <p:grpSpPr>
          <a:xfrm>
            <a:off x="807720" y="971312"/>
            <a:ext cx="7528560" cy="3570208"/>
            <a:chOff x="81312" y="282507"/>
            <a:chExt cx="12029376" cy="5651568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E19997-9531-4532-A824-C4D8237B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2" y="282507"/>
              <a:ext cx="12029376" cy="5651568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2772652-93F5-4FA4-88E3-6FAFCC730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2" t="5673" r="60294" b="76124"/>
            <a:stretch/>
          </p:blipFill>
          <p:spPr>
            <a:xfrm>
              <a:off x="7305675" y="571501"/>
              <a:ext cx="1809750" cy="10286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D1FCA-D06F-4EEC-A075-37DF2C8C578E}"/>
                </a:ext>
              </a:extLst>
            </p:cNvPr>
            <p:cNvSpPr txBox="1"/>
            <p:nvPr/>
          </p:nvSpPr>
          <p:spPr>
            <a:xfrm>
              <a:off x="7234237" y="1575554"/>
              <a:ext cx="1933575" cy="954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Receiving</a:t>
              </a:r>
            </a:p>
            <a:p>
              <a:r>
                <a:rPr lang="en-US" sz="1350" dirty="0"/>
                <a:t>Radio (USRP B210)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92C125-6FFC-4600-AC81-3F9D727E3CD4}"/>
                </a:ext>
              </a:extLst>
            </p:cNvPr>
            <p:cNvSpPr/>
            <p:nvPr/>
          </p:nvSpPr>
          <p:spPr>
            <a:xfrm>
              <a:off x="7200901" y="523875"/>
              <a:ext cx="1985964" cy="1678959"/>
            </a:xfrm>
            <a:prstGeom prst="roundRect">
              <a:avLst>
                <a:gd name="adj" fmla="val 9495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F3B4F-7F7D-4A12-885D-751C5FC5A6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1B8004-FEF5-480F-A38E-16588C0CF4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23A2CB2-13A8-41EA-96FE-093FAA75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Complete Setup</a:t>
            </a:r>
          </a:p>
        </p:txBody>
      </p:sp>
    </p:spTree>
    <p:extLst>
      <p:ext uri="{BB962C8B-B14F-4D97-AF65-F5344CB8AC3E}">
        <p14:creationId xmlns:p14="http://schemas.microsoft.com/office/powerpoint/2010/main" val="4356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647224" y="1028700"/>
            <a:ext cx="7975283" cy="46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Results (Slide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D5B62-6157-4D5C-ABF9-220DDAE937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856" y="800740"/>
            <a:ext cx="7080287" cy="162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804B6-9379-4C0B-9FAA-86C7DD5E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65"/>
          <a:stretch/>
        </p:blipFill>
        <p:spPr>
          <a:xfrm>
            <a:off x="2383556" y="2484516"/>
            <a:ext cx="4376888" cy="2285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48320-5AE9-4C0A-9A9C-B316CFAC0C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F5008-1A0C-4DAD-811B-B6AC076C00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647224" y="1028700"/>
            <a:ext cx="7975283" cy="46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Results (Slide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7" y="821531"/>
            <a:ext cx="8280983" cy="39290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77A8E-324C-4799-A546-DB7751E4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6367" y="2675123"/>
            <a:ext cx="5231266" cy="20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01B10-27CD-4EC5-ABEF-D5F515CD5C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162" y="821531"/>
            <a:ext cx="7413676" cy="1797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9710B-575A-4BB6-B756-FCAE3C9C5A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E6E9D-3B3D-4AED-A1E8-087BCF6106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A8C6-8987-4F9B-954C-AEE5EB9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21" y="172961"/>
            <a:ext cx="7543800" cy="489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4B156-EDE6-47BC-B057-5268D00D99D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100-6F98-472D-8D7F-68FE2781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11" y="1278664"/>
            <a:ext cx="7543800" cy="2718707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1)</a:t>
            </a:r>
            <a:r>
              <a:rPr lang="en-US" sz="1800" dirty="0"/>
              <a:t> Develop reference set of formal specifications in mission-time linear temporal logic (MLTL) describing a modeled CubeSat communications system</a:t>
            </a:r>
          </a:p>
          <a:p>
            <a:r>
              <a:rPr lang="en-US" sz="1800" b="1" dirty="0"/>
              <a:t>2) </a:t>
            </a:r>
            <a:r>
              <a:rPr lang="en-US" sz="1800" dirty="0"/>
              <a:t>Detail validation strategy over these specifications using experimental evaluation with the R2U2 tool</a:t>
            </a:r>
          </a:p>
          <a:p>
            <a:r>
              <a:rPr lang="en-US" sz="1800" b="1" dirty="0"/>
              <a:t>3) </a:t>
            </a:r>
            <a:r>
              <a:rPr lang="en-US" sz="1800" dirty="0"/>
              <a:t>Highlight and discuss specification patterns that emerge while developing and revising the specifications</a:t>
            </a:r>
          </a:p>
          <a:p>
            <a:r>
              <a:rPr lang="en-US" sz="1800" b="1" dirty="0"/>
              <a:t>4) </a:t>
            </a:r>
            <a:r>
              <a:rPr lang="en-US" sz="1800" dirty="0"/>
              <a:t>Discuss lessons learned from validating these specifications that will inform future CubeSat runtime verification (RV) efforts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0202E-4FC5-4FD6-ADC4-E9DFD5BDFE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F1F25-7315-4A09-AAA6-DFDB017048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BAEC9-CFD2-4D5B-8C00-467043C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26" y="149178"/>
            <a:ext cx="75438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  <a:endParaRPr lang="en-US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D6C06-E59C-43A0-B3C4-397749D1CD46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993A35-0F9C-4BCA-948D-516722DD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17" y="1568867"/>
            <a:ext cx="4723484" cy="200576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0695B1-D542-45B4-87F1-B60D4212A952}"/>
              </a:ext>
            </a:extLst>
          </p:cNvPr>
          <p:cNvSpPr txBox="1">
            <a:spLocks/>
          </p:cNvSpPr>
          <p:nvPr/>
        </p:nvSpPr>
        <p:spPr>
          <a:xfrm>
            <a:off x="796018" y="964884"/>
            <a:ext cx="3240197" cy="2986562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 Apply formal specification and RV in the design of other CubeSat subsystems, such as an electrical power system (EPS) and an attitude determination and control system (ADCS).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 Useful in evaluating CubeSat telemetry from the ground station, and autonomously verifying whether the CubeSat’s performance at that time is nominal.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 Applying the methods to a real CubeSat system is the ultimate demonstration.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74B1A-EBC5-4FE6-A662-380AFF5108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7B443-5EE6-40D5-BB49-33ABF440CD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E254C8-80AD-40D0-A7C8-D9404F5D64B6}"/>
              </a:ext>
            </a:extLst>
          </p:cNvPr>
          <p:cNvSpPr txBox="1">
            <a:spLocks/>
          </p:cNvSpPr>
          <p:nvPr/>
        </p:nvSpPr>
        <p:spPr>
          <a:xfrm>
            <a:off x="3764280" y="157843"/>
            <a:ext cx="1615440" cy="51435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Backup</a:t>
            </a:r>
            <a:endParaRPr lang="en-US" sz="3600" baseline="30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20A6E-26EE-4F03-AE72-2140E0961D96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BA2D0-B4DB-4362-9DD0-2179D6F6F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315ED-FE1A-49C0-99C1-3BA6E05D08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69D96-ABB7-4617-8BF9-C659B19F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26" y="149178"/>
            <a:ext cx="75438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US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611D-56A5-4F7B-97F5-41B37A5991C0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82E204-42A3-428F-900B-17805E0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185" y="1195208"/>
            <a:ext cx="5787629" cy="2600021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 Explored benefits of formal specification and runtime verification on a simulated CubeSat communications system.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 Demonstrated how R2U2 can be used to detect serious faults in a communications system.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50944-32DB-4030-99A0-674B9A5582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F706F-B10E-4C31-9194-14E1314009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647224" y="1028700"/>
            <a:ext cx="7975283" cy="46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03" y="122403"/>
            <a:ext cx="3883794" cy="53514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7" y="821531"/>
            <a:ext cx="8280983" cy="39290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r>
              <a:rPr lang="en-US" sz="2100" b="1" cap="all" dirty="0"/>
              <a:t>Realizability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easy, expressive specification language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generic interface to connect to a wide variety of systems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adaptable to missions, mission stages, platforms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r>
              <a:rPr lang="en-US" sz="2100" b="1" cap="all" dirty="0"/>
              <a:t>Responsiveness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  </a:t>
            </a:r>
            <a:r>
              <a:rPr lang="en-US" sz="1800" dirty="0"/>
              <a:t>continuously monitor the system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detect deviations in real time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enable mitigation or rescue measures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 </a:t>
            </a:r>
            <a:r>
              <a:rPr lang="en-US" sz="2100" b="1" cap="all" dirty="0"/>
              <a:t>Unobtrusiveness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  </a:t>
            </a:r>
            <a:r>
              <a:rPr lang="en-US" sz="1800" dirty="0"/>
              <a:t>functionality: not change behavior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certifiability: avoid re-certification of flight software/hardware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timing: not interfere with timing guarantees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tolerances: obey size, weight, power, telemetry bandwidth constraints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cost: use of commercial-off-the-shelf (COTS)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5DACD-F1BD-4EDA-A140-6DE24ED34A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E1398-D638-412F-9150-19F39CA93E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38" y="180581"/>
            <a:ext cx="7543800" cy="48971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E749-7205-4B92-BB0A-A63BFEAD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43" y="922769"/>
            <a:ext cx="2623237" cy="301752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Analysis of full telemetry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Explore patterns, similarities (i.e., how many voltages and currents, how many specs are similar)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517D4-EFD2-436E-81CC-40549BAD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861" y="926715"/>
            <a:ext cx="3379596" cy="3290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15DFC-E9C5-48AE-8EB6-B74A97B80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DDA61-D074-4E6A-853D-AC423A2408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4" y="971550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/>
              <a:t>Please note formatting guidelines below.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/>
              <a:t>Landscape orientation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16:9 ratio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Font</a:t>
            </a:r>
          </a:p>
          <a:p>
            <a:pPr lvl="2">
              <a:buClr>
                <a:srgbClr val="1B3D6C"/>
              </a:buClr>
            </a:pPr>
            <a:r>
              <a:rPr lang="en-US"/>
              <a:t>Sans serif (e.g. Helvetica, Arial, Tahoma)</a:t>
            </a:r>
          </a:p>
          <a:p>
            <a:pPr lvl="2">
              <a:buClr>
                <a:srgbClr val="1B3D6C"/>
              </a:buClr>
            </a:pPr>
            <a:r>
              <a:rPr lang="en-US"/>
              <a:t>Sized 24-40 points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Minimal information—highlight main points</a:t>
            </a:r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/>
              <a:t>No commercialism/advertising</a:t>
            </a:r>
            <a:endParaRPr lang="en-US" altLang="en-US" sz="1800" i="1"/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/>
              <a:t>Can your slides be easily read from 15 meters away?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4E5-9FE3-42D7-9EB9-C11A02B9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93" y="101210"/>
            <a:ext cx="7543800" cy="571516"/>
          </a:xfrm>
        </p:spPr>
        <p:txBody>
          <a:bodyPr>
            <a:normAutofit fontScale="90000"/>
          </a:bodyPr>
          <a:lstStyle/>
          <a:p>
            <a:r>
              <a:rPr lang="en-US" sz="3225" dirty="0">
                <a:cs typeface="Arial" panose="020B0604020202020204" pitchFamily="34" charset="0"/>
              </a:rPr>
              <a:t>CubeSats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A7BC0-9618-4EED-BB60-2CDBEE4ED6BF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404FC057-D9B2-4BA1-9D47-0C97F3DCEB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576" y="1114425"/>
            <a:ext cx="2577970" cy="311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CCC1-FB32-4DF9-B359-1B543744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114425"/>
            <a:ext cx="5984240" cy="3559175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Small, compact 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Low cost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Fast turnaround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50" dirty="0"/>
              <a:t>Popular with academic, commercial, amateur and government groups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50" dirty="0"/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50" dirty="0"/>
              <a:t>  </a:t>
            </a:r>
            <a:r>
              <a:rPr lang="en-US" sz="1800" dirty="0"/>
              <a:t>Different kinds of small 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Nanosatellites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Picosatellites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Femtosatellites</a:t>
            </a:r>
            <a:endParaRPr lang="en-US" sz="1800" dirty="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Collectively refer to these as CubeSats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78640-F510-4896-85BE-569CE20029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15916-AF6C-49E5-8622-D82DCAB9FD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C276A5-9428-43E0-A87A-701DC02DC7FD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6F038-A7F1-43E5-BABF-C88C643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2754"/>
            <a:ext cx="7543800" cy="489718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3B932F-4B1E-49B8-94D5-1309C576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5"/>
            <a:ext cx="5120640" cy="3286126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Communications systems are extremely important to any mission.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failures can halt a mission or end it prematurely.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of the most common types of failures with CubeSat missions</a:t>
            </a:r>
            <a:r>
              <a:rPr lang="en-US" sz="2000" baseline="30000" dirty="0"/>
              <a:t>1,2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 to validate, verify these systems during runtime to resolve issues.</a:t>
            </a:r>
            <a:endParaRPr lang="en-US" sz="2000" baseline="300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43BD-DC3A-4F9B-9199-01537A3A4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2035791">
            <a:off x="7237290" y="928230"/>
            <a:ext cx="1876631" cy="990668"/>
          </a:xfrm>
          <a:prstGeom prst="rect">
            <a:avLst/>
          </a:prstGeom>
        </p:spPr>
      </p:pic>
      <p:pic>
        <p:nvPicPr>
          <p:cNvPr id="16" name="Picture 1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71E19751-5C27-4C3C-B7B8-AF47372800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2000"/>
          <a:stretch/>
        </p:blipFill>
        <p:spPr>
          <a:xfrm>
            <a:off x="4985493" y="2803000"/>
            <a:ext cx="2013693" cy="1291927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1F03F1EC-8508-46DF-93ED-26D2196238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8941582">
            <a:off x="6127204" y="2253578"/>
            <a:ext cx="1479270" cy="4597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30F209-2F61-4F9D-95A5-BB71EF0026BF}"/>
              </a:ext>
            </a:extLst>
          </p:cNvPr>
          <p:cNvSpPr txBox="1"/>
          <p:nvPr/>
        </p:nvSpPr>
        <p:spPr>
          <a:xfrm>
            <a:off x="64294" y="42799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Mike </a:t>
            </a:r>
            <a:r>
              <a:rPr lang="en-US" sz="1200" dirty="0" err="1"/>
              <a:t>Tolmasoff</a:t>
            </a:r>
            <a:r>
              <a:rPr lang="en-US" sz="1200" dirty="0"/>
              <a:t>, </a:t>
            </a:r>
            <a:r>
              <a:rPr lang="en-US" sz="1200" dirty="0" err="1"/>
              <a:t>Renelito</a:t>
            </a:r>
            <a:r>
              <a:rPr lang="en-US" sz="1200" dirty="0"/>
              <a:t> Delos Santos, and Catherine </a:t>
            </a:r>
            <a:r>
              <a:rPr lang="en-US" sz="1200" dirty="0" err="1"/>
              <a:t>Venturini</a:t>
            </a:r>
            <a:r>
              <a:rPr lang="en-US" sz="1200" dirty="0"/>
              <a:t>, “Improving Mission Success of CubeSats,” ,May 2007.</a:t>
            </a:r>
          </a:p>
          <a:p>
            <a:r>
              <a:rPr lang="en-US" sz="1200" dirty="0"/>
              <a:t>2. Langer, M., and Bouwmeester, J., “Reliability of CubeSats – Statistical Data, Developers’ Beliefs and the </a:t>
            </a:r>
            <a:r>
              <a:rPr lang="en-US" sz="1200" dirty="0" err="1"/>
              <a:t>WayForward</a:t>
            </a:r>
            <a:r>
              <a:rPr lang="en-US" sz="1200" dirty="0"/>
              <a:t>,” , 08 2016.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ECC67D-13C0-42DD-A0FF-09909ED753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EEF69-2727-4DD3-B72B-C0F06F24F60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5426"/>
            <a:ext cx="7543800" cy="488510"/>
          </a:xfrm>
        </p:spPr>
        <p:txBody>
          <a:bodyPr>
            <a:normAutofit fontScale="90000"/>
          </a:bodyPr>
          <a:lstStyle/>
          <a:p>
            <a:r>
              <a:rPr lang="en-US" dirty="0"/>
              <a:t>CubeSat Communications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54780-5B81-49D6-8F68-4DC086C9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996437"/>
            <a:ext cx="3433921" cy="336356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Developed using Matlab/Simulink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Orbital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Aerospace Blockset CubeSat Simulation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Outputs orbital information</a:t>
            </a:r>
          </a:p>
          <a:p>
            <a:pPr marL="150876" lvl="1" indent="0">
              <a:buNone/>
            </a:pPr>
            <a:endParaRPr lang="en-US" sz="19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Communications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Operates USRP B210 SDR to communicate sample telemetry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CFBC6-51E0-47C2-959B-B3956D5BA4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1354" y="1048817"/>
            <a:ext cx="1566086" cy="125115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DD035A-E2B0-4245-98E8-43CBCC9F4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41" y="1957352"/>
            <a:ext cx="2659023" cy="1251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0339F-93F6-4D08-B681-804B916EF6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1734" y="3528690"/>
            <a:ext cx="4688421" cy="608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FC55B-BB3B-4DE0-BF34-BF8B9DF3EF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8CD25-6EFA-4CD8-8076-3BDFE16974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C0EB40-AD1E-452B-8698-8834E35E4D56}"/>
              </a:ext>
            </a:extLst>
          </p:cNvPr>
          <p:cNvGrpSpPr/>
          <p:nvPr/>
        </p:nvGrpSpPr>
        <p:grpSpPr>
          <a:xfrm>
            <a:off x="60984" y="1268520"/>
            <a:ext cx="9022032" cy="2909939"/>
            <a:chOff x="81312" y="282507"/>
            <a:chExt cx="12029376" cy="3879918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DE19997-9531-4532-A824-C4D8237B3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48"/>
            <a:stretch/>
          </p:blipFill>
          <p:spPr>
            <a:xfrm>
              <a:off x="81312" y="282507"/>
              <a:ext cx="12029376" cy="3879918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2772652-93F5-4FA4-88E3-6FAFCC730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2" t="5673" r="60294" b="76124"/>
            <a:stretch/>
          </p:blipFill>
          <p:spPr>
            <a:xfrm>
              <a:off x="7305675" y="571501"/>
              <a:ext cx="1809750" cy="10286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D1FCA-D06F-4EEC-A075-37DF2C8C578E}"/>
                </a:ext>
              </a:extLst>
            </p:cNvPr>
            <p:cNvSpPr txBox="1"/>
            <p:nvPr/>
          </p:nvSpPr>
          <p:spPr>
            <a:xfrm>
              <a:off x="7234237" y="1575553"/>
              <a:ext cx="1933575" cy="954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Receiving</a:t>
              </a:r>
            </a:p>
            <a:p>
              <a:r>
                <a:rPr lang="en-US" sz="1350" dirty="0"/>
                <a:t>Radio (USRP B210)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92C125-6FFC-4600-AC81-3F9D727E3CD4}"/>
                </a:ext>
              </a:extLst>
            </p:cNvPr>
            <p:cNvSpPr/>
            <p:nvPr/>
          </p:nvSpPr>
          <p:spPr>
            <a:xfrm>
              <a:off x="7200901" y="523875"/>
              <a:ext cx="1985964" cy="1678959"/>
            </a:xfrm>
            <a:prstGeom prst="roundRect">
              <a:avLst>
                <a:gd name="adj" fmla="val 9495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82C352-7F3E-44DA-8F2D-0C172BFC5814}"/>
              </a:ext>
            </a:extLst>
          </p:cNvPr>
          <p:cNvSpPr/>
          <p:nvPr/>
        </p:nvSpPr>
        <p:spPr>
          <a:xfrm>
            <a:off x="2328862" y="3381973"/>
            <a:ext cx="5186363" cy="721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01C07C-20FF-4D83-A100-5E4C8C1CACB3}"/>
              </a:ext>
            </a:extLst>
          </p:cNvPr>
          <p:cNvSpPr/>
          <p:nvPr/>
        </p:nvSpPr>
        <p:spPr>
          <a:xfrm>
            <a:off x="2443162" y="4121309"/>
            <a:ext cx="5186363" cy="721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CA054B-E730-4C89-8861-40C98EF7E285}"/>
              </a:ext>
            </a:extLst>
          </p:cNvPr>
          <p:cNvCxnSpPr>
            <a:cxnSpLocks/>
          </p:cNvCxnSpPr>
          <p:nvPr/>
        </p:nvCxnSpPr>
        <p:spPr>
          <a:xfrm flipV="1">
            <a:off x="4307681" y="4109954"/>
            <a:ext cx="217170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364F0A-6F1A-4F85-ADE0-78532B118B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E11A09-BD4B-48A6-AC9D-45F7E1C7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06DDBED-DFE1-4594-B09B-675F29A2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" y="132799"/>
            <a:ext cx="7849553" cy="535142"/>
          </a:xfrm>
        </p:spPr>
        <p:txBody>
          <a:bodyPr>
            <a:normAutofit/>
          </a:bodyPr>
          <a:lstStyle/>
          <a:p>
            <a:r>
              <a:rPr lang="en-US" dirty="0"/>
              <a:t>Partial Setup</a:t>
            </a:r>
          </a:p>
        </p:txBody>
      </p:sp>
    </p:spTree>
    <p:extLst>
      <p:ext uri="{BB962C8B-B14F-4D97-AF65-F5344CB8AC3E}">
        <p14:creationId xmlns:p14="http://schemas.microsoft.com/office/powerpoint/2010/main" val="144813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48745F-1186-40E6-845C-5C3836243D7C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B66AB-0BBF-45DE-86DC-ADA5ED6A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14" y="1193231"/>
            <a:ext cx="8133971" cy="10563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CE361-3908-4010-8031-51EEC67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19346"/>
            <a:ext cx="7543800" cy="48851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Telemetry Message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54780-5B81-49D6-8F68-4DC086C9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99360"/>
            <a:ext cx="6278878" cy="19024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Simplified message (tens to hundred of variables describing other systems left out)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Parameters are either essential ID info, or relate to communications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BD9E9-7597-4E93-8FDC-A3760AFD80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505B6-E7F2-44B2-B8E9-2EA71790A4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6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550984-D2BE-4985-A444-1B92BE01D23A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D7FA9-CC15-406F-A2B3-23B58B886359}"/>
              </a:ext>
            </a:extLst>
          </p:cNvPr>
          <p:cNvSpPr txBox="1">
            <a:spLocks/>
          </p:cNvSpPr>
          <p:nvPr/>
        </p:nvSpPr>
        <p:spPr>
          <a:xfrm>
            <a:off x="2280919" y="129296"/>
            <a:ext cx="4582160" cy="488510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Verification of Datasets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10E3BB3-28C9-484D-9ECC-9D484C4F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2" y="979810"/>
            <a:ext cx="7947655" cy="18171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specifications detailing expectations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 that data traces from the orbital simulation and telemetry are verifiable with runtime verification (RV)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101A58-D946-45E1-985E-2A74755B06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r="4755"/>
          <a:stretch/>
        </p:blipFill>
        <p:spPr>
          <a:xfrm>
            <a:off x="598172" y="2498775"/>
            <a:ext cx="3523691" cy="18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A9A3C-AFF0-4298-9EE7-80E4B10156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9895" y="3140152"/>
            <a:ext cx="4115020" cy="53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5B2485-8369-4BD4-8BFC-DA068FF7AB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66120-E4A8-4442-B6C8-06288D6DC3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0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CF1F6-E26F-4763-8D05-21853A0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133" y="91903"/>
            <a:ext cx="4601732" cy="53514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Mission-Bounded Linear Temporal Logic</a:t>
            </a:r>
            <a:r>
              <a:rPr lang="en-US" sz="2400" baseline="30000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FA22C-8BE9-4425-8F55-807A53F2C637}"/>
              </a:ext>
            </a:extLst>
          </p:cNvPr>
          <p:cNvSpPr/>
          <p:nvPr/>
        </p:nvSpPr>
        <p:spPr>
          <a:xfrm>
            <a:off x="0" y="1114425"/>
            <a:ext cx="914400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CCD1-563E-4627-8163-F2DD40EF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870735"/>
            <a:ext cx="8971280" cy="13022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Mission-Time Temporal Logic (MLTL) reasons about integer-bounded timelines: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finite set of atomic propositions { p q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Boolean connectives:      ,      ,     ,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Temporal connectives with time bounds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EA449-279E-40BD-96A8-4A4749F7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7" t="19326" r="5703" b="28689"/>
          <a:stretch/>
        </p:blipFill>
        <p:spPr>
          <a:xfrm>
            <a:off x="1944283" y="2414076"/>
            <a:ext cx="5255433" cy="1710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F246A8-0F4F-46F6-B508-E3BEBAE9C1B3}"/>
              </a:ext>
            </a:extLst>
          </p:cNvPr>
          <p:cNvSpPr/>
          <p:nvPr/>
        </p:nvSpPr>
        <p:spPr>
          <a:xfrm>
            <a:off x="984177" y="4348752"/>
            <a:ext cx="3207544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4C335-9E10-47F2-A65D-7552DAB9F7BA}"/>
              </a:ext>
            </a:extLst>
          </p:cNvPr>
          <p:cNvSpPr/>
          <p:nvPr/>
        </p:nvSpPr>
        <p:spPr>
          <a:xfrm>
            <a:off x="984177" y="4299209"/>
            <a:ext cx="2822399" cy="10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9EC1D-CC50-45BA-9CB2-F79BC174919E}"/>
              </a:ext>
            </a:extLst>
          </p:cNvPr>
          <p:cNvSpPr txBox="1"/>
          <p:nvPr/>
        </p:nvSpPr>
        <p:spPr>
          <a:xfrm>
            <a:off x="675979" y="4365896"/>
            <a:ext cx="822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T. </a:t>
            </a:r>
            <a:r>
              <a:rPr lang="en-US" sz="1200" dirty="0" err="1"/>
              <a:t>Reinbacher</a:t>
            </a:r>
            <a:r>
              <a:rPr lang="en-US" sz="1200" dirty="0"/>
              <a:t>, K.Y. Rozier, J. Schumann. “Temporal-Logic Based Runtime Observer Pairs for System Health Management of Real-Time Systems.” TACAS 2014.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FB666B-EF71-4EBB-9640-FF3DF3596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15" t="38194" r="66797" b="57381"/>
          <a:stretch/>
        </p:blipFill>
        <p:spPr>
          <a:xfrm>
            <a:off x="2971913" y="1554058"/>
            <a:ext cx="200025" cy="227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90208-4B09-46A0-B834-E656B8D94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3" t="37083" r="56953" b="56456"/>
          <a:stretch/>
        </p:blipFill>
        <p:spPr>
          <a:xfrm>
            <a:off x="3347882" y="1511465"/>
            <a:ext cx="258218" cy="332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2E5746-709A-4CA2-B9E3-9F948F7A4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6" t="36896" r="45390" b="56643"/>
          <a:stretch/>
        </p:blipFill>
        <p:spPr>
          <a:xfrm>
            <a:off x="3801000" y="1501676"/>
            <a:ext cx="258218" cy="33229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6BCADE-3E30-45B2-BA99-65F4A72EB997}"/>
              </a:ext>
            </a:extLst>
          </p:cNvPr>
          <p:cNvCxnSpPr>
            <a:cxnSpLocks/>
          </p:cNvCxnSpPr>
          <p:nvPr/>
        </p:nvCxnSpPr>
        <p:spPr>
          <a:xfrm>
            <a:off x="4201204" y="1708461"/>
            <a:ext cx="2443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973B115-5514-452B-9B95-D18A4AD5A8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EB7BE6-0147-481E-BFA2-82CEDBF5D0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67BB6-6D6C-4EBC-9C7D-F392256D9A21}"/>
              </a:ext>
            </a:extLst>
          </p:cNvPr>
          <p:cNvSpPr/>
          <p:nvPr/>
        </p:nvSpPr>
        <p:spPr>
          <a:xfrm>
            <a:off x="547099" y="1109610"/>
            <a:ext cx="829895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40356-4016-4257-952F-CF9B387B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30" y="1000299"/>
            <a:ext cx="4668340" cy="360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D25400-847C-4713-8138-06A16405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59" y="111027"/>
            <a:ext cx="5313680" cy="53514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F1C58-ACB6-4702-8616-CBF02532B3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738725" cy="320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CE15EC-B2AF-4427-B5E2-AF6496B35B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015"/>
            <a:ext cx="1737360" cy="4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510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EB2D5380FE2F4D930C6B565C2D1F91" ma:contentTypeVersion="11" ma:contentTypeDescription="Create a new document." ma:contentTypeScope="" ma:versionID="7bb4524a6491913e10d18d3264613d60">
  <xsd:schema xmlns:xsd="http://www.w3.org/2001/XMLSchema" xmlns:xs="http://www.w3.org/2001/XMLSchema" xmlns:p="http://schemas.microsoft.com/office/2006/metadata/properties" xmlns:ns2="f68cf9e0-88e1-4f3b-adb3-cd048a316fce" xmlns:ns3="45189c86-d200-4f8e-8ba3-644445031606" targetNamespace="http://schemas.microsoft.com/office/2006/metadata/properties" ma:root="true" ma:fieldsID="fe491e7097e791f756d1677c32534ef1" ns2:_="" ns3:_="">
    <xsd:import namespace="f68cf9e0-88e1-4f3b-adb3-cd048a316fce"/>
    <xsd:import namespace="45189c86-d200-4f8e-8ba3-64444503160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cf9e0-88e1-4f3b-adb3-cd048a316f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89c86-d200-4f8e-8ba3-64444503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561E29E-EE55-4BBB-A007-996871FAB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cf9e0-88e1-4f3b-adb3-cd048a316fce"/>
    <ds:schemaRef ds:uri="45189c86-d200-4f8e-8ba3-64444503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4BE1A-A2C4-4862-8AD0-8BDC37D6A979}">
  <ds:schemaRefs>
    <ds:schemaRef ds:uri="8840c030-5dde-41b3-9ddd-06e8e0ef51bc"/>
    <ds:schemaRef ds:uri="db962d0c-5ba1-488e-9617-42eb96731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759</Words>
  <Application>Microsoft Office PowerPoint</Application>
  <PresentationFormat>On-screen Show (16:9)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 Light</vt:lpstr>
      <vt:lpstr>Helvetica</vt:lpstr>
      <vt:lpstr>Times</vt:lpstr>
      <vt:lpstr>Wingdings</vt:lpstr>
      <vt:lpstr>Blank Presentation</vt:lpstr>
      <vt:lpstr>Without blue banner</vt:lpstr>
      <vt:lpstr>PowerPoint Presentation</vt:lpstr>
      <vt:lpstr>CubeSats</vt:lpstr>
      <vt:lpstr>Motivation</vt:lpstr>
      <vt:lpstr>CubeSat Communications System</vt:lpstr>
      <vt:lpstr>Partial Setup</vt:lpstr>
      <vt:lpstr>Sample Telemetry Message</vt:lpstr>
      <vt:lpstr>PowerPoint Presentation</vt:lpstr>
      <vt:lpstr>Mission-Bounded Linear Temporal Logic3</vt:lpstr>
      <vt:lpstr>Realizable, Responsive, Unobtrusive Unit (R2U2)</vt:lpstr>
      <vt:lpstr>Complete Setup</vt:lpstr>
      <vt:lpstr>Results (Slide 1)</vt:lpstr>
      <vt:lpstr>Results (Slide 2)</vt:lpstr>
      <vt:lpstr>Contributions</vt:lpstr>
      <vt:lpstr>Future Work</vt:lpstr>
      <vt:lpstr>PowerPoint Presentation</vt:lpstr>
      <vt:lpstr>Conclusion</vt:lpstr>
      <vt:lpstr>Realizable, Responsive, Unobtrusive Unit (R2U2)</vt:lpstr>
      <vt:lpstr>Future Work (2)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Luppen, Zachary A [AER E]</cp:lastModifiedBy>
  <cp:revision>24</cp:revision>
  <cp:lastPrinted>2018-09-25T14:02:34Z</cp:lastPrinted>
  <dcterms:modified xsi:type="dcterms:W3CDTF">2020-12-10T20:03:37Z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0x01010068EB2D5380FE2F4D930C6B565C2D1F91</vt:lpwstr>
  </property>
</Properties>
</file>