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8" autoAdjust="0"/>
    <p:restoredTop sz="94660"/>
  </p:normalViewPr>
  <p:slideViewPr>
    <p:cSldViewPr snapToGrid="0">
      <p:cViewPr varScale="1">
        <p:scale>
          <a:sx n="106" d="100"/>
          <a:sy n="106"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8BFA-BE1C-4171-AB0B-7FFE95031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43033AE-E83F-4AAA-AC53-2E19A4B9C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DE08B3-CAD5-4E5C-8C71-EE56915F4C14}"/>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5" name="Footer Placeholder 4">
            <a:extLst>
              <a:ext uri="{FF2B5EF4-FFF2-40B4-BE49-F238E27FC236}">
                <a16:creationId xmlns:a16="http://schemas.microsoft.com/office/drawing/2014/main" id="{9914070E-73C6-445A-9600-1B0C9C38FF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7E2457-850E-4D57-9105-40635AF2E4B3}"/>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187437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9D8F-F718-44BC-9AD5-6612B4CE98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B1EE92-15EE-4A0F-A360-EB5E273DCC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BCC76D-0EFE-49DD-922C-030D04ABEE26}"/>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5" name="Footer Placeholder 4">
            <a:extLst>
              <a:ext uri="{FF2B5EF4-FFF2-40B4-BE49-F238E27FC236}">
                <a16:creationId xmlns:a16="http://schemas.microsoft.com/office/drawing/2014/main" id="{9E5A527C-6296-4BA6-8F80-3EF8B6FFE8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87784C-37CD-4C1A-A08F-5D1864AAD326}"/>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374729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2C5010-F8FA-43AE-B4E2-95DE7C95C0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187F5F-15C6-419C-8546-EAF3C9E15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7C362-F231-4D86-801E-C4858F7F5657}"/>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5" name="Footer Placeholder 4">
            <a:extLst>
              <a:ext uri="{FF2B5EF4-FFF2-40B4-BE49-F238E27FC236}">
                <a16:creationId xmlns:a16="http://schemas.microsoft.com/office/drawing/2014/main" id="{3724E559-11BD-4E0E-9161-DD03829139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45D019-70E9-4873-A800-CFCC98DC68BD}"/>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279390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7923-C989-4676-A551-7FDB1FD294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A5D7AC-EFBA-4C93-A4D9-A273B1D2B4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DA6310-76C0-404C-BB4D-8D51F68B30BF}"/>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5" name="Footer Placeholder 4">
            <a:extLst>
              <a:ext uri="{FF2B5EF4-FFF2-40B4-BE49-F238E27FC236}">
                <a16:creationId xmlns:a16="http://schemas.microsoft.com/office/drawing/2014/main" id="{C6F3F459-1A56-4E73-B00A-486906D069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A395D7-E5E6-4517-BC69-9D427D41A046}"/>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313119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DBB3-0A74-4607-BBC4-3F87FDF06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D4F3E64-34F1-463D-A83A-1A06D326D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67DAF-EDE2-47C3-87FD-148F1EA251A7}"/>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5" name="Footer Placeholder 4">
            <a:extLst>
              <a:ext uri="{FF2B5EF4-FFF2-40B4-BE49-F238E27FC236}">
                <a16:creationId xmlns:a16="http://schemas.microsoft.com/office/drawing/2014/main" id="{8DED1FAC-9A0C-4FF4-8835-7675D8A40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4922C6-3F53-4E9F-8D6A-F716B700CF63}"/>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325485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ABE3B-42ED-4D53-BCBA-22FD857C5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F31A00-70E0-4D48-99B4-76BE9EDB22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235816C-C411-4F0D-9551-241E459A28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6763045-9E6E-47AE-9470-5F68CBB71BE2}"/>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6" name="Footer Placeholder 5">
            <a:extLst>
              <a:ext uri="{FF2B5EF4-FFF2-40B4-BE49-F238E27FC236}">
                <a16:creationId xmlns:a16="http://schemas.microsoft.com/office/drawing/2014/main" id="{4347FF22-423D-42FF-822F-04E9A8DF35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DF812A-6F32-4E94-9F04-4EFD4A47C835}"/>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52800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6B48-B3DE-47E0-AD6D-7FAC4A3B14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DFF987-FFAD-4CE8-904B-C874279D9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31FC5C-E928-49D1-AACB-67DB679B2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2FC7CC7-42A6-4761-A742-BE27F9446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7FFC5-984C-4D6E-A10B-EDABAE60BC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E4F071C-1E16-4FAF-80DA-7E68AC584D0C}"/>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8" name="Footer Placeholder 7">
            <a:extLst>
              <a:ext uri="{FF2B5EF4-FFF2-40B4-BE49-F238E27FC236}">
                <a16:creationId xmlns:a16="http://schemas.microsoft.com/office/drawing/2014/main" id="{CCF2DD96-2AD1-4E75-9C45-B6B5FC33E62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F58C374-826D-4EF4-88E8-D088F76568D9}"/>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261027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6A69-18A2-4DEF-888A-F010E70DB0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3F55151-9BD6-4F75-ABB6-EAD1A737A0CC}"/>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4" name="Footer Placeholder 3">
            <a:extLst>
              <a:ext uri="{FF2B5EF4-FFF2-40B4-BE49-F238E27FC236}">
                <a16:creationId xmlns:a16="http://schemas.microsoft.com/office/drawing/2014/main" id="{D01D2636-0539-4EE4-B5AA-C3944D8A0E7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E51FC59-0EF0-4142-BD8C-A9885C6335BB}"/>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1182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089FD-F64C-4C06-89AB-2740D3E1DC33}"/>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3" name="Footer Placeholder 2">
            <a:extLst>
              <a:ext uri="{FF2B5EF4-FFF2-40B4-BE49-F238E27FC236}">
                <a16:creationId xmlns:a16="http://schemas.microsoft.com/office/drawing/2014/main" id="{8A24BD3B-EAF3-4850-BC9F-728927889C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04DFB94-D0AB-47DF-89CE-4A5A96FE9465}"/>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218892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8B01-66D0-48A1-A975-2D1DEB9B5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2C78A4-5A0D-4356-88C8-0916A189A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FBE8B64-48AB-458F-8640-73F9F1AC3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1D39A-72E3-4E1A-B3C9-A15393D94EEA}"/>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6" name="Footer Placeholder 5">
            <a:extLst>
              <a:ext uri="{FF2B5EF4-FFF2-40B4-BE49-F238E27FC236}">
                <a16:creationId xmlns:a16="http://schemas.microsoft.com/office/drawing/2014/main" id="{1B8E4FCB-16C9-4F0B-9262-18346784B3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63D26C-44D4-41A3-92B7-509552516AF3}"/>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251188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683A-87C3-429A-B37F-2711C1046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B62495A-95E2-4191-B118-55A8BE349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B5904C-4023-48D8-BAB7-7EC5CA539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5E790-DA29-4BF2-A5F2-CDF1E6CFAFC1}"/>
              </a:ext>
            </a:extLst>
          </p:cNvPr>
          <p:cNvSpPr>
            <a:spLocks noGrp="1"/>
          </p:cNvSpPr>
          <p:nvPr>
            <p:ph type="dt" sz="half" idx="10"/>
          </p:nvPr>
        </p:nvSpPr>
        <p:spPr/>
        <p:txBody>
          <a:bodyPr/>
          <a:lstStyle/>
          <a:p>
            <a:fld id="{8C7D8906-6EA0-4855-88D7-A39EE1980335}" type="datetimeFigureOut">
              <a:rPr lang="en-GB" smtClean="0"/>
              <a:t>28/02/2020</a:t>
            </a:fld>
            <a:endParaRPr lang="en-GB"/>
          </a:p>
        </p:txBody>
      </p:sp>
      <p:sp>
        <p:nvSpPr>
          <p:cNvPr id="6" name="Footer Placeholder 5">
            <a:extLst>
              <a:ext uri="{FF2B5EF4-FFF2-40B4-BE49-F238E27FC236}">
                <a16:creationId xmlns:a16="http://schemas.microsoft.com/office/drawing/2014/main" id="{C9ACA49C-6729-4330-BDEB-12EF20911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C2F2AE-4D22-4086-898A-FC00913E39EE}"/>
              </a:ext>
            </a:extLst>
          </p:cNvPr>
          <p:cNvSpPr>
            <a:spLocks noGrp="1"/>
          </p:cNvSpPr>
          <p:nvPr>
            <p:ph type="sldNum" sz="quarter" idx="12"/>
          </p:nvPr>
        </p:nvSpPr>
        <p:spPr/>
        <p:txBody>
          <a:bodyPr/>
          <a:lstStyle/>
          <a:p>
            <a:fld id="{EAC9D095-E95B-41EB-B859-D623C83FB474}" type="slidenum">
              <a:rPr lang="en-GB" smtClean="0"/>
              <a:t>‹#›</a:t>
            </a:fld>
            <a:endParaRPr lang="en-GB"/>
          </a:p>
        </p:txBody>
      </p:sp>
    </p:spTree>
    <p:extLst>
      <p:ext uri="{BB962C8B-B14F-4D97-AF65-F5344CB8AC3E}">
        <p14:creationId xmlns:p14="http://schemas.microsoft.com/office/powerpoint/2010/main" val="92105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0FDBAA-008B-4790-8DB0-A538EBED9E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FE7DE5-E95F-4498-A554-98AB6FAEA8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5B313A-5BD8-496D-A8AA-F6463FF2A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D8906-6EA0-4855-88D7-A39EE1980335}" type="datetimeFigureOut">
              <a:rPr lang="en-GB" smtClean="0"/>
              <a:t>28/02/2020</a:t>
            </a:fld>
            <a:endParaRPr lang="en-GB"/>
          </a:p>
        </p:txBody>
      </p:sp>
      <p:sp>
        <p:nvSpPr>
          <p:cNvPr id="5" name="Footer Placeholder 4">
            <a:extLst>
              <a:ext uri="{FF2B5EF4-FFF2-40B4-BE49-F238E27FC236}">
                <a16:creationId xmlns:a16="http://schemas.microsoft.com/office/drawing/2014/main" id="{382F0A3E-959B-4E0A-85A2-84873D3A2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7CCE897-C71D-4AA9-BC90-4B3A285B24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9D095-E95B-41EB-B859-D623C83FB474}" type="slidenum">
              <a:rPr lang="en-GB" smtClean="0"/>
              <a:t>‹#›</a:t>
            </a:fld>
            <a:endParaRPr lang="en-GB"/>
          </a:p>
        </p:txBody>
      </p:sp>
    </p:spTree>
    <p:extLst>
      <p:ext uri="{BB962C8B-B14F-4D97-AF65-F5344CB8AC3E}">
        <p14:creationId xmlns:p14="http://schemas.microsoft.com/office/powerpoint/2010/main" val="3114764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A145096-263F-44B6-9791-BB44AC3B87B9}"/>
              </a:ext>
            </a:extLst>
          </p:cNvPr>
          <p:cNvPicPr>
            <a:picLocks noChangeAspect="1"/>
          </p:cNvPicPr>
          <p:nvPr/>
        </p:nvPicPr>
        <p:blipFill rotWithShape="1">
          <a:blip r:embed="rId2" cstate="print">
            <a:alphaModFix amt="20000"/>
            <a:extLst>
              <a:ext uri="{28A0092B-C50C-407E-A947-70E740481C1C}">
                <a14:useLocalDpi xmlns:a14="http://schemas.microsoft.com/office/drawing/2010/main" val="0"/>
              </a:ext>
            </a:extLst>
          </a:blip>
          <a:srcRect r="1465"/>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17B6FF6-7CD2-4535-B608-D2C5C9F0530F}"/>
              </a:ext>
            </a:extLst>
          </p:cNvPr>
          <p:cNvSpPr/>
          <p:nvPr/>
        </p:nvSpPr>
        <p:spPr bwMode="auto">
          <a:xfrm>
            <a:off x="1930400" y="2497455"/>
            <a:ext cx="8253731" cy="2286000"/>
          </a:xfrm>
          <a:prstGeom prst="rect">
            <a:avLst/>
          </a:prstGeom>
          <a:gradFill>
            <a:gsLst>
              <a:gs pos="100000">
                <a:schemeClr val="bg1">
                  <a:lumMod val="95000"/>
                </a:schemeClr>
              </a:gs>
              <a:gs pos="0">
                <a:schemeClr val="bg1"/>
              </a:gs>
            </a:gsLst>
            <a:lin ang="16200000" scaled="0"/>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ndParaRPr>
          </a:p>
        </p:txBody>
      </p:sp>
      <p:sp>
        <p:nvSpPr>
          <p:cNvPr id="7" name="Title 2">
            <a:extLst>
              <a:ext uri="{FF2B5EF4-FFF2-40B4-BE49-F238E27FC236}">
                <a16:creationId xmlns:a16="http://schemas.microsoft.com/office/drawing/2014/main" id="{48780554-7600-4EF8-85CA-97F95A4C8B39}"/>
              </a:ext>
            </a:extLst>
          </p:cNvPr>
          <p:cNvSpPr txBox="1">
            <a:spLocks/>
          </p:cNvSpPr>
          <p:nvPr/>
        </p:nvSpPr>
        <p:spPr>
          <a:xfrm>
            <a:off x="2250144" y="2158781"/>
            <a:ext cx="8494841" cy="355097"/>
          </a:xfrm>
          <a:prstGeom prst="rect">
            <a:avLst/>
          </a:prstGeom>
        </p:spPr>
        <p:txBody>
          <a:bodyPr vert="horz" lIns="0" tIns="45720" rIns="0" bIns="45720" rtlCol="0" anchor="t">
            <a:noAutofit/>
          </a:bodyPr>
          <a:lstStyle>
            <a:lvl1pPr algn="l" defTabSz="914400" rtl="0" eaLnBrk="1" latinLnBrk="0" hangingPunct="1">
              <a:spcBef>
                <a:spcPct val="0"/>
              </a:spcBef>
              <a:buNone/>
              <a:defRPr sz="2400" b="0" kern="1200" baseline="0">
                <a:solidFill>
                  <a:schemeClr val="tx1"/>
                </a:solidFill>
                <a:latin typeface="Calibri"/>
                <a:ea typeface="+mj-ea"/>
                <a:cs typeface="Calibri"/>
              </a:defRPr>
            </a:lvl1pPr>
          </a:lstStyle>
          <a:p>
            <a:r>
              <a:rPr lang="en-GB" sz="1550" dirty="0"/>
              <a:t>Home       |      What is Mustang?   |      How does Mustang impact you?   |      More information   </a:t>
            </a:r>
          </a:p>
        </p:txBody>
      </p:sp>
      <p:sp>
        <p:nvSpPr>
          <p:cNvPr id="8" name="Title 2">
            <a:extLst>
              <a:ext uri="{FF2B5EF4-FFF2-40B4-BE49-F238E27FC236}">
                <a16:creationId xmlns:a16="http://schemas.microsoft.com/office/drawing/2014/main" id="{D03CCFA1-E68F-4152-983A-2C80D14182DC}"/>
              </a:ext>
            </a:extLst>
          </p:cNvPr>
          <p:cNvSpPr txBox="1">
            <a:spLocks/>
          </p:cNvSpPr>
          <p:nvPr/>
        </p:nvSpPr>
        <p:spPr>
          <a:xfrm>
            <a:off x="2228109" y="2593448"/>
            <a:ext cx="1270723" cy="2962752"/>
          </a:xfrm>
          <a:prstGeom prst="rect">
            <a:avLst/>
          </a:prstGeom>
        </p:spPr>
        <p:txBody>
          <a:bodyPr vert="horz" lIns="0" tIns="45720" rIns="144000" bIns="45720" rtlCol="0" anchor="t">
            <a:noAutofit/>
          </a:bodyPr>
          <a:lstStyle>
            <a:lvl1pPr algn="l" defTabSz="914400" rtl="0" eaLnBrk="1" latinLnBrk="0" hangingPunct="1">
              <a:spcBef>
                <a:spcPct val="0"/>
              </a:spcBef>
              <a:buNone/>
              <a:defRPr sz="2400" b="0" kern="1200" baseline="0">
                <a:solidFill>
                  <a:schemeClr val="tx1"/>
                </a:solidFill>
                <a:latin typeface="Calibri"/>
                <a:ea typeface="+mj-ea"/>
                <a:cs typeface="Calibri"/>
              </a:defRPr>
            </a:lvl1pPr>
          </a:lstStyle>
          <a:p>
            <a:pPr fontAlgn="t">
              <a:spcAft>
                <a:spcPts val="900"/>
              </a:spcAft>
            </a:pPr>
            <a:r>
              <a:rPr lang="en-GB" sz="1400" dirty="0">
                <a:solidFill>
                  <a:schemeClr val="tx1">
                    <a:lumMod val="75000"/>
                    <a:lumOff val="25000"/>
                  </a:schemeClr>
                </a:solidFill>
              </a:rPr>
              <a:t>Intro to Mustang</a:t>
            </a:r>
          </a:p>
          <a:p>
            <a:pPr fontAlgn="t">
              <a:spcAft>
                <a:spcPts val="900"/>
              </a:spcAft>
            </a:pPr>
            <a:r>
              <a:rPr lang="en-GB" sz="1400" i="1" dirty="0">
                <a:solidFill>
                  <a:schemeClr val="bg1">
                    <a:lumMod val="65000"/>
                  </a:schemeClr>
                </a:solidFill>
              </a:rPr>
              <a:t>Rolling banner: tech fair, recording links to townhall</a:t>
            </a:r>
          </a:p>
          <a:p>
            <a:pPr fontAlgn="t">
              <a:spcAft>
                <a:spcPts val="900"/>
              </a:spcAft>
            </a:pPr>
            <a:r>
              <a:rPr lang="en-GB" sz="1400" dirty="0"/>
              <a:t>Key contacts </a:t>
            </a:r>
          </a:p>
        </p:txBody>
      </p:sp>
      <p:sp>
        <p:nvSpPr>
          <p:cNvPr id="9" name="Title 2">
            <a:extLst>
              <a:ext uri="{FF2B5EF4-FFF2-40B4-BE49-F238E27FC236}">
                <a16:creationId xmlns:a16="http://schemas.microsoft.com/office/drawing/2014/main" id="{25328FC5-2768-4DE2-96B8-87AC4E01E4AB}"/>
              </a:ext>
            </a:extLst>
          </p:cNvPr>
          <p:cNvSpPr txBox="1">
            <a:spLocks/>
          </p:cNvSpPr>
          <p:nvPr/>
        </p:nvSpPr>
        <p:spPr>
          <a:xfrm>
            <a:off x="3625946" y="2629662"/>
            <a:ext cx="1137660" cy="2962752"/>
          </a:xfrm>
          <a:prstGeom prst="rect">
            <a:avLst/>
          </a:prstGeom>
        </p:spPr>
        <p:txBody>
          <a:bodyPr vert="horz" lIns="0" tIns="45720" rIns="144000" bIns="45720" rtlCol="0" anchor="t">
            <a:noAutofit/>
          </a:bodyPr>
          <a:lstStyle>
            <a:lvl1pPr algn="l" defTabSz="914400" rtl="0" eaLnBrk="1" latinLnBrk="0" hangingPunct="1">
              <a:spcBef>
                <a:spcPct val="0"/>
              </a:spcBef>
              <a:buNone/>
              <a:defRPr sz="2400" b="0" kern="1200" baseline="0">
                <a:solidFill>
                  <a:schemeClr val="tx1"/>
                </a:solidFill>
                <a:latin typeface="Calibri"/>
                <a:ea typeface="+mj-ea"/>
                <a:cs typeface="Calibri"/>
              </a:defRPr>
            </a:lvl1pPr>
          </a:lstStyle>
          <a:p>
            <a:pPr fontAlgn="t">
              <a:spcAft>
                <a:spcPts val="900"/>
              </a:spcAft>
            </a:pPr>
            <a:r>
              <a:rPr lang="en-GB" sz="1400" dirty="0">
                <a:solidFill>
                  <a:schemeClr val="tx1">
                    <a:lumMod val="75000"/>
                    <a:lumOff val="25000"/>
                  </a:schemeClr>
                </a:solidFill>
              </a:rPr>
              <a:t>Overview </a:t>
            </a:r>
          </a:p>
          <a:p>
            <a:pPr fontAlgn="t">
              <a:spcAft>
                <a:spcPts val="900"/>
              </a:spcAft>
            </a:pPr>
            <a:r>
              <a:rPr lang="en-GB" sz="1400" dirty="0" err="1">
                <a:solidFill>
                  <a:schemeClr val="tx1">
                    <a:lumMod val="75000"/>
                    <a:lumOff val="25000"/>
                  </a:schemeClr>
                </a:solidFill>
              </a:rPr>
              <a:t>Simcorp</a:t>
            </a:r>
            <a:r>
              <a:rPr lang="en-GB" sz="1400" dirty="0">
                <a:solidFill>
                  <a:schemeClr val="tx1">
                    <a:lumMod val="75000"/>
                    <a:lumOff val="25000"/>
                  </a:schemeClr>
                </a:solidFill>
              </a:rPr>
              <a:t> </a:t>
            </a:r>
          </a:p>
          <a:p>
            <a:pPr fontAlgn="t">
              <a:spcAft>
                <a:spcPts val="900"/>
              </a:spcAft>
            </a:pPr>
            <a:r>
              <a:rPr lang="en-GB" sz="1400" dirty="0">
                <a:solidFill>
                  <a:schemeClr val="tx1">
                    <a:lumMod val="75000"/>
                    <a:lumOff val="25000"/>
                  </a:schemeClr>
                </a:solidFill>
              </a:rPr>
              <a:t>Jacobi </a:t>
            </a:r>
          </a:p>
          <a:p>
            <a:pPr fontAlgn="t">
              <a:spcAft>
                <a:spcPts val="900"/>
              </a:spcAft>
            </a:pPr>
            <a:r>
              <a:rPr lang="en-GB" sz="1400" dirty="0">
                <a:solidFill>
                  <a:schemeClr val="tx1">
                    <a:lumMod val="75000"/>
                    <a:lumOff val="25000"/>
                  </a:schemeClr>
                </a:solidFill>
              </a:rPr>
              <a:t>Microsoft Dynamics </a:t>
            </a:r>
          </a:p>
        </p:txBody>
      </p:sp>
      <p:sp>
        <p:nvSpPr>
          <p:cNvPr id="10" name="Title 2">
            <a:extLst>
              <a:ext uri="{FF2B5EF4-FFF2-40B4-BE49-F238E27FC236}">
                <a16:creationId xmlns:a16="http://schemas.microsoft.com/office/drawing/2014/main" id="{2C59E2A5-135D-457F-9264-9A42A5443250}"/>
              </a:ext>
            </a:extLst>
          </p:cNvPr>
          <p:cNvSpPr txBox="1">
            <a:spLocks/>
          </p:cNvSpPr>
          <p:nvPr/>
        </p:nvSpPr>
        <p:spPr>
          <a:xfrm>
            <a:off x="5466080" y="2617087"/>
            <a:ext cx="2499359" cy="2962752"/>
          </a:xfrm>
          <a:prstGeom prst="rect">
            <a:avLst/>
          </a:prstGeom>
        </p:spPr>
        <p:txBody>
          <a:bodyPr vert="horz" lIns="0" tIns="45720" rIns="144000" bIns="45720" rtlCol="0" anchor="t">
            <a:noAutofit/>
          </a:bodyPr>
          <a:lstStyle>
            <a:lvl1pPr algn="l" defTabSz="914400" rtl="0" eaLnBrk="1" latinLnBrk="0" hangingPunct="1">
              <a:spcBef>
                <a:spcPct val="0"/>
              </a:spcBef>
              <a:buNone/>
              <a:defRPr sz="2400" b="0" kern="1200" baseline="0">
                <a:solidFill>
                  <a:schemeClr val="tx1"/>
                </a:solidFill>
                <a:latin typeface="Calibri"/>
                <a:ea typeface="+mj-ea"/>
                <a:cs typeface="Calibri"/>
              </a:defRPr>
            </a:lvl1pPr>
          </a:lstStyle>
          <a:p>
            <a:pPr fontAlgn="t">
              <a:spcAft>
                <a:spcPts val="900"/>
              </a:spcAft>
            </a:pPr>
            <a:r>
              <a:rPr lang="en-GB" sz="1400" dirty="0">
                <a:solidFill>
                  <a:schemeClr val="tx1">
                    <a:lumMod val="75000"/>
                    <a:lumOff val="25000"/>
                  </a:schemeClr>
                </a:solidFill>
              </a:rPr>
              <a:t>GI-Ops </a:t>
            </a:r>
          </a:p>
          <a:p>
            <a:pPr fontAlgn="t">
              <a:spcAft>
                <a:spcPts val="900"/>
              </a:spcAft>
            </a:pPr>
            <a:r>
              <a:rPr lang="en-GB" sz="1400" dirty="0">
                <a:solidFill>
                  <a:schemeClr val="tx1">
                    <a:lumMod val="75000"/>
                    <a:lumOff val="25000"/>
                  </a:schemeClr>
                </a:solidFill>
              </a:rPr>
              <a:t>Portfolio Management Group </a:t>
            </a:r>
          </a:p>
          <a:p>
            <a:pPr fontAlgn="t">
              <a:spcAft>
                <a:spcPts val="900"/>
              </a:spcAft>
            </a:pPr>
            <a:r>
              <a:rPr lang="en-GB" sz="1400" dirty="0">
                <a:solidFill>
                  <a:schemeClr val="tx1">
                    <a:lumMod val="75000"/>
                    <a:lumOff val="25000"/>
                  </a:schemeClr>
                </a:solidFill>
              </a:rPr>
              <a:t>Client-facing teams (TFS and SPS) </a:t>
            </a:r>
          </a:p>
          <a:p>
            <a:pPr fontAlgn="t">
              <a:spcAft>
                <a:spcPts val="900"/>
              </a:spcAft>
            </a:pPr>
            <a:endParaRPr lang="en-GB" sz="1400" dirty="0">
              <a:solidFill>
                <a:schemeClr val="tx1">
                  <a:lumMod val="75000"/>
                  <a:lumOff val="25000"/>
                </a:schemeClr>
              </a:solidFill>
            </a:endParaRPr>
          </a:p>
        </p:txBody>
      </p:sp>
      <p:sp>
        <p:nvSpPr>
          <p:cNvPr id="12" name="Title 2">
            <a:extLst>
              <a:ext uri="{FF2B5EF4-FFF2-40B4-BE49-F238E27FC236}">
                <a16:creationId xmlns:a16="http://schemas.microsoft.com/office/drawing/2014/main" id="{5396A9BC-70DC-4F8A-AAE2-F1C2813A30F7}"/>
              </a:ext>
            </a:extLst>
          </p:cNvPr>
          <p:cNvSpPr txBox="1">
            <a:spLocks/>
          </p:cNvSpPr>
          <p:nvPr/>
        </p:nvSpPr>
        <p:spPr>
          <a:xfrm>
            <a:off x="8439040" y="2575341"/>
            <a:ext cx="1300918" cy="2962752"/>
          </a:xfrm>
          <a:prstGeom prst="rect">
            <a:avLst/>
          </a:prstGeom>
        </p:spPr>
        <p:txBody>
          <a:bodyPr vert="horz" lIns="0" tIns="45720" rIns="144000" bIns="45720" rtlCol="0" anchor="t">
            <a:noAutofit/>
          </a:bodyPr>
          <a:lstStyle>
            <a:lvl1pPr algn="l" defTabSz="914400" rtl="0" eaLnBrk="1" latinLnBrk="0" hangingPunct="1">
              <a:spcBef>
                <a:spcPct val="0"/>
              </a:spcBef>
              <a:buNone/>
              <a:defRPr sz="2400" b="0" kern="1200" baseline="0">
                <a:solidFill>
                  <a:schemeClr val="tx1"/>
                </a:solidFill>
                <a:latin typeface="Calibri"/>
                <a:ea typeface="+mj-ea"/>
                <a:cs typeface="Calibri"/>
              </a:defRPr>
            </a:lvl1pPr>
          </a:lstStyle>
          <a:p>
            <a:pPr>
              <a:spcAft>
                <a:spcPts val="900"/>
              </a:spcAft>
            </a:pPr>
            <a:r>
              <a:rPr lang="en-GB" sz="1400" dirty="0">
                <a:solidFill>
                  <a:schemeClr val="tx1">
                    <a:lumMod val="75000"/>
                    <a:lumOff val="25000"/>
                  </a:schemeClr>
                </a:solidFill>
              </a:rPr>
              <a:t>Change Champions </a:t>
            </a:r>
          </a:p>
          <a:p>
            <a:pPr>
              <a:spcAft>
                <a:spcPts val="900"/>
              </a:spcAft>
            </a:pPr>
            <a:r>
              <a:rPr lang="en-GB" sz="1400" dirty="0">
                <a:solidFill>
                  <a:schemeClr val="tx1">
                    <a:lumMod val="75000"/>
                    <a:lumOff val="25000"/>
                  </a:schemeClr>
                </a:solidFill>
              </a:rPr>
              <a:t>Timeline</a:t>
            </a:r>
          </a:p>
          <a:p>
            <a:pPr>
              <a:spcAft>
                <a:spcPts val="900"/>
              </a:spcAft>
            </a:pPr>
            <a:r>
              <a:rPr lang="en-GB" sz="1400" dirty="0">
                <a:solidFill>
                  <a:schemeClr val="tx1">
                    <a:lumMod val="75000"/>
                    <a:lumOff val="25000"/>
                  </a:schemeClr>
                </a:solidFill>
              </a:rPr>
              <a:t>Key Contacts</a:t>
            </a:r>
          </a:p>
          <a:p>
            <a:pPr>
              <a:spcAft>
                <a:spcPts val="900"/>
              </a:spcAft>
            </a:pPr>
            <a:r>
              <a:rPr lang="en-GB" sz="1400" dirty="0">
                <a:solidFill>
                  <a:schemeClr val="tx1">
                    <a:lumMod val="75000"/>
                    <a:lumOff val="25000"/>
                  </a:schemeClr>
                </a:solidFill>
              </a:rPr>
              <a:t>Other resources </a:t>
            </a:r>
          </a:p>
          <a:p>
            <a:pPr>
              <a:spcAft>
                <a:spcPts val="900"/>
              </a:spcAft>
            </a:pPr>
            <a:endParaRPr lang="en-GB" sz="1400" dirty="0">
              <a:solidFill>
                <a:schemeClr val="tx1">
                  <a:lumMod val="75000"/>
                  <a:lumOff val="25000"/>
                </a:schemeClr>
              </a:solidFill>
            </a:endParaRPr>
          </a:p>
          <a:p>
            <a:pPr>
              <a:spcAft>
                <a:spcPts val="900"/>
              </a:spcAft>
            </a:pPr>
            <a:endParaRPr lang="en-GB" sz="1400" dirty="0">
              <a:solidFill>
                <a:schemeClr val="tx1">
                  <a:lumMod val="75000"/>
                  <a:lumOff val="25000"/>
                </a:schemeClr>
              </a:solidFill>
            </a:endParaRPr>
          </a:p>
        </p:txBody>
      </p:sp>
      <p:sp>
        <p:nvSpPr>
          <p:cNvPr id="31" name="Title 2">
            <a:extLst>
              <a:ext uri="{FF2B5EF4-FFF2-40B4-BE49-F238E27FC236}">
                <a16:creationId xmlns:a16="http://schemas.microsoft.com/office/drawing/2014/main" id="{ED217767-5755-407E-905B-097A0CBA8802}"/>
              </a:ext>
            </a:extLst>
          </p:cNvPr>
          <p:cNvSpPr txBox="1">
            <a:spLocks/>
          </p:cNvSpPr>
          <p:nvPr/>
        </p:nvSpPr>
        <p:spPr>
          <a:xfrm>
            <a:off x="301752" y="239048"/>
            <a:ext cx="8536562" cy="710194"/>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Mustang microsite – main navigation</a:t>
            </a:r>
          </a:p>
        </p:txBody>
      </p:sp>
    </p:spTree>
    <p:extLst>
      <p:ext uri="{BB962C8B-B14F-4D97-AF65-F5344CB8AC3E}">
        <p14:creationId xmlns:p14="http://schemas.microsoft.com/office/powerpoint/2010/main" val="4052172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858C-1256-4AF5-B6EC-338A369D61A5}"/>
              </a:ext>
            </a:extLst>
          </p:cNvPr>
          <p:cNvSpPr>
            <a:spLocks noGrp="1"/>
          </p:cNvSpPr>
          <p:nvPr>
            <p:ph type="title"/>
          </p:nvPr>
        </p:nvSpPr>
        <p:spPr>
          <a:xfrm>
            <a:off x="866775" y="355600"/>
            <a:ext cx="10515600" cy="1325563"/>
          </a:xfrm>
        </p:spPr>
        <p:txBody>
          <a:bodyPr/>
          <a:lstStyle/>
          <a:p>
            <a:r>
              <a:rPr lang="en-GB" dirty="0"/>
              <a:t>Home page </a:t>
            </a:r>
          </a:p>
        </p:txBody>
      </p:sp>
      <p:pic>
        <p:nvPicPr>
          <p:cNvPr id="5" name="Content Placeholder 4" descr="A screenshot of a cell phone&#10;&#10;Description automatically generated">
            <a:extLst>
              <a:ext uri="{FF2B5EF4-FFF2-40B4-BE49-F238E27FC236}">
                <a16:creationId xmlns:a16="http://schemas.microsoft.com/office/drawing/2014/main" id="{22A89BCB-6C6B-412F-8DDE-58E776806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924" y="1473200"/>
            <a:ext cx="4473832" cy="3765550"/>
          </a:xfrm>
        </p:spPr>
      </p:pic>
      <p:sp>
        <p:nvSpPr>
          <p:cNvPr id="8" name="TextBox 7">
            <a:extLst>
              <a:ext uri="{FF2B5EF4-FFF2-40B4-BE49-F238E27FC236}">
                <a16:creationId xmlns:a16="http://schemas.microsoft.com/office/drawing/2014/main" id="{38CEE54B-29D8-4FD0-8FA6-C00D7400A306}"/>
              </a:ext>
            </a:extLst>
          </p:cNvPr>
          <p:cNvSpPr txBox="1"/>
          <p:nvPr/>
        </p:nvSpPr>
        <p:spPr>
          <a:xfrm>
            <a:off x="5295900" y="895350"/>
            <a:ext cx="6553200" cy="5509200"/>
          </a:xfrm>
          <a:prstGeom prst="rect">
            <a:avLst/>
          </a:prstGeom>
          <a:noFill/>
        </p:spPr>
        <p:txBody>
          <a:bodyPr wrap="square" rtlCol="0">
            <a:spAutoFit/>
          </a:bodyPr>
          <a:lstStyle/>
          <a:p>
            <a:r>
              <a:rPr lang="en-GB" sz="1400" b="1" dirty="0">
                <a:solidFill>
                  <a:srgbClr val="7030A0"/>
                </a:solidFill>
              </a:rPr>
              <a:t>Rolling banner </a:t>
            </a:r>
          </a:p>
          <a:p>
            <a:pPr marL="342900" indent="-342900">
              <a:buAutoNum type="arabicParenR"/>
            </a:pPr>
            <a:r>
              <a:rPr lang="en-GB" sz="1400" dirty="0"/>
              <a:t>Tech fair </a:t>
            </a:r>
          </a:p>
          <a:p>
            <a:pPr marL="342900" indent="-342900">
              <a:buAutoNum type="arabicParenR"/>
            </a:pPr>
            <a:r>
              <a:rPr lang="en-GB" sz="1400" dirty="0"/>
              <a:t>New uploads i.e. recording links to townhalls </a:t>
            </a:r>
          </a:p>
          <a:p>
            <a:endParaRPr lang="en-GB" sz="1400" dirty="0"/>
          </a:p>
          <a:p>
            <a:r>
              <a:rPr lang="en-GB" sz="1400" b="1" dirty="0">
                <a:solidFill>
                  <a:srgbClr val="7030A0"/>
                </a:solidFill>
              </a:rPr>
              <a:t>Intro to Mustang</a:t>
            </a:r>
          </a:p>
          <a:p>
            <a:r>
              <a:rPr lang="en-GB" sz="1400" dirty="0">
                <a:solidFill>
                  <a:sysClr val="windowText" lastClr="000000"/>
                </a:solidFill>
              </a:rPr>
              <a:t>Identified and set up three new external technology platforms to improve ways of working, working with external partners to achieve the best possible solutions: </a:t>
            </a:r>
            <a:r>
              <a:rPr lang="en-GB" sz="1400" b="1" dirty="0" err="1">
                <a:solidFill>
                  <a:sysClr val="windowText" lastClr="000000"/>
                </a:solidFill>
              </a:rPr>
              <a:t>Simcorp</a:t>
            </a:r>
            <a:r>
              <a:rPr lang="en-GB" sz="1400" b="1" dirty="0">
                <a:solidFill>
                  <a:sysClr val="windowText" lastClr="000000"/>
                </a:solidFill>
              </a:rPr>
              <a:t>, Jacobi, Microsoft Dynamics.</a:t>
            </a: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r>
              <a:rPr lang="en-GB" sz="1400" b="1" dirty="0">
                <a:solidFill>
                  <a:srgbClr val="7030A0"/>
                </a:solidFill>
              </a:rPr>
              <a:t>Key Contacts </a:t>
            </a:r>
          </a:p>
          <a:p>
            <a:pPr lvl="0">
              <a:spcAft>
                <a:spcPts val="350"/>
              </a:spcAft>
              <a:defRPr/>
            </a:pPr>
            <a:r>
              <a:rPr lang="en-GB" sz="1000" b="1" dirty="0">
                <a:solidFill>
                  <a:srgbClr val="E7E6E6">
                    <a:lumMod val="10000"/>
                  </a:srgbClr>
                </a:solidFill>
                <a:latin typeface="Arial" panose="020B0604020202020204" pitchFamily="34" charset="0"/>
                <a:cs typeface="Arial" panose="020B0604020202020204" pitchFamily="34" charset="0"/>
              </a:rPr>
              <a:t>Program Lead</a:t>
            </a:r>
          </a:p>
          <a:p>
            <a:pPr lvl="0">
              <a:spcAft>
                <a:spcPts val="350"/>
              </a:spcAft>
              <a:defRPr/>
            </a:pPr>
            <a:r>
              <a:rPr lang="en-GB" sz="1000" b="1" dirty="0">
                <a:solidFill>
                  <a:srgbClr val="E7E6E6">
                    <a:lumMod val="10000"/>
                  </a:srgbClr>
                </a:solidFill>
                <a:latin typeface="Arial" panose="020B0604020202020204" pitchFamily="34" charset="0"/>
                <a:cs typeface="Arial" panose="020B0604020202020204" pitchFamily="34" charset="0"/>
              </a:rPr>
              <a:t>Business Owners</a:t>
            </a:r>
            <a:endParaRPr lang="en-GB" sz="1000" dirty="0">
              <a:solidFill>
                <a:srgbClr val="E7E6E6">
                  <a:lumMod val="10000"/>
                </a:srgbClr>
              </a:solidFill>
              <a:latin typeface="Arial" panose="020B0604020202020204" pitchFamily="34" charset="0"/>
              <a:cs typeface="Arial" panose="020B0604020202020204" pitchFamily="34" charset="0"/>
            </a:endParaRPr>
          </a:p>
          <a:p>
            <a:pPr lvl="0">
              <a:spcAft>
                <a:spcPts val="350"/>
              </a:spcAft>
              <a:defRPr/>
            </a:pPr>
            <a:r>
              <a:rPr lang="en-GB" sz="1000" b="1" dirty="0">
                <a:solidFill>
                  <a:srgbClr val="E7E6E6">
                    <a:lumMod val="10000"/>
                  </a:srgbClr>
                </a:solidFill>
                <a:latin typeface="Arial" panose="020B0604020202020204" pitchFamily="34" charset="0"/>
                <a:cs typeface="Arial" panose="020B0604020202020204" pitchFamily="34" charset="0"/>
              </a:rPr>
              <a:t>Training and UAT</a:t>
            </a:r>
          </a:p>
          <a:p>
            <a:endParaRPr lang="en-GB" dirty="0"/>
          </a:p>
        </p:txBody>
      </p:sp>
      <p:pic>
        <p:nvPicPr>
          <p:cNvPr id="38" name="Picture 37">
            <a:extLst>
              <a:ext uri="{FF2B5EF4-FFF2-40B4-BE49-F238E27FC236}">
                <a16:creationId xmlns:a16="http://schemas.microsoft.com/office/drawing/2014/main" id="{F992D6EB-B3E8-4F3B-8060-3D7604BDC87B}"/>
              </a:ext>
            </a:extLst>
          </p:cNvPr>
          <p:cNvPicPr>
            <a:picLocks noChangeAspect="1"/>
          </p:cNvPicPr>
          <p:nvPr/>
        </p:nvPicPr>
        <p:blipFill>
          <a:blip r:embed="rId3"/>
          <a:stretch>
            <a:fillRect/>
          </a:stretch>
        </p:blipFill>
        <p:spPr>
          <a:xfrm>
            <a:off x="5334000" y="2872481"/>
            <a:ext cx="6233627" cy="2155356"/>
          </a:xfrm>
          <a:prstGeom prst="rect">
            <a:avLst/>
          </a:prstGeom>
        </p:spPr>
      </p:pic>
    </p:spTree>
    <p:extLst>
      <p:ext uri="{BB962C8B-B14F-4D97-AF65-F5344CB8AC3E}">
        <p14:creationId xmlns:p14="http://schemas.microsoft.com/office/powerpoint/2010/main" val="161934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1AB3-E4DB-4D96-A9E0-A78BADC2C531}"/>
              </a:ext>
            </a:extLst>
          </p:cNvPr>
          <p:cNvSpPr>
            <a:spLocks noGrp="1"/>
          </p:cNvSpPr>
          <p:nvPr>
            <p:ph type="title"/>
          </p:nvPr>
        </p:nvSpPr>
        <p:spPr/>
        <p:txBody>
          <a:bodyPr/>
          <a:lstStyle/>
          <a:p>
            <a:r>
              <a:rPr lang="en-GB" dirty="0"/>
              <a:t>What is Mustang </a:t>
            </a:r>
          </a:p>
        </p:txBody>
      </p:sp>
      <p:pic>
        <p:nvPicPr>
          <p:cNvPr id="9" name="Content Placeholder 8" descr="A screenshot of a social media post&#10;&#10;Description automatically generated">
            <a:extLst>
              <a:ext uri="{FF2B5EF4-FFF2-40B4-BE49-F238E27FC236}">
                <a16:creationId xmlns:a16="http://schemas.microsoft.com/office/drawing/2014/main" id="{05B359FB-A363-483D-97CB-EBA3DD126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083" y="1896171"/>
            <a:ext cx="4661068" cy="2742338"/>
          </a:xfrm>
        </p:spPr>
      </p:pic>
      <p:sp>
        <p:nvSpPr>
          <p:cNvPr id="10" name="TextBox 9">
            <a:extLst>
              <a:ext uri="{FF2B5EF4-FFF2-40B4-BE49-F238E27FC236}">
                <a16:creationId xmlns:a16="http://schemas.microsoft.com/office/drawing/2014/main" id="{5380455E-B56C-445E-B889-0F4E6C8D3204}"/>
              </a:ext>
            </a:extLst>
          </p:cNvPr>
          <p:cNvSpPr txBox="1"/>
          <p:nvPr/>
        </p:nvSpPr>
        <p:spPr>
          <a:xfrm>
            <a:off x="5314950" y="1102578"/>
            <a:ext cx="6553200" cy="6401753"/>
          </a:xfrm>
          <a:prstGeom prst="rect">
            <a:avLst/>
          </a:prstGeom>
          <a:noFill/>
        </p:spPr>
        <p:txBody>
          <a:bodyPr wrap="square" rtlCol="0">
            <a:spAutoFit/>
          </a:bodyPr>
          <a:lstStyle/>
          <a:p>
            <a:r>
              <a:rPr lang="en-GB" sz="1400" b="1" dirty="0">
                <a:solidFill>
                  <a:srgbClr val="7030A0"/>
                </a:solidFill>
              </a:rPr>
              <a:t>Overview </a:t>
            </a:r>
          </a:p>
          <a:p>
            <a:r>
              <a:rPr lang="en-US" sz="1400" dirty="0"/>
              <a:t>Across 2020, we will implement software and tools across portfolio management, client management and operations to improve the way we deliver for clients. We hope to be able to build different elements of the infrastructure change in parallel to keep the implementation to our target timeline. For each technology we’ll undergo extensive testing, train colleagues and bring in change champions to support you as we make the transition.</a:t>
            </a:r>
            <a:endParaRPr lang="en-US" sz="1200" dirty="0"/>
          </a:p>
          <a:p>
            <a:endParaRPr lang="en-GB" sz="1400" dirty="0"/>
          </a:p>
          <a:p>
            <a:pPr marL="342900" indent="-342900">
              <a:buAutoNum type="arabicParenR"/>
            </a:pPr>
            <a:r>
              <a:rPr lang="en-GB" sz="1400" b="1" dirty="0" err="1">
                <a:solidFill>
                  <a:srgbClr val="7030A0"/>
                </a:solidFill>
              </a:rPr>
              <a:t>Simcorp</a:t>
            </a:r>
            <a:endParaRPr lang="en-GB" sz="1400" b="1" dirty="0">
              <a:solidFill>
                <a:srgbClr val="7030A0"/>
              </a:solidFill>
            </a:endParaRPr>
          </a:p>
          <a:p>
            <a:r>
              <a:rPr lang="en-US" sz="1400" dirty="0"/>
              <a:t>A front to back </a:t>
            </a:r>
            <a:r>
              <a:rPr lang="en-US" sz="1400" b="1" dirty="0"/>
              <a:t>Investment Management system</a:t>
            </a:r>
            <a:r>
              <a:rPr lang="en-US" sz="1400" dirty="0"/>
              <a:t> that will drives efficiencies across front to back office processes, as well as provide the most up to date position data for our client portfolios and ultimately improve the performance and reporting experience for us and our clients. </a:t>
            </a:r>
            <a:r>
              <a:rPr lang="en-US" sz="1400" dirty="0">
                <a:highlight>
                  <a:srgbClr val="FFFF00"/>
                </a:highlight>
              </a:rPr>
              <a:t>Link to training materials. </a:t>
            </a:r>
            <a:endParaRPr lang="en-GB" sz="1400" dirty="0">
              <a:highlight>
                <a:srgbClr val="FFFF00"/>
              </a:highlight>
            </a:endParaRPr>
          </a:p>
          <a:p>
            <a:endParaRPr lang="en-GB" sz="1400" b="1" dirty="0">
              <a:solidFill>
                <a:srgbClr val="7030A0"/>
              </a:solidFill>
            </a:endParaRPr>
          </a:p>
          <a:p>
            <a:r>
              <a:rPr lang="en-GB" sz="1400" b="1" dirty="0">
                <a:solidFill>
                  <a:srgbClr val="7030A0"/>
                </a:solidFill>
              </a:rPr>
              <a:t>2) Jacobi</a:t>
            </a:r>
          </a:p>
          <a:p>
            <a:r>
              <a:rPr lang="en-US" sz="1400" dirty="0"/>
              <a:t>Allow PMG to conduct faster, more automated, portfolio modelling and enable greater access to risk data &amp; analytics within the same, integrated solution as where the data they’re working with is housed.</a:t>
            </a:r>
            <a:r>
              <a:rPr lang="en-GB" sz="1400" dirty="0"/>
              <a:t> </a:t>
            </a:r>
            <a:r>
              <a:rPr lang="en-US" sz="1400" dirty="0">
                <a:highlight>
                  <a:srgbClr val="FFFF00"/>
                </a:highlight>
              </a:rPr>
              <a:t>Link to training materials. </a:t>
            </a:r>
            <a:endParaRPr lang="en-GB" sz="1400" b="1" dirty="0">
              <a:solidFill>
                <a:srgbClr val="7030A0"/>
              </a:solidFill>
            </a:endParaRPr>
          </a:p>
          <a:p>
            <a:endParaRPr lang="en-GB" sz="1400" b="1" dirty="0">
              <a:solidFill>
                <a:srgbClr val="7030A0"/>
              </a:solidFill>
            </a:endParaRPr>
          </a:p>
          <a:p>
            <a:r>
              <a:rPr lang="en-GB" sz="1400" b="1" dirty="0">
                <a:solidFill>
                  <a:srgbClr val="7030A0"/>
                </a:solidFill>
              </a:rPr>
              <a:t>3) Microsoft Dynamics</a:t>
            </a:r>
            <a:endParaRPr lang="en-GB" sz="1400" b="1" dirty="0"/>
          </a:p>
          <a:p>
            <a:pPr lvl="0">
              <a:spcAft>
                <a:spcPts val="0"/>
              </a:spcAft>
            </a:pPr>
            <a:r>
              <a:rPr lang="en-US" sz="1400" b="1" dirty="0"/>
              <a:t>Enabling</a:t>
            </a:r>
            <a:r>
              <a:rPr lang="en-US" sz="1400" dirty="0"/>
              <a:t> us to manage client data more efficiently, and therefore manage our client relationships more effectively. </a:t>
            </a:r>
            <a:endParaRPr lang="en-GB" sz="1400" dirty="0"/>
          </a:p>
          <a:p>
            <a:r>
              <a:rPr lang="en-US" sz="1400" b="1" dirty="0"/>
              <a:t>Embed Dynamics </a:t>
            </a:r>
            <a:r>
              <a:rPr lang="en-US" sz="1400" dirty="0"/>
              <a:t>into our ways of working to introduce automation into workflow tasks where possible and better access to management information to drive the business.</a:t>
            </a:r>
            <a:r>
              <a:rPr lang="en-US" sz="1400" dirty="0">
                <a:highlight>
                  <a:srgbClr val="FFFF00"/>
                </a:highlight>
              </a:rPr>
              <a:t> Link to training materials. </a:t>
            </a:r>
            <a:endParaRPr lang="en-GB" sz="1400" dirty="0">
              <a:highlight>
                <a:srgbClr val="FFFF00"/>
              </a:highlight>
            </a:endParaRPr>
          </a:p>
          <a:p>
            <a:pPr lvl="0">
              <a:spcAft>
                <a:spcPts val="0"/>
              </a:spcAft>
            </a:pPr>
            <a:endParaRPr lang="en-GB" sz="1400" dirty="0"/>
          </a:p>
          <a:p>
            <a:endParaRPr lang="en-GB" sz="1400" b="1" dirty="0"/>
          </a:p>
          <a:p>
            <a:endParaRPr lang="en-GB" dirty="0"/>
          </a:p>
        </p:txBody>
      </p:sp>
    </p:spTree>
    <p:extLst>
      <p:ext uri="{BB962C8B-B14F-4D97-AF65-F5344CB8AC3E}">
        <p14:creationId xmlns:p14="http://schemas.microsoft.com/office/powerpoint/2010/main" val="157025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99AA-E638-49A1-9C35-20DD610CA44B}"/>
              </a:ext>
            </a:extLst>
          </p:cNvPr>
          <p:cNvSpPr>
            <a:spLocks noGrp="1"/>
          </p:cNvSpPr>
          <p:nvPr>
            <p:ph type="title"/>
          </p:nvPr>
        </p:nvSpPr>
        <p:spPr/>
        <p:txBody>
          <a:bodyPr/>
          <a:lstStyle/>
          <a:p>
            <a:r>
              <a:rPr lang="en-GB" dirty="0"/>
              <a:t>How does Mustang impact you?</a:t>
            </a:r>
          </a:p>
        </p:txBody>
      </p:sp>
      <p:pic>
        <p:nvPicPr>
          <p:cNvPr id="4" name="Content Placeholder 4" descr="A screenshot of a cell phone&#10;&#10;Description automatically generated">
            <a:extLst>
              <a:ext uri="{FF2B5EF4-FFF2-40B4-BE49-F238E27FC236}">
                <a16:creationId xmlns:a16="http://schemas.microsoft.com/office/drawing/2014/main" id="{296F6C31-97E2-422E-A7E8-7725EDB57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88" y="1673225"/>
            <a:ext cx="4074889" cy="3594100"/>
          </a:xfrm>
          <a:prstGeom prst="rect">
            <a:avLst/>
          </a:prstGeom>
        </p:spPr>
      </p:pic>
      <p:sp>
        <p:nvSpPr>
          <p:cNvPr id="5" name="TextBox 4">
            <a:extLst>
              <a:ext uri="{FF2B5EF4-FFF2-40B4-BE49-F238E27FC236}">
                <a16:creationId xmlns:a16="http://schemas.microsoft.com/office/drawing/2014/main" id="{0C903545-A916-415D-AE3D-61A4FBA28CA4}"/>
              </a:ext>
            </a:extLst>
          </p:cNvPr>
          <p:cNvSpPr txBox="1"/>
          <p:nvPr/>
        </p:nvSpPr>
        <p:spPr>
          <a:xfrm>
            <a:off x="5257800" y="2026503"/>
            <a:ext cx="5657850" cy="3231654"/>
          </a:xfrm>
          <a:prstGeom prst="rect">
            <a:avLst/>
          </a:prstGeom>
          <a:noFill/>
        </p:spPr>
        <p:txBody>
          <a:bodyPr wrap="square" rtlCol="0">
            <a:spAutoFit/>
          </a:bodyPr>
          <a:lstStyle/>
          <a:p>
            <a:r>
              <a:rPr lang="en-GB" sz="1400" b="1" dirty="0">
                <a:solidFill>
                  <a:srgbClr val="7030A0"/>
                </a:solidFill>
              </a:rPr>
              <a:t>GI-Ops</a:t>
            </a:r>
          </a:p>
          <a:p>
            <a:endParaRPr lang="en-GB" sz="1400" b="1" dirty="0">
              <a:solidFill>
                <a:srgbClr val="7030A0"/>
              </a:solidFill>
            </a:endParaRPr>
          </a:p>
          <a:p>
            <a:r>
              <a:rPr lang="en-GB" sz="1400" dirty="0">
                <a:highlight>
                  <a:srgbClr val="FFFF00"/>
                </a:highlight>
              </a:rPr>
              <a:t>KEY MESSAGES: Why, What, How, when?</a:t>
            </a:r>
          </a:p>
          <a:p>
            <a:endParaRPr lang="en-GB" sz="1400" dirty="0">
              <a:highlight>
                <a:srgbClr val="FFFF00"/>
              </a:highlight>
            </a:endParaRPr>
          </a:p>
          <a:p>
            <a:endParaRPr lang="en-GB" sz="1400" dirty="0">
              <a:highlight>
                <a:srgbClr val="FFFF00"/>
              </a:highlight>
            </a:endParaRPr>
          </a:p>
          <a:p>
            <a:r>
              <a:rPr lang="en-GB" sz="1400" b="1" dirty="0">
                <a:solidFill>
                  <a:srgbClr val="7030A0"/>
                </a:solidFill>
              </a:rPr>
              <a:t>Portfolio Management Group </a:t>
            </a:r>
          </a:p>
          <a:p>
            <a:endParaRPr lang="en-GB" sz="1400" b="1" dirty="0">
              <a:solidFill>
                <a:srgbClr val="7030A0"/>
              </a:solidFill>
            </a:endParaRPr>
          </a:p>
          <a:p>
            <a:r>
              <a:rPr lang="en-GB" sz="1400" dirty="0">
                <a:highlight>
                  <a:srgbClr val="FFFF00"/>
                </a:highlight>
              </a:rPr>
              <a:t>KEY MESSAGES: Why, What, How, when?</a:t>
            </a:r>
          </a:p>
          <a:p>
            <a:endParaRPr lang="en-GB" sz="1400" b="1" dirty="0">
              <a:solidFill>
                <a:srgbClr val="7030A0"/>
              </a:solidFill>
            </a:endParaRPr>
          </a:p>
          <a:p>
            <a:endParaRPr lang="en-GB" sz="1400" b="1" dirty="0">
              <a:solidFill>
                <a:srgbClr val="7030A0"/>
              </a:solidFill>
            </a:endParaRPr>
          </a:p>
          <a:p>
            <a:r>
              <a:rPr lang="en-GB" sz="1400" b="1" dirty="0">
                <a:solidFill>
                  <a:srgbClr val="7030A0"/>
                </a:solidFill>
              </a:rPr>
              <a:t>Client-facing teams (TFS and SPS)</a:t>
            </a:r>
          </a:p>
          <a:p>
            <a:r>
              <a:rPr lang="en-GB" sz="1400" b="1" dirty="0">
                <a:solidFill>
                  <a:srgbClr val="7030A0"/>
                </a:solidFill>
              </a:rPr>
              <a:t> </a:t>
            </a:r>
          </a:p>
          <a:p>
            <a:r>
              <a:rPr lang="en-GB" sz="1400" dirty="0">
                <a:highlight>
                  <a:srgbClr val="FFFF00"/>
                </a:highlight>
              </a:rPr>
              <a:t>KEY MESSAGES: Why, What, How, when?</a:t>
            </a:r>
          </a:p>
          <a:p>
            <a:endParaRPr lang="en-GB" dirty="0"/>
          </a:p>
        </p:txBody>
      </p:sp>
    </p:spTree>
    <p:extLst>
      <p:ext uri="{BB962C8B-B14F-4D97-AF65-F5344CB8AC3E}">
        <p14:creationId xmlns:p14="http://schemas.microsoft.com/office/powerpoint/2010/main" val="60482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62E6-E6AC-4C6C-9DDC-345CCF88397D}"/>
              </a:ext>
            </a:extLst>
          </p:cNvPr>
          <p:cNvSpPr>
            <a:spLocks noGrp="1"/>
          </p:cNvSpPr>
          <p:nvPr>
            <p:ph type="title"/>
          </p:nvPr>
        </p:nvSpPr>
        <p:spPr/>
        <p:txBody>
          <a:bodyPr/>
          <a:lstStyle/>
          <a:p>
            <a:r>
              <a:rPr lang="en-GB" dirty="0"/>
              <a:t>More information </a:t>
            </a:r>
          </a:p>
        </p:txBody>
      </p:sp>
      <p:pic>
        <p:nvPicPr>
          <p:cNvPr id="5" name="Content Placeholder 4" descr="A screenshot of a cell phone&#10;&#10;Description automatically generated">
            <a:extLst>
              <a:ext uri="{FF2B5EF4-FFF2-40B4-BE49-F238E27FC236}">
                <a16:creationId xmlns:a16="http://schemas.microsoft.com/office/drawing/2014/main" id="{90A1B4EB-8D64-4075-B238-34E812EA9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035" y="1568450"/>
            <a:ext cx="4876215" cy="4080805"/>
          </a:xfrm>
        </p:spPr>
      </p:pic>
      <p:sp>
        <p:nvSpPr>
          <p:cNvPr id="6" name="TextBox 5">
            <a:extLst>
              <a:ext uri="{FF2B5EF4-FFF2-40B4-BE49-F238E27FC236}">
                <a16:creationId xmlns:a16="http://schemas.microsoft.com/office/drawing/2014/main" id="{577316C3-8FCC-4D6C-B7D3-EC15BA6B1F4E}"/>
              </a:ext>
            </a:extLst>
          </p:cNvPr>
          <p:cNvSpPr txBox="1"/>
          <p:nvPr/>
        </p:nvSpPr>
        <p:spPr>
          <a:xfrm>
            <a:off x="5753100" y="750153"/>
            <a:ext cx="5657850" cy="5632311"/>
          </a:xfrm>
          <a:prstGeom prst="rect">
            <a:avLst/>
          </a:prstGeom>
          <a:noFill/>
        </p:spPr>
        <p:txBody>
          <a:bodyPr wrap="square" rtlCol="0">
            <a:spAutoFit/>
          </a:bodyPr>
          <a:lstStyle/>
          <a:p>
            <a:r>
              <a:rPr lang="en-GB" sz="1400" b="1" dirty="0">
                <a:solidFill>
                  <a:srgbClr val="7030A0"/>
                </a:solidFill>
              </a:rPr>
              <a:t>Change Champions</a:t>
            </a:r>
          </a:p>
          <a:p>
            <a:endParaRPr lang="en-GB" sz="1400" b="1" dirty="0">
              <a:solidFill>
                <a:srgbClr val="7030A0"/>
              </a:solidFill>
            </a:endParaRPr>
          </a:p>
          <a:p>
            <a:endParaRPr lang="en-GB" sz="1400" b="1" dirty="0">
              <a:solidFill>
                <a:srgbClr val="7030A0"/>
              </a:solidFill>
            </a:endParaRPr>
          </a:p>
          <a:p>
            <a:r>
              <a:rPr lang="en-GB" sz="1400" b="1" dirty="0">
                <a:solidFill>
                  <a:srgbClr val="7030A0"/>
                </a:solidFill>
              </a:rPr>
              <a:t> </a:t>
            </a: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r>
              <a:rPr lang="en-GB" sz="1400" b="1" dirty="0">
                <a:solidFill>
                  <a:srgbClr val="7030A0"/>
                </a:solidFill>
              </a:rPr>
              <a:t>Timeline</a:t>
            </a: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endParaRPr lang="en-GB" sz="1400" b="1" dirty="0">
              <a:solidFill>
                <a:srgbClr val="7030A0"/>
              </a:solidFill>
            </a:endParaRPr>
          </a:p>
          <a:p>
            <a:r>
              <a:rPr lang="en-GB" sz="1400" b="1" dirty="0">
                <a:solidFill>
                  <a:srgbClr val="7030A0"/>
                </a:solidFill>
              </a:rPr>
              <a:t>Key Contacts</a:t>
            </a:r>
          </a:p>
          <a:p>
            <a:pPr lvl="0">
              <a:spcAft>
                <a:spcPts val="350"/>
              </a:spcAft>
              <a:defRPr/>
            </a:pPr>
            <a:r>
              <a:rPr lang="en-GB" sz="1400" dirty="0">
                <a:solidFill>
                  <a:srgbClr val="E7E6E6">
                    <a:lumMod val="10000"/>
                  </a:srgbClr>
                </a:solidFill>
                <a:cs typeface="Arial" panose="020B0604020202020204" pitchFamily="34" charset="0"/>
              </a:rPr>
              <a:t>Program Lead</a:t>
            </a:r>
          </a:p>
          <a:p>
            <a:pPr lvl="0">
              <a:spcAft>
                <a:spcPts val="350"/>
              </a:spcAft>
              <a:defRPr/>
            </a:pPr>
            <a:r>
              <a:rPr lang="en-GB" sz="1400" dirty="0">
                <a:solidFill>
                  <a:srgbClr val="E7E6E6">
                    <a:lumMod val="10000"/>
                  </a:srgbClr>
                </a:solidFill>
                <a:cs typeface="Arial" panose="020B0604020202020204" pitchFamily="34" charset="0"/>
              </a:rPr>
              <a:t>Business Owners</a:t>
            </a:r>
          </a:p>
          <a:p>
            <a:pPr lvl="0">
              <a:spcAft>
                <a:spcPts val="350"/>
              </a:spcAft>
              <a:defRPr/>
            </a:pPr>
            <a:r>
              <a:rPr lang="en-GB" sz="1400" dirty="0">
                <a:solidFill>
                  <a:srgbClr val="E7E6E6">
                    <a:lumMod val="10000"/>
                  </a:srgbClr>
                </a:solidFill>
                <a:cs typeface="Arial" panose="020B0604020202020204" pitchFamily="34" charset="0"/>
              </a:rPr>
              <a:t>Training and UAT</a:t>
            </a:r>
            <a:endParaRPr lang="en-GB" sz="1400" dirty="0">
              <a:solidFill>
                <a:srgbClr val="7030A0"/>
              </a:solidFill>
            </a:endParaRPr>
          </a:p>
          <a:p>
            <a:endParaRPr lang="en-GB" sz="1400" b="1" dirty="0">
              <a:solidFill>
                <a:srgbClr val="7030A0"/>
              </a:solidFill>
            </a:endParaRPr>
          </a:p>
          <a:p>
            <a:r>
              <a:rPr lang="en-GB" sz="1400" b="1" dirty="0">
                <a:solidFill>
                  <a:srgbClr val="7030A0"/>
                </a:solidFill>
              </a:rPr>
              <a:t>Other resources </a:t>
            </a:r>
          </a:p>
          <a:p>
            <a:r>
              <a:rPr lang="en-GB" sz="1400" dirty="0"/>
              <a:t>Link to: employee briefing deck, software external website?</a:t>
            </a:r>
          </a:p>
        </p:txBody>
      </p:sp>
      <p:pic>
        <p:nvPicPr>
          <p:cNvPr id="8" name="Picture 7">
            <a:extLst>
              <a:ext uri="{FF2B5EF4-FFF2-40B4-BE49-F238E27FC236}">
                <a16:creationId xmlns:a16="http://schemas.microsoft.com/office/drawing/2014/main" id="{05D19E32-BB0F-4713-8E72-724AA80B146A}"/>
              </a:ext>
            </a:extLst>
          </p:cNvPr>
          <p:cNvPicPr>
            <a:picLocks noChangeAspect="1"/>
          </p:cNvPicPr>
          <p:nvPr/>
        </p:nvPicPr>
        <p:blipFill>
          <a:blip r:embed="rId3"/>
          <a:stretch>
            <a:fillRect/>
          </a:stretch>
        </p:blipFill>
        <p:spPr>
          <a:xfrm>
            <a:off x="6274314" y="1076325"/>
            <a:ext cx="4074133" cy="1627445"/>
          </a:xfrm>
          <a:prstGeom prst="rect">
            <a:avLst/>
          </a:prstGeom>
        </p:spPr>
      </p:pic>
      <p:cxnSp>
        <p:nvCxnSpPr>
          <p:cNvPr id="10" name="Straight Connector 9">
            <a:extLst>
              <a:ext uri="{FF2B5EF4-FFF2-40B4-BE49-F238E27FC236}">
                <a16:creationId xmlns:a16="http://schemas.microsoft.com/office/drawing/2014/main" id="{EE99DAD7-44A4-4843-83D3-A0204AAA778C}"/>
              </a:ext>
            </a:extLst>
          </p:cNvPr>
          <p:cNvCxnSpPr>
            <a:cxnSpLocks/>
          </p:cNvCxnSpPr>
          <p:nvPr/>
        </p:nvCxnSpPr>
        <p:spPr>
          <a:xfrm flipH="1">
            <a:off x="5105400" y="1057275"/>
            <a:ext cx="714376" cy="120967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37BF793-AEE4-4381-B383-265E62282D25}"/>
              </a:ext>
            </a:extLst>
          </p:cNvPr>
          <p:cNvCxnSpPr>
            <a:cxnSpLocks/>
          </p:cNvCxnSpPr>
          <p:nvPr/>
        </p:nvCxnSpPr>
        <p:spPr>
          <a:xfrm flipH="1" flipV="1">
            <a:off x="5143500" y="2609850"/>
            <a:ext cx="590550" cy="46672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A09EF7B-D08B-4F48-A225-B1A2C16915A0}"/>
              </a:ext>
            </a:extLst>
          </p:cNvPr>
          <p:cNvCxnSpPr>
            <a:cxnSpLocks/>
          </p:cNvCxnSpPr>
          <p:nvPr/>
        </p:nvCxnSpPr>
        <p:spPr>
          <a:xfrm flipH="1" flipV="1">
            <a:off x="4905375" y="2743200"/>
            <a:ext cx="876301" cy="204787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6BDD80-D962-4F9E-AF3D-CE47E220DFA8}"/>
              </a:ext>
            </a:extLst>
          </p:cNvPr>
          <p:cNvCxnSpPr>
            <a:cxnSpLocks/>
          </p:cNvCxnSpPr>
          <p:nvPr/>
        </p:nvCxnSpPr>
        <p:spPr>
          <a:xfrm flipH="1" flipV="1">
            <a:off x="4733926" y="2933703"/>
            <a:ext cx="1009649" cy="28479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D0F71A18-AFA2-468D-A8DB-7F37A6268F1A}"/>
              </a:ext>
            </a:extLst>
          </p:cNvPr>
          <p:cNvPicPr>
            <a:picLocks noChangeAspect="1"/>
          </p:cNvPicPr>
          <p:nvPr/>
        </p:nvPicPr>
        <p:blipFill>
          <a:blip r:embed="rId4"/>
          <a:stretch>
            <a:fillRect/>
          </a:stretch>
        </p:blipFill>
        <p:spPr>
          <a:xfrm>
            <a:off x="6438900" y="3266118"/>
            <a:ext cx="3965464" cy="1458046"/>
          </a:xfrm>
          <a:prstGeom prst="rect">
            <a:avLst/>
          </a:prstGeom>
        </p:spPr>
      </p:pic>
    </p:spTree>
    <p:extLst>
      <p:ext uri="{BB962C8B-B14F-4D97-AF65-F5344CB8AC3E}">
        <p14:creationId xmlns:p14="http://schemas.microsoft.com/office/powerpoint/2010/main" val="591810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369</Words>
  <Application>Microsoft Office PowerPoint</Application>
  <PresentationFormat>Widescreen</PresentationFormat>
  <Paragraphs>93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Home page </vt:lpstr>
      <vt:lpstr>What is Mustang </vt:lpstr>
      <vt:lpstr>How does Mustang impact you?</vt:lpstr>
      <vt:lpstr>More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 Sarah (London)</dc:creator>
  <cp:lastModifiedBy>Cant, Sarah (London)</cp:lastModifiedBy>
  <cp:revision>7</cp:revision>
  <dcterms:created xsi:type="dcterms:W3CDTF">2020-02-28T09:56:02Z</dcterms:created>
  <dcterms:modified xsi:type="dcterms:W3CDTF">2020-02-28T11:08:37Z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sarah.cant@towerswatson.com</vt:lpwstr>
  </property>
  <property fmtid="{D5CDD505-2E9C-101B-9397-08002B2CF9AE}" pid="5" name="MSIP_Label_9c700311-1b20-487f-9129-30717d50ca8e_SetDate">
    <vt:lpwstr>2020-02-28T11:00:32.3975747Z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d72ab264-7119-4485-8044-874a0cdaa480</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sarah.cant@towerswatson.com</vt:lpwstr>
  </property>
  <property fmtid="{D5CDD505-2E9C-101B-9397-08002B2CF9AE}" pid="13" name="MSIP_Label_d347b247-e90e-43a3-9d7b-004f14ae6873_SetDate">
    <vt:lpwstr>2020-02-28T11:00:32.3975747Z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d72ab264-7119-4485-8044-874a0cdaa480</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