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e670c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e670c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6fbc17cf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6fbc17cf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766bb2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766bb2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66bb2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66bb2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766bb2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766bb2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766bb2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766bb2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766bb2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1766bb2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fbc17cf6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6fbc17cf6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766bb2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1766bb2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1766bb2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1766bb2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766bb25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1766bb25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766bb2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1766bb2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1766bb25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1766bb25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1766bb25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1766bb25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1766bb25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1766bb25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766bb25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1766bb25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1766bb25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1766bb25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1766bb25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1766bb25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1766bb25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1766bb25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766bb25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1766bb25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1766bb25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1766bb25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766bb25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1766bb25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e670c5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e670c5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1766bb25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1766bb25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1766bb25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1766bb25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1766bb25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1766bb25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1766bb25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1766bb25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fbc17cf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6fbc17cf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cd4e8f9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cd4e8f9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e670c5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e670c5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fbc17cf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fbc17cf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fbc17cf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fbc17cf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fbc17cf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fbc17cf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fbc17cf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fbc17cf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fbc17cf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fbc17cf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weyl@ufpa.br" TargetMode="External"/><Relationship Id="rId4" Type="http://schemas.openxmlformats.org/officeDocument/2006/relationships/hyperlink" Target="mailto:andrelpf@ufpa.br" TargetMode="External"/><Relationship Id="rId5" Type="http://schemas.openxmlformats.org/officeDocument/2006/relationships/hyperlink" Target="mailto:daynara@ufpa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/>
              <a:t>Tópicos Especiais em Telecomunicações IV: Tecnologias de Acesso e Soluções Emergentes para Redes 5G e Além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Aula 2: Sistemas</a:t>
            </a:r>
            <a:r>
              <a:rPr lang="pt-PT"/>
              <a:t> celulares: modelagem e melhoria de desempenho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35075" y="3985225"/>
            <a:ext cx="694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Prof. Dr. João Crisóstomo Weyl Albuquerque Costa (</a:t>
            </a:r>
            <a:r>
              <a:rPr lang="pt-PT" u="sng">
                <a:solidFill>
                  <a:schemeClr val="hlink"/>
                </a:solidFill>
                <a:hlinkClick r:id="rId3"/>
              </a:rPr>
              <a:t>jweyl@ufpa.br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Lucas Pinho Fernandes (</a:t>
            </a:r>
            <a:r>
              <a:rPr lang="pt-PT" u="sng">
                <a:solidFill>
                  <a:schemeClr val="hlink"/>
                </a:solidFill>
                <a:hlinkClick r:id="rId4"/>
              </a:rPr>
              <a:t>andrelpf@ufpa.br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Daynara Dias Souza (</a:t>
            </a:r>
            <a:r>
              <a:rPr lang="pt-PT" u="sng">
                <a:solidFill>
                  <a:schemeClr val="hlink"/>
                </a:solidFill>
                <a:hlinkClick r:id="rId5"/>
              </a:rPr>
              <a:t>daynara@ufpa.br</a:t>
            </a:r>
            <a:r>
              <a:rPr lang="pt-PT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Modelagem de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</a:rPr>
              <a:t>Repetição de recursos (escalabilidade)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5" y="1862988"/>
            <a:ext cx="71342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Capacidade em redes celulares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</a:rPr>
              <a:t>Capacidade: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850" y="1440175"/>
            <a:ext cx="2356425" cy="3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675" y="1858613"/>
            <a:ext cx="378903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3"/>
          <p:cNvCxnSpPr/>
          <p:nvPr/>
        </p:nvCxnSpPr>
        <p:spPr>
          <a:xfrm>
            <a:off x="5042775" y="1707625"/>
            <a:ext cx="397500" cy="285900"/>
          </a:xfrm>
          <a:prstGeom prst="bentConnector3">
            <a:avLst>
              <a:gd fmla="val -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225" y="2501150"/>
            <a:ext cx="4798851" cy="21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1627100" y="38503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046700" y="18691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5400000">
            <a:off x="4546550" y="509525"/>
            <a:ext cx="147900" cy="175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913100" y="46885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4561200" y="10309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6351500" y="42313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922500" y="1488150"/>
            <a:ext cx="1479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700" y="1556763"/>
            <a:ext cx="4171950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básico de redes celulares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400" y="1530000"/>
            <a:ext cx="4171950" cy="3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600" y="1530000"/>
            <a:ext cx="4171950" cy="3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600" y="1530000"/>
            <a:ext cx="4171950" cy="3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0400" y="1530000"/>
            <a:ext cx="4171950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224800" y="1185300"/>
            <a:ext cx="48318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Redes Celulares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Limitadas por Cobertura</a:t>
            </a:r>
            <a:endParaRPr sz="800"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224800" y="2785500"/>
            <a:ext cx="48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Hotspots</a:t>
            </a:r>
            <a:endParaRPr sz="800"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224800" y="3395100"/>
            <a:ext cx="48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Camadas de Comunicação</a:t>
            </a:r>
            <a:endParaRPr sz="8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224800" y="2175900"/>
            <a:ext cx="48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Limitadas por Capacidade</a:t>
            </a:r>
            <a:endParaRPr sz="80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0750" y="2687900"/>
            <a:ext cx="1249450" cy="7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Exemplo de rede celular prática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Redes </a:t>
            </a:r>
            <a:r>
              <a:rPr lang="pt-PT" sz="1965">
                <a:solidFill>
                  <a:schemeClr val="dk1"/>
                </a:solidFill>
              </a:rPr>
              <a:t>Heterogêneas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75" y="1698475"/>
            <a:ext cx="6095750" cy="3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Tipos de estação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Redes Heterogêneas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551150"/>
            <a:ext cx="6847926" cy="35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Duplex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Definição: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Sistema de comunicação onde d</a:t>
            </a:r>
            <a:r>
              <a:rPr lang="pt-PT" sz="1965">
                <a:solidFill>
                  <a:schemeClr val="dk1"/>
                </a:solidFill>
              </a:rPr>
              <a:t>uas partes ou dispositivos conectados podem se comunicar entre si em ambas as direções.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Half-Duplex</a:t>
            </a:r>
            <a:endParaRPr sz="1965">
              <a:solidFill>
                <a:schemeClr val="dk1"/>
              </a:solidFill>
            </a:endParaRPr>
          </a:p>
          <a:p>
            <a:pPr indent="-35339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■"/>
            </a:pPr>
            <a:r>
              <a:rPr lang="pt-PT" sz="1965">
                <a:solidFill>
                  <a:schemeClr val="dk1"/>
                </a:solidFill>
              </a:rPr>
              <a:t>exemplo: TDD</a:t>
            </a:r>
            <a:endParaRPr sz="1965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Full-Duplex</a:t>
            </a:r>
            <a:endParaRPr sz="1965">
              <a:solidFill>
                <a:schemeClr val="dk1"/>
              </a:solidFill>
            </a:endParaRPr>
          </a:p>
          <a:p>
            <a:pPr indent="-35339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■"/>
            </a:pPr>
            <a:r>
              <a:rPr lang="pt-PT" sz="1965">
                <a:solidFill>
                  <a:schemeClr val="dk1"/>
                </a:solidFill>
              </a:rPr>
              <a:t>exemplo: FDD</a:t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50" y="2390750"/>
            <a:ext cx="1953749" cy="1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200" y="3896550"/>
            <a:ext cx="2991538" cy="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Duplex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Duplexação na Frequência (FDD)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O FDD usa a ideia de que a</a:t>
            </a:r>
            <a:r>
              <a:rPr lang="pt-PT" sz="1965">
                <a:solidFill>
                  <a:schemeClr val="dk1"/>
                </a:solidFill>
              </a:rPr>
              <a:t> transmissão e </a:t>
            </a:r>
            <a:r>
              <a:rPr lang="pt-PT" sz="1965">
                <a:solidFill>
                  <a:schemeClr val="dk1"/>
                </a:solidFill>
              </a:rPr>
              <a:t>a recepção de sinais em um terminal de rádio são realizadas simultaneamente usando duas frequências diferentes. 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Pode </a:t>
            </a:r>
            <a:r>
              <a:rPr lang="pt-PT" sz="1965">
                <a:solidFill>
                  <a:schemeClr val="dk1"/>
                </a:solidFill>
              </a:rPr>
              <a:t>demandar</a:t>
            </a:r>
            <a:r>
              <a:rPr lang="pt-PT" sz="1965">
                <a:solidFill>
                  <a:schemeClr val="dk1"/>
                </a:solidFill>
              </a:rPr>
              <a:t> </a:t>
            </a:r>
            <a:r>
              <a:rPr lang="pt-PT" sz="1965">
                <a:solidFill>
                  <a:schemeClr val="dk1"/>
                </a:solidFill>
              </a:rPr>
              <a:t>banda </a:t>
            </a:r>
            <a:r>
              <a:rPr lang="pt-PT" sz="1965">
                <a:solidFill>
                  <a:schemeClr val="dk1"/>
                </a:solidFill>
              </a:rPr>
              <a:t>de guarda</a:t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75" y="2987788"/>
            <a:ext cx="27622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Duplex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Duplexação no Tempo (TDD)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O TDD usa a ideia de que a transmissão e recepção de sinais em um terminal de rádio são realizadas em tempos distintos e alternados usando uma única banda de frequência. 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Pode demandar tempo de guarda.</a:t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2967038"/>
            <a:ext cx="39338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TDD vs FDD</a:t>
            </a:r>
            <a:endParaRPr sz="1965">
              <a:solidFill>
                <a:schemeClr val="dk1"/>
              </a:solidFill>
            </a:endParaRPr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Duplex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26" y="1622850"/>
            <a:ext cx="6026225" cy="3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Bloco de </a:t>
            </a:r>
            <a:r>
              <a:rPr lang="pt-PT"/>
              <a:t>Coerência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311700" y="1152475"/>
            <a:ext cx="8520600" cy="4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Conjunto</a:t>
            </a:r>
            <a:r>
              <a:rPr lang="pt-PT" sz="1965">
                <a:solidFill>
                  <a:schemeClr val="dk1"/>
                </a:solidFill>
              </a:rPr>
              <a:t> de amostras que pode ser transferido no tempo e na </a:t>
            </a:r>
            <a:r>
              <a:rPr lang="pt-PT" sz="1965">
                <a:solidFill>
                  <a:schemeClr val="dk1"/>
                </a:solidFill>
              </a:rPr>
              <a:t>frequência</a:t>
            </a:r>
            <a:r>
              <a:rPr lang="pt-PT" sz="1965">
                <a:solidFill>
                  <a:schemeClr val="dk1"/>
                </a:solidFill>
              </a:rPr>
              <a:t> onde o canal não varia consideravelmente.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O TDD fica </a:t>
            </a:r>
            <a:r>
              <a:rPr lang="pt-PT" sz="1965">
                <a:solidFill>
                  <a:schemeClr val="dk1"/>
                </a:solidFill>
              </a:rPr>
              <a:t>recíproco</a:t>
            </a:r>
            <a:r>
              <a:rPr lang="pt-PT" sz="1965">
                <a:solidFill>
                  <a:schemeClr val="dk1"/>
                </a:solidFill>
              </a:rPr>
              <a:t> se as transmissões se </a:t>
            </a:r>
            <a:r>
              <a:rPr lang="pt-PT" sz="1965">
                <a:solidFill>
                  <a:schemeClr val="dk1"/>
                </a:solidFill>
              </a:rPr>
              <a:t>deram</a:t>
            </a:r>
            <a:r>
              <a:rPr lang="pt-PT" sz="1965">
                <a:solidFill>
                  <a:schemeClr val="dk1"/>
                </a:solidFill>
              </a:rPr>
              <a:t> dentro do bloco de </a:t>
            </a:r>
            <a:r>
              <a:rPr lang="pt-PT" sz="1965">
                <a:solidFill>
                  <a:schemeClr val="dk1"/>
                </a:solidFill>
              </a:rPr>
              <a:t>coerência</a:t>
            </a:r>
            <a:endParaRPr sz="196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00675"/>
            <a:ext cx="5867400" cy="24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R</a:t>
            </a:r>
            <a:r>
              <a:rPr lang="pt-PT"/>
              <a:t>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4800" y="1185300"/>
            <a:ext cx="48318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PT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Área de cobertura é dividida em células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PT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Um </a:t>
            </a:r>
            <a:r>
              <a:rPr i="1" lang="pt-PT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ponto de acesso </a:t>
            </a:r>
            <a:r>
              <a:rPr lang="pt-PT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 célula – serve os usuários na célula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25" y="1136150"/>
            <a:ext cx="4172150" cy="3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Bloco de Coerência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4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Tempo de coerência: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Associado a mobilidade do usuário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Banda de </a:t>
            </a:r>
            <a:r>
              <a:rPr lang="pt-PT" sz="1965">
                <a:solidFill>
                  <a:schemeClr val="dk1"/>
                </a:solidFill>
              </a:rPr>
              <a:t>coerência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Associada ao multipercurso</a:t>
            </a:r>
            <a:endParaRPr sz="196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5" y="3769825"/>
            <a:ext cx="3191775" cy="12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575" y="1885651"/>
            <a:ext cx="2129249" cy="117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675" y="2195588"/>
            <a:ext cx="2095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5725" y="3930300"/>
            <a:ext cx="54102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Esquemas de </a:t>
            </a:r>
            <a:r>
              <a:rPr lang="pt-PT"/>
              <a:t>Múltiplo</a:t>
            </a:r>
            <a:r>
              <a:rPr lang="pt-PT"/>
              <a:t> Acesso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Em sistemas de comunicação digitais </a:t>
            </a:r>
            <a:r>
              <a:rPr lang="pt-PT" sz="1965">
                <a:solidFill>
                  <a:schemeClr val="dk1"/>
                </a:solidFill>
              </a:rPr>
              <a:t>multiusuário</a:t>
            </a:r>
            <a:r>
              <a:rPr lang="pt-PT" sz="1965">
                <a:solidFill>
                  <a:schemeClr val="dk1"/>
                </a:solidFill>
              </a:rPr>
              <a:t> várias transmissões/</a:t>
            </a:r>
            <a:r>
              <a:rPr lang="pt-PT" sz="1965">
                <a:solidFill>
                  <a:schemeClr val="dk1"/>
                </a:solidFill>
              </a:rPr>
              <a:t>recepções</a:t>
            </a:r>
            <a:r>
              <a:rPr lang="pt-PT" sz="1965">
                <a:solidFill>
                  <a:schemeClr val="dk1"/>
                </a:solidFill>
              </a:rPr>
              <a:t> independentes são feitas em um canal comum.</a:t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É </a:t>
            </a:r>
            <a:r>
              <a:rPr lang="pt-PT" sz="1965">
                <a:solidFill>
                  <a:schemeClr val="dk1"/>
                </a:solidFill>
              </a:rPr>
              <a:t>necessário</a:t>
            </a:r>
            <a:r>
              <a:rPr lang="pt-PT" sz="1965">
                <a:solidFill>
                  <a:schemeClr val="dk1"/>
                </a:solidFill>
              </a:rPr>
              <a:t> adotar um esquema de </a:t>
            </a:r>
            <a:r>
              <a:rPr lang="pt-PT" sz="1965">
                <a:solidFill>
                  <a:schemeClr val="dk1"/>
                </a:solidFill>
              </a:rPr>
              <a:t>múltiplo</a:t>
            </a:r>
            <a:r>
              <a:rPr lang="pt-PT" sz="1965">
                <a:solidFill>
                  <a:schemeClr val="dk1"/>
                </a:solidFill>
              </a:rPr>
              <a:t> acesso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TDMA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FDMA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CDMA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OFDMA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NOMA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SDMA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</a:t>
            </a:r>
            <a:r>
              <a:rPr lang="pt-PT"/>
              <a:t>DMA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É o processo onde um canal é dividido em vários slots de tempo individuais.</a:t>
            </a:r>
            <a:endParaRPr sz="1965">
              <a:solidFill>
                <a:schemeClr val="dk1"/>
              </a:solidFill>
            </a:endParaRPr>
          </a:p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Cada intervalo de tempo é usado para transmitir um segmento do sinal digital de cada usuário de forma serial sequencial. </a:t>
            </a:r>
            <a:endParaRPr sz="1965">
              <a:solidFill>
                <a:schemeClr val="dk1"/>
              </a:solidFill>
            </a:endParaRPr>
          </a:p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Funciona bem com sinais de dados de voz, mas também é útil para vídeo compactado e outros tipos de dados.</a:t>
            </a:r>
            <a:endParaRPr sz="1965">
              <a:solidFill>
                <a:schemeClr val="dk1"/>
              </a:solidFill>
            </a:endParaRPr>
          </a:p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Usado no sistema GSM (2G) e em sistemas de telefonia T1.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88" y="2767588"/>
            <a:ext cx="56673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TDMA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Tempo de Guarda </a:t>
            </a:r>
            <a:endParaRPr sz="1965">
              <a:solidFill>
                <a:schemeClr val="dk1"/>
              </a:solidFill>
            </a:endParaRPr>
          </a:p>
          <a:p>
            <a:pPr indent="-3533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○"/>
            </a:pPr>
            <a:r>
              <a:rPr lang="pt-PT" sz="1965">
                <a:solidFill>
                  <a:schemeClr val="dk1"/>
                </a:solidFill>
              </a:rPr>
              <a:t>Multi-percurso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99" y="1862601"/>
            <a:ext cx="6694551" cy="2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FDMA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É o processo de dividir um canal ou largura de banda em várias bandas individuais, cada uma para uso por um único usuário.</a:t>
            </a:r>
            <a:endParaRPr sz="1965">
              <a:solidFill>
                <a:schemeClr val="dk1"/>
              </a:solidFill>
            </a:endParaRPr>
          </a:p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Os dados a serem transmitidos são modulados em cada subportadora, e a transmissão final é mistura linear delas.</a:t>
            </a:r>
            <a:endParaRPr sz="1965">
              <a:solidFill>
                <a:schemeClr val="dk1"/>
              </a:solidFill>
            </a:endParaRPr>
          </a:p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Usado nos primeiros sistemas de comunicação </a:t>
            </a:r>
            <a:r>
              <a:rPr lang="pt-PT" sz="1965">
                <a:solidFill>
                  <a:schemeClr val="dk1"/>
                </a:solidFill>
              </a:rPr>
              <a:t>celulares</a:t>
            </a:r>
            <a:r>
              <a:rPr lang="pt-PT" sz="1965">
                <a:solidFill>
                  <a:schemeClr val="dk1"/>
                </a:solidFill>
              </a:rPr>
              <a:t> (1G) e em sistemas de televisão a cabo.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13" y="2911525"/>
            <a:ext cx="5667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FDMA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Se trata de uma sistema com multiportadoras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05038"/>
            <a:ext cx="75057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819150" y="386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um delay spread de 2 μs a </a:t>
            </a:r>
            <a:r>
              <a:rPr lang="pt-PT"/>
              <a:t>eficiência</a:t>
            </a:r>
            <a:r>
              <a:rPr lang="pt-PT"/>
              <a:t> de transmissão é reduzida por 66%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4933950" y="386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um delay spread de 2 μs a eficiência de transmissão é reduzida por 16%</a:t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819150" y="1732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Portadora Única: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4933950" y="1732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Multiportadora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FDMA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Se trata de uma sistema com multiportadoras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38" y="1728425"/>
            <a:ext cx="56673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FDMA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Outras vantagens de modulação multiportadora (flat-fading)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00" y="1925250"/>
            <a:ext cx="5337425" cy="28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</a:t>
            </a:r>
            <a:r>
              <a:rPr lang="pt-PT"/>
              <a:t>DMA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46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É um método do acesso múltiplo que codifica os dados globais a serem transmitidos com um código (sinal de chipping) associado a cada sub-canal.</a:t>
            </a:r>
            <a:endParaRPr sz="1965">
              <a:solidFill>
                <a:schemeClr val="dk1"/>
              </a:solidFill>
            </a:endParaRPr>
          </a:p>
          <a:p>
            <a:pPr indent="-3346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O sinal de chipping é derivado de um gerador de código pseudo-aleatório que atribui um código único a cada usuário do canal.</a:t>
            </a:r>
            <a:endParaRPr sz="1965">
              <a:solidFill>
                <a:schemeClr val="dk1"/>
              </a:solidFill>
            </a:endParaRPr>
          </a:p>
          <a:p>
            <a:pPr indent="-3346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No receptor um circuito correlacionador encontra e identifica o código de um usuário específico e o recupera o sinal deste. </a:t>
            </a:r>
            <a:endParaRPr sz="1965">
              <a:solidFill>
                <a:schemeClr val="dk1"/>
              </a:solidFill>
            </a:endParaRPr>
          </a:p>
          <a:p>
            <a:pPr indent="-3346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Uma variante do CDMA, o WCMA, é utilizada na comunicação 3G.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23" y="2855900"/>
            <a:ext cx="4874750" cy="20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OFDMA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É um caso especial de FDMA onde as portadoras são escolhidas de forma a serem </a:t>
            </a:r>
            <a:r>
              <a:rPr lang="pt-PT" sz="1965">
                <a:solidFill>
                  <a:schemeClr val="dk1"/>
                </a:solidFill>
              </a:rPr>
              <a:t>ortogonais</a:t>
            </a:r>
            <a:r>
              <a:rPr lang="pt-PT" sz="1965">
                <a:solidFill>
                  <a:schemeClr val="dk1"/>
                </a:solidFill>
              </a:rPr>
              <a:t> entre sí.</a:t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Não há banda de guarda e as portadoras se sobrepõem.</a:t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As subportadoras são </a:t>
            </a:r>
            <a:r>
              <a:rPr lang="pt-PT" sz="1965">
                <a:solidFill>
                  <a:schemeClr val="dk1"/>
                </a:solidFill>
              </a:rPr>
              <a:t>subdivididas</a:t>
            </a:r>
            <a:r>
              <a:rPr lang="pt-PT" sz="1965">
                <a:solidFill>
                  <a:schemeClr val="dk1"/>
                </a:solidFill>
              </a:rPr>
              <a:t> no </a:t>
            </a:r>
            <a:r>
              <a:rPr lang="pt-PT" sz="1965">
                <a:solidFill>
                  <a:schemeClr val="dk1"/>
                </a:solidFill>
              </a:rPr>
              <a:t>domínio</a:t>
            </a:r>
            <a:r>
              <a:rPr lang="pt-PT" sz="1965">
                <a:solidFill>
                  <a:schemeClr val="dk1"/>
                </a:solidFill>
              </a:rPr>
              <a:t> do tempo.</a:t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Usada no LTE (4G) e NR (5G)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63" y="2500800"/>
            <a:ext cx="5177425" cy="24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Exemplo de sinal recebido em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Supondo um sistema celular com apenas duas </a:t>
            </a:r>
            <a:r>
              <a:rPr lang="pt-PT" sz="1965">
                <a:solidFill>
                  <a:schemeClr val="dk1"/>
                </a:solidFill>
              </a:rPr>
              <a:t>células</a:t>
            </a:r>
            <a:r>
              <a:rPr lang="pt-PT" sz="1965">
                <a:solidFill>
                  <a:schemeClr val="dk1"/>
                </a:solidFill>
              </a:rPr>
              <a:t> e um usuário por </a:t>
            </a:r>
            <a:r>
              <a:rPr lang="pt-PT" sz="1965">
                <a:solidFill>
                  <a:schemeClr val="dk1"/>
                </a:solidFill>
              </a:rPr>
              <a:t>célula</a:t>
            </a:r>
            <a:r>
              <a:rPr lang="pt-PT" sz="1965">
                <a:solidFill>
                  <a:schemeClr val="dk1"/>
                </a:solidFill>
              </a:rPr>
              <a:t>: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Sinal recebido:</a:t>
            </a:r>
            <a:endParaRPr sz="1965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511025" y="2002250"/>
            <a:ext cx="65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76" y="3934225"/>
            <a:ext cx="59386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60475" y="4672125"/>
            <a:ext cx="5345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Sinal desejado                 SInal interferente                 Ruído    </a:t>
            </a:r>
            <a:endParaRPr/>
          </a:p>
        </p:txBody>
      </p:sp>
      <p:cxnSp>
        <p:nvCxnSpPr>
          <p:cNvPr id="73" name="Google Shape;73;p15"/>
          <p:cNvCxnSpPr>
            <a:endCxn id="74" idx="1"/>
          </p:cNvCxnSpPr>
          <p:nvPr/>
        </p:nvCxnSpPr>
        <p:spPr>
          <a:xfrm flipH="1" rot="10800000">
            <a:off x="3659600" y="3601250"/>
            <a:ext cx="2837700" cy="54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74" idx="1"/>
          </p:cNvCxnSpPr>
          <p:nvPr/>
        </p:nvCxnSpPr>
        <p:spPr>
          <a:xfrm flipH="1" rot="10800000">
            <a:off x="5822600" y="3601250"/>
            <a:ext cx="674700" cy="56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6497300" y="3401150"/>
            <a:ext cx="20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Sinais de informação</a:t>
            </a:r>
            <a:endParaRPr/>
          </a:p>
        </p:txBody>
      </p:sp>
      <p:cxnSp>
        <p:nvCxnSpPr>
          <p:cNvPr id="76" name="Google Shape;76;p15"/>
          <p:cNvCxnSpPr>
            <a:endCxn id="77" idx="2"/>
          </p:cNvCxnSpPr>
          <p:nvPr/>
        </p:nvCxnSpPr>
        <p:spPr>
          <a:xfrm rot="10800000">
            <a:off x="3067925" y="3703300"/>
            <a:ext cx="2221500" cy="39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endCxn id="77" idx="2"/>
          </p:cNvCxnSpPr>
          <p:nvPr/>
        </p:nvCxnSpPr>
        <p:spPr>
          <a:xfrm rot="10800000">
            <a:off x="3067925" y="3703300"/>
            <a:ext cx="272700" cy="28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2677325" y="3303100"/>
            <a:ext cx="7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Canais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725" y="1569294"/>
            <a:ext cx="5345100" cy="150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OFDMA</a:t>
            </a:r>
            <a:endParaRPr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75" y="1192750"/>
            <a:ext cx="640013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311700" y="39444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Sequência</a:t>
            </a:r>
            <a:r>
              <a:rPr lang="pt-PT"/>
              <a:t> repetida em cada </a:t>
            </a:r>
            <a:r>
              <a:rPr lang="pt-PT"/>
              <a:t>símbolo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-Tempo de guarda.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</a:t>
            </a:r>
            <a:r>
              <a:rPr lang="pt-PT"/>
              <a:t>Identificação</a:t>
            </a:r>
            <a:r>
              <a:rPr lang="pt-PT"/>
              <a:t> do </a:t>
            </a:r>
            <a:r>
              <a:rPr lang="pt-PT"/>
              <a:t>início</a:t>
            </a:r>
            <a:r>
              <a:rPr lang="pt-PT"/>
              <a:t> de </a:t>
            </a:r>
            <a:r>
              <a:rPr lang="pt-PT"/>
              <a:t>símbolos</a:t>
            </a:r>
            <a:r>
              <a:rPr lang="pt-PT"/>
              <a:t>.</a:t>
            </a:r>
            <a:endParaRPr/>
          </a:p>
        </p:txBody>
      </p:sp>
      <p:cxnSp>
        <p:nvCxnSpPr>
          <p:cNvPr id="323" name="Google Shape;323;p42"/>
          <p:cNvCxnSpPr/>
          <p:nvPr/>
        </p:nvCxnSpPr>
        <p:spPr>
          <a:xfrm flipH="1">
            <a:off x="1735500" y="3063600"/>
            <a:ext cx="59610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NOMA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Todas as </a:t>
            </a:r>
            <a:r>
              <a:rPr lang="pt-PT" sz="1965">
                <a:solidFill>
                  <a:schemeClr val="dk1"/>
                </a:solidFill>
              </a:rPr>
              <a:t>técnicas</a:t>
            </a:r>
            <a:r>
              <a:rPr lang="pt-PT" sz="1965">
                <a:solidFill>
                  <a:schemeClr val="dk1"/>
                </a:solidFill>
              </a:rPr>
              <a:t> apresentadas até então são ortogonais, ou seja alocam diferentes recursos de tempo/frequência/código para diferentes usuários</a:t>
            </a:r>
            <a:endParaRPr sz="1965">
              <a:solidFill>
                <a:schemeClr val="dk1"/>
              </a:solidFill>
            </a:endParaRPr>
          </a:p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NOMA é não-ortogonal ou seja, fornecerá o mesmo exato recurso para dois usuários e os separará por potência.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00" y="2571750"/>
            <a:ext cx="7489150" cy="23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NOMA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pt-PT" sz="1965">
                <a:solidFill>
                  <a:schemeClr val="dk1"/>
                </a:solidFill>
              </a:rPr>
              <a:t>O procedimento de NOMA no </a:t>
            </a:r>
            <a:r>
              <a:rPr lang="pt-PT" sz="1965">
                <a:solidFill>
                  <a:schemeClr val="dk1"/>
                </a:solidFill>
              </a:rPr>
              <a:t>domínio</a:t>
            </a:r>
            <a:r>
              <a:rPr lang="pt-PT" sz="1965">
                <a:solidFill>
                  <a:schemeClr val="dk1"/>
                </a:solidFill>
              </a:rPr>
              <a:t> da potência é dependente de SIC 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5" y="1725025"/>
            <a:ext cx="5906751" cy="33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NOMA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403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1965">
                <a:solidFill>
                  <a:schemeClr val="dk1"/>
                </a:solidFill>
              </a:rPr>
              <a:t>Exemplo para 4-QAM</a:t>
            </a:r>
            <a:endParaRPr sz="1965">
              <a:solidFill>
                <a:schemeClr val="dk1"/>
              </a:solidFill>
            </a:endParaRPr>
          </a:p>
          <a:p>
            <a:pPr indent="-3440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PT" sz="1965">
                <a:solidFill>
                  <a:schemeClr val="dk1"/>
                </a:solidFill>
              </a:rPr>
              <a:t>Se o usuário 1 (canal mais fraco) transmitir (1+j) e o usuário 2 </a:t>
            </a:r>
            <a:r>
              <a:rPr lang="pt-PT" sz="1965">
                <a:solidFill>
                  <a:schemeClr val="dk1"/>
                </a:solidFill>
              </a:rPr>
              <a:t>(canal mais forte) transmitir  </a:t>
            </a:r>
            <a:r>
              <a:rPr lang="pt-PT" sz="1965">
                <a:solidFill>
                  <a:schemeClr val="dk1"/>
                </a:solidFill>
              </a:rPr>
              <a:t>(-1-j) e os </a:t>
            </a:r>
            <a:r>
              <a:rPr lang="pt-PT" sz="1965">
                <a:solidFill>
                  <a:schemeClr val="dk1"/>
                </a:solidFill>
              </a:rPr>
              <a:t>coeficientes</a:t>
            </a:r>
            <a:r>
              <a:rPr lang="pt-PT" sz="1965">
                <a:solidFill>
                  <a:schemeClr val="dk1"/>
                </a:solidFill>
              </a:rPr>
              <a:t> de potência forem 0.7 e 0.3, respectivamente:</a:t>
            </a:r>
            <a:endParaRPr sz="1965">
              <a:solidFill>
                <a:schemeClr val="dk1"/>
              </a:solidFill>
            </a:endParaRPr>
          </a:p>
          <a:p>
            <a:pPr indent="-344033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pt-PT" sz="1965">
                <a:solidFill>
                  <a:schemeClr val="dk1"/>
                </a:solidFill>
              </a:rPr>
              <a:t>Sinal transmitido =(1+j)*sqrt(0.7)+(-1-j)*sqrt(0.3) =(0.3+0.3j)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65">
                <a:solidFill>
                  <a:schemeClr val="dk1"/>
                </a:solidFill>
              </a:rPr>
              <a:t>				   Para Usuário 1             Para Usuário 2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65">
                <a:solidFill>
                  <a:schemeClr val="dk1"/>
                </a:solidFill>
              </a:rPr>
              <a:t>Demodulação: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571750"/>
            <a:ext cx="4751892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SDMA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60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5"/>
              <a:buChar char="●"/>
            </a:pPr>
            <a:r>
              <a:rPr lang="pt-PT" sz="2165">
                <a:solidFill>
                  <a:schemeClr val="dk1"/>
                </a:solidFill>
              </a:rPr>
              <a:t>Também pode ser considerado um tipo de acesso </a:t>
            </a:r>
            <a:r>
              <a:rPr lang="pt-PT" sz="2165">
                <a:solidFill>
                  <a:schemeClr val="dk1"/>
                </a:solidFill>
              </a:rPr>
              <a:t>não-ortogonal.</a:t>
            </a:r>
            <a:endParaRPr sz="2165">
              <a:solidFill>
                <a:schemeClr val="dk1"/>
              </a:solidFill>
            </a:endParaRPr>
          </a:p>
          <a:p>
            <a:pPr indent="-3660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5"/>
              <a:buChar char="●"/>
            </a:pPr>
            <a:r>
              <a:rPr lang="pt-PT" sz="2165">
                <a:solidFill>
                  <a:schemeClr val="dk1"/>
                </a:solidFill>
              </a:rPr>
              <a:t>A separação entre o sinal dos usuários ocorre no espaço.</a:t>
            </a:r>
            <a:endParaRPr sz="2165">
              <a:solidFill>
                <a:schemeClr val="dk1"/>
              </a:solidFill>
            </a:endParaRPr>
          </a:p>
          <a:p>
            <a:pPr indent="-3660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5"/>
              <a:buChar char="●"/>
            </a:pPr>
            <a:r>
              <a:rPr lang="pt-PT" sz="2165">
                <a:solidFill>
                  <a:schemeClr val="dk1"/>
                </a:solidFill>
              </a:rPr>
              <a:t>MIMO é uma alternativa para prover SDMA</a:t>
            </a:r>
            <a:endParaRPr sz="2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9425"/>
            <a:ext cx="5769426" cy="25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 rotWithShape="1">
          <a:blip r:embed="rId4">
            <a:alphaModFix/>
          </a:blip>
          <a:srcRect b="0" l="0" r="57705" t="50755"/>
          <a:stretch/>
        </p:blipFill>
        <p:spPr>
          <a:xfrm>
            <a:off x="6339075" y="2717444"/>
            <a:ext cx="2578275" cy="1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SDMA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57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PT" sz="2165">
                <a:solidFill>
                  <a:schemeClr val="dk1"/>
                </a:solidFill>
              </a:rPr>
              <a:t>Usando um pre-codificador baseado no canal e sabendo que:</a:t>
            </a:r>
            <a:endParaRPr sz="2165">
              <a:solidFill>
                <a:schemeClr val="dk1"/>
              </a:solidFill>
            </a:endParaRPr>
          </a:p>
          <a:p>
            <a:pPr indent="-35578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PT" sz="2165">
                <a:solidFill>
                  <a:schemeClr val="dk1"/>
                </a:solidFill>
              </a:rPr>
              <a:t>Canais são realizações de uma </a:t>
            </a:r>
            <a:r>
              <a:rPr lang="pt-PT" sz="2165">
                <a:solidFill>
                  <a:schemeClr val="dk1"/>
                </a:solidFill>
              </a:rPr>
              <a:t>variável</a:t>
            </a:r>
            <a:r>
              <a:rPr lang="pt-PT" sz="2165">
                <a:solidFill>
                  <a:schemeClr val="dk1"/>
                </a:solidFill>
              </a:rPr>
              <a:t> </a:t>
            </a:r>
            <a:r>
              <a:rPr lang="pt-PT" sz="2165">
                <a:solidFill>
                  <a:schemeClr val="dk1"/>
                </a:solidFill>
              </a:rPr>
              <a:t>aleatória</a:t>
            </a:r>
            <a:r>
              <a:rPr lang="pt-PT" sz="2165">
                <a:solidFill>
                  <a:schemeClr val="dk1"/>
                </a:solidFill>
              </a:rPr>
              <a:t> de </a:t>
            </a:r>
            <a:r>
              <a:rPr lang="pt-PT" sz="2165">
                <a:solidFill>
                  <a:schemeClr val="dk1"/>
                </a:solidFill>
              </a:rPr>
              <a:t>média</a:t>
            </a:r>
            <a:r>
              <a:rPr lang="pt-PT" sz="2165">
                <a:solidFill>
                  <a:schemeClr val="dk1"/>
                </a:solidFill>
              </a:rPr>
              <a:t> zero.</a:t>
            </a:r>
            <a:endParaRPr sz="2165">
              <a:solidFill>
                <a:schemeClr val="dk1"/>
              </a:solidFill>
            </a:endParaRPr>
          </a:p>
          <a:p>
            <a:pPr indent="-35578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PT" sz="2165">
                <a:solidFill>
                  <a:schemeClr val="dk1"/>
                </a:solidFill>
              </a:rPr>
              <a:t>A multiplicação de um número complexo pelo seu conjugado é igual a norma ao quadrado deste.</a:t>
            </a:r>
            <a:endParaRPr sz="2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606543"/>
            <a:ext cx="8520601" cy="210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512" y="2367013"/>
            <a:ext cx="3612575" cy="25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Modelagem de canais </a:t>
            </a:r>
            <a:r>
              <a:rPr lang="pt-PT"/>
              <a:t>em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</a:rPr>
              <a:t>Os canais dependem do ambiente de propagação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PT" sz="1700">
                <a:solidFill>
                  <a:schemeClr val="dk1"/>
                </a:solidFill>
              </a:rPr>
              <a:t>LoS: escalares </a:t>
            </a:r>
            <a:r>
              <a:rPr lang="pt-PT" sz="1700">
                <a:solidFill>
                  <a:schemeClr val="dk1"/>
                </a:solidFill>
              </a:rPr>
              <a:t>determinísticos</a:t>
            </a:r>
            <a:r>
              <a:rPr lang="pt-PT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PT" sz="1700">
                <a:solidFill>
                  <a:schemeClr val="dk1"/>
                </a:solidFill>
              </a:rPr>
              <a:t>NLoS: variáveis aleatórias que mudam com o tempo e frequência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pt-PT" sz="1700">
                <a:solidFill>
                  <a:schemeClr val="dk1"/>
                </a:solidFill>
              </a:rPr>
              <a:t>Média do ganho do canal em LoS e NLoS são iguais:</a:t>
            </a:r>
            <a:r>
              <a:rPr lang="pt-PT" sz="1700"/>
              <a:t> </a:t>
            </a:r>
            <a:endParaRPr sz="1700"/>
          </a:p>
        </p:txBody>
      </p:sp>
      <p:sp>
        <p:nvSpPr>
          <p:cNvPr id="86" name="Google Shape;86;p16"/>
          <p:cNvSpPr/>
          <p:nvPr/>
        </p:nvSpPr>
        <p:spPr>
          <a:xfrm>
            <a:off x="6970400" y="1694775"/>
            <a:ext cx="385500" cy="7737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8564600" y="923875"/>
            <a:ext cx="182100" cy="34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1521160">
            <a:off x="7140576" y="1437485"/>
            <a:ext cx="881387" cy="17096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688" y="1675325"/>
            <a:ext cx="3356717" cy="6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490900" y="703450"/>
            <a:ext cx="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970400" y="3727175"/>
            <a:ext cx="385500" cy="7737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8650200" y="2970375"/>
            <a:ext cx="182100" cy="34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1521160">
            <a:off x="7140576" y="3469885"/>
            <a:ext cx="881387" cy="17096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784075" y="252252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</a:t>
            </a:r>
            <a:r>
              <a:rPr lang="pt-PT"/>
              <a:t>LOS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8069000" y="2970375"/>
            <a:ext cx="96300" cy="53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5400000">
            <a:off x="8442000" y="4186775"/>
            <a:ext cx="96300" cy="53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1511756">
            <a:off x="7123853" y="3835795"/>
            <a:ext cx="881576" cy="170835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8519600" y="3505675"/>
            <a:ext cx="206700" cy="7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8133775" y="4186125"/>
            <a:ext cx="3282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600" y="2970375"/>
            <a:ext cx="4548440" cy="6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29275" y="312747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Rayleigh fading</a:t>
            </a:r>
            <a:endParaRPr/>
          </a:p>
        </p:txBody>
      </p:sp>
      <p:cxnSp>
        <p:nvCxnSpPr>
          <p:cNvPr id="102" name="Google Shape;102;p16"/>
          <p:cNvCxnSpPr>
            <a:stCxn id="101" idx="3"/>
            <a:endCxn id="100" idx="1"/>
          </p:cNvCxnSpPr>
          <p:nvPr/>
        </p:nvCxnSpPr>
        <p:spPr>
          <a:xfrm flipH="1" rot="10800000">
            <a:off x="2214575" y="3286175"/>
            <a:ext cx="2670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2296650" y="4567975"/>
            <a:ext cx="44208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canais na prática são uma mistura LoS e NLoS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625" y="3926624"/>
            <a:ext cx="2290760" cy="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</a:rPr>
              <a:t>A capacidade exata de canais com interferência geralmente é desconhecida.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PT" sz="1700">
                <a:solidFill>
                  <a:schemeClr val="dk1"/>
                </a:solidFill>
              </a:rPr>
              <a:t>A interferência não é necessariamente independente da entrada do canal.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</a:rPr>
              <a:t>Limites inferiores convenientes podem ser calculados.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PT" sz="1700">
                <a:solidFill>
                  <a:schemeClr val="dk1"/>
                </a:solidFill>
              </a:rPr>
              <a:t>Adotando um canal com interferência sem memória discreto: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Capacidade </a:t>
            </a:r>
            <a:r>
              <a:rPr lang="pt-PT"/>
              <a:t>por uso de canal em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25" y="2659838"/>
            <a:ext cx="62484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</a:rPr>
              <a:t>Se o canal for </a:t>
            </a:r>
            <a:r>
              <a:rPr lang="pt-PT" sz="1700">
                <a:solidFill>
                  <a:schemeClr val="dk1"/>
                </a:solidFill>
              </a:rPr>
              <a:t>determinístico</a:t>
            </a:r>
            <a:r>
              <a:rPr lang="pt-PT" sz="1700">
                <a:solidFill>
                  <a:schemeClr val="dk1"/>
                </a:solidFill>
              </a:rPr>
              <a:t> a capacidade será: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</a:rPr>
              <a:t>Se o canal for a realização de uma variável aleatória a capacidade será: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Capacidade por uso de canal em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2190" r="-2189" t="0"/>
          <a:stretch/>
        </p:blipFill>
        <p:spPr>
          <a:xfrm>
            <a:off x="1504363" y="1520063"/>
            <a:ext cx="34766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07" y="3172549"/>
            <a:ext cx="5203794" cy="102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3671150" y="4137400"/>
            <a:ext cx="4068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925" y="3508100"/>
            <a:ext cx="2809845" cy="4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936550" y="4408725"/>
            <a:ext cx="333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</a:t>
            </a:r>
            <a:r>
              <a:rPr lang="pt-PT"/>
              <a:t>ealização de </a:t>
            </a:r>
            <a:r>
              <a:rPr lang="pt-PT"/>
              <a:t>variável</a:t>
            </a:r>
            <a:r>
              <a:rPr lang="pt-PT"/>
              <a:t> </a:t>
            </a:r>
            <a:r>
              <a:rPr lang="pt-PT"/>
              <a:t>aleatória</a:t>
            </a:r>
            <a:r>
              <a:rPr lang="pt-PT"/>
              <a:t> que afeta a variação da </a:t>
            </a:r>
            <a:r>
              <a:rPr lang="pt-PT"/>
              <a:t>interferência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1450" y="1914947"/>
            <a:ext cx="2396150" cy="43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Capacidade por uso de canal em redes celulares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</a:rPr>
              <a:t>SINR geral em sistemas celulares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3743325"/>
            <a:ext cx="75628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813" y="1779075"/>
            <a:ext cx="4956375" cy="18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156450" y="4645075"/>
            <a:ext cx="72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Essa equação é linear (não se deve usar valores em dBm ou dB)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Modelagem de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</a:rPr>
              <a:t>Divisão de recursos para combate de interferência intra-celular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47" y="1811325"/>
            <a:ext cx="3645800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Modelagem de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PT">
                <a:solidFill>
                  <a:schemeClr val="dk1"/>
                </a:solidFill>
              </a:rPr>
              <a:t>Divisão de grupos de recursos para combate de interferência inter-celular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99" y="1561649"/>
            <a:ext cx="3491425" cy="34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2452650" y="2792200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</a:t>
            </a:r>
            <a:r>
              <a:rPr lang="pt-PT"/>
              <a:t>esource group 1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452650" y="4544800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</a:t>
            </a:r>
            <a:r>
              <a:rPr lang="pt-PT"/>
              <a:t>esource group 2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205250" y="2792200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Resource group 2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205250" y="4544800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Resource group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