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d9e38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d9e38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6256a5b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6256a5b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6256a5b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6256a5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6256a5b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6256a5b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6256a5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6256a5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6256a5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6256a5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6256a5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76256a5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66764c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866764c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a601491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a601491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601491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601491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601491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601491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6256a5b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6256a5b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6256a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6256a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6256a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6256a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6256a5b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76256a5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weyl@ufpa.br" TargetMode="External"/><Relationship Id="rId4" Type="http://schemas.openxmlformats.org/officeDocument/2006/relationships/hyperlink" Target="mailto:andrelpf@ufpa.br" TargetMode="External"/><Relationship Id="rId5" Type="http://schemas.openxmlformats.org/officeDocument/2006/relationships/hyperlink" Target="mailto:daynara@ufpa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580"/>
              <a:t>Tópicos Especiais em Telecomunicações IV: Tecnologias de Acesso e Soluções Emergentes para Redes 5G e Além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Aula 4: Resolução de exercícios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535075" y="3985225"/>
            <a:ext cx="694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Prof. Dr. João Crisóstomo Weyl Albuquerque Costa (</a:t>
            </a:r>
            <a:r>
              <a:rPr lang="pt-PT" u="sng">
                <a:solidFill>
                  <a:schemeClr val="hlink"/>
                </a:solidFill>
                <a:hlinkClick r:id="rId3"/>
              </a:rPr>
              <a:t>jweyl@ufpa.br</a:t>
            </a:r>
            <a:r>
              <a:rPr lang="pt-PT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Lucas Pinho Fernandes (</a:t>
            </a:r>
            <a:r>
              <a:rPr lang="pt-PT" u="sng">
                <a:solidFill>
                  <a:schemeClr val="hlink"/>
                </a:solidFill>
                <a:hlinkClick r:id="rId4"/>
              </a:rPr>
              <a:t>andrelpf@ufpa.br</a:t>
            </a:r>
            <a:r>
              <a:rPr lang="pt-PT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Daynara Dias Souza (</a:t>
            </a:r>
            <a:r>
              <a:rPr lang="pt-PT" u="sng">
                <a:solidFill>
                  <a:schemeClr val="hlink"/>
                </a:solidFill>
                <a:hlinkClick r:id="rId5"/>
              </a:rPr>
              <a:t>daynara@ufpa.br</a:t>
            </a:r>
            <a:r>
              <a:rPr lang="pt-PT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8-</a:t>
            </a:r>
            <a:r>
              <a:rPr lang="pt-PT" sz="1700">
                <a:solidFill>
                  <a:schemeClr val="dk1"/>
                </a:solidFill>
              </a:rPr>
              <a:t> Calcule a capacidade que a rede celular da figura abaixo fornecerá para o usuário 1. Considere que a BS transmite 20 dBm para cada usuário e as potências das interferências intracelulares sejam 10% daquelas do sinal desejado do usuário interferente (exemplo: A interferência do 2 no 1 é igual a 10% do sinal desejado de 2).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62200" y="2415975"/>
            <a:ext cx="8270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convertendo interferências para unidades lineares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[-90 dBm,-100 dBm,-100 dBm, -110 dBm, -120 dBm]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[10^(-12) W,10^(-13) W,10^(-13) W, 10^(-14) W, 10^(-15) W]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calculando interferências intra-celulares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Potência do sinal desejado para os usuários [2,3]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[20dBm-70dB,20dBm-80dB]=[-50dBm,-60dBm]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convertendo para unidades lineares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[-50dBm,-60dBm]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[10^(-8) W,10^(-9) W]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10% de um valor é equivalente a dividir por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[10^(-8) W,10^(-9) W]/10=[10^(-9) W,10^(-10) W]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8- </a:t>
            </a:r>
            <a:r>
              <a:rPr lang="pt-PT" sz="1700">
                <a:solidFill>
                  <a:schemeClr val="dk1"/>
                </a:solidFill>
              </a:rPr>
              <a:t>Calcule a capacidade que a rede celular da figura abaixo fornecerá para o usuário 1. Considere que a BS transmite 20 dBm para cada usuário e as potências das interferências intracelulares sejam 10% daquelas do sinal desejado do usuário interferente (exemplo: A interferência do 2 no 1 é igual a 10% do sinal desejado de 2).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748550" y="2495550"/>
            <a:ext cx="757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Convertendo ruído: -140 dBm -&gt; 10^(-17)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Sinal desejado do usuário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20dBm-50dB=-30 dBm-&gt;para unidades lineares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=30 dBm=10^(-6)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SINR=10^(-6)/(soma([10^(-12),10^(-13),10^(-13), 10^(-14), 10^(-15) W])+soma([10^(-9),10^(-10)])+ 10^(-17))=908.091175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LOG2(1+SINR)=9.828 bps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Bloco de Coerência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38" y="1861300"/>
            <a:ext cx="43338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9- </a:t>
            </a:r>
            <a:r>
              <a:rPr lang="pt-PT">
                <a:solidFill>
                  <a:schemeClr val="dk1"/>
                </a:solidFill>
              </a:rPr>
              <a:t>Calcule o tamanho do bloco de coerência para o usuário dentro do carro da figura abaixo. Considere f_c=3.5 GHz e que a </a:t>
            </a:r>
            <a:r>
              <a:rPr b="1" lang="pt-PT">
                <a:solidFill>
                  <a:schemeClr val="dk1"/>
                </a:solidFill>
              </a:rPr>
              <a:t>UE e a AP estão a 1.2 m e 10 m do chão</a:t>
            </a:r>
            <a:r>
              <a:rPr lang="pt-PT">
                <a:solidFill>
                  <a:schemeClr val="dk1"/>
                </a:solidFill>
              </a:rPr>
              <a:t>, respectivamente.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495550"/>
            <a:ext cx="69056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Bloco de Coerência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9-</a:t>
            </a:r>
            <a:r>
              <a:rPr lang="pt-PT">
                <a:solidFill>
                  <a:schemeClr val="dk1"/>
                </a:solidFill>
              </a:rPr>
              <a:t> Calcule o tamanho do bloco de coerência para o usuário dentro do carro da figura abaixo. Considere f_c=3.5 GHz e que a </a:t>
            </a:r>
            <a:r>
              <a:rPr b="1" lang="pt-PT">
                <a:solidFill>
                  <a:schemeClr val="dk1"/>
                </a:solidFill>
              </a:rPr>
              <a:t>UE e a AP estão a 1.2 m e 10 m do chão</a:t>
            </a:r>
            <a:r>
              <a:rPr lang="pt-PT">
                <a:solidFill>
                  <a:schemeClr val="dk1"/>
                </a:solidFill>
              </a:rPr>
              <a:t>, respectivamente.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645450" y="2299450"/>
            <a:ext cx="785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banda de coerência: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3D caminho 1 -&gt;sqrt((11.25-2.5)^2+(30+35)^2+(10-1.2)^2)=66,17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2D caminho 2 -&gt;sqrt(11.25^2+30^2)+sqrt(2.5^2+35^2)=67.12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3D caminho 2 -&gt;sqrt((Distância 2D caminho 2)^2+(10-1.2)^2)=67.70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2D caminho 3 -&gt;sqrt(3.75^2+30^2)+sqrt(12.5^2+35^2)=67.39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3D caminho 3 -&gt;sqrt((Distância 2D caminho 2)^2+(10-1.2)^2)=67.97 m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máxima = 67.97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Distância mínima = 66.17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Bc=c/(2|d_max-d_min|)=3*10^8/1.8=83333333.3 Hz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Bloco de Coerência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9-</a:t>
            </a:r>
            <a:r>
              <a:rPr lang="pt-PT">
                <a:solidFill>
                  <a:schemeClr val="dk1"/>
                </a:solidFill>
              </a:rPr>
              <a:t> Calcule o tamanho do bloco de coerência para o usuário dentro do carro da figura abaixo. Considere f_c=3.5 GHz e que a </a:t>
            </a:r>
            <a:r>
              <a:rPr b="1" lang="pt-PT">
                <a:solidFill>
                  <a:schemeClr val="dk1"/>
                </a:solidFill>
              </a:rPr>
              <a:t>UE e a AP estão a 1.2 m e 10 m do chão</a:t>
            </a:r>
            <a:r>
              <a:rPr lang="pt-PT">
                <a:solidFill>
                  <a:schemeClr val="dk1"/>
                </a:solidFill>
              </a:rPr>
              <a:t>, respectivamente.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51325" y="2299450"/>
            <a:ext cx="563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Para tempo de coerência: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Convertendo de km/h para ms -&gt;40/3.6=11.11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Tc=c/(4*f_c*v)=3*10^8/(4*3.5*10^9*11.11)=0.0019287643 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bloco de coerência=0.0019287643*83333333.3=160730 amostras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Exercício NOMA &amp; 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10- </a:t>
            </a:r>
            <a:r>
              <a:rPr lang="pt-PT">
                <a:solidFill>
                  <a:schemeClr val="dk1"/>
                </a:solidFill>
              </a:rPr>
              <a:t>Sabendo que um sistema NOMA opera em modulação 4-QAM com os seguintes coeficientes de potência:0.7, 0.2 e 0.1. Se o sinal recebido for 0.71-0.09j, desconsiderando qualquer ruído, quais foram os símbolos recebidos pelos usuários 1, 2 e 3?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00" y="2724150"/>
            <a:ext cx="2152650" cy="19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143050" y="2557050"/>
            <a:ext cx="5629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sinal recebido: 0.71-0.09j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usuário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0.71-0.09j/sqrt(0.7)=0.84-0.1j-&gt;quadrante sudeste-&gt; (1-j)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usuário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(0.71-0.09j)-sqrt(0.7)*(1-j)=-0.13+0.75j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(-0.13+0.75j)/sqrt(0.2)=-0.3+1.7j-&gt;quadrante noroeste-&gt; (-1+j)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usuário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(0.71-0.09j)-sqrt(0.7)*(1-j)-sqrt(0.2)*(-1+j)=0.31+0.31j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(-0.31+0.31j)/sqrt(0.1)=(1+j)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conceituais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1- Qual a diferença entre dB, dBm e dBi?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42475" y="2024525"/>
            <a:ext cx="809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dB (decibel) é a razão entre duas grandezas expresso na forma do logaritmo 10log10(A1/A2), é uma grandeza </a:t>
            </a:r>
            <a:r>
              <a:rPr lang="pt-PT"/>
              <a:t>adimensional.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dBi expressa o ganho de diretividade de uma antena em relação à antena isotrópica (com potência radiada igual em todas as direções).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dBm (que é o mesmo de dBmW) é uma unidade de potência na escala logarítmica expressa na forma </a:t>
            </a:r>
            <a:r>
              <a:rPr lang="pt-PT">
                <a:solidFill>
                  <a:schemeClr val="dk1"/>
                </a:solidFill>
              </a:rPr>
              <a:t>10log10(Potencia (W) / 10⁻³).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conceituais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2- Quais as considerações para o uso da </a:t>
            </a:r>
            <a:r>
              <a:rPr lang="pt-PT" sz="1700">
                <a:solidFill>
                  <a:schemeClr val="dk1"/>
                </a:solidFill>
              </a:rPr>
              <a:t>equação de transmissão de Friis</a:t>
            </a:r>
            <a:r>
              <a:rPr lang="pt-PT">
                <a:solidFill>
                  <a:schemeClr val="dk1"/>
                </a:solidFill>
              </a:rPr>
              <a:t>? (ex: casamento de impedância, polarização, reflexões)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94775" y="2256125"/>
            <a:ext cx="679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pt-PT">
                <a:solidFill>
                  <a:schemeClr val="dk1"/>
                </a:solidFill>
              </a:rPr>
              <a:t>Far field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Both"/>
            </a:pPr>
            <a:r>
              <a:rPr lang="pt-PT">
                <a:solidFill>
                  <a:schemeClr val="dk1"/>
                </a:solidFill>
              </a:rPr>
              <a:t>alinhado corretos da antenas e mesma polarização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Both"/>
            </a:pPr>
            <a:r>
              <a:rPr lang="pt-PT">
                <a:solidFill>
                  <a:schemeClr val="dk1"/>
                </a:solidFill>
              </a:rPr>
              <a:t>há linha de visada (LOS) entre o transmissor e receptor, e nenhum percurso secundário causados (e. g. para reflexões)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Both"/>
            </a:pPr>
            <a:r>
              <a:rPr lang="pt-PT">
                <a:solidFill>
                  <a:schemeClr val="dk1"/>
                </a:solidFill>
              </a:rPr>
              <a:t>As impedâncias das antenas estão casados com os cabos de alimentação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conceituais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3- Por que o ruído de fundo é modelado como uma variável gaussiana?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43650" y="1807875"/>
            <a:ext cx="842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R: O ruído em sistemas de comunicações é causado diversos fatores (e.g., variações </a:t>
            </a:r>
            <a:r>
              <a:rPr lang="pt-PT"/>
              <a:t>térmicas</a:t>
            </a:r>
            <a:r>
              <a:rPr lang="pt-PT"/>
              <a:t>) que afetam o sinal de forma independente e </a:t>
            </a:r>
            <a:r>
              <a:rPr lang="pt-PT"/>
              <a:t>descorrelacionados</a:t>
            </a:r>
            <a:r>
              <a:rPr lang="pt-PT"/>
              <a:t> entre si, a soma dessas variáveis aleatórias tendem a distribuição gaussiana. Já a palavra ‘branco’ do ruído gaussiano branco refere ao fato de que a densidade espectral da </a:t>
            </a:r>
            <a:r>
              <a:rPr lang="pt-PT"/>
              <a:t>potência</a:t>
            </a:r>
            <a:r>
              <a:rPr lang="pt-PT"/>
              <a:t> do ruído é a constante em todas as </a:t>
            </a:r>
            <a:r>
              <a:rPr lang="pt-PT"/>
              <a:t>frequências.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conceituais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4- Explique a diferença entre desvanecimento de pequena e larga -escala.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52825" y="1942350"/>
            <a:ext cx="7874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25">
                <a:solidFill>
                  <a:schemeClr val="dk1"/>
                </a:solidFill>
              </a:rPr>
              <a:t>Large-scale fading: O decaimento de larga escala é aquele não varia rapidamente. Por exemplo, pathloss dependente da distância, shadowing, e os efeitos do hardware do transceptor;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225">
                <a:solidFill>
                  <a:schemeClr val="dk1"/>
                </a:solidFill>
              </a:rPr>
              <a:t>Small-scale fading: Ocorre quando muitos existem caminhos diferentes e os sinais recebidos sobrepostos podem se reforçar ou cancelar um ao outro. O canal varia devido ao efeito microscópico de pequenas variações no ambiente de propagação (por exemplo, movimento de o transmissor, receptor ou outros objetos);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Exercício: Modelos de Canal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5- </a:t>
            </a:r>
            <a:r>
              <a:rPr lang="pt-PT">
                <a:solidFill>
                  <a:schemeClr val="dk1"/>
                </a:solidFill>
              </a:rPr>
              <a:t>Calcule a perda de propagação em 2GHz, com </a:t>
            </a:r>
            <a:r>
              <a:rPr lang="pt-PT">
                <a:solidFill>
                  <a:schemeClr val="dk1"/>
                </a:solidFill>
              </a:rPr>
              <a:t>distância entre receptor e transmissor varia de 1m a 1Km, </a:t>
            </a:r>
            <a:r>
              <a:rPr lang="pt-PT">
                <a:solidFill>
                  <a:schemeClr val="dk1"/>
                </a:solidFill>
              </a:rPr>
              <a:t>considerando os diferentes modelos: propagação no espaço livre, Urban Micro - street canyon (UMi), Urban Macro (UMa), Rural Macro (RMa), Indoor Factory (InF) [sparse/dense e lower/high], Indoor Office (InH) [open/mixed]. Outros dados: h</a:t>
            </a:r>
            <a:r>
              <a:rPr baseline="-25000" lang="pt-PT">
                <a:solidFill>
                  <a:schemeClr val="dk1"/>
                </a:solidFill>
              </a:rPr>
              <a:t>E</a:t>
            </a:r>
            <a:r>
              <a:rPr lang="pt-PT">
                <a:solidFill>
                  <a:schemeClr val="dk1"/>
                </a:solidFill>
              </a:rPr>
              <a:t>= 1m, </a:t>
            </a:r>
            <a:r>
              <a:rPr lang="pt-PT">
                <a:solidFill>
                  <a:schemeClr val="dk1"/>
                </a:solidFill>
              </a:rPr>
              <a:t>h</a:t>
            </a:r>
            <a:r>
              <a:rPr baseline="-25000" lang="pt-PT">
                <a:solidFill>
                  <a:schemeClr val="dk1"/>
                </a:solidFill>
              </a:rPr>
              <a:t>BS</a:t>
            </a:r>
            <a:r>
              <a:rPr lang="pt-PT">
                <a:solidFill>
                  <a:schemeClr val="dk1"/>
                </a:solidFill>
              </a:rPr>
              <a:t>= 11.65m, h</a:t>
            </a:r>
            <a:r>
              <a:rPr baseline="-25000" lang="pt-PT">
                <a:solidFill>
                  <a:schemeClr val="dk1"/>
                </a:solidFill>
              </a:rPr>
              <a:t>UT</a:t>
            </a:r>
            <a:r>
              <a:rPr lang="pt-PT">
                <a:solidFill>
                  <a:schemeClr val="dk1"/>
                </a:solidFill>
              </a:rPr>
              <a:t>= 1.65m. Use software de simulação computacional.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75" y="1152475"/>
            <a:ext cx="5167651" cy="38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443700" y="1017725"/>
            <a:ext cx="31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Apenas LOS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745"/>
              <a:buFont typeface="Arial"/>
              <a:buNone/>
            </a:pPr>
            <a:r>
              <a:rPr lang="pt-PT"/>
              <a:t>Exercício:</a:t>
            </a:r>
            <a:r>
              <a:rPr lang="pt-PT" sz="3577"/>
              <a:t> </a:t>
            </a:r>
            <a:r>
              <a:rPr lang="pt-PT" sz="2577"/>
              <a:t>link budget</a:t>
            </a:r>
            <a:endParaRPr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6- </a:t>
            </a:r>
            <a:r>
              <a:rPr lang="pt-PT">
                <a:solidFill>
                  <a:schemeClr val="dk1"/>
                </a:solidFill>
              </a:rPr>
              <a:t>Considere uma </a:t>
            </a:r>
            <a:r>
              <a:rPr lang="pt-PT">
                <a:solidFill>
                  <a:schemeClr val="dk1"/>
                </a:solidFill>
              </a:rPr>
              <a:t>sensibilidade no receptor de -102 dBm (standardized receiver sensitivity for GSM), margem de link de 10 dB, a potência de transmissão é  45 dBm, ganhos das antenas transmissora e receptora de 10 dBi e 0 dBi respectivamente. Calcule a distância máxima nas condições especificadas considerando a perda de propagação no espaço livre.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969000" y="3748075"/>
            <a:ext cx="20694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R: d_max = 562,58 km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68250" y="2797675"/>
            <a:ext cx="51471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 =[950 1800 2100 2500];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frequency [ MHz ]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3e8;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%299792458;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= -102; 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standardized receiver sensitivity for GSM ( dBm )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Ptx = 45; 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transmitter power ( dBm )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Gtx = 10; 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transmitter antenna gain ( dBi )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Grx = 0;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receiver antenna gain ( dBi )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=10;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link margin ( dB )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Prx = sensitivity + margin;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Loss_dB = Ptx + Gtx + Grx - Prx; </a:t>
            </a:r>
            <a:r>
              <a:rPr lang="pt-PT" sz="1100">
                <a:solidFill>
                  <a:srgbClr val="228B22"/>
                </a:solidFill>
                <a:latin typeface="Calibri"/>
                <a:ea typeface="Calibri"/>
                <a:cs typeface="Calibri"/>
                <a:sym typeface="Calibri"/>
              </a:rPr>
              <a:t>% maximum allowed path loss ( dB )</a:t>
            </a:r>
            <a:endParaRPr sz="1100">
              <a:solidFill>
                <a:srgbClr val="228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Loss_linear =10^(0.1 * Loss_dB ) 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d_max = sqrt ( Loss_linear ) .* c ./(4* pi .* freq *1e6 )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68300" y="4362850"/>
            <a:ext cx="38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freq(MHz):            1800            2100        2500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d_max(km):          </a:t>
            </a:r>
            <a:r>
              <a:rPr lang="pt-PT" sz="1200">
                <a:solidFill>
                  <a:schemeClr val="dk1"/>
                </a:solidFill>
              </a:rPr>
              <a:t>296.9196  254.5025   213.7821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relação sinal ruído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7- </a:t>
            </a:r>
            <a:r>
              <a:rPr lang="pt-PT">
                <a:solidFill>
                  <a:schemeClr val="dk1"/>
                </a:solidFill>
              </a:rPr>
              <a:t>Um sinal de tempo discreto z [n] = s [n] + ν [n] é a soma de uma senóide s[n] de potência de 10 dBm (correspondendo a um sinal de tempo contínuo de frequência de 3 Hz) e WGN ν [n]. Os sinais não estão correlacionados. Informe: a) a amplitude de s [n], b) a potência de ν [n] tal que o SNR é 20 dB.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25825" y="2660575"/>
            <a:ext cx="430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pt-PT"/>
              <a:t>s[n] = Acos(wn+θ) &lt;-&gt; s(t) = Acos</a:t>
            </a:r>
            <a:r>
              <a:rPr lang="pt-PT">
                <a:solidFill>
                  <a:schemeClr val="dk1"/>
                </a:solidFill>
              </a:rPr>
              <a:t>(2πft+θ)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Ps = (A²)/2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Ps(dBm) = 10 -&gt; Ps = 10⁻²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A = sqrt(2Ps) = 0,4142V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Both"/>
            </a:pPr>
            <a:r>
              <a:rPr lang="pt-PT">
                <a:solidFill>
                  <a:schemeClr val="dk1"/>
                </a:solidFill>
              </a:rPr>
              <a:t>SNR = Ps/Pv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SNR(dB) = 20 -&gt; SNR = 10²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Pv = Ps/SNR = 10⁻²/10² = 10⁻⁴ W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Pv(dBm) = -10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Exercício: Redes Celulares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1"/>
                </a:solidFill>
              </a:rPr>
              <a:t>8-</a:t>
            </a:r>
            <a:r>
              <a:rPr lang="pt-PT">
                <a:solidFill>
                  <a:schemeClr val="dk1"/>
                </a:solidFill>
              </a:rPr>
              <a:t> Calcule a capacidade que a rede celular da figura abaixo fornecerá para o usuário 1. </a:t>
            </a:r>
            <a:r>
              <a:rPr lang="pt-PT" sz="1700">
                <a:solidFill>
                  <a:schemeClr val="dk1"/>
                </a:solidFill>
              </a:rPr>
              <a:t>Considere que a BS transmite 20 dBm para cada usuário e</a:t>
            </a:r>
            <a:r>
              <a:rPr lang="pt-PT">
                <a:solidFill>
                  <a:schemeClr val="dk1"/>
                </a:solidFill>
              </a:rPr>
              <a:t> as potências das interferências intracelulares sejam 10% daquelas do sinal desejado do usuário interferente (exemplo: A interferência do 2 no 1 é igual a 10% do sinal desejado de 2).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00" y="2756375"/>
            <a:ext cx="6432725" cy="2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