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BBEDF1-8DEE-4E13-88D7-D10FFD7E425E}">
  <a:tblStyle styleId="{06BBEDF1-8DEE-4E13-88D7-D10FFD7E42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d987903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d987903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1d987903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1d987903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1d98790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1d98790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1d98790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1d98790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weyl@ufpa.br" TargetMode="External"/><Relationship Id="rId4" Type="http://schemas.openxmlformats.org/officeDocument/2006/relationships/hyperlink" Target="mailto:andrelpf@ufpa.br" TargetMode="External"/><Relationship Id="rId5" Type="http://schemas.openxmlformats.org/officeDocument/2006/relationships/hyperlink" Target="mailto:daynara@ufpa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1.png"/><Relationship Id="rId5" Type="http://schemas.openxmlformats.org/officeDocument/2006/relationships/image" Target="../media/image51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9.jp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jp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5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5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5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80"/>
              <a:t>Tópicos Especiais em Telecomunicações IV: Tecnologias de Acesso e Soluções Emergentes para Redes 5G e Além</a:t>
            </a:r>
            <a:endParaRPr sz="3580"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5: Evolução até o 5G e a </a:t>
            </a:r>
            <a:r>
              <a:rPr lang="pt-BR"/>
              <a:t>tecnologia</a:t>
            </a:r>
            <a:r>
              <a:rPr lang="pt-BR"/>
              <a:t> de acesso a rádio NR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1535075" y="3985225"/>
            <a:ext cx="694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João Crisóstomo Weyl Albuquerque Costa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jweyl@ufpa.br</a:t>
            </a:r>
            <a:r>
              <a:rPr lang="pt-BR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Lucas Pinho Fernandes (</a:t>
            </a:r>
            <a:r>
              <a:rPr lang="pt-BR" u="sng">
                <a:solidFill>
                  <a:schemeClr val="hlink"/>
                </a:solidFill>
                <a:hlinkClick r:id="rId4"/>
              </a:rPr>
              <a:t>andrelpf@ufpa.br</a:t>
            </a:r>
            <a:r>
              <a:rPr lang="pt-BR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Daynara Dias Souza 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daynara@ufpa.br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“Ecossistema” da Industria de Telecom após a Terceira Geração (3G)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738" y="1345595"/>
            <a:ext cx="5807596" cy="379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9030" y="2351959"/>
            <a:ext cx="496100" cy="438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GPP-logo_web" id="240" name="Google Shape;24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1840" y="2283718"/>
            <a:ext cx="806162" cy="47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1057" y="1433270"/>
            <a:ext cx="994193" cy="32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Quarta Geração (4G)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Primeira totalmente focada em dados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Utilização de VOIP (VoLTE)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Utiliza a tecnologia LTE.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Baseado em OFDMA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Foco na Melhoria da QoS.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Foco na Retrocompatibilidade</a:t>
            </a:r>
            <a:endParaRPr/>
          </a:p>
        </p:txBody>
      </p:sp>
      <p:pic>
        <p:nvPicPr>
          <p:cNvPr descr="The Resource Block in LTE | Download Scientific Diagram"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571750"/>
            <a:ext cx="2953718" cy="1394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G x 3G: testes de conexão - Rede Magic"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51670"/>
            <a:ext cx="4364085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Quarta Geração (4G)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LTE original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Frequência de Operação: desde abaixo de 1 GHz até cerca de 3 GHz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Bandas: 1,25 MHz; 2.5 MHz; 5 MHz; 10 MHz; 15 MHz; 20 MHz;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Duas Configurações de prefixo cíclico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4,7 µs-&gt; 7 símbolos por slot	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16,67 µs -&gt; 6 símbolos por slot	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Duplex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FDD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TDD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MIMO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Ganho de multiplexação apenas no DL (MIMO e MISO com BS transmissora Numero de camadas*Capacidade)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Máximo de 4 camadas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Quarta Geração (4G)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160" y="1347614"/>
            <a:ext cx="1816047" cy="3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1275606"/>
            <a:ext cx="3897313" cy="33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/>
          <p:nvPr/>
        </p:nvSpPr>
        <p:spPr>
          <a:xfrm>
            <a:off x="6444208" y="3507854"/>
            <a:ext cx="1008112" cy="86409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Quarta Geração (4G)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457200" y="1200151"/>
            <a:ext cx="8229600" cy="12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Melhorias nas Evoluções do LTE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Aumento das frequências de operação para até 6 GHz.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Aumento do numero de camadas MIMO máximo para 8.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Ganho de multiplexação implementado também no UL</a:t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456911" y="2640311"/>
            <a:ext cx="3657600" cy="12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 Agregation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4370784" y="2640311"/>
            <a:ext cx="3657600" cy="12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Coordenated Multipoint Joint-Tranmission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3075806"/>
            <a:ext cx="4176464" cy="192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435846"/>
            <a:ext cx="4212505" cy="152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Focada em dados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Utiliza a tecnologia NR.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Também utiliza como base OFDMA, mas não é apenas uma evolução do LTE.</a:t>
            </a:r>
            <a:endParaRPr/>
          </a:p>
          <a:p>
            <a:pPr indent="-228600" lvl="2" marL="11430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há retrocompatibilidade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 Novo núcleo de rede (5GCN)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Foco na Melhoria da QoE.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descr="50% of Global MNOs Actively Formulating 5G Monetisation Strategies"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757473"/>
            <a:ext cx="4299555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466154526_6bb23c6804_z.jpg"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2787774"/>
            <a:ext cx="3600400" cy="232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4088" y="2455763"/>
            <a:ext cx="3402013" cy="27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40"/>
          <p:cNvCxnSpPr>
            <a:endCxn id="282" idx="0"/>
          </p:cNvCxnSpPr>
          <p:nvPr/>
        </p:nvCxnSpPr>
        <p:spPr>
          <a:xfrm>
            <a:off x="3707794" y="2283863"/>
            <a:ext cx="3357300" cy="1719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pic>
        <p:nvPicPr>
          <p:cNvPr descr="2" id="289" name="Google Shape;28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3638"/>
            <a:ext cx="5555219" cy="285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096" y="1995686"/>
            <a:ext cx="3511281" cy="22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678220"/>
            <a:ext cx="5700713" cy="318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8486" y="1578149"/>
            <a:ext cx="4150253" cy="351388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Requisitos para 5G (ITU-R) – IMT2020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4222204"/>
            <a:ext cx="5357813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457200" y="1200151"/>
            <a:ext cx="8229600" cy="3027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Espectro do 5G</a:t>
            </a:r>
            <a:endParaRPr/>
          </a:p>
          <a:p>
            <a:pPr indent="-285750" lvl="1" marL="74295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pt-BR" sz="1300"/>
              <a:t>Trabalho de identificação de novas frequências (ITU-R).</a:t>
            </a:r>
            <a:endParaRPr/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/>
              <a:t>470-694/698 MHz (banda de 600 MHz): Identificado como disponivel para alguns países na região Américas e Ásia-Pacífico.</a:t>
            </a:r>
            <a:endParaRPr/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/>
              <a:t>694-790 MHz (banda de 700 MHz): Identificado como disponivel paratodos os países da Europa, Oriente Médio e África. </a:t>
            </a:r>
            <a:endParaRPr sz="1300"/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/>
              <a:t> 1427 1518 MHz (banda L): banda global identificada como disponivel em todos os países. </a:t>
            </a:r>
            <a:endParaRPr sz="1300"/>
          </a:p>
        </p:txBody>
      </p:sp>
      <p:sp>
        <p:nvSpPr>
          <p:cNvPr id="306" name="Google Shape;306;p43"/>
          <p:cNvSpPr txBox="1"/>
          <p:nvPr/>
        </p:nvSpPr>
        <p:spPr>
          <a:xfrm>
            <a:off x="457200" y="2803475"/>
            <a:ext cx="86028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3300-3400 MHz: banda global identificada como disponivel em países fora da Europa ou América do Norte.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3400-3600 MHz (banda C): banda global identificada como disponivel para todos os países.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3600-3700 MHz (banda C): Banda global identificada em países fora da África, com exceção de algumas partes menores da Ásia-Pacífico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4800-4990 MHz: ): Identificado como disponivel para alguns países na região da Ásia-Pacífico.42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457200" y="2803475"/>
            <a:ext cx="86028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3300-3400 MHz: banda global identificada como disponivel em países fora da Europa ou América do Norte.</a:t>
            </a:r>
            <a:endParaRPr sz="2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3400-3600 MHz (banda C): banda global identificada como disponivel para todos os países. </a:t>
            </a:r>
            <a:endParaRPr sz="2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3600-3700 MHz (banda C): Banda global identificada em países fora da África, com exceção de algumas partes menores da Ásia-Pacífico</a:t>
            </a:r>
            <a:endParaRPr sz="13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pt-BR" sz="13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4800-4990 MHz: ): Identificado como disponivel para alguns países na região da Ásia-Pacífico.42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Espectro do 5G</a:t>
            </a:r>
            <a:endParaRPr/>
          </a:p>
        </p:txBody>
      </p:sp>
      <p:pic>
        <p:nvPicPr>
          <p:cNvPr descr="Priority frequency bands for 5G networks in selected countries/regions" id="314" name="Google Shape;3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2715766"/>
            <a:ext cx="3843198" cy="232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796669"/>
            <a:ext cx="3384376" cy="334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0032" y="1758396"/>
            <a:ext cx="3374394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Primeira Geração (1G)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Apenas Voz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Sinais Analógicos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FDMA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Clonagem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Electronic Serial Number</a:t>
            </a:r>
            <a:endParaRPr/>
          </a:p>
        </p:txBody>
      </p:sp>
      <p:pic>
        <p:nvPicPr>
          <p:cNvPr descr="https://www.sigidwiki.com/images/7/72/Spectrum_amps.jpg"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283718"/>
            <a:ext cx="2384204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7/74/DynaTAC8000X.jpg/220px-DynaTAC8000X.jpg" id="147" name="Google Shape;1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1275606"/>
            <a:ext cx="1350781" cy="331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457200" y="1200151"/>
            <a:ext cx="8229600" cy="12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NR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Baseado em OFDMA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14 símbolos por slot.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Até 12 camadas MIMO na primeira fase.</a:t>
            </a:r>
            <a:endParaRPr/>
          </a:p>
        </p:txBody>
      </p:sp>
      <p:graphicFrame>
        <p:nvGraphicFramePr>
          <p:cNvPr id="323" name="Google Shape;323;p45"/>
          <p:cNvGraphicFramePr/>
          <p:nvPr/>
        </p:nvGraphicFramePr>
        <p:xfrm>
          <a:off x="7555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{06BBEDF1-8DEE-4E13-88D7-D10FFD7E425E}</a:tableStyleId>
              </a:tblPr>
              <a:tblGrid>
                <a:gridCol w="2448000"/>
                <a:gridCol w="2448000"/>
                <a:gridCol w="2448850"/>
              </a:tblGrid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Parâmetro 5G/NR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Faixa de frequência 1 ( 0,45-6 GHz)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Faixa de frequência 2 ( 24,25-52.6 GHz)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Opções de largura de banda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 10, 15, 20, 25, 30, 40, 50, 60, 70, 80, 90 e 100 MHz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 100, 200, 300 e 400 MHz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Espaçamento de subportadoras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 30, 60 kHz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60, 120, 240 kHz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Maximo número de subportadoras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3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Agregação de portadoras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3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Duplexação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TDD,FDD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TDD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457200" y="1200151"/>
            <a:ext cx="8229600" cy="129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NR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Numerologia de subportadora Flexível </a:t>
            </a:r>
            <a:endParaRPr/>
          </a:p>
        </p:txBody>
      </p:sp>
      <p:graphicFrame>
        <p:nvGraphicFramePr>
          <p:cNvPr id="330" name="Google Shape;330;p46"/>
          <p:cNvGraphicFramePr/>
          <p:nvPr/>
        </p:nvGraphicFramePr>
        <p:xfrm>
          <a:off x="1763688" y="286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{06BBEDF1-8DEE-4E13-88D7-D10FFD7E425E}</a:tableStyleId>
              </a:tblPr>
              <a:tblGrid>
                <a:gridCol w="1522725"/>
                <a:gridCol w="1230625"/>
                <a:gridCol w="1412250"/>
                <a:gridCol w="13716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Espaçamento de subportadoras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 do Slot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 útil de Símbolos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 do prefixo cíclico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66,7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 ms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33,3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 ms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16,7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0,125 ms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8,33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0,0625 ms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4,17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46"/>
          <p:cNvSpPr/>
          <p:nvPr/>
        </p:nvSpPr>
        <p:spPr>
          <a:xfrm>
            <a:off x="3297122" y="2283718"/>
            <a:ext cx="1224136" cy="245890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Latências Diferentes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457200" y="1200151"/>
            <a:ext cx="8229600" cy="3943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NR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Numerologia de subportadora Flexível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Para cenários Mais sensíveis ao delay spread (dispersão):</a:t>
            </a:r>
            <a:endParaRPr/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15 ou 30 kHz são mais interessantes devido aos seus maiores CP.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Em cenários mmWave:</a:t>
            </a:r>
            <a:endParaRPr/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ruído de fase amplia com o aumento da frequência de operação.</a:t>
            </a:r>
            <a:endParaRPr/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ruído de fase reduz com o aumento da espaçamento de subportadoras.</a:t>
            </a:r>
            <a:endParaRPr/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120 e 240 kHz são mais interessantes devido ao maior espaçamento.</a:t>
            </a:r>
            <a:endParaRPr/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Beamforming-&gt;Menos Multipercurso -&gt;Menos dispersão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Em cenários Small-cell</a:t>
            </a:r>
            <a:endParaRPr/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Maiores espaçamentos são mais interessantes pela redução de overhead</a:t>
            </a:r>
            <a:endParaRPr/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Small-cell-&gt;Menor cobertura-&gt; Menor Dif. no tamanho dos percursos-&gt; Menos dispersão</a:t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36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457200" y="3922075"/>
            <a:ext cx="8431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36219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caso do espaçamento de 60 kHz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Duas opções de CP, uma com 12 outra com 14 símbolos por slot.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Usar maiores espaçamentos em cenários mais limitados por dispersão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457200" y="1200151"/>
            <a:ext cx="8229600" cy="3943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Ruído de fase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Ruído no dominio da frequencia que se origina de flutuações de fase aleatórias rápidas e de curto prazo que ocorrem em um sinal.</a:t>
            </a:r>
            <a:endParaRPr sz="1800"/>
          </a:p>
        </p:txBody>
      </p:sp>
      <p:pic>
        <p:nvPicPr>
          <p:cNvPr descr="https://upload.wikimedia.org/wikipedia/commons/3/32/Phasenrauschen%282%29.png" id="345" name="Google Shape;3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571750"/>
            <a:ext cx="3024336" cy="217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896" y="2211710"/>
            <a:ext cx="4752528" cy="275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Arquitetura de protocolos de rádio do NR</a:t>
            </a:r>
            <a:endParaRPr/>
          </a:p>
        </p:txBody>
      </p:sp>
      <p:pic>
        <p:nvPicPr>
          <p:cNvPr id="353" name="Google Shape;35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2139702"/>
            <a:ext cx="53911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NR user plane protocols</a:t>
            </a:r>
            <a:endParaRPr sz="2400"/>
          </a:p>
        </p:txBody>
      </p:sp>
      <p:pic>
        <p:nvPicPr>
          <p:cNvPr id="360" name="Google Shape;3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358794"/>
            <a:ext cx="4680520" cy="380524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0"/>
          <p:cNvSpPr txBox="1"/>
          <p:nvPr/>
        </p:nvSpPr>
        <p:spPr>
          <a:xfrm>
            <a:off x="323528" y="1707654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Protocolo de adaptação de dados de serviço (SDPA) mapeia os pacotes IP para as diferentes "radio bearers".</a:t>
            </a:r>
            <a:endParaRPr/>
          </a:p>
          <a:p>
            <a:pPr indent="-285750" lvl="2" marL="12001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Mapeia um fluxo ou nível de qualidade de serviço a cada " data radio bearer"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NR user plane protocols</a:t>
            </a:r>
            <a:endParaRPr sz="2400"/>
          </a:p>
        </p:txBody>
      </p:sp>
      <p:pic>
        <p:nvPicPr>
          <p:cNvPr id="369" name="Google Shape;36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358794"/>
            <a:ext cx="4680520" cy="380524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1"/>
          <p:cNvSpPr txBox="1"/>
          <p:nvPr/>
        </p:nvSpPr>
        <p:spPr>
          <a:xfrm>
            <a:off x="251520" y="1635646"/>
            <a:ext cx="4474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protocolo de convergência de pacotes-dados (PDCP) executa a compactação do cabeçalho IP para reduzir o número de bits a serem transmitidos pela interface de rádio.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é responsável pela criptografia para proteção contra espionagem, proteção de integridade (fonte correta) e remoção de duplicatas de dados.</a:t>
            </a:r>
            <a:endParaRPr/>
          </a:p>
          <a:p>
            <a:pPr indent="-285750" lvl="3" marL="165735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b="0" i="0" lang="pt-B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o handover os pacotes de dados de downlink não entregues são encaminhados pelo PDCP do antigo gNB para o novo gNB, quaisquer duplicatas geradas por este processo são eliminadas</a:t>
            </a: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mecanismo de compactação de cabeçalho é baseado em </a:t>
            </a:r>
            <a:r>
              <a:rPr b="0" i="1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 header compression </a:t>
            </a: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(ROHC).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PDCP também pode ser configurado para realizar o reordenamento para garantir a entrega em sequência de dados para protocolos de camada superior, se desejável.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NR user plane protocols</a:t>
            </a:r>
            <a:endParaRPr sz="2400"/>
          </a:p>
        </p:txBody>
      </p:sp>
      <p:pic>
        <p:nvPicPr>
          <p:cNvPr id="378" name="Google Shape;37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358794"/>
            <a:ext cx="4680520" cy="380524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2"/>
          <p:cNvSpPr txBox="1"/>
          <p:nvPr/>
        </p:nvSpPr>
        <p:spPr>
          <a:xfrm>
            <a:off x="251520" y="1635646"/>
            <a:ext cx="4474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Controle de Rádio-Enlace (RLC) Responsável pela segmentação e retransmissão de pacotes errôneos vindos de camadas inferiores</a:t>
            </a:r>
            <a:endParaRPr/>
          </a:p>
          <a:p>
            <a:pPr indent="-285750" lvl="2" marL="12001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mode,</a:t>
            </a:r>
            <a:endParaRPr/>
          </a:p>
          <a:p>
            <a:pPr indent="-285750" lvl="2" marL="12001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Unacknowledged mode</a:t>
            </a:r>
            <a:endParaRPr/>
          </a:p>
          <a:p>
            <a:pPr indent="-285750" lvl="2" marL="120015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Acknowledged mode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52"/>
          <p:cNvPicPr preferRelativeResize="0"/>
          <p:nvPr/>
        </p:nvPicPr>
        <p:blipFill rotWithShape="1">
          <a:blip r:embed="rId4">
            <a:alphaModFix/>
          </a:blip>
          <a:srcRect b="0" l="0" r="0" t="47759"/>
          <a:stretch/>
        </p:blipFill>
        <p:spPr>
          <a:xfrm>
            <a:off x="0" y="3723878"/>
            <a:ext cx="4800245" cy="10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87" name="Google Shape;387;p53"/>
          <p:cNvSpPr txBox="1"/>
          <p:nvPr>
            <p:ph idx="1" type="body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NR user plane protocols</a:t>
            </a:r>
            <a:endParaRPr sz="2400"/>
          </a:p>
        </p:txBody>
      </p:sp>
      <p:pic>
        <p:nvPicPr>
          <p:cNvPr id="388" name="Google Shape;3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358794"/>
            <a:ext cx="4680520" cy="380524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3"/>
          <p:cNvSpPr txBox="1"/>
          <p:nvPr/>
        </p:nvSpPr>
        <p:spPr>
          <a:xfrm>
            <a:off x="251520" y="1635646"/>
            <a:ext cx="4474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camada medium-access control (MAC) lida com multiplexação de canal lógico, retransmissões HARQ e programação e faz as  funções relacionadas scheduling. Também é responsável pela multiplexação/demultiplexação de dados para agregação de portadoras.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Canais Lógicos </a:t>
            </a:r>
            <a:endParaRPr/>
          </a:p>
          <a:p>
            <a:pPr indent="-285750" lvl="3" marL="16573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BCCH; PCCH; CCCH; DCCH; DTCH</a:t>
            </a:r>
            <a:endParaRPr/>
          </a:p>
          <a:p>
            <a:pPr indent="-285750" lvl="2" marL="12001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Canais de Transporte:</a:t>
            </a:r>
            <a:endParaRPr/>
          </a:p>
          <a:p>
            <a:pPr indent="-285750" lvl="3" marL="16573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BCH; PCH; DL-SCH; UL-SCH</a:t>
            </a:r>
            <a:endParaRPr/>
          </a:p>
        </p:txBody>
      </p:sp>
      <p:pic>
        <p:nvPicPr>
          <p:cNvPr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1707654"/>
            <a:ext cx="4464496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NR user plane protocols</a:t>
            </a:r>
            <a:endParaRPr sz="2400"/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358794"/>
            <a:ext cx="4680520" cy="380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779662"/>
            <a:ext cx="3821608" cy="173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528" y="3435846"/>
            <a:ext cx="4198094" cy="167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Primeira Geração (1G)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8162" y="1644938"/>
            <a:ext cx="400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162" y="2238142"/>
            <a:ext cx="400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8162" y="2886214"/>
            <a:ext cx="400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18162" y="3534286"/>
            <a:ext cx="4000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7650210" y="1635646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7650210" y="2221002"/>
            <a:ext cx="6394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7650210" y="2878366"/>
            <a:ext cx="643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650210" y="3517146"/>
            <a:ext cx="810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C-Netz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9410" y="1644938"/>
            <a:ext cx="6704076" cy="304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NR user plane protocols</a:t>
            </a:r>
            <a:endParaRPr sz="2400"/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358794"/>
            <a:ext cx="4680520" cy="380524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251520" y="1635646"/>
            <a:ext cx="447484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camada física é responsável por codificação, processamento de HARQ, modulação, processamento de múltiplas antenas e mapeamento do sinal para os recursos físicos de tempo-frequência apropriados. Também lida com o mapeamento de canais de transporte para canais físicos.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Canais físicos:</a:t>
            </a:r>
            <a:endParaRPr/>
          </a:p>
          <a:p>
            <a:pPr indent="-285750" lvl="3" marL="1657350" marR="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PDSCH, PBCH, PDCCH, PUSCH, PUCCH e PRACH.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pic>
        <p:nvPicPr>
          <p:cNvPr id="415" name="Google Shape;415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288" y="1923678"/>
            <a:ext cx="6995120" cy="261197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6"/>
          <p:cNvSpPr txBox="1"/>
          <p:nvPr/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plane protocols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RAN (Arquiteturas de Estação Base)</a:t>
            </a:r>
            <a:endParaRPr/>
          </a:p>
        </p:txBody>
      </p:sp>
      <p:sp>
        <p:nvSpPr>
          <p:cNvPr id="422" name="Google Shape;422;p5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5"/>
              <a:buChar char="●"/>
            </a:pPr>
            <a:r>
              <a:rPr lang="pt-BR" sz="1965"/>
              <a:t>Functional Splitting</a:t>
            </a:r>
            <a:endParaRPr sz="1965"/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843350"/>
            <a:ext cx="88201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2973050" y="2679150"/>
            <a:ext cx="565200" cy="44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7"/>
          <p:cNvSpPr/>
          <p:nvPr/>
        </p:nvSpPr>
        <p:spPr>
          <a:xfrm>
            <a:off x="4725650" y="2679150"/>
            <a:ext cx="565200" cy="44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7"/>
          <p:cNvSpPr/>
          <p:nvPr/>
        </p:nvSpPr>
        <p:spPr>
          <a:xfrm>
            <a:off x="6478250" y="2679150"/>
            <a:ext cx="565200" cy="44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7"/>
          <p:cNvSpPr/>
          <p:nvPr/>
        </p:nvSpPr>
        <p:spPr>
          <a:xfrm>
            <a:off x="1144250" y="2679150"/>
            <a:ext cx="565200" cy="44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7"/>
          <p:cNvSpPr/>
          <p:nvPr/>
        </p:nvSpPr>
        <p:spPr>
          <a:xfrm>
            <a:off x="2058650" y="2679150"/>
            <a:ext cx="565200" cy="44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7"/>
          <p:cNvSpPr/>
          <p:nvPr/>
        </p:nvSpPr>
        <p:spPr>
          <a:xfrm>
            <a:off x="3887450" y="2679150"/>
            <a:ext cx="565200" cy="44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7"/>
          <p:cNvSpPr/>
          <p:nvPr/>
        </p:nvSpPr>
        <p:spPr>
          <a:xfrm>
            <a:off x="5620875" y="2679150"/>
            <a:ext cx="2313000" cy="44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436" name="Google Shape;436;p5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5"/>
              <a:buChar char="●"/>
            </a:pPr>
            <a:r>
              <a:rPr lang="pt-BR" sz="1965"/>
              <a:t>Functional Splitting</a:t>
            </a:r>
            <a:endParaRPr sz="1965"/>
          </a:p>
        </p:txBody>
      </p:sp>
      <p:pic>
        <p:nvPicPr>
          <p:cNvPr id="437" name="Google Shape;4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0" y="1581975"/>
            <a:ext cx="782848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443" name="Google Shape;443;p5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5"/>
              <a:buChar char="●"/>
            </a:pPr>
            <a:r>
              <a:rPr lang="pt-BR" sz="1965"/>
              <a:t>Functional Splitting</a:t>
            </a:r>
            <a:endParaRPr sz="1965"/>
          </a:p>
        </p:txBody>
      </p:sp>
      <p:pic>
        <p:nvPicPr>
          <p:cNvPr id="444" name="Google Shape;4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175" y="1566350"/>
            <a:ext cx="4231900" cy="3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Quinta Geração (5G)</a:t>
            </a:r>
            <a:endParaRPr/>
          </a:p>
        </p:txBody>
      </p:sp>
      <p:sp>
        <p:nvSpPr>
          <p:cNvPr id="450" name="Google Shape;450;p6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Control plane protocols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 funcionalidade Non-Access-Stratum (NAS) opera entre o AMF no núcleo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rede e os dispositivos. </a:t>
            </a:r>
            <a:endParaRPr/>
          </a:p>
          <a:p>
            <a:pPr indent="-228600" lvl="2" marL="11430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Inclui autenticação, segurança e diferentes procedimentos de modo inativo. Também é responsável por atribuir endereços de IP a cada dispositivo.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 funcionalidade de Radio Resource Control (RRC) opera no RRC localizado no gNB. RRC é responsável por lidar com os procedimentos de plano de controle relacionados a RAN incluindo:</a:t>
            </a:r>
            <a:endParaRPr/>
          </a:p>
          <a:p>
            <a:pPr indent="-228600" lvl="2" marL="11430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Transmissão de informações do sistema necessárias para que o dispositivo seja capaz de comunicar-se com uma célula. </a:t>
            </a:r>
            <a:endParaRPr/>
          </a:p>
          <a:p>
            <a:pPr indent="-228600" lvl="2" marL="11430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Gerenciamento de conexão, incluindo estabelecimento de "bearers "e mobilidade. Ou seja configurar os parâmetros necessários para a comunicação entre a dispositivo e a RAN.</a:t>
            </a:r>
            <a:endParaRPr/>
          </a:p>
          <a:p>
            <a:pPr indent="-228600" lvl="2" marL="11430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Funções de mobilidade, como (re)seleção de célula.</a:t>
            </a:r>
            <a:endParaRPr/>
          </a:p>
          <a:p>
            <a:pPr indent="-228600" lvl="2" marL="11430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Configuração de medição e relatórios.</a:t>
            </a:r>
            <a:endParaRPr/>
          </a:p>
          <a:p>
            <a:pPr indent="-228600" lvl="2" marL="11430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Manipulação de recursos do dispositivo.</a:t>
            </a:r>
            <a:endParaRPr/>
          </a:p>
          <a:p>
            <a:pPr indent="-187959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Primeira Geração (1G)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10" y="1644938"/>
            <a:ext cx="6704200" cy="30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162" y="1644938"/>
            <a:ext cx="400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8162" y="2238142"/>
            <a:ext cx="400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18162" y="2886214"/>
            <a:ext cx="400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18162" y="3534286"/>
            <a:ext cx="4000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7650210" y="1635646"/>
            <a:ext cx="73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7650210" y="2221002"/>
            <a:ext cx="6394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7650210" y="2878366"/>
            <a:ext cx="643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7650210" y="3517146"/>
            <a:ext cx="810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C-Netz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Segunda Geração (2G)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Voz Inicialmente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Dados posteriormente (ex. GPRS e EDGE)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Sinais Digitais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TDMA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Criptografia</a:t>
            </a:r>
            <a:endParaRPr/>
          </a:p>
        </p:txBody>
      </p:sp>
      <p:pic>
        <p:nvPicPr>
          <p:cNvPr descr="2G / 3G SIM Cards"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1563638"/>
            <a:ext cx="3429922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2499742"/>
            <a:ext cx="2016224" cy="177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Segunda Geração (2G)</a:t>
            </a:r>
            <a:endParaRPr/>
          </a:p>
        </p:txBody>
      </p:sp>
      <p:grpSp>
        <p:nvGrpSpPr>
          <p:cNvPr id="189" name="Google Shape;189;p31"/>
          <p:cNvGrpSpPr/>
          <p:nvPr/>
        </p:nvGrpSpPr>
        <p:grpSpPr>
          <a:xfrm>
            <a:off x="113235" y="1563638"/>
            <a:ext cx="8970153" cy="3058435"/>
            <a:chOff x="172180" y="2627620"/>
            <a:chExt cx="8970153" cy="3058435"/>
          </a:xfrm>
        </p:grpSpPr>
        <p:pic>
          <p:nvPicPr>
            <p:cNvPr id="190" name="Google Shape;19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8264" y="2636912"/>
              <a:ext cx="4000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48264" y="3230116"/>
              <a:ext cx="400050" cy="34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31"/>
            <p:cNvSpPr txBox="1"/>
            <p:nvPr/>
          </p:nvSpPr>
          <p:spPr>
            <a:xfrm>
              <a:off x="7380312" y="2627620"/>
              <a:ext cx="9525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D-AMPS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1"/>
            <p:cNvSpPr txBox="1"/>
            <p:nvPr/>
          </p:nvSpPr>
          <p:spPr>
            <a:xfrm>
              <a:off x="7380312" y="3234462"/>
              <a:ext cx="17620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PDC-&gt;CDMA(IS-95)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1"/>
            <p:cNvSpPr txBox="1"/>
            <p:nvPr/>
          </p:nvSpPr>
          <p:spPr>
            <a:xfrm>
              <a:off x="7380312" y="3870340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GSM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5" name="Google Shape;195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48264" y="3861048"/>
              <a:ext cx="4000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2180" y="2636912"/>
              <a:ext cx="6704076" cy="30491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504" y="1569159"/>
            <a:ext cx="6704076" cy="304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Segunda Geração (2G)</a:t>
            </a:r>
            <a:endParaRPr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107504" y="1563638"/>
            <a:ext cx="8456272" cy="3049143"/>
            <a:chOff x="179512" y="2636912"/>
            <a:chExt cx="8456272" cy="3049143"/>
          </a:xfrm>
        </p:grpSpPr>
        <p:pic>
          <p:nvPicPr>
            <p:cNvPr id="204" name="Google Shape;20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8264" y="2654052"/>
              <a:ext cx="400050" cy="34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32"/>
            <p:cNvSpPr txBox="1"/>
            <p:nvPr/>
          </p:nvSpPr>
          <p:spPr>
            <a:xfrm>
              <a:off x="7380312" y="2636912"/>
              <a:ext cx="1255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CDMA(IS-95)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2"/>
            <p:cNvSpPr txBox="1"/>
            <p:nvPr/>
          </p:nvSpPr>
          <p:spPr>
            <a:xfrm>
              <a:off x="7380312" y="3294276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GSM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48264" y="3284984"/>
              <a:ext cx="4000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9512" y="2636912"/>
              <a:ext cx="6704076" cy="30491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Terceira Geração (3G)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Inicio da internet banda larga móvel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Trabalha com canais separados para voz e dados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Usa WCDMA (uma variante da tecnologia CDMA)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211710"/>
            <a:ext cx="4578286" cy="2520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3"/>
          <p:cNvCxnSpPr>
            <a:endCxn id="217" idx="0"/>
          </p:cNvCxnSpPr>
          <p:nvPr/>
        </p:nvCxnSpPr>
        <p:spPr>
          <a:xfrm>
            <a:off x="5075941" y="1347482"/>
            <a:ext cx="2159400" cy="1512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2859782"/>
            <a:ext cx="3454475" cy="154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Terceira Geração (3G)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094357"/>
            <a:ext cx="6704076" cy="30491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4"/>
          <p:cNvCxnSpPr>
            <a:endCxn id="225" idx="3"/>
          </p:cNvCxnSpPr>
          <p:nvPr/>
        </p:nvCxnSpPr>
        <p:spPr>
          <a:xfrm flipH="1" rot="10800000">
            <a:off x="2123649" y="1639409"/>
            <a:ext cx="1663500" cy="124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5" name="Google Shape;225;p34"/>
          <p:cNvSpPr/>
          <p:nvPr/>
        </p:nvSpPr>
        <p:spPr>
          <a:xfrm>
            <a:off x="3491880" y="1086245"/>
            <a:ext cx="2016224" cy="64807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3GPP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34"/>
          <p:cNvCxnSpPr>
            <a:endCxn id="225" idx="4"/>
          </p:cNvCxnSpPr>
          <p:nvPr/>
        </p:nvCxnSpPr>
        <p:spPr>
          <a:xfrm flipH="1" rot="10800000">
            <a:off x="4139992" y="1734317"/>
            <a:ext cx="360000" cy="9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7" name="Google Shape;227;p34"/>
          <p:cNvCxnSpPr/>
          <p:nvPr/>
        </p:nvCxnSpPr>
        <p:spPr>
          <a:xfrm rot="10800000">
            <a:off x="4860032" y="1734317"/>
            <a:ext cx="648072" cy="15841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8" name="Google Shape;228;p34"/>
          <p:cNvCxnSpPr/>
          <p:nvPr/>
        </p:nvCxnSpPr>
        <p:spPr>
          <a:xfrm rot="10800000">
            <a:off x="5148064" y="1662309"/>
            <a:ext cx="720080" cy="12241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9" name="Google Shape;229;p34"/>
          <p:cNvCxnSpPr/>
          <p:nvPr/>
        </p:nvCxnSpPr>
        <p:spPr>
          <a:xfrm rot="10800000">
            <a:off x="5436096" y="1518293"/>
            <a:ext cx="864096" cy="12241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0" name="Google Shape;230;p34"/>
          <p:cNvCxnSpPr>
            <a:endCxn id="225" idx="6"/>
          </p:cNvCxnSpPr>
          <p:nvPr/>
        </p:nvCxnSpPr>
        <p:spPr>
          <a:xfrm rot="10800000">
            <a:off x="5508104" y="1410281"/>
            <a:ext cx="1224000" cy="154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p34"/>
          <p:cNvSpPr/>
          <p:nvPr/>
        </p:nvSpPr>
        <p:spPr>
          <a:xfrm>
            <a:off x="1691680" y="1163627"/>
            <a:ext cx="1080120" cy="504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WCDMA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34"/>
          <p:cNvCxnSpPr>
            <a:stCxn id="225" idx="2"/>
            <a:endCxn id="231" idx="3"/>
          </p:cNvCxnSpPr>
          <p:nvPr/>
        </p:nvCxnSpPr>
        <p:spPr>
          <a:xfrm flipH="1">
            <a:off x="2771880" y="1410281"/>
            <a:ext cx="720000" cy="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