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Cambria Math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CambriaMath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be392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bbe392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bbe392d2d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0bbe392d2d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d3998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bd3998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bbe392d2d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0bbe392d2d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bbe392d2d_0_3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0bbe392d2d_0_3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bbe392d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bbe392d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bbe392d2d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bbe392d2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bbe392d2d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bbe392d2d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bbe392d2d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bbe392d2d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bbe392d2d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bbe392d2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bbe392d2d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bbe392d2d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bbe392d2d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bbe392d2d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bbe392d2d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bbe392d2d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bbe392d2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bbe392d2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bbe392d2d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bbe392d2d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bbe392d2d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bbe392d2d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bbe392d2d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bbe392d2d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bbe392d2d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bbe392d2d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bbe392d2d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bbe392d2d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bbe392d2d_1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0bbe392d2d_1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bbe392d2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0bbe392d2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bbe392d2d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0bbe392d2d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be392d2d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be392d2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bbe392d2d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0bbe392d2d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bbe392d2d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0bbe392d2d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bbe392d2d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bbe392d2d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bbe392d2d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bbe392d2d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bbe392d2d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0bbe392d2d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bbe392d2d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0bbe392d2d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bbe392d2d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0bbe392d2d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bbe392d2d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0bbe392d2d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bbe392d2d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0bbe392d2d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bbe392d2d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0bbe392d2d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be392d2d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bbe392d2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bbe392d2d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0bbe392d2d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bbe392d2d_0_4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0bbe392d2d_0_4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be392d2d_0_4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0bbe392d2d_0_4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be392d2d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be392d2d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be392d2d_0_3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0bbe392d2d_0_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bbe392d2d_0_3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0bbe392d2d_0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weyl@ufpa.br" TargetMode="External"/><Relationship Id="rId4" Type="http://schemas.openxmlformats.org/officeDocument/2006/relationships/hyperlink" Target="mailto:andrelpf@ufpa.br" TargetMode="External"/><Relationship Id="rId5" Type="http://schemas.openxmlformats.org/officeDocument/2006/relationships/hyperlink" Target="mailto:daynara@ufpa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64.png"/><Relationship Id="rId5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0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47.png"/><Relationship Id="rId5" Type="http://schemas.openxmlformats.org/officeDocument/2006/relationships/image" Target="../media/image54.png"/><Relationship Id="rId6" Type="http://schemas.openxmlformats.org/officeDocument/2006/relationships/image" Target="../media/image45.png"/><Relationship Id="rId7" Type="http://schemas.openxmlformats.org/officeDocument/2006/relationships/image" Target="../media/image51.png"/><Relationship Id="rId8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0.png"/><Relationship Id="rId4" Type="http://schemas.openxmlformats.org/officeDocument/2006/relationships/image" Target="../media/image49.png"/><Relationship Id="rId5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68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74.png"/><Relationship Id="rId8" Type="http://schemas.openxmlformats.org/officeDocument/2006/relationships/image" Target="../media/image6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Relationship Id="rId5" Type="http://schemas.openxmlformats.org/officeDocument/2006/relationships/image" Target="../media/image76.png"/><Relationship Id="rId6" Type="http://schemas.openxmlformats.org/officeDocument/2006/relationships/image" Target="../media/image7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0.png"/><Relationship Id="rId4" Type="http://schemas.openxmlformats.org/officeDocument/2006/relationships/image" Target="../media/image61.png"/><Relationship Id="rId5" Type="http://schemas.openxmlformats.org/officeDocument/2006/relationships/image" Target="../media/image80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79.png"/><Relationship Id="rId10" Type="http://schemas.openxmlformats.org/officeDocument/2006/relationships/image" Target="../media/image88.png"/><Relationship Id="rId12" Type="http://schemas.openxmlformats.org/officeDocument/2006/relationships/image" Target="../media/image9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7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Relationship Id="rId5" Type="http://schemas.openxmlformats.org/officeDocument/2006/relationships/image" Target="../media/image75.png"/><Relationship Id="rId6" Type="http://schemas.openxmlformats.org/officeDocument/2006/relationships/image" Target="../media/image71.png"/><Relationship Id="rId7" Type="http://schemas.openxmlformats.org/officeDocument/2006/relationships/image" Target="../media/image83.png"/><Relationship Id="rId8" Type="http://schemas.openxmlformats.org/officeDocument/2006/relationships/image" Target="../media/image8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1.png"/><Relationship Id="rId4" Type="http://schemas.openxmlformats.org/officeDocument/2006/relationships/image" Target="../media/image71.png"/><Relationship Id="rId5" Type="http://schemas.openxmlformats.org/officeDocument/2006/relationships/image" Target="../media/image8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4.png"/><Relationship Id="rId4" Type="http://schemas.openxmlformats.org/officeDocument/2006/relationships/image" Target="../media/image94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5.png"/><Relationship Id="rId4" Type="http://schemas.openxmlformats.org/officeDocument/2006/relationships/image" Target="../media/image8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/>
              <a:t>Tópicos Especiais em Telecomunicações IV: Tecnologias de Acesso e Soluções Emergentes para Redes 5G e Além</a:t>
            </a:r>
            <a:endParaRPr sz="358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Aula 8: Estimação de canal em sistemas massive MIMO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535075" y="3985225"/>
            <a:ext cx="694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Prof. Dr. João Crisóstomo Weyl Albuquerque Costa (</a:t>
            </a:r>
            <a:r>
              <a:rPr lang="pt-PT" u="sng">
                <a:solidFill>
                  <a:schemeClr val="hlink"/>
                </a:solidFill>
                <a:hlinkClick r:id="rId3"/>
              </a:rPr>
              <a:t>jweyl@ufpa.br</a:t>
            </a:r>
            <a:r>
              <a:rPr lang="pt-PT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André Lucas Pinho Fernandes (</a:t>
            </a:r>
            <a:r>
              <a:rPr lang="pt-PT" u="sng">
                <a:solidFill>
                  <a:schemeClr val="hlink"/>
                </a:solidFill>
                <a:hlinkClick r:id="rId4"/>
              </a:rPr>
              <a:t>andrelpf@ufpa.br</a:t>
            </a:r>
            <a:r>
              <a:rPr lang="pt-PT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Daynara Dias Souza (</a:t>
            </a:r>
            <a:r>
              <a:rPr lang="pt-PT" u="sng">
                <a:solidFill>
                  <a:schemeClr val="hlink"/>
                </a:solidFill>
                <a:hlinkClick r:id="rId5"/>
              </a:rPr>
              <a:t>daynara@ufpa.br</a:t>
            </a:r>
            <a:r>
              <a:rPr lang="pt-PT"/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406581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How to generate a correlated Rayleigh Fading channels?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628650" y="1028700"/>
            <a:ext cx="78867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306" y="1420471"/>
            <a:ext cx="6839382" cy="236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4">
            <a:alphaModFix/>
          </a:blip>
          <a:srcRect b="2171" l="0" r="68488" t="0"/>
          <a:stretch/>
        </p:blipFill>
        <p:spPr>
          <a:xfrm>
            <a:off x="3821330" y="4114800"/>
            <a:ext cx="1501339" cy="6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Rician fading?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1520" r="-1520" t="0"/>
          <a:stretch/>
        </p:blipFill>
        <p:spPr>
          <a:xfrm>
            <a:off x="1418288" y="937175"/>
            <a:ext cx="6243624" cy="15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178050" y="2457525"/>
            <a:ext cx="87879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The Ricean K factor is defined as the ratio of power in the LOS component to the total power in the diffused non line-of-sight (NLOS) component.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The Rician factor between UE k and AP l is given as K </a:t>
            </a:r>
            <a:r>
              <a:rPr baseline="-25000" lang="pt-PT"/>
              <a:t>kl</a:t>
            </a:r>
            <a:r>
              <a:rPr lang="pt-PT"/>
              <a:t> [dB] = 13−0.03d </a:t>
            </a:r>
            <a:r>
              <a:rPr baseline="-25000" lang="pt-PT"/>
              <a:t>kl</a:t>
            </a:r>
            <a:r>
              <a:rPr lang="pt-PT"/>
              <a:t>, where  </a:t>
            </a:r>
            <a:r>
              <a:rPr lang="pt-PT">
                <a:solidFill>
                  <a:schemeClr val="dk1"/>
                </a:solidFill>
              </a:rPr>
              <a:t>d </a:t>
            </a:r>
            <a:r>
              <a:rPr baseline="-25000" lang="pt-PT">
                <a:solidFill>
                  <a:schemeClr val="dk1"/>
                </a:solidFill>
              </a:rPr>
              <a:t>kl</a:t>
            </a:r>
            <a:r>
              <a:rPr lang="pt-PT">
                <a:solidFill>
                  <a:schemeClr val="dk1"/>
                </a:solidFill>
              </a:rPr>
              <a:t> is the distance between them in meters.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</a:rPr>
              <a:t>Or it can be calculated from the LOS probability at Table 7.4.2-1 of 3GPP TR 38.901: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000" y="4156725"/>
            <a:ext cx="3040600" cy="8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Some impacts of the correlation matrix on channel hardening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628650" y="1028700"/>
            <a:ext cx="78867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338" y="1303156"/>
            <a:ext cx="6351769" cy="35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Some impacts of the correlation on favorable propagation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628650" y="1028700"/>
            <a:ext cx="78867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364" y="1209839"/>
            <a:ext cx="6442130" cy="355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1822"/>
            <a:ext cx="9143999" cy="472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4414"/>
            <a:ext cx="9144000" cy="437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903"/>
            <a:ext cx="9144002" cy="457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926"/>
            <a:ext cx="9143998" cy="4661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926"/>
            <a:ext cx="9143998" cy="4661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41" y="0"/>
            <a:ext cx="88521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7875"/>
            <a:ext cx="8839201" cy="433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348"/>
            <a:ext cx="9143998" cy="4744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256"/>
            <a:ext cx="9144000" cy="497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443"/>
            <a:ext cx="9143999" cy="467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141"/>
            <a:ext cx="9143998" cy="445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6454"/>
            <a:ext cx="9143999" cy="455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057"/>
            <a:ext cx="9144002" cy="4971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023"/>
            <a:ext cx="9143999" cy="467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Multicell System model</a:t>
            </a:r>
            <a:endParaRPr/>
          </a:p>
        </p:txBody>
      </p:sp>
      <p:sp>
        <p:nvSpPr>
          <p:cNvPr id="278" name="Google Shape;278;p40"/>
          <p:cNvSpPr txBox="1"/>
          <p:nvPr/>
        </p:nvSpPr>
        <p:spPr>
          <a:xfrm>
            <a:off x="2444272" y="3917410"/>
            <a:ext cx="948900" cy="45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79" name="Google Shape;279;p40"/>
          <p:cNvSpPr txBox="1"/>
          <p:nvPr/>
        </p:nvSpPr>
        <p:spPr>
          <a:xfrm>
            <a:off x="3245671" y="4341233"/>
            <a:ext cx="3654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cell and transmitting user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3245671" y="3935398"/>
            <a:ext cx="1144200" cy="28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BS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1909" y="1354294"/>
            <a:ext cx="6740183" cy="22097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40"/>
          <p:cNvCxnSpPr/>
          <p:nvPr/>
        </p:nvCxnSpPr>
        <p:spPr>
          <a:xfrm>
            <a:off x="3086100" y="4076791"/>
            <a:ext cx="15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3" name="Google Shape;283;p40"/>
          <p:cNvCxnSpPr>
            <a:endCxn id="279" idx="1"/>
          </p:cNvCxnSpPr>
          <p:nvPr/>
        </p:nvCxnSpPr>
        <p:spPr>
          <a:xfrm>
            <a:off x="2918671" y="4427933"/>
            <a:ext cx="327000" cy="53400"/>
          </a:xfrm>
          <a:prstGeom prst="bentConnector3">
            <a:avLst>
              <a:gd fmla="val 601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Channel estimation</a:t>
            </a:r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628650" y="948690"/>
            <a:ext cx="78867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742950" y="1062990"/>
            <a:ext cx="7886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BS needs to estimate the channel responses from the UEs that are active in the current coherence block. It is particularly important for BS j to have estimates of the channels from the UEs in cell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Channel estimates from interfering UEs in other cells can also be useful to perform interference suppression during data transmission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742950" y="3403692"/>
            <a:ext cx="7886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that</a:t>
            </a:r>
            <a:r>
              <a:rPr lang="pt-PT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pt-PT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τ</a:t>
            </a:r>
            <a:r>
              <a:rPr i="1" lang="pt-PT" sz="11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samples are reserved for UL pilot signaling in each coherence block. Each UE transmits a pilot sequence that spans these </a:t>
            </a:r>
            <a:r>
              <a:rPr b="0" i="1" lang="pt-PT" sz="17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τ</a:t>
            </a:r>
            <a:r>
              <a:rPr b="0" i="1" lang="pt-PT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samples. The pilot sequence of UE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cell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denoted by                      . It is assumed to have unit-magnitude elements to obtain a constant power level and this implies that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 b="0" l="0" r="0" t="7783"/>
          <a:stretch/>
        </p:blipFill>
        <p:spPr>
          <a:xfrm>
            <a:off x="1774553" y="3945110"/>
            <a:ext cx="850106" cy="29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7110" y="4483735"/>
            <a:ext cx="1989779" cy="32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7475" y="2186449"/>
            <a:ext cx="3434808" cy="112987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1"/>
          <p:cNvSpPr/>
          <p:nvPr/>
        </p:nvSpPr>
        <p:spPr>
          <a:xfrm>
            <a:off x="3037475" y="2337049"/>
            <a:ext cx="571500" cy="70080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Channel estimation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742950" y="1062990"/>
            <a:ext cx="7886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elements of          scaled by the UL transmit power as             , leading to the received UL signal at the base station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signal is denoted by                            and is given by 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1794" y="1619519"/>
            <a:ext cx="4494671" cy="117492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742950" y="2864577"/>
            <a:ext cx="788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pt-PT" sz="15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independent additive receiver noise with i.i.d. elements distributed as complex normal gaussian                    .  If the BS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wants to estimate the channel         from an arbitrary UE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cell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1100"/>
          </a:p>
        </p:txBody>
      </p:sp>
      <p:pic>
        <p:nvPicPr>
          <p:cNvPr id="304" name="Google Shape;304;p42"/>
          <p:cNvPicPr preferRelativeResize="0"/>
          <p:nvPr/>
        </p:nvPicPr>
        <p:blipFill rotWithShape="1">
          <a:blip r:embed="rId4">
            <a:alphaModFix/>
          </a:blip>
          <a:srcRect b="-231" l="0" r="64290" t="7784"/>
          <a:stretch/>
        </p:blipFill>
        <p:spPr>
          <a:xfrm>
            <a:off x="2142457" y="1018746"/>
            <a:ext cx="303564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 rotWithShape="1">
          <a:blip r:embed="rId3">
            <a:alphaModFix/>
          </a:blip>
          <a:srcRect b="57382" l="22266" r="68172" t="21657"/>
          <a:stretch/>
        </p:blipFill>
        <p:spPr>
          <a:xfrm>
            <a:off x="5279018" y="1062990"/>
            <a:ext cx="429747" cy="24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8885" y="1309255"/>
            <a:ext cx="1014414" cy="264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74554" y="2851413"/>
            <a:ext cx="1074336" cy="334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57584" y="3138560"/>
            <a:ext cx="1074337" cy="325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78199" y="3101751"/>
            <a:ext cx="382493" cy="36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55907" y="3674129"/>
            <a:ext cx="4522124" cy="70404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/>
          <p:nvPr/>
        </p:nvSpPr>
        <p:spPr>
          <a:xfrm>
            <a:off x="742950" y="4573075"/>
            <a:ext cx="7886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dimension as          . Thus </a:t>
            </a:r>
            <a:endParaRPr sz="1100"/>
          </a:p>
        </p:txBody>
      </p:sp>
      <p:pic>
        <p:nvPicPr>
          <p:cNvPr id="312" name="Google Shape;312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1330" y="4528072"/>
            <a:ext cx="382493" cy="36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65407" y="4598278"/>
            <a:ext cx="953477" cy="3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38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Channel estimation</a:t>
            </a:r>
            <a:endParaRPr/>
          </a:p>
        </p:txBody>
      </p:sp>
      <p:sp>
        <p:nvSpPr>
          <p:cNvPr id="319" name="Google Shape;319;p43"/>
          <p:cNvSpPr txBox="1"/>
          <p:nvPr/>
        </p:nvSpPr>
        <p:spPr>
          <a:xfrm>
            <a:off x="742950" y="1062990"/>
            <a:ext cx="7886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kth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UE in the BS’s own cell, the received signal             can be expressed as</a:t>
            </a:r>
            <a:endParaRPr sz="1100"/>
          </a:p>
        </p:txBody>
      </p:sp>
      <p:pic>
        <p:nvPicPr>
          <p:cNvPr id="320" name="Google Shape;3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050" y="993100"/>
            <a:ext cx="548640" cy="40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3064" y="1573501"/>
            <a:ext cx="1379976" cy="406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8609" y="2090900"/>
            <a:ext cx="6526781" cy="11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/>
        </p:nvSpPr>
        <p:spPr>
          <a:xfrm>
            <a:off x="742950" y="3605258"/>
            <a:ext cx="78867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Ideally, it is desired  that  the BS’s of the network can allocate different orthogonal pilot sequences for each user. </a:t>
            </a:r>
            <a:r>
              <a:rPr b="0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finite length of the coherence block imposes the constraint </a:t>
            </a:r>
            <a:r>
              <a:rPr i="1" lang="pt-PT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τ</a:t>
            </a:r>
            <a:r>
              <a:rPr i="1" lang="pt-PT" sz="11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i="1" lang="pt-PT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&lt; τ</a:t>
            </a:r>
            <a:r>
              <a:rPr i="1" lang="pt-PT" sz="11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  </a:t>
            </a:r>
            <a:r>
              <a:rPr lang="pt-PT" sz="11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Consequently, it is not trivial to define it </a:t>
            </a:r>
            <a:r>
              <a:rPr b="0" i="1" lang="pt-PT" sz="15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τ</a:t>
            </a:r>
            <a:r>
              <a:rPr b="0" i="1" lang="pt-PT" sz="9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However a rule-of-thumb affirms that </a:t>
            </a:r>
            <a:r>
              <a:rPr b="0" i="1" lang="pt-PT" sz="17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τ</a:t>
            </a:r>
            <a:r>
              <a:rPr b="0" i="1" lang="pt-PT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0" i="1" lang="pt-PT" sz="17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&lt; τ</a:t>
            </a:r>
            <a:r>
              <a:rPr b="0" i="1" lang="pt-PT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="0" i="1" lang="pt-PT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/2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Channel estimation</a:t>
            </a:r>
            <a:endParaRPr/>
          </a:p>
        </p:txBody>
      </p:sp>
      <p:sp>
        <p:nvSpPr>
          <p:cNvPr id="329" name="Google Shape;329;p44"/>
          <p:cNvSpPr txBox="1"/>
          <p:nvPr/>
        </p:nvSpPr>
        <p:spPr>
          <a:xfrm>
            <a:off x="628650" y="948690"/>
            <a:ext cx="78867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742950" y="1062990"/>
            <a:ext cx="7886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the pilot reuse, how to estimate the channels?</a:t>
            </a:r>
            <a:endParaRPr sz="1100"/>
          </a:p>
          <a:p>
            <a:pPr indent="-1714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we assume that each BS of the network utilizes a set of</a:t>
            </a:r>
            <a:r>
              <a:rPr b="0" i="1" lang="pt-PT" sz="17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τ</a:t>
            </a:r>
            <a:r>
              <a:rPr b="0" i="1" lang="pt-PT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orthogonal pilot sequences</a:t>
            </a:r>
            <a:endParaRPr sz="1100"/>
          </a:p>
          <a:p>
            <a:pPr indent="-1714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Second, it is assumed that                            . They are gathered as the columns of the UL book pilot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which satisfies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coordination of the pilot-reuse is done as follows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                         implies that UE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cell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uses the same pilot as UE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cell </a:t>
            </a:r>
            <a:r>
              <a:rPr i="1"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Note that 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by definition</a:t>
            </a:r>
            <a:endParaRPr sz="1100"/>
          </a:p>
        </p:txBody>
      </p:sp>
      <p:pic>
        <p:nvPicPr>
          <p:cNvPr id="331" name="Google Shape;3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7940" y="1671432"/>
            <a:ext cx="1105440" cy="2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069" y="1996909"/>
            <a:ext cx="928688" cy="22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4280" y="1977254"/>
            <a:ext cx="1105440" cy="27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32887" y="3178882"/>
            <a:ext cx="4678226" cy="368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5893" y="3772737"/>
            <a:ext cx="928688" cy="28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2950" y="4081329"/>
            <a:ext cx="1017270" cy="26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529"/>
            <a:ext cx="9144000" cy="440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730"/>
            <a:ext cx="9144001" cy="451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Channel estimation</a:t>
            </a:r>
            <a:endParaRPr/>
          </a:p>
        </p:txBody>
      </p:sp>
      <p:sp>
        <p:nvSpPr>
          <p:cNvPr id="356" name="Google Shape;356;p47"/>
          <p:cNvSpPr txBox="1"/>
          <p:nvPr/>
        </p:nvSpPr>
        <p:spPr>
          <a:xfrm>
            <a:off x="628650" y="948690"/>
            <a:ext cx="78867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>
            <a:off x="742950" y="1062990"/>
            <a:ext cx="7886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assumptions and the set </a:t>
            </a:r>
            <a:endParaRPr sz="1100"/>
          </a:p>
        </p:txBody>
      </p:sp>
      <p:pic>
        <p:nvPicPr>
          <p:cNvPr id="358" name="Google Shape;3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411" y="1817083"/>
            <a:ext cx="1275428" cy="37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8710" y="1610225"/>
            <a:ext cx="6155181" cy="111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5839" y="3410181"/>
            <a:ext cx="4944886" cy="101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4732" y="1062990"/>
            <a:ext cx="928688" cy="28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7"/>
          <p:cNvSpPr txBox="1"/>
          <p:nvPr/>
        </p:nvSpPr>
        <p:spPr>
          <a:xfrm>
            <a:off x="742950" y="2937510"/>
            <a:ext cx="7886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expression above is simplified to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Design of Mutually Orthogonal Pilot sequences</a:t>
            </a:r>
            <a:endParaRPr/>
          </a:p>
        </p:txBody>
      </p:sp>
      <p:sp>
        <p:nvSpPr>
          <p:cNvPr id="368" name="Google Shape;368;p48"/>
          <p:cNvSpPr txBox="1"/>
          <p:nvPr/>
        </p:nvSpPr>
        <p:spPr>
          <a:xfrm>
            <a:off x="628650" y="948690"/>
            <a:ext cx="78867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8"/>
          <p:cNvSpPr txBox="1"/>
          <p:nvPr/>
        </p:nvSpPr>
        <p:spPr>
          <a:xfrm>
            <a:off x="742950" y="1062990"/>
            <a:ext cx="7886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the discrete Fourier transform (DFT) matrix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elements have unit magnitude and all columns are mutually orthogonal</a:t>
            </a:r>
            <a:endParaRPr sz="1100"/>
          </a:p>
        </p:txBody>
      </p:sp>
      <p:pic>
        <p:nvPicPr>
          <p:cNvPr id="370" name="Google Shape;37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256" y="1600676"/>
            <a:ext cx="4522623" cy="161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8225" y="2236760"/>
            <a:ext cx="1279274" cy="29218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8"/>
          <p:cNvSpPr txBox="1"/>
          <p:nvPr/>
        </p:nvSpPr>
        <p:spPr>
          <a:xfrm>
            <a:off x="6052850" y="2229722"/>
            <a:ext cx="777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MMSE Channel Estimation</a:t>
            </a:r>
            <a:endParaRPr/>
          </a:p>
        </p:txBody>
      </p:sp>
      <p:sp>
        <p:nvSpPr>
          <p:cNvPr id="378" name="Google Shape;378;p49"/>
          <p:cNvSpPr txBox="1"/>
          <p:nvPr/>
        </p:nvSpPr>
        <p:spPr>
          <a:xfrm>
            <a:off x="742950" y="1062990"/>
            <a:ext cx="7886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channel is a realization of a random variable, thus Bayesian estimators are desirable since they take the statistical distributions of the variables into account. Bayesian estimators require that the distributions are known. Recall that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1433" y="1478365"/>
            <a:ext cx="1532533" cy="31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6057" y="1989017"/>
            <a:ext cx="5091886" cy="232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9"/>
          <p:cNvPicPr preferRelativeResize="0"/>
          <p:nvPr/>
        </p:nvPicPr>
        <p:blipFill rotWithShape="1">
          <a:blip r:embed="rId5">
            <a:alphaModFix/>
          </a:blip>
          <a:srcRect b="59901" l="56542" r="7542" t="17993"/>
          <a:stretch/>
        </p:blipFill>
        <p:spPr>
          <a:xfrm>
            <a:off x="3491378" y="4500809"/>
            <a:ext cx="1880722" cy="240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MMSE Channel Estimation</a:t>
            </a:r>
            <a:endParaRPr/>
          </a:p>
        </p:txBody>
      </p:sp>
      <p:sp>
        <p:nvSpPr>
          <p:cNvPr id="387" name="Google Shape;387;p50"/>
          <p:cNvSpPr txBox="1"/>
          <p:nvPr/>
        </p:nvSpPr>
        <p:spPr>
          <a:xfrm>
            <a:off x="628650" y="948690"/>
            <a:ext cx="78867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742950" y="1062990"/>
            <a:ext cx="7886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minimum mean-squared error (MMSE) of         is the vector        that minimizes the mean square 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(MSE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5376" y="1051559"/>
            <a:ext cx="287719" cy="2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259" y="1055890"/>
            <a:ext cx="263056" cy="2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5122" y="1313432"/>
            <a:ext cx="1337086" cy="34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9908" y="1848358"/>
            <a:ext cx="1990936" cy="46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62018" y="2468665"/>
            <a:ext cx="3746716" cy="81105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0"/>
          <p:cNvSpPr txBox="1"/>
          <p:nvPr/>
        </p:nvSpPr>
        <p:spPr>
          <a:xfrm>
            <a:off x="742950" y="2331506"/>
            <a:ext cx="7886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1100"/>
          </a:p>
        </p:txBody>
      </p:sp>
      <p:sp>
        <p:nvSpPr>
          <p:cNvPr id="395" name="Google Shape;395;p50"/>
          <p:cNvSpPr txBox="1"/>
          <p:nvPr/>
        </p:nvSpPr>
        <p:spPr>
          <a:xfrm>
            <a:off x="742950" y="3487168"/>
            <a:ext cx="7886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estimation error                                 has correlation matrix                                       given by</a:t>
            </a:r>
            <a:endParaRPr sz="1100"/>
          </a:p>
        </p:txBody>
      </p:sp>
      <p:pic>
        <p:nvPicPr>
          <p:cNvPr id="396" name="Google Shape;396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74270" y="3487168"/>
            <a:ext cx="1295876" cy="336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91251" y="3487168"/>
            <a:ext cx="551498" cy="29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42748" y="3499535"/>
            <a:ext cx="1002565" cy="32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31395" y="3984144"/>
            <a:ext cx="2383400" cy="42467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0"/>
          <p:cNvSpPr txBox="1"/>
          <p:nvPr/>
        </p:nvSpPr>
        <p:spPr>
          <a:xfrm>
            <a:off x="6423034" y="2614780"/>
            <a:ext cx="2033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Pilot reuse may cause correlate the estimated channels</a:t>
            </a:r>
            <a:endParaRPr sz="1100"/>
          </a:p>
        </p:txBody>
      </p:sp>
      <p:pic>
        <p:nvPicPr>
          <p:cNvPr id="401" name="Google Shape;401;p5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17325" y="4469914"/>
            <a:ext cx="225818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0"/>
          <p:cNvSpPr txBox="1"/>
          <p:nvPr/>
        </p:nvSpPr>
        <p:spPr>
          <a:xfrm>
            <a:off x="5464165" y="4499017"/>
            <a:ext cx="924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 Error</a:t>
            </a:r>
            <a:endParaRPr sz="1100"/>
          </a:p>
        </p:txBody>
      </p:sp>
      <p:sp>
        <p:nvSpPr>
          <p:cNvPr id="403" name="Google Shape;403;p50"/>
          <p:cNvSpPr/>
          <p:nvPr/>
        </p:nvSpPr>
        <p:spPr>
          <a:xfrm>
            <a:off x="3170186" y="4417432"/>
            <a:ext cx="3175500" cy="3900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Element-wise MMSE Channel Estimator</a:t>
            </a:r>
            <a:endParaRPr/>
          </a:p>
        </p:txBody>
      </p:sp>
      <p:sp>
        <p:nvSpPr>
          <p:cNvPr id="409" name="Google Shape;409;p51"/>
          <p:cNvSpPr txBox="1"/>
          <p:nvPr/>
        </p:nvSpPr>
        <p:spPr>
          <a:xfrm>
            <a:off x="742950" y="1062990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estimator utilizes only the diagonal elements of the matrix     . Therefore, each element of channel vector         is estimated separately and thereby ignore the correlation between the antenna elements of the BS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086" y="2048600"/>
            <a:ext cx="4336831" cy="90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3540" y="3409855"/>
            <a:ext cx="1990936" cy="46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5650" y="3877772"/>
            <a:ext cx="3746716" cy="81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1"/>
          <p:cNvPicPr preferRelativeResize="0"/>
          <p:nvPr/>
        </p:nvPicPr>
        <p:blipFill rotWithShape="1">
          <a:blip r:embed="rId3">
            <a:alphaModFix/>
          </a:blip>
          <a:srcRect b="60163" l="49414" r="41165" t="4344"/>
          <a:stretch/>
        </p:blipFill>
        <p:spPr>
          <a:xfrm>
            <a:off x="5946218" y="1062989"/>
            <a:ext cx="299993" cy="23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1"/>
          <p:cNvPicPr preferRelativeResize="0"/>
          <p:nvPr/>
        </p:nvPicPr>
        <p:blipFill rotWithShape="1">
          <a:blip r:embed="rId3">
            <a:alphaModFix/>
          </a:blip>
          <a:srcRect b="40914" l="1272" r="90161" t="19513"/>
          <a:stretch/>
        </p:blipFill>
        <p:spPr>
          <a:xfrm>
            <a:off x="2015942" y="1265960"/>
            <a:ext cx="273640" cy="26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1"/>
          <p:cNvPicPr preferRelativeResize="0"/>
          <p:nvPr/>
        </p:nvPicPr>
        <p:blipFill rotWithShape="1">
          <a:blip r:embed="rId3">
            <a:alphaModFix/>
          </a:blip>
          <a:srcRect b="40912" l="696" r="86427" t="19516"/>
          <a:stretch/>
        </p:blipFill>
        <p:spPr>
          <a:xfrm>
            <a:off x="2306941" y="1494925"/>
            <a:ext cx="377419" cy="24183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1"/>
          <p:cNvSpPr/>
          <p:nvPr/>
        </p:nvSpPr>
        <p:spPr>
          <a:xfrm>
            <a:off x="2145086" y="1965960"/>
            <a:ext cx="4336800" cy="11430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1"/>
          <p:cNvSpPr txBox="1"/>
          <p:nvPr/>
        </p:nvSpPr>
        <p:spPr>
          <a:xfrm>
            <a:off x="4105277" y="2811955"/>
            <a:ext cx="1991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EW-MMSE estimation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1"/>
          <p:cNvSpPr/>
          <p:nvPr/>
        </p:nvSpPr>
        <p:spPr>
          <a:xfrm>
            <a:off x="2495651" y="3382989"/>
            <a:ext cx="3746700" cy="15891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1"/>
          <p:cNvSpPr txBox="1"/>
          <p:nvPr/>
        </p:nvSpPr>
        <p:spPr>
          <a:xfrm>
            <a:off x="4105277" y="2813069"/>
            <a:ext cx="1991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EW-MMSE estimation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1"/>
          <p:cNvSpPr txBox="1"/>
          <p:nvPr/>
        </p:nvSpPr>
        <p:spPr>
          <a:xfrm>
            <a:off x="4115302" y="4624257"/>
            <a:ext cx="1554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MMSE estimation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Least-square Channel Estimator</a:t>
            </a:r>
            <a:endParaRPr/>
          </a:p>
        </p:txBody>
      </p:sp>
      <p:sp>
        <p:nvSpPr>
          <p:cNvPr id="426" name="Google Shape;426;p52"/>
          <p:cNvSpPr txBox="1"/>
          <p:nvPr/>
        </p:nvSpPr>
        <p:spPr>
          <a:xfrm>
            <a:off x="742950" y="1062990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that the partial statistics of EW-MMSE are unknown or unreliable (e.g., due to rapid changes in the UE scheduling in other cells), it might be necessary to consider estimators that require no prior statistical information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2"/>
          <p:cNvSpPr/>
          <p:nvPr/>
        </p:nvSpPr>
        <p:spPr>
          <a:xfrm>
            <a:off x="3280410" y="2034540"/>
            <a:ext cx="1863000" cy="10743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2"/>
          <p:cNvSpPr txBox="1"/>
          <p:nvPr/>
        </p:nvSpPr>
        <p:spPr>
          <a:xfrm>
            <a:off x="3636647" y="2811955"/>
            <a:ext cx="12669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LS-estimation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1237" y="2118069"/>
            <a:ext cx="1756544" cy="6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2"/>
          <p:cNvSpPr txBox="1"/>
          <p:nvPr/>
        </p:nvSpPr>
        <p:spPr>
          <a:xfrm>
            <a:off x="628650" y="332565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LS estimate of           is defined as the vector         that minimizes the squared deviation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8843" y="3256598"/>
            <a:ext cx="378000" cy="3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3506" y="3256598"/>
            <a:ext cx="319847" cy="3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73784" y="3870565"/>
            <a:ext cx="2099443" cy="41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0" y="361575"/>
            <a:ext cx="8942376" cy="459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Estimator’s performance</a:t>
            </a:r>
            <a:endParaRPr/>
          </a:p>
        </p:txBody>
      </p:sp>
      <p:pic>
        <p:nvPicPr>
          <p:cNvPr id="439" name="Google Shape;439;p53"/>
          <p:cNvPicPr preferRelativeResize="0"/>
          <p:nvPr/>
        </p:nvPicPr>
        <p:blipFill rotWithShape="1">
          <a:blip r:embed="rId3">
            <a:alphaModFix/>
          </a:blip>
          <a:srcRect b="0" l="1568" r="2203" t="2075"/>
          <a:stretch/>
        </p:blipFill>
        <p:spPr>
          <a:xfrm>
            <a:off x="118947" y="1266040"/>
            <a:ext cx="4382302" cy="253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3"/>
          <p:cNvPicPr preferRelativeResize="0"/>
          <p:nvPr/>
        </p:nvPicPr>
        <p:blipFill rotWithShape="1">
          <a:blip r:embed="rId4">
            <a:alphaModFix/>
          </a:blip>
          <a:srcRect b="0" l="633" r="346" t="2381"/>
          <a:stretch/>
        </p:blipFill>
        <p:spPr>
          <a:xfrm>
            <a:off x="4656354" y="1266040"/>
            <a:ext cx="4367118" cy="253127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3"/>
          <p:cNvSpPr txBox="1"/>
          <p:nvPr/>
        </p:nvSpPr>
        <p:spPr>
          <a:xfrm>
            <a:off x="1992630" y="1083031"/>
            <a:ext cx="1005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NMMSE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3"/>
          <p:cNvSpPr txBox="1"/>
          <p:nvPr/>
        </p:nvSpPr>
        <p:spPr>
          <a:xfrm>
            <a:off x="5459254" y="1083031"/>
            <a:ext cx="2955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pt-PT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complex multiplications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How to model these networks?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628650" y="979244"/>
            <a:ext cx="78867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665522" y="1018393"/>
            <a:ext cx="7886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lang="pt-PT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Wyner Model – What is? How to use that?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703" y="1585913"/>
            <a:ext cx="6934339" cy="187604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451669" y="3967381"/>
            <a:ext cx="948900" cy="63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87" name="Google Shape;87;p18"/>
          <p:cNvSpPr txBox="1"/>
          <p:nvPr/>
        </p:nvSpPr>
        <p:spPr>
          <a:xfrm>
            <a:off x="1308373" y="4678222"/>
            <a:ext cx="36546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lang="pt-PT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Cell where the user is transmitting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308373" y="3659803"/>
            <a:ext cx="3378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lang="pt-PT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BS that receive the signal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8"/>
          <p:cNvCxnSpPr>
            <a:endCxn id="88" idx="1"/>
          </p:cNvCxnSpPr>
          <p:nvPr/>
        </p:nvCxnSpPr>
        <p:spPr>
          <a:xfrm flipH="1" rot="10800000">
            <a:off x="1073173" y="3778003"/>
            <a:ext cx="235200" cy="118200"/>
          </a:xfrm>
          <a:prstGeom prst="bentConnector3">
            <a:avLst>
              <a:gd fmla="val 298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" name="Google Shape;90;p18"/>
          <p:cNvCxnSpPr>
            <a:endCxn id="87" idx="1"/>
          </p:cNvCxnSpPr>
          <p:nvPr/>
        </p:nvCxnSpPr>
        <p:spPr>
          <a:xfrm flipH="1" rot="-5400000">
            <a:off x="1059373" y="4620622"/>
            <a:ext cx="262800" cy="2352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" name="Google Shape;91;p18"/>
          <p:cNvSpPr/>
          <p:nvPr/>
        </p:nvSpPr>
        <p:spPr>
          <a:xfrm>
            <a:off x="3462183" y="1585913"/>
            <a:ext cx="1224300" cy="50040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394721" y="1686842"/>
            <a:ext cx="1224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Losses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8"/>
          <p:cNvCxnSpPr>
            <a:stCxn id="91" idx="6"/>
            <a:endCxn id="92" idx="1"/>
          </p:cNvCxnSpPr>
          <p:nvPr/>
        </p:nvCxnSpPr>
        <p:spPr>
          <a:xfrm>
            <a:off x="4686483" y="1836113"/>
            <a:ext cx="1708200" cy="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4" name="Google Shape;9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8990" y="3787121"/>
            <a:ext cx="3971465" cy="787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Models for LOS and NLOS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28650" y="979244"/>
            <a:ext cx="78867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2543" y="1316025"/>
            <a:ext cx="5068146" cy="2408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040" y="2859692"/>
            <a:ext cx="3125503" cy="58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434" y="1278607"/>
            <a:ext cx="4972050" cy="61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767434" y="1827702"/>
            <a:ext cx="594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Arial"/>
              <a:buNone/>
            </a:pPr>
            <a:r>
              <a:rPr b="1" lang="pt-PT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644435" y="1249921"/>
            <a:ext cx="5095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628650" y="1249921"/>
            <a:ext cx="0" cy="95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628650" y="2205977"/>
            <a:ext cx="331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644435" y="1238861"/>
            <a:ext cx="5095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628650" y="1238861"/>
            <a:ext cx="0" cy="955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628650" y="2194916"/>
            <a:ext cx="3313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9"/>
          <p:cNvSpPr txBox="1"/>
          <p:nvPr/>
        </p:nvSpPr>
        <p:spPr>
          <a:xfrm>
            <a:off x="644435" y="3396761"/>
            <a:ext cx="8367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Arial"/>
              <a:buNone/>
            </a:pPr>
            <a:r>
              <a:rPr b="1" lang="pt-PT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NLOS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44435" y="2741314"/>
            <a:ext cx="3175200" cy="1026300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17659" y="4220026"/>
            <a:ext cx="7490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scale fading: Shor-term CSI, or uncorrelated Rayleigh Fading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 rot="5400000">
            <a:off x="2072771" y="3915602"/>
            <a:ext cx="3186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Uncorrelated Rayleigh fading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778" y="1124450"/>
            <a:ext cx="5391125" cy="2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803625" y="3540400"/>
            <a:ext cx="717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2000">
                <a:solidFill>
                  <a:schemeClr val="dk1"/>
                </a:solidFill>
              </a:rPr>
              <a:t>R</a:t>
            </a:r>
            <a:r>
              <a:rPr lang="pt-PT" sz="2000">
                <a:solidFill>
                  <a:schemeClr val="dk1"/>
                </a:solidFill>
              </a:rPr>
              <a:t> = </a:t>
            </a:r>
            <a:r>
              <a:rPr lang="pt-PT" sz="2200">
                <a:solidFill>
                  <a:schemeClr val="dk1"/>
                </a:solidFill>
              </a:rPr>
              <a:t>β</a:t>
            </a:r>
            <a:r>
              <a:rPr b="1" lang="pt-PT" sz="2200">
                <a:solidFill>
                  <a:schemeClr val="dk1"/>
                </a:solidFill>
              </a:rPr>
              <a:t>I</a:t>
            </a:r>
            <a:r>
              <a:rPr baseline="-25000" lang="pt-PT" sz="2200">
                <a:solidFill>
                  <a:schemeClr val="dk1"/>
                </a:solidFill>
              </a:rPr>
              <a:t>M </a:t>
            </a:r>
            <a:r>
              <a:rPr lang="pt-PT" sz="2200">
                <a:solidFill>
                  <a:schemeClr val="dk1"/>
                </a:solidFill>
              </a:rPr>
              <a:t>-&gt; diagonal matrix for uncorrelated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Correlation Matrix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628650" y="1028700"/>
            <a:ext cx="78867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28650" y="1143399"/>
            <a:ext cx="7886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064" y="1161844"/>
            <a:ext cx="6023295" cy="208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25163" l="5455" r="4218" t="10742"/>
          <a:stretch/>
        </p:blipFill>
        <p:spPr>
          <a:xfrm>
            <a:off x="5386849" y="3678082"/>
            <a:ext cx="1548581" cy="32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5">
            <a:alphaModFix/>
          </a:blip>
          <a:srcRect b="12580" l="0" r="14185" t="4651"/>
          <a:stretch/>
        </p:blipFill>
        <p:spPr>
          <a:xfrm>
            <a:off x="1620102" y="3635652"/>
            <a:ext cx="3092008" cy="526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3149702" y="4320855"/>
            <a:ext cx="2844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Correlated Rayleigh Fading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28650" y="273844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PT" sz="3000"/>
              <a:t>Local scattering model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28650" y="1028700"/>
            <a:ext cx="78867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41" y="1176998"/>
            <a:ext cx="6324281" cy="219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1529" y="1262960"/>
            <a:ext cx="1263821" cy="35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6174" y="2224984"/>
            <a:ext cx="1307306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97192" y="2639162"/>
            <a:ext cx="1864519" cy="307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0747" y="3017621"/>
            <a:ext cx="2157413" cy="30718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6850746" y="2224983"/>
            <a:ext cx="2157600" cy="1108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475" y="3516570"/>
            <a:ext cx="6524808" cy="13671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>
            <a:stCxn id="145" idx="3"/>
            <a:endCxn id="140" idx="1"/>
          </p:cNvCxnSpPr>
          <p:nvPr/>
        </p:nvCxnSpPr>
        <p:spPr>
          <a:xfrm flipH="1" rot="10800000">
            <a:off x="6594282" y="1442843"/>
            <a:ext cx="657300" cy="2757300"/>
          </a:xfrm>
          <a:prstGeom prst="bentConnector3">
            <a:avLst>
              <a:gd fmla="val 16340" name="adj1"/>
            </a:avLst>
          </a:prstGeom>
          <a:noFill/>
          <a:ln cap="flat" cmpd="sng" w="28575">
            <a:solidFill>
              <a:schemeClr val="dk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8396239" y="1622798"/>
            <a:ext cx="0" cy="45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" name="Google Shape;148;p22"/>
          <p:cNvSpPr txBox="1"/>
          <p:nvPr/>
        </p:nvSpPr>
        <p:spPr>
          <a:xfrm>
            <a:off x="628650" y="1073183"/>
            <a:ext cx="2844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Correlated Rayleigh Fading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5">
            <a:alphaModFix/>
          </a:blip>
          <a:srcRect b="36557" l="81927" r="7906" t="46744"/>
          <a:stretch/>
        </p:blipFill>
        <p:spPr>
          <a:xfrm>
            <a:off x="8087951" y="3421532"/>
            <a:ext cx="600581" cy="258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02108" y="3918225"/>
            <a:ext cx="562662" cy="444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6475396" y="4350545"/>
            <a:ext cx="2856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Angular Standard Deviation (ASD)</a:t>
            </a:r>
            <a:endParaRPr b="1" sz="1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