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nybody ExtraBold"/>
      <p:bold r:id="rId17"/>
      <p:boldItalic r:id="rId18"/>
    </p:embeddedFont>
    <p:embeddedFont>
      <p:font typeface="Anybod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ybody-bold.fntdata"/><Relationship Id="rId11" Type="http://schemas.openxmlformats.org/officeDocument/2006/relationships/slide" Target="slides/slide7.xml"/><Relationship Id="rId22" Type="http://schemas.openxmlformats.org/officeDocument/2006/relationships/font" Target="fonts/Anybody-boldItalic.fntdata"/><Relationship Id="rId10" Type="http://schemas.openxmlformats.org/officeDocument/2006/relationships/slide" Target="slides/slide6.xml"/><Relationship Id="rId21" Type="http://schemas.openxmlformats.org/officeDocument/2006/relationships/font" Target="fonts/Anybody-italic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nybodyExtraBold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Anybody-regular.fntdata"/><Relationship Id="rId6" Type="http://schemas.openxmlformats.org/officeDocument/2006/relationships/slide" Target="slides/slide2.xml"/><Relationship Id="rId18" Type="http://schemas.openxmlformats.org/officeDocument/2006/relationships/font" Target="fonts/Anybody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6e1a375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6e1a375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680dddf6e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680dddf6e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1b1a71d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1b1a71d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24225" y="1615050"/>
            <a:ext cx="6895800" cy="19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/>
          <p:nvPr>
            <p:ph hasCustomPrompt="1" type="title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72" name="Google Shape;372;p11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373" name="Google Shape;373;p11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74" name="Google Shape;374;p11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375" name="Google Shape;375;p11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3" name="Google Shape;383;p11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384" name="Google Shape;384;p11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 txBox="1"/>
          <p:nvPr>
            <p:ph idx="1" type="subTitle"/>
          </p:nvPr>
        </p:nvSpPr>
        <p:spPr>
          <a:xfrm>
            <a:off x="1242200" y="1323875"/>
            <a:ext cx="66732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8" name="Google Shape;418;p13"/>
          <p:cNvGrpSpPr/>
          <p:nvPr/>
        </p:nvGrpSpPr>
        <p:grpSpPr>
          <a:xfrm>
            <a:off x="-2134075" y="270754"/>
            <a:ext cx="11043500" cy="4604005"/>
            <a:chOff x="-2134075" y="270754"/>
            <a:chExt cx="11043500" cy="4604005"/>
          </a:xfrm>
        </p:grpSpPr>
        <p:sp>
          <p:nvSpPr>
            <p:cNvPr id="419" name="Google Shape;419;p13"/>
            <p:cNvSpPr/>
            <p:nvPr/>
          </p:nvSpPr>
          <p:spPr>
            <a:xfrm>
              <a:off x="-2134075" y="19635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13"/>
            <p:cNvGrpSpPr/>
            <p:nvPr/>
          </p:nvGrpSpPr>
          <p:grpSpPr>
            <a:xfrm>
              <a:off x="8792725" y="2629538"/>
              <a:ext cx="116700" cy="2245222"/>
              <a:chOff x="245250" y="2629538"/>
              <a:chExt cx="116700" cy="2245222"/>
            </a:xfrm>
          </p:grpSpPr>
          <p:sp>
            <p:nvSpPr>
              <p:cNvPr id="421" name="Google Shape;421;p13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13"/>
            <p:cNvGrpSpPr/>
            <p:nvPr/>
          </p:nvGrpSpPr>
          <p:grpSpPr>
            <a:xfrm rot="5400000">
              <a:off x="-941450" y="1427825"/>
              <a:ext cx="2606788" cy="292646"/>
              <a:chOff x="5823975" y="3462600"/>
              <a:chExt cx="2606788" cy="292646"/>
            </a:xfrm>
          </p:grpSpPr>
          <p:sp>
            <p:nvSpPr>
              <p:cNvPr id="430" name="Google Shape;430;p13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2" name="Google Shape;462;p14"/>
          <p:cNvSpPr txBox="1"/>
          <p:nvPr>
            <p:ph idx="1" type="subTitle"/>
          </p:nvPr>
        </p:nvSpPr>
        <p:spPr>
          <a:xfrm>
            <a:off x="3914400" y="1489363"/>
            <a:ext cx="45096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3" name="Google Shape;463;p14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464" name="Google Shape;464;p14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5" name="Google Shape;465;p14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466" name="Google Shape;466;p14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" name="Google Shape;474;p14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475" name="Google Shape;475;p14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5" name="Google Shape;505;p14"/>
          <p:cNvSpPr txBox="1"/>
          <p:nvPr>
            <p:ph idx="2" type="subTitle"/>
          </p:nvPr>
        </p:nvSpPr>
        <p:spPr>
          <a:xfrm>
            <a:off x="3914400" y="2507338"/>
            <a:ext cx="4509600" cy="1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8" name="Google Shape;508;p15"/>
          <p:cNvSpPr txBox="1"/>
          <p:nvPr>
            <p:ph idx="1" type="subTitle"/>
          </p:nvPr>
        </p:nvSpPr>
        <p:spPr>
          <a:xfrm>
            <a:off x="726775" y="1787900"/>
            <a:ext cx="46131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5"/>
          <p:cNvSpPr/>
          <p:nvPr/>
        </p:nvSpPr>
        <p:spPr>
          <a:xfrm>
            <a:off x="8583175" y="805350"/>
            <a:ext cx="2694900" cy="269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15"/>
          <p:cNvGrpSpPr/>
          <p:nvPr/>
        </p:nvGrpSpPr>
        <p:grpSpPr>
          <a:xfrm>
            <a:off x="245250" y="539488"/>
            <a:ext cx="116700" cy="2245222"/>
            <a:chOff x="245250" y="2629538"/>
            <a:chExt cx="116700" cy="2245222"/>
          </a:xfrm>
        </p:grpSpPr>
        <p:sp>
          <p:nvSpPr>
            <p:cNvPr id="511" name="Google Shape;511;p15"/>
            <p:cNvSpPr/>
            <p:nvPr/>
          </p:nvSpPr>
          <p:spPr>
            <a:xfrm>
              <a:off x="245250" y="414991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45250" y="4453986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45250" y="4758059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45250" y="3845838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45250" y="354176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45250" y="3237688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45250" y="293361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45250" y="2629538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15"/>
          <p:cNvGrpSpPr/>
          <p:nvPr/>
        </p:nvGrpSpPr>
        <p:grpSpPr>
          <a:xfrm rot="-5400000">
            <a:off x="7489325" y="3425025"/>
            <a:ext cx="2606788" cy="292646"/>
            <a:chOff x="5823975" y="3462600"/>
            <a:chExt cx="2606788" cy="292646"/>
          </a:xfrm>
        </p:grpSpPr>
        <p:sp>
          <p:nvSpPr>
            <p:cNvPr id="520" name="Google Shape;520;p15"/>
            <p:cNvSpPr/>
            <p:nvPr/>
          </p:nvSpPr>
          <p:spPr>
            <a:xfrm rot="5400000">
              <a:off x="8361163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 rot="5400000">
              <a:off x="8361163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 rot="5400000">
              <a:off x="8179936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 rot="5400000">
              <a:off x="8179936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 rot="5400000">
              <a:off x="7998708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 rot="5400000">
              <a:off x="7998708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 rot="5400000">
              <a:off x="7817480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5400000">
              <a:off x="7817480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 rot="5400000">
              <a:off x="7636252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 rot="5400000">
              <a:off x="7636252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5400000">
              <a:off x="7455025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 rot="5400000">
              <a:off x="7455025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 rot="5400000">
              <a:off x="7273797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rot="5400000">
              <a:off x="7273797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 rot="5400000">
              <a:off x="7092569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5400000">
              <a:off x="7092569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5400000">
              <a:off x="6911341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5400000">
              <a:off x="6911341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5400000">
              <a:off x="6730114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5400000">
              <a:off x="6730114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5400000">
              <a:off x="6548886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5400000">
              <a:off x="6548886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5400000">
              <a:off x="6367658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5400000">
              <a:off x="6367658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5400000">
              <a:off x="6186430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5400000">
              <a:off x="6186430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5400000">
              <a:off x="6005203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5400000">
              <a:off x="6005203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5400000">
              <a:off x="5823975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5400000">
              <a:off x="5823975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6"/>
          <p:cNvSpPr txBox="1"/>
          <p:nvPr>
            <p:ph idx="1" type="subTitle"/>
          </p:nvPr>
        </p:nvSpPr>
        <p:spPr>
          <a:xfrm>
            <a:off x="2347900" y="17209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6"/>
          <p:cNvSpPr txBox="1"/>
          <p:nvPr/>
        </p:nvSpPr>
        <p:spPr>
          <a:xfrm>
            <a:off x="1568150" y="3504775"/>
            <a:ext cx="6007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content by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Swetha Tandri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4" name="Google Shape;554;p16"/>
          <p:cNvGrpSpPr/>
          <p:nvPr/>
        </p:nvGrpSpPr>
        <p:grpSpPr>
          <a:xfrm>
            <a:off x="0" y="136575"/>
            <a:ext cx="8430763" cy="4884496"/>
            <a:chOff x="0" y="136575"/>
            <a:chExt cx="8430763" cy="4884496"/>
          </a:xfrm>
        </p:grpSpPr>
        <p:sp>
          <p:nvSpPr>
            <p:cNvPr id="555" name="Google Shape;555;p16"/>
            <p:cNvSpPr/>
            <p:nvPr/>
          </p:nvSpPr>
          <p:spPr>
            <a:xfrm rot="-5400000">
              <a:off x="3043050" y="-2906475"/>
              <a:ext cx="268500" cy="6354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6" name="Google Shape;556;p16"/>
            <p:cNvGrpSpPr/>
            <p:nvPr/>
          </p:nvGrpSpPr>
          <p:grpSpPr>
            <a:xfrm>
              <a:off x="5823975" y="4728425"/>
              <a:ext cx="2606788" cy="292646"/>
              <a:chOff x="5823975" y="3462600"/>
              <a:chExt cx="2606788" cy="292646"/>
            </a:xfrm>
          </p:grpSpPr>
          <p:sp>
            <p:nvSpPr>
              <p:cNvPr id="557" name="Google Shape;557;p16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7" name="Google Shape;587;p16"/>
            <p:cNvGrpSpPr/>
            <p:nvPr/>
          </p:nvGrpSpPr>
          <p:grpSpPr>
            <a:xfrm>
              <a:off x="116475" y="2358788"/>
              <a:ext cx="490949" cy="2245222"/>
              <a:chOff x="624100" y="1857475"/>
              <a:chExt cx="490949" cy="2245222"/>
            </a:xfrm>
          </p:grpSpPr>
          <p:sp>
            <p:nvSpPr>
              <p:cNvPr id="588" name="Google Shape;588;p16"/>
              <p:cNvSpPr/>
              <p:nvPr/>
            </p:nvSpPr>
            <p:spPr>
              <a:xfrm>
                <a:off x="624100" y="33778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998349" y="33778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624100" y="368192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998349" y="368192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624100" y="3985997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998349" y="3985997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624100" y="30737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998349" y="30737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624100" y="276970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998349" y="276970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624100" y="246562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998349" y="246562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24100" y="21615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998349" y="21615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624100" y="18574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998349" y="18574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7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606" name="Google Shape;606;p17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17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608" name="Google Shape;608;p17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6" name="Google Shape;616;p17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617" name="Google Shape;617;p17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7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7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7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7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7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649" name="Google Shape;649;p18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18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651" name="Google Shape;651;p18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18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660" name="Google Shape;660;p18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hasCustomPrompt="1" idx="2" type="title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291500" y="37417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15" name="Google Shape;15;p3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26" name="Google Shape;26;p3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20000" y="1215750"/>
            <a:ext cx="7704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9" name="Google Shape;59;p4"/>
          <p:cNvGrpSpPr/>
          <p:nvPr/>
        </p:nvGrpSpPr>
        <p:grpSpPr>
          <a:xfrm flipH="1">
            <a:off x="-2127300" y="270738"/>
            <a:ext cx="10903375" cy="4750334"/>
            <a:chOff x="361950" y="270738"/>
            <a:chExt cx="10903375" cy="4750334"/>
          </a:xfrm>
        </p:grpSpPr>
        <p:sp>
          <p:nvSpPr>
            <p:cNvPr id="60" name="Google Shape;60;p4"/>
            <p:cNvSpPr/>
            <p:nvPr/>
          </p:nvSpPr>
          <p:spPr>
            <a:xfrm>
              <a:off x="8570425" y="1603750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4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71" name="Google Shape;71;p4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1" type="subTitle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" name="Google Shape;104;p5"/>
          <p:cNvSpPr txBox="1"/>
          <p:nvPr>
            <p:ph idx="2" type="subTitle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9pPr>
          </a:lstStyle>
          <a:p/>
        </p:txBody>
      </p:sp>
      <p:sp>
        <p:nvSpPr>
          <p:cNvPr id="106" name="Google Shape;106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9pPr>
          </a:lstStyle>
          <a:p/>
        </p:txBody>
      </p:sp>
      <p:grpSp>
        <p:nvGrpSpPr>
          <p:cNvPr id="107" name="Google Shape;107;p5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108" name="Google Shape;108;p5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5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5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119" name="Google Shape;119;p5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6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151" name="Google Shape;151;p6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6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6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162" name="Google Shape;162;p6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2" name="Google Shape;192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12">
          <p15:clr>
            <a:srgbClr val="E46962"/>
          </p15:clr>
        </p15:guide>
        <p15:guide id="2" pos="136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1945350" y="1624100"/>
            <a:ext cx="52602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6" name="Google Shape;196;p7"/>
          <p:cNvGrpSpPr/>
          <p:nvPr/>
        </p:nvGrpSpPr>
        <p:grpSpPr>
          <a:xfrm>
            <a:off x="0" y="861400"/>
            <a:ext cx="10758050" cy="4111963"/>
            <a:chOff x="0" y="861400"/>
            <a:chExt cx="10758050" cy="4111963"/>
          </a:xfrm>
        </p:grpSpPr>
        <p:sp>
          <p:nvSpPr>
            <p:cNvPr id="197" name="Google Shape;197;p7"/>
            <p:cNvSpPr/>
            <p:nvPr/>
          </p:nvSpPr>
          <p:spPr>
            <a:xfrm rot="-5400000">
              <a:off x="2906550" y="1426700"/>
              <a:ext cx="541500" cy="6354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7"/>
            <p:cNvGrpSpPr/>
            <p:nvPr/>
          </p:nvGrpSpPr>
          <p:grpSpPr>
            <a:xfrm rot="5400000">
              <a:off x="6758000" y="3300600"/>
              <a:ext cx="738738" cy="2606788"/>
              <a:chOff x="1365575" y="1126950"/>
              <a:chExt cx="738738" cy="2606788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1365575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1588621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811667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034713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1365575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1588621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1811667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034713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1365575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1588621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811667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034713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1365575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1588621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1811667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2034713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1365575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1588621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1811667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034713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365575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1588621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811667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2034713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1365575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588621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811667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2034713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1365575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1588621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811667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2034713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365575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588621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1811667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034713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1365575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588621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811667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2034713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365575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588621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811667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2034713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365575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588621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1811667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2034713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1365575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1588621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1811667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034713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365575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588621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811667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034713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1365575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1588621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811667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2034713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9" name="Google Shape;259;p7"/>
            <p:cNvSpPr/>
            <p:nvPr/>
          </p:nvSpPr>
          <p:spPr>
            <a:xfrm>
              <a:off x="8063150" y="861400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7"/>
            <p:cNvGrpSpPr/>
            <p:nvPr/>
          </p:nvGrpSpPr>
          <p:grpSpPr>
            <a:xfrm>
              <a:off x="467750" y="1449138"/>
              <a:ext cx="490949" cy="2245222"/>
              <a:chOff x="624100" y="1857475"/>
              <a:chExt cx="490949" cy="2245222"/>
            </a:xfrm>
          </p:grpSpPr>
          <p:sp>
            <p:nvSpPr>
              <p:cNvPr id="261" name="Google Shape;261;p7"/>
              <p:cNvSpPr/>
              <p:nvPr/>
            </p:nvSpPr>
            <p:spPr>
              <a:xfrm>
                <a:off x="624100" y="33778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998349" y="33778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624100" y="368192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998349" y="368192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624100" y="3985997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998349" y="3985997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624100" y="30737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998349" y="30737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624100" y="276970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998349" y="276970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624100" y="246562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998349" y="246562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624100" y="21615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998349" y="21615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624100" y="18574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998349" y="18574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79" name="Google Shape;279;p8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280" name="Google Shape;280;p8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8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282" name="Google Shape;282;p8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291" name="Google Shape;291;p8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9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4" name="Google Shape;324;p9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325" name="Google Shape;325;p9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9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327" name="Google Shape;327;p9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9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336" name="Google Shape;336;p9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9"/>
          <p:cNvSpPr txBox="1"/>
          <p:nvPr>
            <p:ph type="ctrTitle"/>
          </p:nvPr>
        </p:nvSpPr>
        <p:spPr>
          <a:xfrm>
            <a:off x="1124225" y="1615050"/>
            <a:ext cx="6895800" cy="19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695" name="Google Shape;695;p19"/>
          <p:cNvSpPr/>
          <p:nvPr/>
        </p:nvSpPr>
        <p:spPr>
          <a:xfrm>
            <a:off x="-419100" y="3067225"/>
            <a:ext cx="2694900" cy="269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19"/>
          <p:cNvGrpSpPr/>
          <p:nvPr/>
        </p:nvGrpSpPr>
        <p:grpSpPr>
          <a:xfrm>
            <a:off x="343850" y="1126950"/>
            <a:ext cx="738738" cy="2606788"/>
            <a:chOff x="1365575" y="1126950"/>
            <a:chExt cx="738738" cy="2606788"/>
          </a:xfrm>
        </p:grpSpPr>
        <p:sp>
          <p:nvSpPr>
            <p:cNvPr id="697" name="Google Shape;697;p19"/>
            <p:cNvSpPr/>
            <p:nvPr/>
          </p:nvSpPr>
          <p:spPr>
            <a:xfrm>
              <a:off x="1365575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1588621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1811667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2034713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1365575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1588621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1811667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2034713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1365575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1588621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1811667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2034713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1365575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1588621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1811667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2034713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1365575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1588621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1811667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2034713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1365575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1588621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1811667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2034713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365575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1588621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1811667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2034713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1365575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1588621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1811667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2034713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1365575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1588621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1811667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2034713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1365575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1588621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1811667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2034713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1365575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1588621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811667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2034713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1365575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1588621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811667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2034713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1365575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1588621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811667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2034713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1365575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1588621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1811667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2034713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1365575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588621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811667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2034713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19"/>
          <p:cNvSpPr/>
          <p:nvPr/>
        </p:nvSpPr>
        <p:spPr>
          <a:xfrm rot="-5400000">
            <a:off x="5695875" y="-2637800"/>
            <a:ext cx="541500" cy="635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19"/>
          <p:cNvGrpSpPr/>
          <p:nvPr/>
        </p:nvGrpSpPr>
        <p:grpSpPr>
          <a:xfrm>
            <a:off x="6817075" y="3879150"/>
            <a:ext cx="1613697" cy="724847"/>
            <a:chOff x="6817075" y="3879150"/>
            <a:chExt cx="1613697" cy="724847"/>
          </a:xfrm>
        </p:grpSpPr>
        <p:sp>
          <p:nvSpPr>
            <p:cNvPr id="759" name="Google Shape;759;p19"/>
            <p:cNvSpPr/>
            <p:nvPr/>
          </p:nvSpPr>
          <p:spPr>
            <a:xfrm>
              <a:off x="7191325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7565574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7939823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8314072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7191325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7565574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7939823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8314072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7191325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565574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939823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8314072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6817075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6817075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6817075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19"/>
          <p:cNvSpPr txBox="1"/>
          <p:nvPr/>
        </p:nvSpPr>
        <p:spPr>
          <a:xfrm>
            <a:off x="2789325" y="3528450"/>
            <a:ext cx="202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Dayne Guy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Nhi Nguyen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Thy Tran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Joao Luiz Dal Cortivo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0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Dijkstra's algorithm?</a:t>
            </a:r>
            <a:endParaRPr/>
          </a:p>
        </p:txBody>
      </p:sp>
      <p:sp>
        <p:nvSpPr>
          <p:cNvPr id="780" name="Google Shape;780;p20"/>
          <p:cNvSpPr txBox="1"/>
          <p:nvPr>
            <p:ph idx="1" type="subTitle"/>
          </p:nvPr>
        </p:nvSpPr>
        <p:spPr>
          <a:xfrm>
            <a:off x="1143000" y="1343200"/>
            <a:ext cx="6830100" cy="23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Char char="●"/>
            </a:pPr>
            <a:r>
              <a:rPr lang="en">
                <a:solidFill>
                  <a:srgbClr val="0F0F0F"/>
                </a:solidFill>
              </a:rPr>
              <a:t>Dijkstra's algorithm is a fundamental algorithm in computer science, named after Dutch computer scientist Edsger W. Dijkstra.</a:t>
            </a:r>
            <a:endParaRPr>
              <a:solidFill>
                <a:srgbClr val="0F0F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Char char="●"/>
            </a:pPr>
            <a:r>
              <a:rPr lang="en">
                <a:solidFill>
                  <a:srgbClr val="0F0F0F"/>
                </a:solidFill>
              </a:rPr>
              <a:t>It is used to find the shortest path between two vertices in a weighted graph.</a:t>
            </a:r>
            <a:endParaRPr>
              <a:solidFill>
                <a:srgbClr val="0F0F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Widely applied in various fields, such as network routing protocols, transportation systems, and robotics.</a:t>
            </a:r>
            <a:endParaRPr>
              <a:solidFill>
                <a:srgbClr val="0F0F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Essential for solving problems where finding the optimal path is crucial, minimizing costs or time.</a:t>
            </a:r>
            <a:endParaRPr>
              <a:solidFill>
                <a:srgbClr val="0F0F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Examples of real-world applications include GPS navigation systems, network routing protocols (like OSPF), and logistics planning in transportation.</a:t>
            </a:r>
            <a:endParaRPr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Dijkstra’s Algorithm works?</a:t>
            </a:r>
            <a:endParaRPr/>
          </a:p>
        </p:txBody>
      </p:sp>
      <p:sp>
        <p:nvSpPr>
          <p:cNvPr id="786" name="Google Shape;786;p21"/>
          <p:cNvSpPr txBox="1"/>
          <p:nvPr>
            <p:ph idx="4294967295" type="subTitle"/>
          </p:nvPr>
        </p:nvSpPr>
        <p:spPr>
          <a:xfrm>
            <a:off x="1156950" y="2034575"/>
            <a:ext cx="6830100" cy="24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Dijkstra's Algorithm starts from a source vertex and explores the neighboring vertices in a greedy manner.</a:t>
            </a:r>
            <a:endParaRPr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It maintains a priority queue to keep track of the vertices with the shortest distance from the source.</a:t>
            </a:r>
            <a:endParaRPr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At each step, it selects the vertex with the minimum distance and adds it to the set of visited vertices.</a:t>
            </a:r>
            <a:endParaRPr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The algorithm continuously updates the distances of the remaining vertices based on the selected vertex.</a:t>
            </a:r>
            <a:endParaRPr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This process repeats until all vertices are visited or the destination vertex is reached.</a:t>
            </a:r>
            <a:endParaRPr>
              <a:solidFill>
                <a:srgbClr val="0F0F0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"/>
          <p:cNvSpPr txBox="1"/>
          <p:nvPr>
            <p:ph type="title"/>
          </p:nvPr>
        </p:nvSpPr>
        <p:spPr>
          <a:xfrm>
            <a:off x="720000" y="45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792" name="Google Shape;792;p22"/>
          <p:cNvSpPr txBox="1"/>
          <p:nvPr>
            <p:ph idx="1" type="subTitle"/>
          </p:nvPr>
        </p:nvSpPr>
        <p:spPr>
          <a:xfrm>
            <a:off x="3933900" y="1248925"/>
            <a:ext cx="4625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</a:rPr>
              <a:t>1. </a:t>
            </a:r>
            <a:r>
              <a:rPr b="1" lang="en" sz="1200">
                <a:solidFill>
                  <a:srgbClr val="0F0F0F"/>
                </a:solidFill>
              </a:rPr>
              <a:t>Initialization:</a:t>
            </a:r>
            <a:endParaRPr b="1" sz="1200"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1200"/>
              <a:buChar char="●"/>
            </a:pPr>
            <a:r>
              <a:rPr lang="en" sz="1200">
                <a:solidFill>
                  <a:srgbClr val="0F0F0F"/>
                </a:solidFill>
              </a:rPr>
              <a:t>Set the distance of the starting vertex to 0 and the distances of all other vertices to infinity.</a:t>
            </a:r>
            <a:endParaRPr sz="1200"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1200"/>
              <a:buChar char="●"/>
            </a:pPr>
            <a:r>
              <a:rPr lang="en" sz="1200">
                <a:solidFill>
                  <a:srgbClr val="0F0F0F"/>
                </a:solidFill>
              </a:rPr>
              <a:t>Mark all nodes as unvisited.</a:t>
            </a:r>
            <a:endParaRPr sz="1200"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1200"/>
              <a:buChar char="●"/>
            </a:pPr>
            <a:r>
              <a:rPr lang="en" sz="1200">
                <a:solidFill>
                  <a:srgbClr val="0F0F0F"/>
                </a:solidFill>
              </a:rPr>
              <a:t>Create an empty priority queue to keep track of vertices based on their tentative distances.</a:t>
            </a:r>
            <a:endParaRPr sz="1200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</a:rPr>
              <a:t>2. </a:t>
            </a:r>
            <a:r>
              <a:rPr b="1" lang="en" sz="1200">
                <a:solidFill>
                  <a:srgbClr val="000000"/>
                </a:solidFill>
              </a:rPr>
              <a:t>Iterative Process:</a:t>
            </a:r>
            <a:r>
              <a:rPr lang="en" sz="1200">
                <a:solidFill>
                  <a:srgbClr val="000000"/>
                </a:solidFill>
              </a:rPr>
              <a:t> Repeat the following steps until all vertices are visited or the destination vertex is reached.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3. </a:t>
            </a:r>
            <a:r>
              <a:rPr b="1" lang="en" sz="1200">
                <a:solidFill>
                  <a:srgbClr val="000000"/>
                </a:solidFill>
              </a:rPr>
              <a:t>Select the Current Node: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Choose the unvisited vertex with the smallest tentative distance as the current vertex.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Initially, the starting vertex is selected with a distance of 0.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F0F0F"/>
              </a:solidFill>
            </a:endParaRPr>
          </a:p>
        </p:txBody>
      </p:sp>
      <p:pic>
        <p:nvPicPr>
          <p:cNvPr id="793" name="Google Shape;793;p22"/>
          <p:cNvPicPr preferRelativeResize="0"/>
          <p:nvPr/>
        </p:nvPicPr>
        <p:blipFill rotWithShape="1">
          <a:blip r:embed="rId3">
            <a:alphaModFix/>
          </a:blip>
          <a:srcRect b="10679" l="5360" r="8044" t="13580"/>
          <a:stretch/>
        </p:blipFill>
        <p:spPr>
          <a:xfrm>
            <a:off x="399225" y="1699375"/>
            <a:ext cx="3362673" cy="20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3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799" name="Google Shape;799;p23"/>
          <p:cNvSpPr txBox="1"/>
          <p:nvPr>
            <p:ph idx="4294967295" type="subTitle"/>
          </p:nvPr>
        </p:nvSpPr>
        <p:spPr>
          <a:xfrm>
            <a:off x="720000" y="1018450"/>
            <a:ext cx="79761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4. </a:t>
            </a:r>
            <a:r>
              <a:rPr b="1" lang="en" sz="1200">
                <a:solidFill>
                  <a:srgbClr val="000000"/>
                </a:solidFill>
              </a:rPr>
              <a:t>Update Neighbors:</a:t>
            </a:r>
            <a:r>
              <a:rPr lang="en" sz="1200">
                <a:solidFill>
                  <a:srgbClr val="000000"/>
                </a:solidFill>
              </a:rPr>
              <a:t> For each neighbor of the current vertex that is still unvisited:</a:t>
            </a:r>
            <a:endParaRPr sz="1200">
              <a:solidFill>
                <a:srgbClr val="000000"/>
              </a:solidFill>
            </a:endParaRPr>
          </a:p>
          <a:p>
            <a:pPr indent="-304800" lvl="2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Calculate the tentative distance from the starting vertex to this neighbor through the current vertex.</a:t>
            </a:r>
            <a:endParaRPr sz="1200">
              <a:solidFill>
                <a:srgbClr val="000000"/>
              </a:solidFill>
            </a:endParaRPr>
          </a:p>
          <a:p>
            <a:pPr indent="-304800" lvl="2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If the calculated distance is smaller than the recorded distance for this neighbor, update the recorded distance.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5. </a:t>
            </a:r>
            <a:r>
              <a:rPr b="1" lang="en" sz="1200">
                <a:solidFill>
                  <a:srgbClr val="000000"/>
                </a:solidFill>
              </a:rPr>
              <a:t>Mark Current Vertex as Visited: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Once all neighbors are examined, mark the current vertex as visited.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This means its tentative distance is finalized.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6. </a:t>
            </a:r>
            <a:r>
              <a:rPr b="1" lang="en" sz="1200">
                <a:solidFill>
                  <a:srgbClr val="000000"/>
                </a:solidFill>
              </a:rPr>
              <a:t>Repeat:</a:t>
            </a:r>
            <a:r>
              <a:rPr lang="en" sz="1200">
                <a:solidFill>
                  <a:srgbClr val="000000"/>
                </a:solidFill>
              </a:rPr>
              <a:t> Repeat steps 3-5 until the destination vertex is visited or until all vertices are visited.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7. </a:t>
            </a:r>
            <a:r>
              <a:rPr b="1" lang="en" sz="1200">
                <a:solidFill>
                  <a:srgbClr val="000000"/>
                </a:solidFill>
              </a:rPr>
              <a:t>Result: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algorithm terminates when all vertices are visited, or the destination vertex is reached.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recorded distances represent the shortest paths from the starting vertex to all other vertices in the graph.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Limitations</a:t>
            </a:r>
            <a:endParaRPr/>
          </a:p>
        </p:txBody>
      </p:sp>
      <p:sp>
        <p:nvSpPr>
          <p:cNvPr id="805" name="Google Shape;805;p24"/>
          <p:cNvSpPr txBox="1"/>
          <p:nvPr>
            <p:ph idx="1" type="subTitle"/>
          </p:nvPr>
        </p:nvSpPr>
        <p:spPr>
          <a:xfrm>
            <a:off x="726775" y="1787900"/>
            <a:ext cx="76128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Advantages of Dijkstra's Algorithm:</a:t>
            </a:r>
            <a:endParaRPr b="1"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guarantees the shortest path if the graph has non-negative edge weights.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is efficient for finding the shortest path from a single source to all other vertices.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can handle graphs with millions of vertices and edges efficiently.</a:t>
            </a:r>
            <a:endParaRPr sz="15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Limitations of Dijkstra's Algorithm:</a:t>
            </a:r>
            <a:endParaRPr b="1"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does not work for graphs with negative edge weights.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does not handle graphs with cycles or disconnected components.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may not find the most optimal path if the graph has negative edge weights.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5"/>
          <p:cNvSpPr txBox="1"/>
          <p:nvPr>
            <p:ph idx="1" type="body"/>
          </p:nvPr>
        </p:nvSpPr>
        <p:spPr>
          <a:xfrm>
            <a:off x="720000" y="1330975"/>
            <a:ext cx="77040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Dijkstra's Algorithm is a powerful tool for finding the shortest path in a graph.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Understanding its principles and limitations is essential for solving various optimization problems.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applying Dijkstra's Algorithm, we can efficiently solve routing problems, network optimization, and more.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26"/>
          <p:cNvGrpSpPr/>
          <p:nvPr/>
        </p:nvGrpSpPr>
        <p:grpSpPr>
          <a:xfrm rot="5400000">
            <a:off x="4457084" y="2987241"/>
            <a:ext cx="292646" cy="2606788"/>
            <a:chOff x="1365575" y="1126950"/>
            <a:chExt cx="292646" cy="2606788"/>
          </a:xfrm>
        </p:grpSpPr>
        <p:sp>
          <p:nvSpPr>
            <p:cNvPr id="817" name="Google Shape;817;p26"/>
            <p:cNvSpPr/>
            <p:nvPr/>
          </p:nvSpPr>
          <p:spPr>
            <a:xfrm>
              <a:off x="1365575" y="1126950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588621" y="1126950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365575" y="1308178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588621" y="1308178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365575" y="148940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588621" y="148940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365575" y="1670633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588621" y="1670633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365575" y="1851861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1588621" y="1851861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1365575" y="2033089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588621" y="2033089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365575" y="2214316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1588621" y="2214316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1365575" y="2395544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1588621" y="2395544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1365575" y="2576772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1588621" y="2576772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1365575" y="2758000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588621" y="2758000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365575" y="2939227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1588621" y="2939227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365575" y="312045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1588621" y="312045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365575" y="3301683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588621" y="3301683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365575" y="3482911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588621" y="3482911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365575" y="3664138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588621" y="3664138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26"/>
          <p:cNvGrpSpPr/>
          <p:nvPr/>
        </p:nvGrpSpPr>
        <p:grpSpPr>
          <a:xfrm rot="5400000">
            <a:off x="4457084" y="3494909"/>
            <a:ext cx="292646" cy="2606788"/>
            <a:chOff x="1811667" y="1126950"/>
            <a:chExt cx="292646" cy="2606788"/>
          </a:xfrm>
        </p:grpSpPr>
        <p:sp>
          <p:nvSpPr>
            <p:cNvPr id="848" name="Google Shape;848;p26"/>
            <p:cNvSpPr/>
            <p:nvPr/>
          </p:nvSpPr>
          <p:spPr>
            <a:xfrm>
              <a:off x="1811667" y="1126950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034713" y="1126950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811667" y="1308178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034713" y="1308178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811667" y="1489405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034713" y="1489405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811667" y="1670633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2034713" y="1670633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811667" y="1851861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2034713" y="1851861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811667" y="2033089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2034713" y="2033089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811667" y="2214316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2034713" y="2214316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811667" y="2395544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2034713" y="2395544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811667" y="2576772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2034713" y="2576772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1811667" y="2758000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2034713" y="2758000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1811667" y="2939227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2034713" y="2939227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1811667" y="3120455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2034713" y="3120455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1811667" y="3301683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2034713" y="3301683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1811667" y="3482911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2034713" y="3482911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1811667" y="3664138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2034713" y="3664138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26"/>
          <p:cNvGrpSpPr/>
          <p:nvPr/>
        </p:nvGrpSpPr>
        <p:grpSpPr>
          <a:xfrm>
            <a:off x="6243638" y="4029925"/>
            <a:ext cx="1239447" cy="1028922"/>
            <a:chOff x="3656850" y="2571975"/>
            <a:chExt cx="1239447" cy="1028922"/>
          </a:xfrm>
        </p:grpSpPr>
        <p:sp>
          <p:nvSpPr>
            <p:cNvPr id="879" name="Google Shape;879;p26"/>
            <p:cNvSpPr/>
            <p:nvPr/>
          </p:nvSpPr>
          <p:spPr>
            <a:xfrm>
              <a:off x="3656850" y="2571975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4031099" y="2571975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4405348" y="2571975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4779597" y="2571975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3656850" y="2876048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4031099" y="2876048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4405348" y="2876048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4779597" y="2876048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3656850" y="3180122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4031099" y="3180122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4405348" y="3180122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4779597" y="3180122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3656850" y="3484197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4031099" y="3484197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4405348" y="3484197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4779597" y="3484197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26"/>
          <p:cNvGrpSpPr/>
          <p:nvPr/>
        </p:nvGrpSpPr>
        <p:grpSpPr>
          <a:xfrm>
            <a:off x="7819913" y="4029925"/>
            <a:ext cx="1239447" cy="1028922"/>
            <a:chOff x="3656850" y="2571975"/>
            <a:chExt cx="1239447" cy="1028922"/>
          </a:xfrm>
        </p:grpSpPr>
        <p:sp>
          <p:nvSpPr>
            <p:cNvPr id="896" name="Google Shape;896;p26"/>
            <p:cNvSpPr/>
            <p:nvPr/>
          </p:nvSpPr>
          <p:spPr>
            <a:xfrm>
              <a:off x="3656850" y="2571975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4031099" y="2571975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4405348" y="2571975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4779597" y="2571975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3656850" y="2876048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4031099" y="2876048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4405348" y="2876048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4779597" y="2876048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3656850" y="3180122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4031099" y="3180122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4405348" y="3180122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4779597" y="3180122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3656850" y="3484197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4031099" y="3484197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4405348" y="3484197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4779597" y="3484197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26"/>
          <p:cNvSpPr/>
          <p:nvPr/>
        </p:nvSpPr>
        <p:spPr>
          <a:xfrm>
            <a:off x="3847650" y="646388"/>
            <a:ext cx="1239600" cy="1239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6"/>
          <p:cNvSpPr txBox="1"/>
          <p:nvPr>
            <p:ph type="title"/>
          </p:nvPr>
        </p:nvSpPr>
        <p:spPr>
          <a:xfrm>
            <a:off x="899575" y="2331400"/>
            <a:ext cx="7531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nybody ExtraBold"/>
                <a:ea typeface="Anybody ExtraBold"/>
                <a:cs typeface="Anybody ExtraBold"/>
                <a:sym typeface="Anybody ExtraBold"/>
              </a:rPr>
              <a:t>Thank you for your time and attention 🙂</a:t>
            </a:r>
            <a:endParaRPr b="0">
              <a:latin typeface="Anybody ExtraBold"/>
              <a:ea typeface="Anybody ExtraBold"/>
              <a:cs typeface="Anybody ExtraBold"/>
              <a:sym typeface="Anybod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nybody ExtraBold"/>
              <a:ea typeface="Anybody ExtraBold"/>
              <a:cs typeface="Anybody ExtraBold"/>
              <a:sym typeface="Anybody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Multiply Matrices by Slidesgo">
  <a:themeElements>
    <a:clrScheme name="Simple Light">
      <a:dk1>
        <a:srgbClr val="333333"/>
      </a:dk1>
      <a:lt1>
        <a:srgbClr val="F5F5F5"/>
      </a:lt1>
      <a:dk2>
        <a:srgbClr val="E6B93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