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6" r:id="rId2"/>
    <p:sldId id="311" r:id="rId3"/>
    <p:sldId id="322" r:id="rId4"/>
    <p:sldId id="312" r:id="rId5"/>
    <p:sldId id="313" r:id="rId6"/>
    <p:sldId id="315" r:id="rId7"/>
    <p:sldId id="316" r:id="rId8"/>
    <p:sldId id="314" r:id="rId9"/>
    <p:sldId id="317" r:id="rId10"/>
    <p:sldId id="318" r:id="rId11"/>
    <p:sldId id="320" r:id="rId12"/>
    <p:sldId id="32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lideModel" initials="S" lastIdx="1" clrIdx="0">
    <p:extLst>
      <p:ext uri="{19B8F6BF-5375-455C-9EA6-DF929625EA0E}">
        <p15:presenceInfo xmlns:p15="http://schemas.microsoft.com/office/powerpoint/2012/main" userId="SlideMod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7259"/>
    <a:srgbClr val="1DCDAB"/>
    <a:srgbClr val="1FD7B4"/>
    <a:srgbClr val="18A88D"/>
    <a:srgbClr val="1BBB9D"/>
    <a:srgbClr val="1BBFA0"/>
    <a:srgbClr val="F8F8F8"/>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81128" autoAdjust="0"/>
  </p:normalViewPr>
  <p:slideViewPr>
    <p:cSldViewPr>
      <p:cViewPr varScale="1">
        <p:scale>
          <a:sx n="56" d="100"/>
          <a:sy n="56" d="100"/>
        </p:scale>
        <p:origin x="1692" y="6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I’ll be walking you through the latest business performance results for </a:t>
            </a:r>
            <a:r>
              <a:rPr lang="en-US" i="1" dirty="0"/>
              <a:t>Organics</a:t>
            </a:r>
            <a:r>
              <a:rPr lang="en-US" dirty="0"/>
              <a:t>. While the company has delivered strong overall sales of 9.35M and profits of 5.07M, our analysis highlights both strengths to leverage and critical gaps to address.”</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35049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C5AEC-1BB4-BA72-3788-CE8907129D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4E2799-FA03-DEDA-0ABC-791BA03A2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20ACA6-17EA-C275-3011-074B5215BDF2}"/>
              </a:ext>
            </a:extLst>
          </p:cNvPr>
          <p:cNvSpPr>
            <a:spLocks noGrp="1"/>
          </p:cNvSpPr>
          <p:nvPr>
            <p:ph type="body" idx="1"/>
          </p:nvPr>
        </p:nvSpPr>
        <p:spPr/>
        <p:txBody>
          <a:bodyPr/>
          <a:lstStyle/>
          <a:p>
            <a:r>
              <a:rPr lang="en-US" dirty="0"/>
              <a:t>The objective is to provide executives with a clear overview of </a:t>
            </a:r>
            <a:r>
              <a:rPr lang="en-US" i="1" dirty="0"/>
              <a:t>Organics’</a:t>
            </a:r>
            <a:r>
              <a:rPr lang="en-US" dirty="0"/>
              <a:t> current business performance, highlight key challenges and gaps, and present actionable strategies to sustain profitability, reduce risks, and drive balanced growth across products, regions, and customer segments.</a:t>
            </a:r>
            <a:endParaRPr lang="en-IN" dirty="0"/>
          </a:p>
        </p:txBody>
      </p:sp>
      <p:sp>
        <p:nvSpPr>
          <p:cNvPr id="4" name="Slide Number Placeholder 3">
            <a:extLst>
              <a:ext uri="{FF2B5EF4-FFF2-40B4-BE49-F238E27FC236}">
                <a16:creationId xmlns:a16="http://schemas.microsoft.com/office/drawing/2014/main" id="{AA4C93A9-B0ED-10CE-CE60-328B82674549}"/>
              </a:ext>
            </a:extLst>
          </p:cNvPr>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00625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performance has remained relatively stable from January to June, averaging around $1.5M–$1.6M monthly</a:t>
            </a:r>
          </a:p>
          <a:p>
            <a:endParaRPr lang="en-US" dirty="0"/>
          </a:p>
          <a:p>
            <a:r>
              <a:rPr lang="en-US" dirty="0"/>
              <a:t>“At a high level, </a:t>
            </a:r>
            <a:r>
              <a:rPr lang="en-US" i="1" dirty="0"/>
              <a:t>Organics</a:t>
            </a:r>
            <a:r>
              <a:rPr lang="en-US" dirty="0"/>
              <a:t> is achieving impressive profit margins of 54% and a healthy customer base of 378K. However, much of our performance is concentrated in a few product lines such as Smooth Silky Salty, Peanut Butter Cubes, and Choco Almonds. This concentration creates risk, as weaker or negative contributors like After Nines or Baker’s Chips pull down our overall portfolio.”</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89042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the process moved us from raw sales records, through structured calculations, into validated visuals that highlight both opportunities and risks for Organics.</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964719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Organics, we started by reviewing over </a:t>
            </a:r>
            <a:r>
              <a:rPr lang="en-US" b="1" dirty="0"/>
              <a:t>9.35 million in sales records</a:t>
            </a:r>
            <a:r>
              <a:rPr lang="en-US" dirty="0"/>
              <a:t> supported by </a:t>
            </a:r>
            <a:r>
              <a:rPr lang="en-US" b="1" dirty="0"/>
              <a:t>378,000 customer transactions</a:t>
            </a:r>
            <a:r>
              <a:rPr lang="en-US" dirty="0"/>
              <a:t>. The data was segmented by product, region, and sales teams to identify where sales were strong, where costs were rising, and how customers were distributed. </a:t>
            </a:r>
            <a:r>
              <a:rPr lang="en-US"/>
              <a:t>This gave us the foundation to assess both the scale and direction of our performance.”</a:t>
            </a:r>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401770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performance has remained relatively stable from January to June, averaging around $1.5M–$1.6M monthly.</a:t>
            </a:r>
          </a:p>
          <a:p>
            <a:r>
              <a:rPr lang="en-US" dirty="0"/>
              <a:t>Customer acquisition shows fluctuations, with a dip in March and June.</a:t>
            </a:r>
          </a:p>
          <a:p>
            <a:r>
              <a:rPr lang="en-US" dirty="0"/>
              <a:t>Seasonality and rolling averages suggest predictable patterns but limited growth acceleration.</a:t>
            </a:r>
          </a:p>
          <a:p>
            <a:r>
              <a:rPr lang="en-US" dirty="0"/>
              <a:t>Salesperson efficiency varies, with a notable gap between top and bottom performers.</a:t>
            </a:r>
          </a:p>
          <a:p>
            <a:r>
              <a:rPr lang="en-US" dirty="0"/>
              <a:t>Forecasted sales for the next two quarters show moderate growth with uncertainty.</a:t>
            </a:r>
          </a:p>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412395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Flat Sales Trend</a:t>
            </a:r>
            <a:r>
              <a:rPr lang="en-US" sz="1600" kern="1200" dirty="0">
                <a:solidFill>
                  <a:schemeClr val="tx1"/>
                </a:solidFill>
                <a:effectLst/>
                <a:latin typeface="+mn-lt"/>
                <a:ea typeface="+mn-ea"/>
                <a:cs typeface="+mn-cs"/>
              </a:rPr>
              <a:t>: Despite seasonal fluctuations, monthly sales are plateauing with no clear upward momentum.</a:t>
            </a: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Sales Distribution</a:t>
            </a:r>
            <a:r>
              <a:rPr lang="en-US" sz="1600" kern="1200" dirty="0">
                <a:solidFill>
                  <a:schemeClr val="tx1"/>
                </a:solidFill>
                <a:effectLst/>
                <a:latin typeface="+mn-lt"/>
                <a:ea typeface="+mn-ea"/>
                <a:cs typeface="+mn-cs"/>
              </a:rPr>
              <a:t>: Performance is heavily concentrated in a few top products (Smooth Silky Salty, Peanut Butter Cubes, Choco Almonds) → risk of overdependence.</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Customer Volatility</a:t>
            </a:r>
            <a:r>
              <a:rPr lang="en-US" sz="1600" kern="1200" dirty="0">
                <a:solidFill>
                  <a:schemeClr val="tx1"/>
                </a:solidFill>
                <a:effectLst/>
                <a:latin typeface="+mn-lt"/>
                <a:ea typeface="+mn-ea"/>
                <a:cs typeface="+mn-cs"/>
              </a:rPr>
              <a:t>: Significant drop in customer numbers in March and June, impacting overall sales.</a:t>
            </a: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Customer Profitability</a:t>
            </a:r>
            <a:r>
              <a:rPr lang="en-US" sz="1600" kern="1200" dirty="0">
                <a:solidFill>
                  <a:schemeClr val="tx1"/>
                </a:solidFill>
                <a:effectLst/>
                <a:latin typeface="+mn-lt"/>
                <a:ea typeface="+mn-ea"/>
                <a:cs typeface="+mn-cs"/>
              </a:rPr>
              <a:t>: Sales per customer are relatively low despite high volume of customers (378K).</a:t>
            </a:r>
          </a:p>
          <a:p>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Efficiency Disparity</a:t>
            </a:r>
            <a:r>
              <a:rPr lang="en-US" sz="1600" kern="1200" dirty="0">
                <a:solidFill>
                  <a:schemeClr val="tx1"/>
                </a:solidFill>
                <a:effectLst/>
                <a:latin typeface="+mn-lt"/>
                <a:ea typeface="+mn-ea"/>
                <a:cs typeface="+mn-cs"/>
              </a:rPr>
              <a:t>: Wide gap in Sales/Customer efficiency between top performer ($28.83) and others (~$23.30).</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Forecast Uncertainty</a:t>
            </a:r>
            <a:r>
              <a:rPr lang="en-US" sz="1600" kern="1200" dirty="0">
                <a:solidFill>
                  <a:schemeClr val="tx1"/>
                </a:solidFill>
                <a:effectLst/>
                <a:latin typeface="+mn-lt"/>
                <a:ea typeface="+mn-ea"/>
                <a:cs typeface="+mn-cs"/>
              </a:rPr>
              <a:t>: Confidence interval in forecast suggests potential risk in meeting targets.</a:t>
            </a: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Underutilized Seasonality Insights</a:t>
            </a:r>
            <a:r>
              <a:rPr lang="en-US" sz="1600" kern="1200" dirty="0">
                <a:solidFill>
                  <a:schemeClr val="tx1"/>
                </a:solidFill>
                <a:effectLst/>
                <a:latin typeface="+mn-lt"/>
                <a:ea typeface="+mn-ea"/>
                <a:cs typeface="+mn-cs"/>
              </a:rPr>
              <a:t>: Seasonality index is consistent but not leveraged for campaign timing or resource allocation.</a:t>
            </a:r>
          </a:p>
          <a:p>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Category Mix</a:t>
            </a:r>
            <a:r>
              <a:rPr lang="en-US" sz="1600" kern="1200" dirty="0">
                <a:solidFill>
                  <a:schemeClr val="tx1"/>
                </a:solidFill>
                <a:effectLst/>
                <a:latin typeface="+mn-lt"/>
                <a:ea typeface="+mn-ea"/>
                <a:cs typeface="+mn-cs"/>
              </a:rPr>
              <a:t>: Bars dominate profit contribution, while Bites and Others underperform.</a:t>
            </a: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Profit Variability</a:t>
            </a:r>
            <a:r>
              <a:rPr lang="en-US" sz="1600" kern="1200" dirty="0">
                <a:solidFill>
                  <a:schemeClr val="tx1"/>
                </a:solidFill>
                <a:effectLst/>
                <a:latin typeface="+mn-lt"/>
                <a:ea typeface="+mn-ea"/>
                <a:cs typeface="+mn-cs"/>
              </a:rPr>
              <a:t>: Some products have negative or very low contribution margins (e.g., After Nines, Baker’s Chips).</a:t>
            </a:r>
          </a:p>
          <a:p>
            <a:endParaRPr lang="en-US"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Regional Imbalance</a:t>
            </a:r>
            <a:r>
              <a:rPr lang="en-US" sz="1600" kern="1200" dirty="0">
                <a:solidFill>
                  <a:schemeClr val="tx1"/>
                </a:solidFill>
                <a:effectLst/>
                <a:latin typeface="+mn-lt"/>
                <a:ea typeface="+mn-ea"/>
                <a:cs typeface="+mn-cs"/>
              </a:rPr>
              <a:t>: APAC significantly leads, while Americas and Europe lag in sales and box volumes.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Seasonal Declines</a:t>
            </a:r>
            <a:r>
              <a:rPr lang="en-US" sz="1600" kern="1200" dirty="0">
                <a:solidFill>
                  <a:schemeClr val="tx1"/>
                </a:solidFill>
                <a:effectLst/>
                <a:latin typeface="+mn-lt"/>
                <a:ea typeface="+mn-ea"/>
                <a:cs typeface="+mn-cs"/>
              </a:rPr>
              <a:t>: Profit by month shows a downward trend from January (1.02M) to May (0.63M), before a partial recovery in June.</a:t>
            </a:r>
          </a:p>
          <a:p>
            <a:endParaRPr lang="en-US"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06293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b="1" kern="1200" dirty="0">
                <a:solidFill>
                  <a:schemeClr val="tx1"/>
                </a:solidFill>
                <a:effectLst/>
                <a:latin typeface="+mn-lt"/>
                <a:ea typeface="+mn-ea"/>
                <a:cs typeface="+mn-cs"/>
              </a:rPr>
              <a:t>Diversify Product Portfolio</a:t>
            </a:r>
            <a:r>
              <a:rPr lang="en-US" sz="1600" kern="1200" dirty="0">
                <a:solidFill>
                  <a:schemeClr val="tx1"/>
                </a:solidFill>
                <a:effectLst/>
                <a:latin typeface="+mn-lt"/>
                <a:ea typeface="+mn-ea"/>
                <a:cs typeface="+mn-cs"/>
              </a:rPr>
              <a:t>: Reduce dependency on top sellers; improve marketing and pricing for mid-tier and low-performing products.</a:t>
            </a:r>
          </a:p>
          <a:p>
            <a:pPr lvl="0"/>
            <a:r>
              <a:rPr lang="en-US" sz="1600" b="1" kern="1200" dirty="0">
                <a:solidFill>
                  <a:schemeClr val="tx1"/>
                </a:solidFill>
                <a:effectLst/>
                <a:latin typeface="+mn-lt"/>
                <a:ea typeface="+mn-ea"/>
                <a:cs typeface="+mn-cs"/>
              </a:rPr>
              <a:t>Category Development</a:t>
            </a:r>
            <a:r>
              <a:rPr lang="en-US" sz="1600" kern="1200" dirty="0">
                <a:solidFill>
                  <a:schemeClr val="tx1"/>
                </a:solidFill>
                <a:effectLst/>
                <a:latin typeface="+mn-lt"/>
                <a:ea typeface="+mn-ea"/>
                <a:cs typeface="+mn-cs"/>
              </a:rPr>
              <a:t>: Invest in innovation and promotion of Bites and Other categories to capture new demand.</a:t>
            </a:r>
          </a:p>
          <a:p>
            <a:pPr lvl="0"/>
            <a:r>
              <a:rPr lang="en-US" sz="1600" b="1" kern="1200" dirty="0">
                <a:solidFill>
                  <a:schemeClr val="tx1"/>
                </a:solidFill>
                <a:effectLst/>
                <a:latin typeface="+mn-lt"/>
                <a:ea typeface="+mn-ea"/>
                <a:cs typeface="+mn-cs"/>
              </a:rPr>
              <a:t>Optimize Underperforming SKUs</a:t>
            </a:r>
            <a:r>
              <a:rPr lang="en-US" sz="1600" kern="1200" dirty="0">
                <a:solidFill>
                  <a:schemeClr val="tx1"/>
                </a:solidFill>
                <a:effectLst/>
                <a:latin typeface="+mn-lt"/>
                <a:ea typeface="+mn-ea"/>
                <a:cs typeface="+mn-cs"/>
              </a:rPr>
              <a:t>: Reassess pricing, production costs, or discontinue negative/low-margin products.</a:t>
            </a:r>
          </a:p>
          <a:p>
            <a:pPr lvl="0"/>
            <a:r>
              <a:rPr lang="en-US" sz="1600" kern="1200" dirty="0">
                <a:solidFill>
                  <a:schemeClr val="tx1"/>
                </a:solidFill>
                <a:effectLst/>
                <a:latin typeface="+mn-lt"/>
                <a:ea typeface="+mn-ea"/>
                <a:cs typeface="+mn-cs"/>
              </a:rPr>
              <a:t> </a:t>
            </a:r>
          </a:p>
          <a:p>
            <a:pPr lvl="0"/>
            <a:r>
              <a:rPr lang="en-US" sz="1600" b="1" kern="1200" dirty="0">
                <a:solidFill>
                  <a:schemeClr val="tx1"/>
                </a:solidFill>
                <a:effectLst/>
                <a:latin typeface="+mn-lt"/>
                <a:ea typeface="+mn-ea"/>
                <a:cs typeface="+mn-cs"/>
              </a:rPr>
              <a:t>Regional Growth Push</a:t>
            </a:r>
            <a:r>
              <a:rPr lang="en-US" sz="1600" kern="1200" dirty="0">
                <a:solidFill>
                  <a:schemeClr val="tx1"/>
                </a:solidFill>
                <a:effectLst/>
                <a:latin typeface="+mn-lt"/>
                <a:ea typeface="+mn-ea"/>
                <a:cs typeface="+mn-cs"/>
              </a:rPr>
              <a:t>: Strengthen marketing, distribution, and partnerships in the Americas and Europe to balance global performance.</a:t>
            </a:r>
          </a:p>
          <a:p>
            <a:pPr lvl="0"/>
            <a:r>
              <a:rPr lang="en-US" sz="1600" b="1" kern="1200" dirty="0">
                <a:solidFill>
                  <a:schemeClr val="tx1"/>
                </a:solidFill>
                <a:effectLst/>
                <a:latin typeface="+mn-lt"/>
                <a:ea typeface="+mn-ea"/>
                <a:cs typeface="+mn-cs"/>
              </a:rPr>
              <a:t>Customer Value Focus</a:t>
            </a:r>
            <a:r>
              <a:rPr lang="en-US" sz="1600" kern="1200" dirty="0">
                <a:solidFill>
                  <a:schemeClr val="tx1"/>
                </a:solidFill>
                <a:effectLst/>
                <a:latin typeface="+mn-lt"/>
                <a:ea typeface="+mn-ea"/>
                <a:cs typeface="+mn-cs"/>
              </a:rPr>
              <a:t>: Implement loyalty programs and upselling strategies to boost sales/customer metric.</a:t>
            </a:r>
          </a:p>
          <a:p>
            <a:pPr lvl="0"/>
            <a:r>
              <a:rPr lang="en-US" sz="1600" b="1" kern="1200" dirty="0">
                <a:solidFill>
                  <a:schemeClr val="tx1"/>
                </a:solidFill>
                <a:effectLst/>
                <a:latin typeface="+mn-lt"/>
                <a:ea typeface="+mn-ea"/>
                <a:cs typeface="+mn-cs"/>
              </a:rPr>
              <a:t>Targeted Customer Growth</a:t>
            </a:r>
            <a:r>
              <a:rPr lang="en-US" sz="1600" kern="1200" dirty="0">
                <a:solidFill>
                  <a:schemeClr val="tx1"/>
                </a:solidFill>
                <a:effectLst/>
                <a:latin typeface="+mn-lt"/>
                <a:ea typeface="+mn-ea"/>
                <a:cs typeface="+mn-cs"/>
              </a:rPr>
              <a:t>: Focus on increasing customer base during low-performing months (e.g., March, June).</a:t>
            </a:r>
          </a:p>
          <a:p>
            <a:pPr lvl="0"/>
            <a:r>
              <a:rPr lang="en-US" sz="1600" kern="1200" dirty="0">
                <a:solidFill>
                  <a:schemeClr val="tx1"/>
                </a:solidFill>
                <a:effectLst/>
                <a:latin typeface="+mn-lt"/>
                <a:ea typeface="+mn-ea"/>
                <a:cs typeface="+mn-cs"/>
              </a:rPr>
              <a:t> </a:t>
            </a:r>
          </a:p>
          <a:p>
            <a:pPr lvl="0"/>
            <a:r>
              <a:rPr lang="en-US" sz="1600" b="1" kern="1200" dirty="0">
                <a:solidFill>
                  <a:schemeClr val="tx1"/>
                </a:solidFill>
                <a:effectLst/>
                <a:latin typeface="+mn-lt"/>
                <a:ea typeface="+mn-ea"/>
                <a:cs typeface="+mn-cs"/>
              </a:rPr>
              <a:t>Seasonal Planning</a:t>
            </a:r>
            <a:r>
              <a:rPr lang="en-US" sz="1600" kern="1200" dirty="0">
                <a:solidFill>
                  <a:schemeClr val="tx1"/>
                </a:solidFill>
                <a:effectLst/>
                <a:latin typeface="+mn-lt"/>
                <a:ea typeface="+mn-ea"/>
                <a:cs typeface="+mn-cs"/>
              </a:rPr>
              <a:t>: Create targeted campaigns to sustain sales momentum beyond Q1 peak.</a:t>
            </a:r>
          </a:p>
          <a:p>
            <a:pPr lvl="0"/>
            <a:r>
              <a:rPr lang="en-US" sz="1600" b="1" kern="1200" dirty="0">
                <a:solidFill>
                  <a:schemeClr val="tx1"/>
                </a:solidFill>
                <a:effectLst/>
                <a:latin typeface="+mn-lt"/>
                <a:ea typeface="+mn-ea"/>
                <a:cs typeface="+mn-cs"/>
              </a:rPr>
              <a:t>Seasonal Campaigns</a:t>
            </a:r>
            <a:r>
              <a:rPr lang="en-US" sz="1600" kern="1200" dirty="0">
                <a:solidFill>
                  <a:schemeClr val="tx1"/>
                </a:solidFill>
                <a:effectLst/>
                <a:latin typeface="+mn-lt"/>
                <a:ea typeface="+mn-ea"/>
                <a:cs typeface="+mn-cs"/>
              </a:rPr>
              <a:t>: Align marketing and promotions with high-index months (February, May) to maximize ROI.</a:t>
            </a:r>
          </a:p>
          <a:p>
            <a:pPr lvl="0"/>
            <a:r>
              <a:rPr lang="en-US" sz="1600" kern="1200" dirty="0">
                <a:solidFill>
                  <a:schemeClr val="tx1"/>
                </a:solidFill>
                <a:effectLst/>
                <a:latin typeface="+mn-lt"/>
                <a:ea typeface="+mn-ea"/>
                <a:cs typeface="+mn-cs"/>
              </a:rPr>
              <a:t> </a:t>
            </a:r>
          </a:p>
          <a:p>
            <a:pPr lvl="0"/>
            <a:r>
              <a:rPr lang="en-US" sz="1600" b="1" kern="1200" dirty="0">
                <a:solidFill>
                  <a:schemeClr val="tx1"/>
                </a:solidFill>
                <a:effectLst/>
                <a:latin typeface="+mn-lt"/>
                <a:ea typeface="+mn-ea"/>
                <a:cs typeface="+mn-cs"/>
              </a:rPr>
              <a:t>Salesforce Optimization</a:t>
            </a:r>
            <a:r>
              <a:rPr lang="en-US" sz="1600" kern="1200" dirty="0">
                <a:solidFill>
                  <a:schemeClr val="tx1"/>
                </a:solidFill>
                <a:effectLst/>
                <a:latin typeface="+mn-lt"/>
                <a:ea typeface="+mn-ea"/>
                <a:cs typeface="+mn-cs"/>
              </a:rPr>
              <a:t>: Analyze top performer behaviors (Gerard </a:t>
            </a:r>
            <a:r>
              <a:rPr lang="en-US" sz="1600" kern="1200" dirty="0" err="1">
                <a:solidFill>
                  <a:schemeClr val="tx1"/>
                </a:solidFill>
                <a:effectLst/>
                <a:latin typeface="+mn-lt"/>
                <a:ea typeface="+mn-ea"/>
                <a:cs typeface="+mn-cs"/>
              </a:rPr>
              <a:t>Cockshoot</a:t>
            </a:r>
            <a:r>
              <a:rPr lang="en-US" sz="1600" kern="1200" dirty="0">
                <a:solidFill>
                  <a:schemeClr val="tx1"/>
                </a:solidFill>
                <a:effectLst/>
                <a:latin typeface="+mn-lt"/>
                <a:ea typeface="+mn-ea"/>
                <a:cs typeface="+mn-cs"/>
              </a:rPr>
              <a:t>) and replicate best practices across team.</a:t>
            </a:r>
          </a:p>
          <a:p>
            <a:pPr lvl="0"/>
            <a:r>
              <a:rPr lang="en-US" sz="1600" kern="1200" dirty="0">
                <a:solidFill>
                  <a:schemeClr val="tx1"/>
                </a:solidFill>
                <a:effectLst/>
                <a:latin typeface="+mn-lt"/>
                <a:ea typeface="+mn-ea"/>
                <a:cs typeface="+mn-cs"/>
              </a:rPr>
              <a:t> </a:t>
            </a:r>
          </a:p>
          <a:p>
            <a:pPr lvl="0"/>
            <a:r>
              <a:rPr lang="en-US" sz="1600" b="1" kern="1200" dirty="0">
                <a:solidFill>
                  <a:schemeClr val="tx1"/>
                </a:solidFill>
                <a:effectLst/>
                <a:latin typeface="+mn-lt"/>
                <a:ea typeface="+mn-ea"/>
                <a:cs typeface="+mn-cs"/>
              </a:rPr>
              <a:t>Forecast Calibration</a:t>
            </a:r>
            <a:r>
              <a:rPr lang="en-US" sz="1600" kern="1200" dirty="0">
                <a:solidFill>
                  <a:schemeClr val="tx1"/>
                </a:solidFill>
                <a:effectLst/>
                <a:latin typeface="+mn-lt"/>
                <a:ea typeface="+mn-ea"/>
                <a:cs typeface="+mn-cs"/>
              </a:rPr>
              <a:t>: Use predictive analytics to refine forecast models and reduce uncertainty.</a:t>
            </a:r>
          </a:p>
          <a:p>
            <a:pPr lvl="0"/>
            <a:r>
              <a:rPr lang="en-US" sz="1600" b="1" kern="1200" dirty="0">
                <a:solidFill>
                  <a:schemeClr val="tx1"/>
                </a:solidFill>
                <a:effectLst/>
                <a:latin typeface="+mn-lt"/>
                <a:ea typeface="+mn-ea"/>
                <a:cs typeface="+mn-cs"/>
              </a:rPr>
              <a:t>Rolling Average Monitoring</a:t>
            </a:r>
            <a:r>
              <a:rPr lang="en-US" sz="1600" kern="1200" dirty="0">
                <a:solidFill>
                  <a:schemeClr val="tx1"/>
                </a:solidFill>
                <a:effectLst/>
                <a:latin typeface="+mn-lt"/>
                <a:ea typeface="+mn-ea"/>
                <a:cs typeface="+mn-cs"/>
              </a:rPr>
              <a:t>: Set monthly targets that exceed rolling average to push growth.</a:t>
            </a:r>
          </a:p>
          <a:p>
            <a:r>
              <a:rPr lang="en-US" sz="16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2747326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Customer Retention Program</a:t>
            </a:r>
            <a:r>
              <a:rPr lang="en-US" dirty="0"/>
              <a:t>: Launch loyalty and referral programs to stabilize customer count.</a:t>
            </a:r>
          </a:p>
          <a:p>
            <a:r>
              <a:rPr lang="en-US" b="1" dirty="0"/>
              <a:t>Sales Training &amp; Incentives</a:t>
            </a:r>
            <a:r>
              <a:rPr lang="en-US" dirty="0"/>
              <a:t>: Implement performance-based incentives and training modules to close efficiency gaps.</a:t>
            </a:r>
          </a:p>
          <a:p>
            <a:r>
              <a:rPr lang="en-US" b="1" dirty="0"/>
              <a:t>Data-Driven Marketing</a:t>
            </a:r>
            <a:r>
              <a:rPr lang="en-US" dirty="0"/>
              <a:t>: Use seasonality and customer behavior data to time campaigns and offers.</a:t>
            </a:r>
          </a:p>
          <a:p>
            <a:r>
              <a:rPr lang="en-US" b="1" dirty="0"/>
              <a:t>Quarterly Sales Sprints</a:t>
            </a:r>
            <a:r>
              <a:rPr lang="en-US" dirty="0"/>
              <a:t>: Introduce focused sales drives aligned with forecasted dips to mitigate risk.</a:t>
            </a:r>
          </a:p>
          <a:p>
            <a:r>
              <a:rPr lang="en-US" b="1" dirty="0"/>
              <a:t>Executive Dashboards</a:t>
            </a:r>
            <a:r>
              <a:rPr lang="en-US" dirty="0"/>
              <a:t>: Build real-time dashboards for leadership to monitor KPIs and intervene proactively.</a:t>
            </a:r>
          </a:p>
          <a:p>
            <a:endParaRPr lang="en-US" dirty="0"/>
          </a:p>
          <a:p>
            <a:r>
              <a:rPr lang="en-US" b="1" dirty="0"/>
              <a:t>Product Strategy</a:t>
            </a:r>
            <a:r>
              <a:rPr lang="en-US" dirty="0"/>
              <a:t>: Launch limited editions and bundle offers to boost weaker SKUs.</a:t>
            </a:r>
          </a:p>
          <a:p>
            <a:r>
              <a:rPr lang="en-US" b="1" dirty="0"/>
              <a:t>Regional Strategy</a:t>
            </a:r>
            <a:r>
              <a:rPr lang="en-US" dirty="0"/>
              <a:t>: Expand supply chain efficiency and market penetration in underperforming regions with localized campaigns.</a:t>
            </a:r>
          </a:p>
          <a:p>
            <a:r>
              <a:rPr lang="en-US" b="1" dirty="0"/>
              <a:t>Customer Engagement Strategy</a:t>
            </a:r>
            <a:r>
              <a:rPr lang="en-US" dirty="0"/>
              <a:t>: Personalize offers using data analytics; build retention through reward systems.</a:t>
            </a:r>
          </a:p>
          <a:p>
            <a:r>
              <a:rPr lang="en-US" b="1" dirty="0"/>
              <a:t>Operational Strategy</a:t>
            </a:r>
            <a:r>
              <a:rPr lang="en-US" dirty="0"/>
              <a:t>: Streamline costs on low-margin products while reallocating resources to high-profit categories.</a:t>
            </a:r>
          </a:p>
          <a:p>
            <a:r>
              <a:rPr lang="en-US" b="1" dirty="0"/>
              <a:t>Growth Strategy</a:t>
            </a:r>
            <a:r>
              <a:rPr lang="en-US" dirty="0"/>
              <a:t>: Explore new geographies and digital channels for broader customer reach.</a:t>
            </a:r>
          </a:p>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239409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accent1"/>
            </a:gs>
            <a:gs pos="100000">
              <a:schemeClr val="accent4"/>
            </a:gs>
          </a:gsLst>
          <a:lin ang="6600000" scaled="0"/>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37B6556-FA77-4929-82EC-4BF510F2A8AE}"/>
              </a:ext>
            </a:extLst>
          </p:cNvPr>
          <p:cNvSpPr>
            <a:spLocks noGrp="1"/>
          </p:cNvSpPr>
          <p:nvPr>
            <p:ph type="pic" sz="quarter" idx="13"/>
          </p:nvPr>
        </p:nvSpPr>
        <p:spPr>
          <a:xfrm>
            <a:off x="909836" y="-11783"/>
            <a:ext cx="4608512" cy="4869160"/>
          </a:xfrm>
          <a:custGeom>
            <a:avLst/>
            <a:gdLst>
              <a:gd name="connsiteX0" fmla="*/ 0 w 4608512"/>
              <a:gd name="connsiteY0" fmla="*/ 0 h 4869160"/>
              <a:gd name="connsiteX1" fmla="*/ 4608512 w 4608512"/>
              <a:gd name="connsiteY1" fmla="*/ 0 h 4869160"/>
              <a:gd name="connsiteX2" fmla="*/ 4608512 w 4608512"/>
              <a:gd name="connsiteY2" fmla="*/ 4869160 h 4869160"/>
              <a:gd name="connsiteX3" fmla="*/ 0 w 4608512"/>
              <a:gd name="connsiteY3" fmla="*/ 4869160 h 4869160"/>
            </a:gdLst>
            <a:ahLst/>
            <a:cxnLst>
              <a:cxn ang="0">
                <a:pos x="connsiteX0" y="connsiteY0"/>
              </a:cxn>
              <a:cxn ang="0">
                <a:pos x="connsiteX1" y="connsiteY1"/>
              </a:cxn>
              <a:cxn ang="0">
                <a:pos x="connsiteX2" y="connsiteY2"/>
              </a:cxn>
              <a:cxn ang="0">
                <a:pos x="connsiteX3" y="connsiteY3"/>
              </a:cxn>
            </a:cxnLst>
            <a:rect l="l" t="t" r="r" b="b"/>
            <a:pathLst>
              <a:path w="4608512" h="4869160">
                <a:moveTo>
                  <a:pt x="0" y="0"/>
                </a:moveTo>
                <a:lnTo>
                  <a:pt x="4608512" y="0"/>
                </a:lnTo>
                <a:lnTo>
                  <a:pt x="4608512" y="4869160"/>
                </a:lnTo>
                <a:lnTo>
                  <a:pt x="0" y="4869160"/>
                </a:lnTo>
                <a:close/>
              </a:path>
            </a:pathLst>
          </a:custGeom>
        </p:spPr>
        <p:txBody>
          <a:bodyPr wrap="square" anchor="ctr">
            <a:noAutofit/>
          </a:bodyPr>
          <a:lstStyle>
            <a:lvl1pPr algn="ctr">
              <a:buFontTx/>
              <a:buNone/>
              <a:defRPr/>
            </a:lvl1pPr>
          </a:lstStyle>
          <a:p>
            <a:endParaRPr lang="en-IN"/>
          </a:p>
        </p:txBody>
      </p:sp>
      <p:sp>
        <p:nvSpPr>
          <p:cNvPr id="2" name="Title 1"/>
          <p:cNvSpPr>
            <a:spLocks noGrp="1"/>
          </p:cNvSpPr>
          <p:nvPr>
            <p:ph type="ctrTitle"/>
          </p:nvPr>
        </p:nvSpPr>
        <p:spPr>
          <a:xfrm>
            <a:off x="1206500" y="3796885"/>
            <a:ext cx="4037030" cy="610820"/>
          </a:xfrm>
        </p:spPr>
        <p:txBody>
          <a:bodyPr anchor="b">
            <a:noAutofit/>
          </a:bodyPr>
          <a:lstStyle>
            <a:lvl1pPr algn="ctr">
              <a:defRPr lang="en-US" sz="5400" b="1" kern="1200" smtClean="0">
                <a:solidFill>
                  <a:schemeClr val="bg1"/>
                </a:solidFill>
                <a:latin typeface="+mn-lt"/>
                <a:ea typeface="+mj-ea"/>
                <a:cs typeface="+mj-cs"/>
              </a:defRPr>
            </a:lvl1pPr>
          </a:lstStyle>
          <a:p>
            <a:r>
              <a:rPr lang="en-US" dirty="0"/>
              <a:t>Click to edit Master title style</a:t>
            </a:r>
          </a:p>
        </p:txBody>
      </p:sp>
      <p:sp>
        <p:nvSpPr>
          <p:cNvPr id="3" name="Subtitle 2"/>
          <p:cNvSpPr>
            <a:spLocks noGrp="1"/>
          </p:cNvSpPr>
          <p:nvPr>
            <p:ph type="subTitle" idx="1"/>
          </p:nvPr>
        </p:nvSpPr>
        <p:spPr>
          <a:xfrm>
            <a:off x="1182593" y="5157192"/>
            <a:ext cx="4049808" cy="764440"/>
          </a:xfrm>
        </p:spPr>
        <p:txBody>
          <a:bodyPr>
            <a:normAutofit/>
          </a:bodyPr>
          <a:lstStyle>
            <a:lvl1pPr marL="0" indent="0" algn="ctr">
              <a:buNone/>
              <a:defRPr lang="en-US" sz="20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cxnSp>
        <p:nvCxnSpPr>
          <p:cNvPr id="9" name="Straight Connector 8">
            <a:extLst>
              <a:ext uri="{FF2B5EF4-FFF2-40B4-BE49-F238E27FC236}">
                <a16:creationId xmlns:a16="http://schemas.microsoft.com/office/drawing/2014/main" id="{167AF854-4313-4950-AD62-3E960DDD3D5A}"/>
              </a:ext>
            </a:extLst>
          </p:cNvPr>
          <p:cNvCxnSpPr>
            <a:cxnSpLocks/>
          </p:cNvCxnSpPr>
          <p:nvPr userDrawn="1"/>
        </p:nvCxnSpPr>
        <p:spPr>
          <a:xfrm>
            <a:off x="909836" y="5511800"/>
            <a:ext cx="0" cy="1346200"/>
          </a:xfrm>
          <a:prstGeom prst="line">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0" name="Picture Placeholder 9">
            <a:extLst>
              <a:ext uri="{FF2B5EF4-FFF2-40B4-BE49-F238E27FC236}">
                <a16:creationId xmlns:a16="http://schemas.microsoft.com/office/drawing/2014/main" id="{7E553158-0ECA-4028-A196-751349154D37}"/>
              </a:ext>
            </a:extLst>
          </p:cNvPr>
          <p:cNvSpPr>
            <a:spLocks noGrp="1"/>
          </p:cNvSpPr>
          <p:nvPr>
            <p:ph type="pic" sz="quarter" idx="13"/>
          </p:nvPr>
        </p:nvSpPr>
        <p:spPr>
          <a:xfrm>
            <a:off x="6873955" y="1949370"/>
            <a:ext cx="4705429" cy="3999910"/>
          </a:xfrm>
          <a:custGeom>
            <a:avLst/>
            <a:gdLst>
              <a:gd name="connsiteX0" fmla="*/ 0 w 5314869"/>
              <a:gd name="connsiteY0" fmla="*/ 0 h 3999910"/>
              <a:gd name="connsiteX1" fmla="*/ 5314869 w 5314869"/>
              <a:gd name="connsiteY1" fmla="*/ 0 h 3999910"/>
              <a:gd name="connsiteX2" fmla="*/ 5314869 w 5314869"/>
              <a:gd name="connsiteY2" fmla="*/ 3999910 h 3999910"/>
              <a:gd name="connsiteX3" fmla="*/ 0 w 5314869"/>
              <a:gd name="connsiteY3" fmla="*/ 3999910 h 3999910"/>
            </a:gdLst>
            <a:ahLst/>
            <a:cxnLst>
              <a:cxn ang="0">
                <a:pos x="connsiteX0" y="connsiteY0"/>
              </a:cxn>
              <a:cxn ang="0">
                <a:pos x="connsiteX1" y="connsiteY1"/>
              </a:cxn>
              <a:cxn ang="0">
                <a:pos x="connsiteX2" y="connsiteY2"/>
              </a:cxn>
              <a:cxn ang="0">
                <a:pos x="connsiteX3" y="connsiteY3"/>
              </a:cxn>
            </a:cxnLst>
            <a:rect l="l" t="t" r="r" b="b"/>
            <a:pathLst>
              <a:path w="5314869" h="3999910">
                <a:moveTo>
                  <a:pt x="0" y="0"/>
                </a:moveTo>
                <a:lnTo>
                  <a:pt x="5314869" y="0"/>
                </a:lnTo>
                <a:lnTo>
                  <a:pt x="5314869" y="3999910"/>
                </a:lnTo>
                <a:lnTo>
                  <a:pt x="0" y="3999910"/>
                </a:lnTo>
                <a:close/>
              </a:path>
            </a:pathLst>
          </a:custGeom>
          <a:solidFill>
            <a:schemeClr val="bg1">
              <a:lumMod val="95000"/>
            </a:schemeClr>
          </a:solidFill>
        </p:spPr>
        <p:txBody>
          <a:bodyPr wrap="square" anchor="ctr">
            <a:noAutofit/>
          </a:bodyPr>
          <a:lstStyle>
            <a:lvl1pPr algn="ctr">
              <a:buFontTx/>
              <a:buNone/>
              <a:defRPr sz="2400"/>
            </a:lvl1pPr>
          </a:lstStyle>
          <a:p>
            <a:endParaRPr lang="en-IN"/>
          </a:p>
        </p:txBody>
      </p:sp>
    </p:spTree>
    <p:extLst>
      <p:ext uri="{BB962C8B-B14F-4D97-AF65-F5344CB8AC3E}">
        <p14:creationId xmlns:p14="http://schemas.microsoft.com/office/powerpoint/2010/main" val="187125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404F2-BE9A-4460-8815-8F645183555F}"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cxnSp>
        <p:nvCxnSpPr>
          <p:cNvPr id="8" name="Straight Connector 7">
            <a:extLst>
              <a:ext uri="{FF2B5EF4-FFF2-40B4-BE49-F238E27FC236}">
                <a16:creationId xmlns:a16="http://schemas.microsoft.com/office/drawing/2014/main" id="{70E69777-ED02-4AD4-9B4E-442853F85CA0}"/>
              </a:ext>
            </a:extLst>
          </p:cNvPr>
          <p:cNvCxnSpPr>
            <a:cxnSpLocks/>
          </p:cNvCxnSpPr>
          <p:nvPr userDrawn="1"/>
        </p:nvCxnSpPr>
        <p:spPr>
          <a:xfrm>
            <a:off x="1341884" y="3068960"/>
            <a:ext cx="0" cy="3789040"/>
          </a:xfrm>
          <a:prstGeom prst="line">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4">
            <a:extLst>
              <a:ext uri="{FF2B5EF4-FFF2-40B4-BE49-F238E27FC236}">
                <a16:creationId xmlns:a16="http://schemas.microsoft.com/office/drawing/2014/main" id="{31CCC165-D66C-4A4C-8A91-8B339321C10D}"/>
              </a:ext>
            </a:extLst>
          </p:cNvPr>
          <p:cNvSpPr>
            <a:spLocks noGrp="1"/>
          </p:cNvSpPr>
          <p:nvPr>
            <p:ph type="body" sz="quarter" idx="14"/>
          </p:nvPr>
        </p:nvSpPr>
        <p:spPr>
          <a:xfrm>
            <a:off x="3010693" y="3068960"/>
            <a:ext cx="5387975" cy="2591817"/>
          </a:xfrm>
        </p:spPr>
        <p:txBody>
          <a:bodyPr>
            <a:normAutofit/>
          </a:bodyPr>
          <a:lstStyle>
            <a:lvl1pPr marL="360000" indent="-360000">
              <a:defRPr sz="2400">
                <a:solidFill>
                  <a:schemeClr val="bg1"/>
                </a:solidFill>
                <a:latin typeface="Segoe UI Light" panose="020B0502040204020203" pitchFamily="34" charset="0"/>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15329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0657" y="3068960"/>
            <a:ext cx="5388011" cy="1800200"/>
          </a:xfrm>
        </p:spPr>
        <p:txBody>
          <a:bodyPr anchor="t">
            <a:noAutofit/>
          </a:bodyPr>
          <a:lstStyle>
            <a:lvl1pPr algn="l">
              <a:defRPr sz="2400" b="0" cap="none">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cxnSp>
        <p:nvCxnSpPr>
          <p:cNvPr id="8" name="Straight Connector 7">
            <a:extLst>
              <a:ext uri="{FF2B5EF4-FFF2-40B4-BE49-F238E27FC236}">
                <a16:creationId xmlns:a16="http://schemas.microsoft.com/office/drawing/2014/main" id="{70E69777-ED02-4AD4-9B4E-442853F85CA0}"/>
              </a:ext>
            </a:extLst>
          </p:cNvPr>
          <p:cNvCxnSpPr>
            <a:cxnSpLocks/>
          </p:cNvCxnSpPr>
          <p:nvPr userDrawn="1"/>
        </p:nvCxnSpPr>
        <p:spPr>
          <a:xfrm>
            <a:off x="1341884" y="3068960"/>
            <a:ext cx="0" cy="3789040"/>
          </a:xfrm>
          <a:prstGeom prst="line">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35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404F2-BE9A-4460-8815-8F645183555F}"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cxnSp>
        <p:nvCxnSpPr>
          <p:cNvPr id="8" name="Straight Connector 7">
            <a:extLst>
              <a:ext uri="{FF2B5EF4-FFF2-40B4-BE49-F238E27FC236}">
                <a16:creationId xmlns:a16="http://schemas.microsoft.com/office/drawing/2014/main" id="{70E69777-ED02-4AD4-9B4E-442853F85CA0}"/>
              </a:ext>
            </a:extLst>
          </p:cNvPr>
          <p:cNvCxnSpPr>
            <a:cxnSpLocks/>
          </p:cNvCxnSpPr>
          <p:nvPr userDrawn="1"/>
        </p:nvCxnSpPr>
        <p:spPr>
          <a:xfrm>
            <a:off x="1341884" y="3068960"/>
            <a:ext cx="0" cy="3789040"/>
          </a:xfrm>
          <a:prstGeom prst="line">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37B5E880-F4C7-4B1A-9E41-B308FAB74987}"/>
              </a:ext>
            </a:extLst>
          </p:cNvPr>
          <p:cNvSpPr>
            <a:spLocks noGrp="1"/>
          </p:cNvSpPr>
          <p:nvPr>
            <p:ph type="body" sz="quarter" idx="13"/>
          </p:nvPr>
        </p:nvSpPr>
        <p:spPr>
          <a:xfrm>
            <a:off x="3010693" y="2636912"/>
            <a:ext cx="5387975" cy="936303"/>
          </a:xfrm>
        </p:spPr>
        <p:txBody>
          <a:bodyPr anchor="b">
            <a:noAutofit/>
          </a:bodyPr>
          <a:lstStyle>
            <a:lvl1pPr marL="0" indent="0">
              <a:spcBef>
                <a:spcPts val="0"/>
              </a:spcBef>
              <a:buFontTx/>
              <a:buNone/>
              <a:defRPr sz="4000">
                <a:solidFill>
                  <a:schemeClr val="bg1"/>
                </a:solidFill>
                <a:latin typeface="Segoe UI Light" panose="020B0502040204020203" pitchFamily="34" charset="0"/>
                <a:cs typeface="Segoe UI Light" panose="020B0502040204020203" pitchFamily="34" charset="0"/>
              </a:defRPr>
            </a:lvl1pPr>
            <a:lvl2pPr>
              <a:buFontTx/>
              <a:buNone/>
              <a:defRPr/>
            </a:lvl2pPr>
            <a:lvl3pPr>
              <a:buFontTx/>
              <a:buNone/>
              <a:defRPr/>
            </a:lvl3pPr>
            <a:lvl4pPr>
              <a:buFontTx/>
              <a:buNone/>
              <a:defRPr/>
            </a:lvl4pPr>
            <a:lvl5pPr>
              <a:buFontTx/>
              <a:buNone/>
              <a:defRPr/>
            </a:lvl5pPr>
          </a:lstStyle>
          <a:p>
            <a:pPr lvl="0"/>
            <a:r>
              <a:rPr lang="en-US" dirty="0"/>
              <a:t>Click to edit</a:t>
            </a:r>
            <a:endParaRPr lang="en-IN" dirty="0"/>
          </a:p>
        </p:txBody>
      </p:sp>
      <p:sp>
        <p:nvSpPr>
          <p:cNvPr id="16" name="Text Placeholder 14">
            <a:extLst>
              <a:ext uri="{FF2B5EF4-FFF2-40B4-BE49-F238E27FC236}">
                <a16:creationId xmlns:a16="http://schemas.microsoft.com/office/drawing/2014/main" id="{2998A79B-9C5E-4C33-8A43-C20CCE3CCDA4}"/>
              </a:ext>
            </a:extLst>
          </p:cNvPr>
          <p:cNvSpPr>
            <a:spLocks noGrp="1"/>
          </p:cNvSpPr>
          <p:nvPr>
            <p:ph type="body" sz="quarter" idx="14"/>
          </p:nvPr>
        </p:nvSpPr>
        <p:spPr>
          <a:xfrm>
            <a:off x="3010693" y="3789115"/>
            <a:ext cx="5387975" cy="1871662"/>
          </a:xfrm>
        </p:spPr>
        <p:txBody>
          <a:bodyPr>
            <a:normAutofit/>
          </a:bodyPr>
          <a:lstStyle>
            <a:lvl1pPr marL="360000" indent="-360000">
              <a:defRPr sz="2400">
                <a:solidFill>
                  <a:schemeClr val="bg1"/>
                </a:solidFill>
                <a:latin typeface="Segoe UI Light" panose="020B0502040204020203" pitchFamily="34" charset="0"/>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211817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light BG">
    <p:bg>
      <p:bgPr>
        <a:solidFill>
          <a:schemeClr val="accent5"/>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404F2-BE9A-4460-8815-8F645183555F}"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cxnSp>
        <p:nvCxnSpPr>
          <p:cNvPr id="8" name="Straight Connector 7">
            <a:extLst>
              <a:ext uri="{FF2B5EF4-FFF2-40B4-BE49-F238E27FC236}">
                <a16:creationId xmlns:a16="http://schemas.microsoft.com/office/drawing/2014/main" id="{70E69777-ED02-4AD4-9B4E-442853F85CA0}"/>
              </a:ext>
            </a:extLst>
          </p:cNvPr>
          <p:cNvCxnSpPr>
            <a:cxnSpLocks/>
          </p:cNvCxnSpPr>
          <p:nvPr userDrawn="1"/>
        </p:nvCxnSpPr>
        <p:spPr>
          <a:xfrm>
            <a:off x="1341884" y="3068960"/>
            <a:ext cx="0" cy="3789040"/>
          </a:xfrm>
          <a:prstGeom prst="line">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37B5E880-F4C7-4B1A-9E41-B308FAB74987}"/>
              </a:ext>
            </a:extLst>
          </p:cNvPr>
          <p:cNvSpPr>
            <a:spLocks noGrp="1"/>
          </p:cNvSpPr>
          <p:nvPr>
            <p:ph type="body" sz="quarter" idx="13"/>
          </p:nvPr>
        </p:nvSpPr>
        <p:spPr>
          <a:xfrm>
            <a:off x="3010693" y="2636912"/>
            <a:ext cx="5387975" cy="936303"/>
          </a:xfrm>
        </p:spPr>
        <p:txBody>
          <a:bodyPr anchor="b">
            <a:noAutofit/>
          </a:bodyPr>
          <a:lstStyle>
            <a:lvl1pPr marL="0" indent="0">
              <a:spcBef>
                <a:spcPts val="0"/>
              </a:spcBef>
              <a:buFontTx/>
              <a:buNone/>
              <a:defRPr sz="4000">
                <a:solidFill>
                  <a:schemeClr val="bg1"/>
                </a:solidFill>
                <a:latin typeface="Segoe UI Light" panose="020B0502040204020203" pitchFamily="34" charset="0"/>
                <a:cs typeface="Segoe UI Light" panose="020B0502040204020203" pitchFamily="34" charset="0"/>
              </a:defRPr>
            </a:lvl1pPr>
            <a:lvl2pPr>
              <a:buFontTx/>
              <a:buNone/>
              <a:defRPr/>
            </a:lvl2pPr>
            <a:lvl3pPr>
              <a:buFontTx/>
              <a:buNone/>
              <a:defRPr/>
            </a:lvl3pPr>
            <a:lvl4pPr>
              <a:buFontTx/>
              <a:buNone/>
              <a:defRPr/>
            </a:lvl4pPr>
            <a:lvl5pPr>
              <a:buFontTx/>
              <a:buNone/>
              <a:defRPr/>
            </a:lvl5pPr>
          </a:lstStyle>
          <a:p>
            <a:pPr lvl="0"/>
            <a:r>
              <a:rPr lang="en-US" dirty="0"/>
              <a:t>Click to edit</a:t>
            </a:r>
            <a:endParaRPr lang="en-IN" dirty="0"/>
          </a:p>
        </p:txBody>
      </p:sp>
      <p:sp>
        <p:nvSpPr>
          <p:cNvPr id="16" name="Text Placeholder 14">
            <a:extLst>
              <a:ext uri="{FF2B5EF4-FFF2-40B4-BE49-F238E27FC236}">
                <a16:creationId xmlns:a16="http://schemas.microsoft.com/office/drawing/2014/main" id="{2998A79B-9C5E-4C33-8A43-C20CCE3CCDA4}"/>
              </a:ext>
            </a:extLst>
          </p:cNvPr>
          <p:cNvSpPr>
            <a:spLocks noGrp="1"/>
          </p:cNvSpPr>
          <p:nvPr>
            <p:ph type="body" sz="quarter" idx="14"/>
          </p:nvPr>
        </p:nvSpPr>
        <p:spPr>
          <a:xfrm>
            <a:off x="3010693" y="3789115"/>
            <a:ext cx="5387975" cy="1871662"/>
          </a:xfrm>
        </p:spPr>
        <p:txBody>
          <a:bodyPr>
            <a:normAutofit/>
          </a:bodyPr>
          <a:lstStyle>
            <a:lvl1pPr marL="360000" indent="-360000">
              <a:defRPr sz="2400">
                <a:solidFill>
                  <a:schemeClr val="bg1"/>
                </a:solidFill>
                <a:latin typeface="Segoe UI Light" panose="020B0502040204020203" pitchFamily="34" charset="0"/>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215769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0" rIns="0" bIns="0" rtlCol="0" anchor="ctr"/>
          <a:lstStyle>
            <a:lvl1pPr algn="ctr">
              <a:defRPr sz="1400">
                <a:solidFill>
                  <a:schemeClr val="tx1">
                    <a:tint val="75000"/>
                  </a:schemeClr>
                </a:solidFill>
              </a:defRPr>
            </a:lvl1pPr>
          </a:lstStyle>
          <a:p>
            <a:fld id="{425404F2-BE9A-4460-8815-8F645183555F}" type="datetimeFigureOut">
              <a:rPr lang="en-US" smtClean="0"/>
              <a:pPr/>
              <a:t>9/4/2025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0" rIns="0" bIns="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0" rIns="0" bIns="0" rtlCol="0" anchor="ctr"/>
          <a:lstStyle>
            <a:lvl1pPr algn="ctr">
              <a:defRPr sz="14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63" r:id="rId3"/>
    <p:sldLayoutId id="2147483665" r:id="rId4"/>
    <p:sldLayoutId id="2147483651" r:id="rId5"/>
    <p:sldLayoutId id="2147483664" r:id="rId6"/>
    <p:sldLayoutId id="2147483652" r:id="rId7"/>
    <p:sldLayoutId id="2147483653" r:id="rId8"/>
    <p:sldLayoutId id="2147483654" r:id="rId9"/>
    <p:sldLayoutId id="2147483662" r:id="rId10"/>
    <p:sldLayoutId id="2147483655" r:id="rId11"/>
    <p:sldLayoutId id="2147483656" r:id="rId12"/>
    <p:sldLayoutId id="2147483657" r:id="rId13"/>
    <p:sldLayoutId id="2147483658" r:id="rId14"/>
    <p:sldLayoutId id="2147483659" r:id="rId15"/>
  </p:sldLayoutIdLst>
  <p:txStyles>
    <p:titleStyle>
      <a:lvl1pPr algn="ctr" defTabSz="1218987" rtl="0" eaLnBrk="1" latinLnBrk="0" hangingPunct="1">
        <a:spcBef>
          <a:spcPct val="0"/>
        </a:spcBef>
        <a:buNone/>
        <a:defRPr sz="3600" b="1" kern="1200">
          <a:solidFill>
            <a:schemeClr val="accent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linkedin.com/in/adeola-enomhensik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chemeClr val="accent2">
                <a:lumMod val="20000"/>
                <a:lumOff val="80000"/>
              </a:schemeClr>
            </a:gs>
            <a:gs pos="96000">
              <a:schemeClr val="tx1">
                <a:lumMod val="75000"/>
                <a:lumOff val="25000"/>
              </a:schemeClr>
            </a:gs>
          </a:gsLst>
          <a:lin ang="6600000" scaled="0"/>
          <a:tileRect/>
        </a:gradFill>
        <a:effectLst/>
      </p:bgPr>
    </p:bg>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E3E17FF4-3193-4AF7-AACA-DD27686C6E31}"/>
              </a:ext>
            </a:extLst>
          </p:cNvPr>
          <p:cNvSpPr>
            <a:spLocks noGrp="1"/>
          </p:cNvSpPr>
          <p:nvPr>
            <p:ph type="subTitle" idx="1"/>
          </p:nvPr>
        </p:nvSpPr>
        <p:spPr>
          <a:xfrm>
            <a:off x="1226133" y="5517232"/>
            <a:ext cx="4457854" cy="764440"/>
          </a:xfrm>
        </p:spPr>
        <p:txBody>
          <a:bodyPr>
            <a:normAutofit/>
          </a:bodyPr>
          <a:lstStyle/>
          <a:p>
            <a:r>
              <a:rPr lang="en-US" b="1" dirty="0"/>
              <a:t>Beyond the numbers: insights that fuel performance.</a:t>
            </a:r>
            <a:endParaRPr lang="en-IN" sz="2000" b="1" dirty="0">
              <a:solidFill>
                <a:schemeClr val="bg1"/>
              </a:solidFill>
              <a:latin typeface="Segoe UI Light" panose="020B0502040204020203"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D08DB542-FCCA-AC0E-EBA4-812368E0F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4" y="0"/>
            <a:ext cx="5422223" cy="574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bg1"/>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3FBD0AD7-4B41-3F39-4AC5-DDA5185B4BC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D45C991-11A0-8127-6986-D83E6BE76DE8}"/>
              </a:ext>
            </a:extLst>
          </p:cNvPr>
          <p:cNvSpPr/>
          <p:nvPr/>
        </p:nvSpPr>
        <p:spPr>
          <a:xfrm>
            <a:off x="6377" y="260648"/>
            <a:ext cx="3286100"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r"/>
            <a:r>
              <a:rPr lang="en-IN" sz="2600" b="1" dirty="0"/>
              <a:t>Recommendations 06</a:t>
            </a:r>
          </a:p>
        </p:txBody>
      </p:sp>
      <p:sp>
        <p:nvSpPr>
          <p:cNvPr id="2" name="Title 1">
            <a:extLst>
              <a:ext uri="{FF2B5EF4-FFF2-40B4-BE49-F238E27FC236}">
                <a16:creationId xmlns:a16="http://schemas.microsoft.com/office/drawing/2014/main" id="{64777557-4241-AA06-0E34-6B00D995EE45}"/>
              </a:ext>
            </a:extLst>
          </p:cNvPr>
          <p:cNvSpPr txBox="1">
            <a:spLocks/>
          </p:cNvSpPr>
          <p:nvPr/>
        </p:nvSpPr>
        <p:spPr>
          <a:xfrm>
            <a:off x="1161429" y="436776"/>
            <a:ext cx="10969943" cy="711081"/>
          </a:xfrm>
          <a:prstGeom prst="rect">
            <a:avLst/>
          </a:prstGeom>
        </p:spPr>
        <p:txBody>
          <a:bodyPr/>
          <a:lstStyle>
            <a:lvl1pPr algn="ctr" defTabSz="1218987" rtl="0" eaLnBrk="1" latinLnBrk="0" hangingPunct="1">
              <a:spcBef>
                <a:spcPct val="0"/>
              </a:spcBef>
              <a:buNone/>
              <a:defRPr sz="3600" b="1" kern="1200">
                <a:solidFill>
                  <a:schemeClr val="accent1"/>
                </a:solidFill>
                <a:latin typeface="+mj-lt"/>
                <a:ea typeface="+mj-ea"/>
                <a:cs typeface="+mj-cs"/>
              </a:defRPr>
            </a:lvl1pPr>
          </a:lstStyle>
          <a:p>
            <a:endParaRPr lang="en-IN" dirty="0"/>
          </a:p>
        </p:txBody>
      </p:sp>
      <p:sp>
        <p:nvSpPr>
          <p:cNvPr id="5" name="Freeform 5">
            <a:extLst>
              <a:ext uri="{FF2B5EF4-FFF2-40B4-BE49-F238E27FC236}">
                <a16:creationId xmlns:a16="http://schemas.microsoft.com/office/drawing/2014/main" id="{4820F0DC-7CD4-4342-7582-C138BB2164D6}"/>
              </a:ext>
            </a:extLst>
          </p:cNvPr>
          <p:cNvSpPr>
            <a:spLocks/>
          </p:cNvSpPr>
          <p:nvPr/>
        </p:nvSpPr>
        <p:spPr bwMode="auto">
          <a:xfrm>
            <a:off x="4219704" y="2337217"/>
            <a:ext cx="5292127" cy="4332143"/>
          </a:xfrm>
          <a:custGeom>
            <a:avLst/>
            <a:gdLst>
              <a:gd name="T0" fmla="*/ 2149 w 2149"/>
              <a:gd name="T1" fmla="*/ 525 h 1760"/>
              <a:gd name="T2" fmla="*/ 1592 w 2149"/>
              <a:gd name="T3" fmla="*/ 37 h 1760"/>
              <a:gd name="T4" fmla="*/ 1552 w 2149"/>
              <a:gd name="T5" fmla="*/ 205 h 1760"/>
              <a:gd name="T6" fmla="*/ 424 w 2149"/>
              <a:gd name="T7" fmla="*/ 592 h 1760"/>
              <a:gd name="T8" fmla="*/ 1060 w 2149"/>
              <a:gd name="T9" fmla="*/ 1619 h 1760"/>
              <a:gd name="T10" fmla="*/ 445 w 2149"/>
              <a:gd name="T11" fmla="*/ 1291 h 1760"/>
              <a:gd name="T12" fmla="*/ 1464 w 2149"/>
              <a:gd name="T13" fmla="*/ 610 h 1760"/>
              <a:gd name="T14" fmla="*/ 1435 w 2149"/>
              <a:gd name="T15" fmla="*/ 775 h 1760"/>
              <a:gd name="T16" fmla="*/ 2149 w 2149"/>
              <a:gd name="T17" fmla="*/ 525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9" h="1760">
                <a:moveTo>
                  <a:pt x="2149" y="525"/>
                </a:moveTo>
                <a:cubicBezTo>
                  <a:pt x="1592" y="37"/>
                  <a:pt x="1592" y="37"/>
                  <a:pt x="1592" y="37"/>
                </a:cubicBezTo>
                <a:cubicBezTo>
                  <a:pt x="1552" y="205"/>
                  <a:pt x="1552" y="205"/>
                  <a:pt x="1552" y="205"/>
                </a:cubicBezTo>
                <a:cubicBezTo>
                  <a:pt x="1552" y="205"/>
                  <a:pt x="848" y="0"/>
                  <a:pt x="424" y="592"/>
                </a:cubicBezTo>
                <a:cubicBezTo>
                  <a:pt x="0" y="1184"/>
                  <a:pt x="494" y="1760"/>
                  <a:pt x="1060" y="1619"/>
                </a:cubicBezTo>
                <a:cubicBezTo>
                  <a:pt x="1060" y="1619"/>
                  <a:pt x="560" y="1624"/>
                  <a:pt x="445" y="1291"/>
                </a:cubicBezTo>
                <a:cubicBezTo>
                  <a:pt x="331" y="957"/>
                  <a:pt x="653" y="445"/>
                  <a:pt x="1464" y="610"/>
                </a:cubicBezTo>
                <a:cubicBezTo>
                  <a:pt x="1435" y="775"/>
                  <a:pt x="1435" y="775"/>
                  <a:pt x="1435" y="775"/>
                </a:cubicBezTo>
                <a:lnTo>
                  <a:pt x="2149" y="525"/>
                </a:lnTo>
                <a:close/>
              </a:path>
            </a:pathLst>
          </a:custGeom>
          <a:solidFill>
            <a:srgbClr val="1DCDAB"/>
          </a:solidFill>
          <a:ln w="9525">
            <a:noFill/>
            <a:round/>
            <a:headEnd/>
            <a:tailEnd/>
          </a:ln>
          <a:effectLst>
            <a:outerShdw blurRad="165100" dist="114300" dir="18900000" sx="98000" sy="98000" algn="tl"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 name="Freeform 6">
            <a:extLst>
              <a:ext uri="{FF2B5EF4-FFF2-40B4-BE49-F238E27FC236}">
                <a16:creationId xmlns:a16="http://schemas.microsoft.com/office/drawing/2014/main" id="{8A14C087-F189-C03E-3179-0324931D0909}"/>
              </a:ext>
            </a:extLst>
          </p:cNvPr>
          <p:cNvSpPr>
            <a:spLocks/>
          </p:cNvSpPr>
          <p:nvPr/>
        </p:nvSpPr>
        <p:spPr bwMode="auto">
          <a:xfrm>
            <a:off x="4601952" y="1502905"/>
            <a:ext cx="3537975" cy="4955260"/>
          </a:xfrm>
          <a:custGeom>
            <a:avLst/>
            <a:gdLst>
              <a:gd name="T0" fmla="*/ 1437 w 1437"/>
              <a:gd name="T1" fmla="*/ 99 h 2013"/>
              <a:gd name="T2" fmla="*/ 770 w 1437"/>
              <a:gd name="T3" fmla="*/ 0 h 2013"/>
              <a:gd name="T4" fmla="*/ 821 w 1437"/>
              <a:gd name="T5" fmla="*/ 125 h 2013"/>
              <a:gd name="T6" fmla="*/ 170 w 1437"/>
              <a:gd name="T7" fmla="*/ 845 h 2013"/>
              <a:gd name="T8" fmla="*/ 338 w 1437"/>
              <a:gd name="T9" fmla="*/ 1803 h 2013"/>
              <a:gd name="T10" fmla="*/ 944 w 1437"/>
              <a:gd name="T11" fmla="*/ 1915 h 2013"/>
              <a:gd name="T12" fmla="*/ 277 w 1437"/>
              <a:gd name="T13" fmla="*/ 1592 h 2013"/>
              <a:gd name="T14" fmla="*/ 962 w 1437"/>
              <a:gd name="T15" fmla="*/ 504 h 2013"/>
              <a:gd name="T16" fmla="*/ 1010 w 1437"/>
              <a:gd name="T17" fmla="*/ 627 h 2013"/>
              <a:gd name="T18" fmla="*/ 1437 w 1437"/>
              <a:gd name="T19" fmla="*/ 99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7" h="2013">
                <a:moveTo>
                  <a:pt x="1437" y="99"/>
                </a:moveTo>
                <a:cubicBezTo>
                  <a:pt x="770" y="0"/>
                  <a:pt x="770" y="0"/>
                  <a:pt x="770" y="0"/>
                </a:cubicBezTo>
                <a:cubicBezTo>
                  <a:pt x="821" y="125"/>
                  <a:pt x="821" y="125"/>
                  <a:pt x="821" y="125"/>
                </a:cubicBezTo>
                <a:cubicBezTo>
                  <a:pt x="821" y="125"/>
                  <a:pt x="371" y="298"/>
                  <a:pt x="170" y="845"/>
                </a:cubicBezTo>
                <a:cubicBezTo>
                  <a:pt x="0" y="1309"/>
                  <a:pt x="128" y="1589"/>
                  <a:pt x="338" y="1803"/>
                </a:cubicBezTo>
                <a:cubicBezTo>
                  <a:pt x="546" y="2013"/>
                  <a:pt x="944" y="1915"/>
                  <a:pt x="944" y="1915"/>
                </a:cubicBezTo>
                <a:cubicBezTo>
                  <a:pt x="944" y="1915"/>
                  <a:pt x="407" y="2012"/>
                  <a:pt x="277" y="1592"/>
                </a:cubicBezTo>
                <a:cubicBezTo>
                  <a:pt x="147" y="1172"/>
                  <a:pt x="589" y="616"/>
                  <a:pt x="962" y="504"/>
                </a:cubicBezTo>
                <a:cubicBezTo>
                  <a:pt x="1010" y="627"/>
                  <a:pt x="1010" y="627"/>
                  <a:pt x="1010" y="627"/>
                </a:cubicBezTo>
                <a:lnTo>
                  <a:pt x="1437" y="99"/>
                </a:lnTo>
                <a:close/>
              </a:path>
            </a:pathLst>
          </a:custGeom>
          <a:solidFill>
            <a:schemeClr val="accent2"/>
          </a:solidFill>
          <a:ln w="9525">
            <a:noFill/>
            <a:round/>
            <a:headEnd/>
            <a:tailEnd/>
          </a:ln>
          <a:effectLst>
            <a:outerShdw blurRad="165100" dist="114300" dir="18900000" sx="98000" sy="98000" algn="tl"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 name="Freeform 7">
            <a:extLst>
              <a:ext uri="{FF2B5EF4-FFF2-40B4-BE49-F238E27FC236}">
                <a16:creationId xmlns:a16="http://schemas.microsoft.com/office/drawing/2014/main" id="{EA3853B7-3669-9127-8F56-5012D8D3A775}"/>
              </a:ext>
            </a:extLst>
          </p:cNvPr>
          <p:cNvSpPr>
            <a:spLocks/>
          </p:cNvSpPr>
          <p:nvPr/>
        </p:nvSpPr>
        <p:spPr bwMode="auto">
          <a:xfrm>
            <a:off x="4062616" y="2092858"/>
            <a:ext cx="2907877" cy="4490977"/>
          </a:xfrm>
          <a:custGeom>
            <a:avLst/>
            <a:gdLst>
              <a:gd name="T0" fmla="*/ 1181 w 1181"/>
              <a:gd name="T1" fmla="*/ 1667 h 1824"/>
              <a:gd name="T2" fmla="*/ 581 w 1181"/>
              <a:gd name="T3" fmla="*/ 1701 h 1824"/>
              <a:gd name="T4" fmla="*/ 192 w 1181"/>
              <a:gd name="T5" fmla="*/ 445 h 1824"/>
              <a:gd name="T6" fmla="*/ 64 w 1181"/>
              <a:gd name="T7" fmla="*/ 379 h 1824"/>
              <a:gd name="T8" fmla="*/ 623 w 1181"/>
              <a:gd name="T9" fmla="*/ 0 h 1824"/>
              <a:gd name="T10" fmla="*/ 667 w 1181"/>
              <a:gd name="T11" fmla="*/ 661 h 1824"/>
              <a:gd name="T12" fmla="*/ 517 w 1181"/>
              <a:gd name="T13" fmla="*/ 597 h 1824"/>
              <a:gd name="T14" fmla="*/ 437 w 1181"/>
              <a:gd name="T15" fmla="*/ 1301 h 1824"/>
              <a:gd name="T16" fmla="*/ 1181 w 1181"/>
              <a:gd name="T17" fmla="*/ 1667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1" h="1824">
                <a:moveTo>
                  <a:pt x="1181" y="1667"/>
                </a:moveTo>
                <a:cubicBezTo>
                  <a:pt x="1181" y="1667"/>
                  <a:pt x="968" y="1824"/>
                  <a:pt x="581" y="1701"/>
                </a:cubicBezTo>
                <a:cubicBezTo>
                  <a:pt x="195" y="1579"/>
                  <a:pt x="0" y="906"/>
                  <a:pt x="192" y="445"/>
                </a:cubicBezTo>
                <a:cubicBezTo>
                  <a:pt x="64" y="379"/>
                  <a:pt x="64" y="379"/>
                  <a:pt x="64" y="379"/>
                </a:cubicBezTo>
                <a:cubicBezTo>
                  <a:pt x="623" y="0"/>
                  <a:pt x="623" y="0"/>
                  <a:pt x="623" y="0"/>
                </a:cubicBezTo>
                <a:cubicBezTo>
                  <a:pt x="667" y="661"/>
                  <a:pt x="667" y="661"/>
                  <a:pt x="667" y="661"/>
                </a:cubicBezTo>
                <a:cubicBezTo>
                  <a:pt x="517" y="597"/>
                  <a:pt x="517" y="597"/>
                  <a:pt x="517" y="597"/>
                </a:cubicBezTo>
                <a:cubicBezTo>
                  <a:pt x="517" y="597"/>
                  <a:pt x="345" y="922"/>
                  <a:pt x="437" y="1301"/>
                </a:cubicBezTo>
                <a:cubicBezTo>
                  <a:pt x="529" y="1680"/>
                  <a:pt x="1005" y="1755"/>
                  <a:pt x="1181" y="1667"/>
                </a:cubicBezTo>
                <a:close/>
              </a:path>
            </a:pathLst>
          </a:custGeom>
          <a:solidFill>
            <a:schemeClr val="accent2">
              <a:lumMod val="75000"/>
            </a:schemeClr>
          </a:solidFill>
          <a:ln w="9525">
            <a:noFill/>
            <a:round/>
            <a:headEnd/>
            <a:tailEnd/>
          </a:ln>
          <a:effectLst>
            <a:outerShdw blurRad="165100" dist="114300" dir="18900000" sx="98000" sy="98000" algn="tl"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0" name="Freeform 8">
            <a:extLst>
              <a:ext uri="{FF2B5EF4-FFF2-40B4-BE49-F238E27FC236}">
                <a16:creationId xmlns:a16="http://schemas.microsoft.com/office/drawing/2014/main" id="{4E31D8FC-43B0-4B30-BC7D-D742AC00D6E3}"/>
              </a:ext>
            </a:extLst>
          </p:cNvPr>
          <p:cNvSpPr>
            <a:spLocks/>
          </p:cNvSpPr>
          <p:nvPr/>
        </p:nvSpPr>
        <p:spPr bwMode="auto">
          <a:xfrm>
            <a:off x="3746694" y="3794647"/>
            <a:ext cx="3178418" cy="2827587"/>
          </a:xfrm>
          <a:custGeom>
            <a:avLst/>
            <a:gdLst>
              <a:gd name="T0" fmla="*/ 144 w 1291"/>
              <a:gd name="T1" fmla="*/ 530 h 1149"/>
              <a:gd name="T2" fmla="*/ 517 w 1291"/>
              <a:gd name="T3" fmla="*/ 997 h 1149"/>
              <a:gd name="T4" fmla="*/ 1291 w 1291"/>
              <a:gd name="T5" fmla="*/ 1010 h 1149"/>
              <a:gd name="T6" fmla="*/ 771 w 1291"/>
              <a:gd name="T7" fmla="*/ 936 h 1149"/>
              <a:gd name="T8" fmla="*/ 453 w 1291"/>
              <a:gd name="T9" fmla="*/ 472 h 1149"/>
              <a:gd name="T10" fmla="*/ 587 w 1291"/>
              <a:gd name="T11" fmla="*/ 448 h 1149"/>
              <a:gd name="T12" fmla="*/ 211 w 1291"/>
              <a:gd name="T13" fmla="*/ 0 h 1149"/>
              <a:gd name="T14" fmla="*/ 0 w 1291"/>
              <a:gd name="T15" fmla="*/ 547 h 1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1" h="1149">
                <a:moveTo>
                  <a:pt x="144" y="530"/>
                </a:moveTo>
                <a:cubicBezTo>
                  <a:pt x="144" y="530"/>
                  <a:pt x="227" y="845"/>
                  <a:pt x="517" y="997"/>
                </a:cubicBezTo>
                <a:cubicBezTo>
                  <a:pt x="808" y="1149"/>
                  <a:pt x="1099" y="1098"/>
                  <a:pt x="1291" y="1010"/>
                </a:cubicBezTo>
                <a:cubicBezTo>
                  <a:pt x="1291" y="1010"/>
                  <a:pt x="1021" y="1098"/>
                  <a:pt x="771" y="936"/>
                </a:cubicBezTo>
                <a:cubicBezTo>
                  <a:pt x="520" y="773"/>
                  <a:pt x="453" y="472"/>
                  <a:pt x="453" y="472"/>
                </a:cubicBezTo>
                <a:cubicBezTo>
                  <a:pt x="587" y="448"/>
                  <a:pt x="587" y="448"/>
                  <a:pt x="587" y="448"/>
                </a:cubicBezTo>
                <a:cubicBezTo>
                  <a:pt x="211" y="0"/>
                  <a:pt x="211" y="0"/>
                  <a:pt x="211" y="0"/>
                </a:cubicBezTo>
                <a:cubicBezTo>
                  <a:pt x="0" y="547"/>
                  <a:pt x="0" y="547"/>
                  <a:pt x="0" y="547"/>
                </a:cubicBezTo>
              </a:path>
            </a:pathLst>
          </a:custGeom>
          <a:solidFill>
            <a:schemeClr val="accent2">
              <a:lumMod val="50000"/>
            </a:schemeClr>
          </a:solidFill>
          <a:ln w="9525">
            <a:noFill/>
            <a:round/>
            <a:headEnd/>
            <a:tailEnd/>
          </a:ln>
          <a:effectLst>
            <a:outerShdw blurRad="165100" dist="114300" dir="18900000" sx="98000" sy="98000" algn="tl" rotWithShape="0">
              <a:prstClr val="black">
                <a:alpha val="15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1" name="Oval 9">
            <a:extLst>
              <a:ext uri="{FF2B5EF4-FFF2-40B4-BE49-F238E27FC236}">
                <a16:creationId xmlns:a16="http://schemas.microsoft.com/office/drawing/2014/main" id="{82C977C3-002C-6496-6A33-5C58D3C3814C}"/>
              </a:ext>
            </a:extLst>
          </p:cNvPr>
          <p:cNvSpPr>
            <a:spLocks noChangeArrowheads="1"/>
          </p:cNvSpPr>
          <p:nvPr/>
        </p:nvSpPr>
        <p:spPr bwMode="auto">
          <a:xfrm>
            <a:off x="5279276" y="4162931"/>
            <a:ext cx="2562126" cy="2232398"/>
          </a:xfrm>
          <a:prstGeom prst="ellipse">
            <a:avLst/>
          </a:prstGeom>
          <a:solidFill>
            <a:schemeClr val="tx1">
              <a:lumMod val="65000"/>
              <a:lumOff val="35000"/>
            </a:schemeClr>
          </a:solidFill>
          <a:ln w="9525">
            <a:noFill/>
            <a:round/>
            <a:headEnd/>
            <a:tailEnd/>
          </a:ln>
          <a:effectLst>
            <a:outerShdw blurRad="165100" dist="114300" dir="18900000" sx="98000" sy="98000" algn="tl" rotWithShape="0">
              <a:prstClr val="black">
                <a:alpha val="15000"/>
              </a:prstClr>
            </a:outerShdw>
          </a:effectLst>
        </p:spPr>
        <p:txBody>
          <a:bodyPr vert="horz" wrap="square" lIns="91440" tIns="45720" rIns="91440" bIns="45720" numCol="1" anchor="ctr" anchorCtr="0" compatLnSpc="1">
            <a:prstTxWarp prst="textNoShape">
              <a:avLst/>
            </a:prstTxWarp>
          </a:bodyPr>
          <a:lstStyle/>
          <a:p>
            <a:endParaRPr lang="en-US" sz="1800" b="1" i="1" dirty="0">
              <a:solidFill>
                <a:schemeClr val="bg1"/>
              </a:solidFill>
              <a:latin typeface="Segoe UI Light" panose="020B0502040204020203" pitchFamily="34" charset="0"/>
              <a:cs typeface="Segoe UI Light" panose="020B0502040204020203" pitchFamily="34" charset="0"/>
            </a:endParaRPr>
          </a:p>
          <a:p>
            <a:pPr algn="ctr"/>
            <a:r>
              <a:rPr lang="en-US" sz="1650" b="1" i="1" dirty="0">
                <a:solidFill>
                  <a:schemeClr val="bg1"/>
                </a:solidFill>
                <a:latin typeface="Segoe UI Light" panose="020B0502040204020203" pitchFamily="34" charset="0"/>
                <a:cs typeface="Segoe UI Light" panose="020B0502040204020203" pitchFamily="34" charset="0"/>
              </a:rPr>
              <a:t>Recommendations</a:t>
            </a:r>
          </a:p>
        </p:txBody>
      </p:sp>
      <p:sp>
        <p:nvSpPr>
          <p:cNvPr id="12" name="Oval 11">
            <a:extLst>
              <a:ext uri="{FF2B5EF4-FFF2-40B4-BE49-F238E27FC236}">
                <a16:creationId xmlns:a16="http://schemas.microsoft.com/office/drawing/2014/main" id="{C84002E8-36D2-2B2B-D8B8-A2968784B299}"/>
              </a:ext>
            </a:extLst>
          </p:cNvPr>
          <p:cNvSpPr/>
          <p:nvPr/>
        </p:nvSpPr>
        <p:spPr>
          <a:xfrm>
            <a:off x="5441341" y="4324126"/>
            <a:ext cx="2206475" cy="1910008"/>
          </a:xfrm>
          <a:prstGeom prst="ellipse">
            <a:avLst/>
          </a:prstGeom>
          <a:noFill/>
          <a:ln>
            <a:solidFill>
              <a:schemeClr val="bg1"/>
            </a:solidFill>
          </a:ln>
          <a:effectLst>
            <a:outerShdw blurRad="50800" dist="1143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FE4D99F-DBB3-F96D-6FAE-CAEE966F9D5D}"/>
              </a:ext>
            </a:extLst>
          </p:cNvPr>
          <p:cNvSpPr txBox="1"/>
          <p:nvPr/>
        </p:nvSpPr>
        <p:spPr>
          <a:xfrm>
            <a:off x="4331056" y="5048297"/>
            <a:ext cx="452368" cy="461665"/>
          </a:xfrm>
          <a:prstGeom prst="rect">
            <a:avLst/>
          </a:prstGeom>
          <a:noFill/>
        </p:spPr>
        <p:txBody>
          <a:bodyPr wrap="none" rtlCol="0">
            <a:spAutoFit/>
          </a:bodyPr>
          <a:lstStyle/>
          <a:p>
            <a:pPr algn="ctr"/>
            <a:r>
              <a:rPr lang="en-IN" b="1" dirty="0">
                <a:solidFill>
                  <a:schemeClr val="bg1"/>
                </a:solidFill>
                <a:latin typeface="Segoe UI Light" panose="020B0502040204020203" pitchFamily="34" charset="0"/>
                <a:cs typeface="Segoe UI Light" panose="020B0502040204020203" pitchFamily="34" charset="0"/>
              </a:rPr>
              <a:t>01</a:t>
            </a:r>
          </a:p>
        </p:txBody>
      </p:sp>
      <p:sp>
        <p:nvSpPr>
          <p:cNvPr id="14" name="TextBox 13">
            <a:extLst>
              <a:ext uri="{FF2B5EF4-FFF2-40B4-BE49-F238E27FC236}">
                <a16:creationId xmlns:a16="http://schemas.microsoft.com/office/drawing/2014/main" id="{58BBF249-4E4C-3489-144A-6D1174F5737F}"/>
              </a:ext>
            </a:extLst>
          </p:cNvPr>
          <p:cNvSpPr txBox="1"/>
          <p:nvPr/>
        </p:nvSpPr>
        <p:spPr>
          <a:xfrm>
            <a:off x="4607292" y="3219497"/>
            <a:ext cx="502061" cy="461665"/>
          </a:xfrm>
          <a:prstGeom prst="rect">
            <a:avLst/>
          </a:prstGeom>
          <a:noFill/>
        </p:spPr>
        <p:txBody>
          <a:bodyPr wrap="none" rtlCol="0">
            <a:spAutoFit/>
          </a:bodyPr>
          <a:lstStyle/>
          <a:p>
            <a:pPr algn="ctr"/>
            <a:r>
              <a:rPr lang="en-IN" b="1" dirty="0">
                <a:solidFill>
                  <a:schemeClr val="bg1"/>
                </a:solidFill>
                <a:latin typeface="Segoe UI Light" panose="020B0502040204020203" pitchFamily="34" charset="0"/>
                <a:cs typeface="Segoe UI Light" panose="020B0502040204020203" pitchFamily="34" charset="0"/>
              </a:rPr>
              <a:t>02</a:t>
            </a:r>
          </a:p>
        </p:txBody>
      </p:sp>
      <p:sp>
        <p:nvSpPr>
          <p:cNvPr id="15" name="TextBox 14">
            <a:extLst>
              <a:ext uri="{FF2B5EF4-FFF2-40B4-BE49-F238E27FC236}">
                <a16:creationId xmlns:a16="http://schemas.microsoft.com/office/drawing/2014/main" id="{B86902BF-46D4-672A-92F3-D77EE3C639E4}"/>
              </a:ext>
            </a:extLst>
          </p:cNvPr>
          <p:cNvSpPr txBox="1"/>
          <p:nvPr/>
        </p:nvSpPr>
        <p:spPr>
          <a:xfrm>
            <a:off x="6291126" y="2137828"/>
            <a:ext cx="502061" cy="461665"/>
          </a:xfrm>
          <a:prstGeom prst="rect">
            <a:avLst/>
          </a:prstGeom>
          <a:noFill/>
        </p:spPr>
        <p:txBody>
          <a:bodyPr wrap="none" rtlCol="0">
            <a:spAutoFit/>
          </a:bodyPr>
          <a:lstStyle/>
          <a:p>
            <a:pPr algn="ctr"/>
            <a:r>
              <a:rPr lang="en-IN" b="1" dirty="0">
                <a:solidFill>
                  <a:schemeClr val="bg1"/>
                </a:solidFill>
                <a:latin typeface="Segoe UI Light" panose="020B0502040204020203" pitchFamily="34" charset="0"/>
                <a:cs typeface="Segoe UI Light" panose="020B0502040204020203" pitchFamily="34" charset="0"/>
              </a:rPr>
              <a:t>03</a:t>
            </a:r>
          </a:p>
        </p:txBody>
      </p:sp>
      <p:sp>
        <p:nvSpPr>
          <p:cNvPr id="16" name="TextBox 15">
            <a:extLst>
              <a:ext uri="{FF2B5EF4-FFF2-40B4-BE49-F238E27FC236}">
                <a16:creationId xmlns:a16="http://schemas.microsoft.com/office/drawing/2014/main" id="{CC5B8744-5135-841F-1C06-6845AAE824BA}"/>
              </a:ext>
            </a:extLst>
          </p:cNvPr>
          <p:cNvSpPr txBox="1"/>
          <p:nvPr/>
        </p:nvSpPr>
        <p:spPr>
          <a:xfrm>
            <a:off x="7339341" y="3063378"/>
            <a:ext cx="502061" cy="461665"/>
          </a:xfrm>
          <a:prstGeom prst="rect">
            <a:avLst/>
          </a:prstGeom>
          <a:noFill/>
        </p:spPr>
        <p:txBody>
          <a:bodyPr wrap="none" rtlCol="0">
            <a:spAutoFit/>
          </a:bodyPr>
          <a:lstStyle/>
          <a:p>
            <a:pPr algn="ctr"/>
            <a:r>
              <a:rPr lang="en-IN" b="1" dirty="0">
                <a:solidFill>
                  <a:schemeClr val="bg1"/>
                </a:solidFill>
                <a:latin typeface="Segoe UI Light" panose="020B0502040204020203" pitchFamily="34" charset="0"/>
                <a:cs typeface="Segoe UI Light" panose="020B0502040204020203" pitchFamily="34" charset="0"/>
              </a:rPr>
              <a:t>04</a:t>
            </a:r>
          </a:p>
        </p:txBody>
      </p:sp>
      <p:sp>
        <p:nvSpPr>
          <p:cNvPr id="17" name="TextBox 16">
            <a:extLst>
              <a:ext uri="{FF2B5EF4-FFF2-40B4-BE49-F238E27FC236}">
                <a16:creationId xmlns:a16="http://schemas.microsoft.com/office/drawing/2014/main" id="{6D11219B-6785-4C09-73B2-8B217B6B1068}"/>
              </a:ext>
            </a:extLst>
          </p:cNvPr>
          <p:cNvSpPr txBox="1"/>
          <p:nvPr/>
        </p:nvSpPr>
        <p:spPr>
          <a:xfrm>
            <a:off x="1461762" y="3963959"/>
            <a:ext cx="2395778" cy="774571"/>
          </a:xfrm>
          <a:prstGeom prst="rect">
            <a:avLst/>
          </a:prstGeom>
          <a:noFill/>
        </p:spPr>
        <p:txBody>
          <a:bodyPr wrap="square" lIns="0" tIns="0" rIns="0" bIns="0" rtlCol="0">
            <a:spAutoFit/>
          </a:bodyPr>
          <a:lstStyle/>
          <a:p>
            <a:pPr marL="285750" indent="-285750" algn="l" rtl="0" eaLnBrk="1" fontAlgn="t" latinLnBrk="0" hangingPunct="1">
              <a:spcBef>
                <a:spcPts val="500"/>
              </a:spcBef>
              <a:spcAft>
                <a:spcPts val="0"/>
              </a:spcAft>
              <a:buFont typeface="Arial" panose="020B0604020202020204" pitchFamily="34" charset="0"/>
              <a:buChar char="•"/>
            </a:pPr>
            <a:r>
              <a:rPr lang="en-US" sz="1400" b="1" dirty="0">
                <a:solidFill>
                  <a:schemeClr val="tx1">
                    <a:lumMod val="85000"/>
                    <a:lumOff val="15000"/>
                  </a:schemeClr>
                </a:solidFill>
                <a:latin typeface="Segoe UI Light" panose="020B0502040204020203" pitchFamily="34" charset="0"/>
                <a:cs typeface="Segoe UI Light" panose="020B0502040204020203" pitchFamily="34" charset="0"/>
              </a:rPr>
              <a:t>Regional Growth Push</a:t>
            </a:r>
            <a:endParaRPr lang="en-IN" sz="1400" b="1" u="none" strike="noStrike" dirty="0">
              <a:solidFill>
                <a:schemeClr val="tx1">
                  <a:lumMod val="85000"/>
                  <a:lumOff val="15000"/>
                </a:schemeClr>
              </a:solidFill>
              <a:effectLst/>
              <a:latin typeface="Segoe UI Light" panose="020B0502040204020203" pitchFamily="34" charset="0"/>
              <a:cs typeface="Segoe UI Light" panose="020B0502040204020203" pitchFamily="34" charset="0"/>
            </a:endParaRPr>
          </a:p>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Customer Value Focus</a:t>
            </a:r>
            <a:endParaRPr lang="en-IN" sz="1400" b="1" u="none" strike="noStrike" dirty="0">
              <a:solidFill>
                <a:schemeClr val="tx1">
                  <a:lumMod val="85000"/>
                  <a:lumOff val="15000"/>
                </a:schemeClr>
              </a:solidFill>
              <a:effectLst/>
              <a:latin typeface="Segoe UI Light" panose="020B0502040204020203" pitchFamily="34" charset="0"/>
              <a:cs typeface="Segoe UI Light" panose="020B0502040204020203" pitchFamily="34" charset="0"/>
            </a:endParaRPr>
          </a:p>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Targeted Customer Growth</a:t>
            </a:r>
            <a:endParaRPr lang="en-IN" sz="1400" b="1" u="none" strike="noStrike" dirty="0">
              <a:solidFill>
                <a:schemeClr val="tx1">
                  <a:lumMod val="85000"/>
                  <a:lumOff val="15000"/>
                </a:schemeClr>
              </a:solidFill>
              <a:effectLst/>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a16="http://schemas.microsoft.com/office/drawing/2014/main" id="{139C4626-CD1A-3D28-2BF3-C97711FD8D48}"/>
              </a:ext>
            </a:extLst>
          </p:cNvPr>
          <p:cNvSpPr txBox="1"/>
          <p:nvPr/>
        </p:nvSpPr>
        <p:spPr>
          <a:xfrm>
            <a:off x="1398555" y="3576975"/>
            <a:ext cx="2395778" cy="276999"/>
          </a:xfrm>
          <a:prstGeom prst="rect">
            <a:avLst/>
          </a:prstGeom>
          <a:noFill/>
        </p:spPr>
        <p:txBody>
          <a:bodyPr wrap="square" lIns="0" tIns="0" rIns="0" bIns="0" rtlCol="0" anchor="b">
            <a:spAutoFit/>
          </a:bodyPr>
          <a:lstStyle/>
          <a:p>
            <a:pPr marL="0" algn="l" rtl="0" eaLnBrk="1" fontAlgn="t" latinLnBrk="0" hangingPunct="1">
              <a:spcBef>
                <a:spcPts val="0"/>
              </a:spcBef>
              <a:spcAft>
                <a:spcPts val="0"/>
              </a:spcAft>
            </a:pPr>
            <a:r>
              <a:rPr lang="en-US" sz="1800" b="1" u="none" strike="noStrike" kern="1200" dirty="0">
                <a:solidFill>
                  <a:schemeClr val="accent2">
                    <a:lumMod val="50000"/>
                  </a:schemeClr>
                </a:solidFill>
                <a:effectLst/>
                <a:latin typeface="Segoe UI Light" panose="020B0502040204020203" pitchFamily="34" charset="0"/>
                <a:cs typeface="Segoe UI Light" panose="020B0502040204020203" pitchFamily="34" charset="0"/>
              </a:rPr>
              <a:t>Customer </a:t>
            </a:r>
            <a:endParaRPr lang="en-IN" sz="1800" b="1" u="none" strike="noStrike" dirty="0">
              <a:solidFill>
                <a:schemeClr val="accent2">
                  <a:lumMod val="50000"/>
                </a:schemeClr>
              </a:solidFill>
              <a:effectLst/>
              <a:latin typeface="Segoe UI Light" panose="020B0502040204020203" pitchFamily="34" charset="0"/>
              <a:cs typeface="Segoe UI Light" panose="020B0502040204020203" pitchFamily="34" charset="0"/>
            </a:endParaRPr>
          </a:p>
        </p:txBody>
      </p:sp>
      <p:sp>
        <p:nvSpPr>
          <p:cNvPr id="19" name="TextBox 18">
            <a:extLst>
              <a:ext uri="{FF2B5EF4-FFF2-40B4-BE49-F238E27FC236}">
                <a16:creationId xmlns:a16="http://schemas.microsoft.com/office/drawing/2014/main" id="{34FE6CDB-4E2E-617F-A373-DD3F5FF4AEB8}"/>
              </a:ext>
            </a:extLst>
          </p:cNvPr>
          <p:cNvSpPr txBox="1"/>
          <p:nvPr/>
        </p:nvSpPr>
        <p:spPr>
          <a:xfrm>
            <a:off x="1421756" y="2018354"/>
            <a:ext cx="2755812" cy="774571"/>
          </a:xfrm>
          <a:prstGeom prst="rect">
            <a:avLst/>
          </a:prstGeom>
          <a:noFill/>
        </p:spPr>
        <p:txBody>
          <a:bodyPr wrap="square" lIns="0" tIns="0" rIns="0" bIns="0" rtlCol="0">
            <a:spAutoFit/>
          </a:bodyPr>
          <a:lstStyle/>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Diversify Product Portfolio</a:t>
            </a:r>
          </a:p>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Category Development</a:t>
            </a:r>
          </a:p>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Optimize Underperforming SKUs</a:t>
            </a:r>
            <a:endParaRPr lang="en-IN" sz="1400" b="1" u="none" strike="noStrike" dirty="0">
              <a:solidFill>
                <a:schemeClr val="tx1">
                  <a:lumMod val="85000"/>
                  <a:lumOff val="15000"/>
                </a:schemeClr>
              </a:solidFill>
              <a:effectLst/>
              <a:latin typeface="Segoe UI Light" panose="020B0502040204020203" pitchFamily="34" charset="0"/>
              <a:cs typeface="Segoe UI Light" panose="020B0502040204020203" pitchFamily="34" charset="0"/>
            </a:endParaRPr>
          </a:p>
        </p:txBody>
      </p:sp>
      <p:sp>
        <p:nvSpPr>
          <p:cNvPr id="20" name="TextBox 19">
            <a:extLst>
              <a:ext uri="{FF2B5EF4-FFF2-40B4-BE49-F238E27FC236}">
                <a16:creationId xmlns:a16="http://schemas.microsoft.com/office/drawing/2014/main" id="{E3152163-EA67-A2E0-0D8F-EF0696A9FB31}"/>
              </a:ext>
            </a:extLst>
          </p:cNvPr>
          <p:cNvSpPr txBox="1"/>
          <p:nvPr/>
        </p:nvSpPr>
        <p:spPr>
          <a:xfrm>
            <a:off x="1398555" y="1659900"/>
            <a:ext cx="2395778" cy="276999"/>
          </a:xfrm>
          <a:prstGeom prst="rect">
            <a:avLst/>
          </a:prstGeom>
          <a:noFill/>
        </p:spPr>
        <p:txBody>
          <a:bodyPr wrap="square" lIns="0" tIns="0" rIns="0" bIns="0" rtlCol="0" anchor="b">
            <a:spAutoFit/>
          </a:bodyPr>
          <a:lstStyle/>
          <a:p>
            <a:pPr marL="0" algn="l" rtl="0" eaLnBrk="1" fontAlgn="t" latinLnBrk="0" hangingPunct="1">
              <a:spcBef>
                <a:spcPts val="0"/>
              </a:spcBef>
              <a:spcAft>
                <a:spcPts val="0"/>
              </a:spcAft>
            </a:pPr>
            <a:r>
              <a:rPr lang="en-US" sz="1800" b="1" u="none" strike="noStrike" kern="1200" dirty="0">
                <a:solidFill>
                  <a:schemeClr val="accent2">
                    <a:lumMod val="50000"/>
                  </a:schemeClr>
                </a:solidFill>
                <a:effectLst/>
                <a:latin typeface="Segoe UI Light" panose="020B0502040204020203" pitchFamily="34" charset="0"/>
                <a:cs typeface="Segoe UI Light" panose="020B0502040204020203" pitchFamily="34" charset="0"/>
              </a:rPr>
              <a:t>Product</a:t>
            </a:r>
            <a:endParaRPr lang="en-IN" sz="1800" b="1" u="none" strike="noStrike" dirty="0">
              <a:solidFill>
                <a:schemeClr val="accent2">
                  <a:lumMod val="50000"/>
                </a:schemeClr>
              </a:solidFill>
              <a:effectLst/>
              <a:latin typeface="Segoe UI Light" panose="020B0502040204020203" pitchFamily="34" charset="0"/>
              <a:cs typeface="Segoe UI Light" panose="020B0502040204020203" pitchFamily="34" charset="0"/>
            </a:endParaRPr>
          </a:p>
        </p:txBody>
      </p:sp>
      <p:sp>
        <p:nvSpPr>
          <p:cNvPr id="21" name="TextBox 20">
            <a:extLst>
              <a:ext uri="{FF2B5EF4-FFF2-40B4-BE49-F238E27FC236}">
                <a16:creationId xmlns:a16="http://schemas.microsoft.com/office/drawing/2014/main" id="{91867989-F32C-84D9-DC08-FEC9A06B90B5}"/>
              </a:ext>
            </a:extLst>
          </p:cNvPr>
          <p:cNvSpPr txBox="1"/>
          <p:nvPr/>
        </p:nvSpPr>
        <p:spPr>
          <a:xfrm>
            <a:off x="9747306" y="4162931"/>
            <a:ext cx="2395778" cy="774571"/>
          </a:xfrm>
          <a:prstGeom prst="rect">
            <a:avLst/>
          </a:prstGeom>
          <a:noFill/>
        </p:spPr>
        <p:txBody>
          <a:bodyPr wrap="square" lIns="0" tIns="0" rIns="0" bIns="0" rtlCol="0">
            <a:spAutoFit/>
          </a:bodyPr>
          <a:lstStyle/>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Forecast  Calibration</a:t>
            </a:r>
          </a:p>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Rolling Average Monitoring</a:t>
            </a:r>
          </a:p>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Salesforce Optimization</a:t>
            </a:r>
            <a:endParaRPr lang="en-IN" sz="1400" b="1" u="none" strike="noStrike" dirty="0">
              <a:solidFill>
                <a:schemeClr val="tx1">
                  <a:lumMod val="65000"/>
                  <a:lumOff val="35000"/>
                </a:schemeClr>
              </a:solidFill>
              <a:effectLst/>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55509305-313E-8F00-20E8-848AD4E5A347}"/>
              </a:ext>
            </a:extLst>
          </p:cNvPr>
          <p:cNvSpPr txBox="1"/>
          <p:nvPr/>
        </p:nvSpPr>
        <p:spPr>
          <a:xfrm>
            <a:off x="9747306" y="3773424"/>
            <a:ext cx="2395778" cy="276999"/>
          </a:xfrm>
          <a:prstGeom prst="rect">
            <a:avLst/>
          </a:prstGeom>
          <a:noFill/>
        </p:spPr>
        <p:txBody>
          <a:bodyPr wrap="square" lIns="0" tIns="0" rIns="0" bIns="0" rtlCol="0" anchor="b">
            <a:spAutoFit/>
          </a:bodyPr>
          <a:lstStyle/>
          <a:p>
            <a:pPr marL="0" algn="l" rtl="0" eaLnBrk="1" fontAlgn="t" latinLnBrk="0" hangingPunct="1">
              <a:spcBef>
                <a:spcPts val="0"/>
              </a:spcBef>
              <a:spcAft>
                <a:spcPts val="0"/>
              </a:spcAft>
            </a:pPr>
            <a:r>
              <a:rPr lang="en-US" sz="1800" b="1" dirty="0">
                <a:solidFill>
                  <a:schemeClr val="accent2">
                    <a:lumMod val="50000"/>
                  </a:schemeClr>
                </a:solidFill>
                <a:latin typeface="Segoe UI Light" panose="020B0502040204020203" pitchFamily="34" charset="0"/>
                <a:cs typeface="Segoe UI Light" panose="020B0502040204020203" pitchFamily="34" charset="0"/>
              </a:rPr>
              <a:t>Analytics</a:t>
            </a:r>
            <a:endParaRPr lang="en-IN" sz="1800" b="1" u="none" strike="noStrike" dirty="0">
              <a:solidFill>
                <a:schemeClr val="accent2">
                  <a:lumMod val="50000"/>
                </a:schemeClr>
              </a:solidFill>
              <a:effectLst/>
              <a:latin typeface="Segoe UI Light" panose="020B0502040204020203" pitchFamily="34" charset="0"/>
              <a:cs typeface="Segoe UI Light" panose="020B0502040204020203" pitchFamily="34" charset="0"/>
            </a:endParaRPr>
          </a:p>
        </p:txBody>
      </p:sp>
      <p:sp>
        <p:nvSpPr>
          <p:cNvPr id="23" name="TextBox 22">
            <a:extLst>
              <a:ext uri="{FF2B5EF4-FFF2-40B4-BE49-F238E27FC236}">
                <a16:creationId xmlns:a16="http://schemas.microsoft.com/office/drawing/2014/main" id="{106DB4DE-81A0-8B11-ADFD-074B1B6D9306}"/>
              </a:ext>
            </a:extLst>
          </p:cNvPr>
          <p:cNvSpPr txBox="1"/>
          <p:nvPr/>
        </p:nvSpPr>
        <p:spPr>
          <a:xfrm>
            <a:off x="9747306" y="1994234"/>
            <a:ext cx="2395778" cy="495007"/>
          </a:xfrm>
          <a:prstGeom prst="rect">
            <a:avLst/>
          </a:prstGeom>
          <a:noFill/>
        </p:spPr>
        <p:txBody>
          <a:bodyPr wrap="square" lIns="0" tIns="0" rIns="0" bIns="0" rtlCol="0">
            <a:spAutoFit/>
          </a:bodyPr>
          <a:lstStyle/>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Seasonal Planning</a:t>
            </a:r>
          </a:p>
          <a:p>
            <a:pPr marL="285750" indent="-285750" algn="l" rtl="0" eaLnBrk="1" fontAlgn="t" latinLnBrk="0" hangingPunct="1">
              <a:spcBef>
                <a:spcPts val="500"/>
              </a:spcBef>
              <a:spcAft>
                <a:spcPts val="0"/>
              </a:spcAft>
              <a:buFont typeface="Arial" panose="020B0604020202020204" pitchFamily="34" charset="0"/>
              <a:buChar char="•"/>
            </a:pPr>
            <a:r>
              <a:rPr lang="en-US" sz="1400" b="1" u="none" strike="noStrike" kern="1200" dirty="0">
                <a:solidFill>
                  <a:schemeClr val="tx1">
                    <a:lumMod val="85000"/>
                    <a:lumOff val="15000"/>
                  </a:schemeClr>
                </a:solidFill>
                <a:effectLst/>
                <a:latin typeface="Segoe UI Light" panose="020B0502040204020203" pitchFamily="34" charset="0"/>
                <a:cs typeface="Segoe UI Light" panose="020B0502040204020203" pitchFamily="34" charset="0"/>
              </a:rPr>
              <a:t>Seasonal Campaigns</a:t>
            </a:r>
            <a:endParaRPr lang="en-IN" sz="1400" b="1" u="none" strike="noStrike" dirty="0">
              <a:solidFill>
                <a:schemeClr val="tx1">
                  <a:lumMod val="85000"/>
                  <a:lumOff val="15000"/>
                </a:schemeClr>
              </a:solidFill>
              <a:effectLst/>
              <a:latin typeface="Segoe UI Light" panose="020B0502040204020203" pitchFamily="34" charset="0"/>
              <a:cs typeface="Segoe UI Light" panose="020B0502040204020203" pitchFamily="34" charset="0"/>
            </a:endParaRPr>
          </a:p>
        </p:txBody>
      </p:sp>
      <p:sp>
        <p:nvSpPr>
          <p:cNvPr id="24" name="TextBox 23">
            <a:extLst>
              <a:ext uri="{FF2B5EF4-FFF2-40B4-BE49-F238E27FC236}">
                <a16:creationId xmlns:a16="http://schemas.microsoft.com/office/drawing/2014/main" id="{0EA88CF0-C098-27DD-392E-164029DB5B62}"/>
              </a:ext>
            </a:extLst>
          </p:cNvPr>
          <p:cNvSpPr txBox="1"/>
          <p:nvPr/>
        </p:nvSpPr>
        <p:spPr>
          <a:xfrm>
            <a:off x="9747306" y="1604727"/>
            <a:ext cx="2395778" cy="276999"/>
          </a:xfrm>
          <a:prstGeom prst="rect">
            <a:avLst/>
          </a:prstGeom>
          <a:noFill/>
        </p:spPr>
        <p:txBody>
          <a:bodyPr wrap="square" lIns="0" tIns="0" rIns="0" bIns="0" rtlCol="0" anchor="b">
            <a:spAutoFit/>
          </a:bodyPr>
          <a:lstStyle/>
          <a:p>
            <a:pPr marL="0" algn="l" rtl="0" eaLnBrk="1" fontAlgn="t" latinLnBrk="0" hangingPunct="1">
              <a:spcBef>
                <a:spcPts val="0"/>
              </a:spcBef>
              <a:spcAft>
                <a:spcPts val="0"/>
              </a:spcAft>
            </a:pPr>
            <a:r>
              <a:rPr lang="en-US" sz="1800" b="1" dirty="0">
                <a:solidFill>
                  <a:schemeClr val="accent2">
                    <a:lumMod val="50000"/>
                  </a:schemeClr>
                </a:solidFill>
                <a:latin typeface="Segoe UI Light" panose="020B0502040204020203" pitchFamily="34" charset="0"/>
                <a:cs typeface="Segoe UI Light" panose="020B0502040204020203" pitchFamily="34" charset="0"/>
              </a:rPr>
              <a:t>Seasons</a:t>
            </a:r>
            <a:endParaRPr lang="en-IN" sz="1800" b="1" u="none" strike="noStrike" dirty="0">
              <a:solidFill>
                <a:schemeClr val="accent2">
                  <a:lumMod val="50000"/>
                </a:schemeClr>
              </a:solidFill>
              <a:effectLst/>
              <a:latin typeface="Segoe UI Light" panose="020B0502040204020203" pitchFamily="34" charset="0"/>
              <a:cs typeface="Segoe UI Light" panose="020B0502040204020203" pitchFamily="34" charset="0"/>
            </a:endParaRPr>
          </a:p>
        </p:txBody>
      </p:sp>
      <p:sp>
        <p:nvSpPr>
          <p:cNvPr id="25" name="Rectangle 52">
            <a:extLst>
              <a:ext uri="{FF2B5EF4-FFF2-40B4-BE49-F238E27FC236}">
                <a16:creationId xmlns:a16="http://schemas.microsoft.com/office/drawing/2014/main" id="{D6AF7474-FB25-76F4-0F58-1AF2198C9C98}"/>
              </a:ext>
            </a:extLst>
          </p:cNvPr>
          <p:cNvSpPr/>
          <p:nvPr/>
        </p:nvSpPr>
        <p:spPr>
          <a:xfrm>
            <a:off x="2799662" y="1782414"/>
            <a:ext cx="2148237" cy="599407"/>
          </a:xfrm>
          <a:custGeom>
            <a:avLst/>
            <a:gdLst>
              <a:gd name="connsiteX0" fmla="*/ 0 w 1166930"/>
              <a:gd name="connsiteY0" fmla="*/ 0 h 1166930"/>
              <a:gd name="connsiteX1" fmla="*/ 1166930 w 1166930"/>
              <a:gd name="connsiteY1" fmla="*/ 0 h 1166930"/>
              <a:gd name="connsiteX2" fmla="*/ 1166930 w 1166930"/>
              <a:gd name="connsiteY2" fmla="*/ 1166930 h 1166930"/>
              <a:gd name="connsiteX3" fmla="*/ 0 w 1166930"/>
              <a:gd name="connsiteY3" fmla="*/ 1166930 h 1166930"/>
              <a:gd name="connsiteX4" fmla="*/ 0 w 1166930"/>
              <a:gd name="connsiteY4" fmla="*/ 0 h 1166930"/>
              <a:gd name="connsiteX0" fmla="*/ 0 w 1166930"/>
              <a:gd name="connsiteY0" fmla="*/ 1166930 h 1258370"/>
              <a:gd name="connsiteX1" fmla="*/ 0 w 1166930"/>
              <a:gd name="connsiteY1" fmla="*/ 0 h 1258370"/>
              <a:gd name="connsiteX2" fmla="*/ 1166930 w 1166930"/>
              <a:gd name="connsiteY2" fmla="*/ 0 h 1258370"/>
              <a:gd name="connsiteX3" fmla="*/ 1166930 w 1166930"/>
              <a:gd name="connsiteY3" fmla="*/ 1166930 h 1258370"/>
              <a:gd name="connsiteX4" fmla="*/ 91440 w 1166930"/>
              <a:gd name="connsiteY4" fmla="*/ 1258370 h 1258370"/>
              <a:gd name="connsiteX0" fmla="*/ 0 w 1166930"/>
              <a:gd name="connsiteY0" fmla="*/ 1166930 h 1166930"/>
              <a:gd name="connsiteX1" fmla="*/ 0 w 1166930"/>
              <a:gd name="connsiteY1" fmla="*/ 0 h 1166930"/>
              <a:gd name="connsiteX2" fmla="*/ 1166930 w 1166930"/>
              <a:gd name="connsiteY2" fmla="*/ 0 h 1166930"/>
              <a:gd name="connsiteX3" fmla="*/ 1166930 w 1166930"/>
              <a:gd name="connsiteY3" fmla="*/ 1166930 h 1166930"/>
              <a:gd name="connsiteX0" fmla="*/ 0 w 1166930"/>
              <a:gd name="connsiteY0" fmla="*/ 0 h 1166930"/>
              <a:gd name="connsiteX1" fmla="*/ 1166930 w 1166930"/>
              <a:gd name="connsiteY1" fmla="*/ 0 h 1166930"/>
              <a:gd name="connsiteX2" fmla="*/ 1166930 w 1166930"/>
              <a:gd name="connsiteY2" fmla="*/ 1166930 h 1166930"/>
            </a:gdLst>
            <a:ahLst/>
            <a:cxnLst>
              <a:cxn ang="0">
                <a:pos x="connsiteX0" y="connsiteY0"/>
              </a:cxn>
              <a:cxn ang="0">
                <a:pos x="connsiteX1" y="connsiteY1"/>
              </a:cxn>
              <a:cxn ang="0">
                <a:pos x="connsiteX2" y="connsiteY2"/>
              </a:cxn>
            </a:cxnLst>
            <a:rect l="l" t="t" r="r" b="b"/>
            <a:pathLst>
              <a:path w="1166930" h="1166930">
                <a:moveTo>
                  <a:pt x="0" y="0"/>
                </a:moveTo>
                <a:lnTo>
                  <a:pt x="1166930" y="0"/>
                </a:lnTo>
                <a:lnTo>
                  <a:pt x="1166930" y="116693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52">
            <a:extLst>
              <a:ext uri="{FF2B5EF4-FFF2-40B4-BE49-F238E27FC236}">
                <a16:creationId xmlns:a16="http://schemas.microsoft.com/office/drawing/2014/main" id="{2BFF89C7-FE11-450C-AF52-BD19D5B7D4C6}"/>
              </a:ext>
            </a:extLst>
          </p:cNvPr>
          <p:cNvSpPr/>
          <p:nvPr/>
        </p:nvSpPr>
        <p:spPr>
          <a:xfrm>
            <a:off x="2799662" y="3733879"/>
            <a:ext cx="1016728" cy="599407"/>
          </a:xfrm>
          <a:custGeom>
            <a:avLst/>
            <a:gdLst>
              <a:gd name="connsiteX0" fmla="*/ 0 w 1166930"/>
              <a:gd name="connsiteY0" fmla="*/ 0 h 1166930"/>
              <a:gd name="connsiteX1" fmla="*/ 1166930 w 1166930"/>
              <a:gd name="connsiteY1" fmla="*/ 0 h 1166930"/>
              <a:gd name="connsiteX2" fmla="*/ 1166930 w 1166930"/>
              <a:gd name="connsiteY2" fmla="*/ 1166930 h 1166930"/>
              <a:gd name="connsiteX3" fmla="*/ 0 w 1166930"/>
              <a:gd name="connsiteY3" fmla="*/ 1166930 h 1166930"/>
              <a:gd name="connsiteX4" fmla="*/ 0 w 1166930"/>
              <a:gd name="connsiteY4" fmla="*/ 0 h 1166930"/>
              <a:gd name="connsiteX0" fmla="*/ 0 w 1166930"/>
              <a:gd name="connsiteY0" fmla="*/ 1166930 h 1258370"/>
              <a:gd name="connsiteX1" fmla="*/ 0 w 1166930"/>
              <a:gd name="connsiteY1" fmla="*/ 0 h 1258370"/>
              <a:gd name="connsiteX2" fmla="*/ 1166930 w 1166930"/>
              <a:gd name="connsiteY2" fmla="*/ 0 h 1258370"/>
              <a:gd name="connsiteX3" fmla="*/ 1166930 w 1166930"/>
              <a:gd name="connsiteY3" fmla="*/ 1166930 h 1258370"/>
              <a:gd name="connsiteX4" fmla="*/ 91440 w 1166930"/>
              <a:gd name="connsiteY4" fmla="*/ 1258370 h 1258370"/>
              <a:gd name="connsiteX0" fmla="*/ 0 w 1166930"/>
              <a:gd name="connsiteY0" fmla="*/ 1166930 h 1166930"/>
              <a:gd name="connsiteX1" fmla="*/ 0 w 1166930"/>
              <a:gd name="connsiteY1" fmla="*/ 0 h 1166930"/>
              <a:gd name="connsiteX2" fmla="*/ 1166930 w 1166930"/>
              <a:gd name="connsiteY2" fmla="*/ 0 h 1166930"/>
              <a:gd name="connsiteX3" fmla="*/ 1166930 w 1166930"/>
              <a:gd name="connsiteY3" fmla="*/ 1166930 h 1166930"/>
              <a:gd name="connsiteX0" fmla="*/ 0 w 1166930"/>
              <a:gd name="connsiteY0" fmla="*/ 0 h 1166930"/>
              <a:gd name="connsiteX1" fmla="*/ 1166930 w 1166930"/>
              <a:gd name="connsiteY1" fmla="*/ 0 h 1166930"/>
              <a:gd name="connsiteX2" fmla="*/ 1166930 w 1166930"/>
              <a:gd name="connsiteY2" fmla="*/ 1166930 h 1166930"/>
            </a:gdLst>
            <a:ahLst/>
            <a:cxnLst>
              <a:cxn ang="0">
                <a:pos x="connsiteX0" y="connsiteY0"/>
              </a:cxn>
              <a:cxn ang="0">
                <a:pos x="connsiteX1" y="connsiteY1"/>
              </a:cxn>
              <a:cxn ang="0">
                <a:pos x="connsiteX2" y="connsiteY2"/>
              </a:cxn>
            </a:cxnLst>
            <a:rect l="l" t="t" r="r" b="b"/>
            <a:pathLst>
              <a:path w="1166930" h="1166930">
                <a:moveTo>
                  <a:pt x="0" y="0"/>
                </a:moveTo>
                <a:lnTo>
                  <a:pt x="1166930" y="0"/>
                </a:lnTo>
                <a:lnTo>
                  <a:pt x="1166930" y="116693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52">
            <a:extLst>
              <a:ext uri="{FF2B5EF4-FFF2-40B4-BE49-F238E27FC236}">
                <a16:creationId xmlns:a16="http://schemas.microsoft.com/office/drawing/2014/main" id="{8D09DD94-01B1-9B65-5566-78FABC46F433}"/>
              </a:ext>
            </a:extLst>
          </p:cNvPr>
          <p:cNvSpPr/>
          <p:nvPr/>
        </p:nvSpPr>
        <p:spPr>
          <a:xfrm>
            <a:off x="8297015" y="1782414"/>
            <a:ext cx="1144537" cy="0"/>
          </a:xfrm>
          <a:custGeom>
            <a:avLst/>
            <a:gdLst>
              <a:gd name="connsiteX0" fmla="*/ 0 w 1166930"/>
              <a:gd name="connsiteY0" fmla="*/ 0 h 1166930"/>
              <a:gd name="connsiteX1" fmla="*/ 1166930 w 1166930"/>
              <a:gd name="connsiteY1" fmla="*/ 0 h 1166930"/>
              <a:gd name="connsiteX2" fmla="*/ 1166930 w 1166930"/>
              <a:gd name="connsiteY2" fmla="*/ 1166930 h 1166930"/>
              <a:gd name="connsiteX3" fmla="*/ 0 w 1166930"/>
              <a:gd name="connsiteY3" fmla="*/ 1166930 h 1166930"/>
              <a:gd name="connsiteX4" fmla="*/ 0 w 1166930"/>
              <a:gd name="connsiteY4" fmla="*/ 0 h 1166930"/>
              <a:gd name="connsiteX0" fmla="*/ 0 w 1166930"/>
              <a:gd name="connsiteY0" fmla="*/ 1166930 h 1258370"/>
              <a:gd name="connsiteX1" fmla="*/ 0 w 1166930"/>
              <a:gd name="connsiteY1" fmla="*/ 0 h 1258370"/>
              <a:gd name="connsiteX2" fmla="*/ 1166930 w 1166930"/>
              <a:gd name="connsiteY2" fmla="*/ 0 h 1258370"/>
              <a:gd name="connsiteX3" fmla="*/ 1166930 w 1166930"/>
              <a:gd name="connsiteY3" fmla="*/ 1166930 h 1258370"/>
              <a:gd name="connsiteX4" fmla="*/ 91440 w 1166930"/>
              <a:gd name="connsiteY4" fmla="*/ 1258370 h 1258370"/>
              <a:gd name="connsiteX0" fmla="*/ 0 w 1166930"/>
              <a:gd name="connsiteY0" fmla="*/ 1166930 h 1166930"/>
              <a:gd name="connsiteX1" fmla="*/ 0 w 1166930"/>
              <a:gd name="connsiteY1" fmla="*/ 0 h 1166930"/>
              <a:gd name="connsiteX2" fmla="*/ 1166930 w 1166930"/>
              <a:gd name="connsiteY2" fmla="*/ 0 h 1166930"/>
              <a:gd name="connsiteX3" fmla="*/ 1166930 w 1166930"/>
              <a:gd name="connsiteY3" fmla="*/ 1166930 h 1166930"/>
              <a:gd name="connsiteX0" fmla="*/ 0 w 1166930"/>
              <a:gd name="connsiteY0" fmla="*/ 0 h 1166930"/>
              <a:gd name="connsiteX1" fmla="*/ 1166930 w 1166930"/>
              <a:gd name="connsiteY1" fmla="*/ 0 h 1166930"/>
              <a:gd name="connsiteX2" fmla="*/ 1166930 w 1166930"/>
              <a:gd name="connsiteY2" fmla="*/ 1166930 h 1166930"/>
              <a:gd name="connsiteX0" fmla="*/ 0 w 1166930"/>
              <a:gd name="connsiteY0" fmla="*/ 0 h 0"/>
              <a:gd name="connsiteX1" fmla="*/ 1166930 w 1166930"/>
              <a:gd name="connsiteY1" fmla="*/ 0 h 0"/>
            </a:gdLst>
            <a:ahLst/>
            <a:cxnLst>
              <a:cxn ang="0">
                <a:pos x="connsiteX0" y="connsiteY0"/>
              </a:cxn>
              <a:cxn ang="0">
                <a:pos x="connsiteX1" y="connsiteY1"/>
              </a:cxn>
            </a:cxnLst>
            <a:rect l="l" t="t" r="r" b="b"/>
            <a:pathLst>
              <a:path w="1166930">
                <a:moveTo>
                  <a:pt x="0" y="0"/>
                </a:moveTo>
                <a:lnTo>
                  <a:pt x="1166930"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52">
            <a:extLst>
              <a:ext uri="{FF2B5EF4-FFF2-40B4-BE49-F238E27FC236}">
                <a16:creationId xmlns:a16="http://schemas.microsoft.com/office/drawing/2014/main" id="{49DABA0F-0DC6-8A25-6772-70C855C3235B}"/>
              </a:ext>
            </a:extLst>
          </p:cNvPr>
          <p:cNvSpPr/>
          <p:nvPr/>
        </p:nvSpPr>
        <p:spPr>
          <a:xfrm rot="10800000">
            <a:off x="8308365" y="4324126"/>
            <a:ext cx="1016728" cy="599407"/>
          </a:xfrm>
          <a:custGeom>
            <a:avLst/>
            <a:gdLst>
              <a:gd name="connsiteX0" fmla="*/ 0 w 1166930"/>
              <a:gd name="connsiteY0" fmla="*/ 0 h 1166930"/>
              <a:gd name="connsiteX1" fmla="*/ 1166930 w 1166930"/>
              <a:gd name="connsiteY1" fmla="*/ 0 h 1166930"/>
              <a:gd name="connsiteX2" fmla="*/ 1166930 w 1166930"/>
              <a:gd name="connsiteY2" fmla="*/ 1166930 h 1166930"/>
              <a:gd name="connsiteX3" fmla="*/ 0 w 1166930"/>
              <a:gd name="connsiteY3" fmla="*/ 1166930 h 1166930"/>
              <a:gd name="connsiteX4" fmla="*/ 0 w 1166930"/>
              <a:gd name="connsiteY4" fmla="*/ 0 h 1166930"/>
              <a:gd name="connsiteX0" fmla="*/ 0 w 1166930"/>
              <a:gd name="connsiteY0" fmla="*/ 1166930 h 1258370"/>
              <a:gd name="connsiteX1" fmla="*/ 0 w 1166930"/>
              <a:gd name="connsiteY1" fmla="*/ 0 h 1258370"/>
              <a:gd name="connsiteX2" fmla="*/ 1166930 w 1166930"/>
              <a:gd name="connsiteY2" fmla="*/ 0 h 1258370"/>
              <a:gd name="connsiteX3" fmla="*/ 1166930 w 1166930"/>
              <a:gd name="connsiteY3" fmla="*/ 1166930 h 1258370"/>
              <a:gd name="connsiteX4" fmla="*/ 91440 w 1166930"/>
              <a:gd name="connsiteY4" fmla="*/ 1258370 h 1258370"/>
              <a:gd name="connsiteX0" fmla="*/ 0 w 1166930"/>
              <a:gd name="connsiteY0" fmla="*/ 1166930 h 1166930"/>
              <a:gd name="connsiteX1" fmla="*/ 0 w 1166930"/>
              <a:gd name="connsiteY1" fmla="*/ 0 h 1166930"/>
              <a:gd name="connsiteX2" fmla="*/ 1166930 w 1166930"/>
              <a:gd name="connsiteY2" fmla="*/ 0 h 1166930"/>
              <a:gd name="connsiteX3" fmla="*/ 1166930 w 1166930"/>
              <a:gd name="connsiteY3" fmla="*/ 1166930 h 1166930"/>
              <a:gd name="connsiteX0" fmla="*/ 0 w 1166930"/>
              <a:gd name="connsiteY0" fmla="*/ 0 h 1166930"/>
              <a:gd name="connsiteX1" fmla="*/ 1166930 w 1166930"/>
              <a:gd name="connsiteY1" fmla="*/ 0 h 1166930"/>
              <a:gd name="connsiteX2" fmla="*/ 1166930 w 1166930"/>
              <a:gd name="connsiteY2" fmla="*/ 1166930 h 1166930"/>
            </a:gdLst>
            <a:ahLst/>
            <a:cxnLst>
              <a:cxn ang="0">
                <a:pos x="connsiteX0" y="connsiteY0"/>
              </a:cxn>
              <a:cxn ang="0">
                <a:pos x="connsiteX1" y="connsiteY1"/>
              </a:cxn>
              <a:cxn ang="0">
                <a:pos x="connsiteX2" y="connsiteY2"/>
              </a:cxn>
            </a:cxnLst>
            <a:rect l="l" t="t" r="r" b="b"/>
            <a:pathLst>
              <a:path w="1166930" h="1166930">
                <a:moveTo>
                  <a:pt x="0" y="0"/>
                </a:moveTo>
                <a:lnTo>
                  <a:pt x="1166930" y="0"/>
                </a:lnTo>
                <a:lnTo>
                  <a:pt x="1166930" y="116693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
            <a:extLst>
              <a:ext uri="{FF2B5EF4-FFF2-40B4-BE49-F238E27FC236}">
                <a16:creationId xmlns:a16="http://schemas.microsoft.com/office/drawing/2014/main" id="{841DD0EF-F47E-7BDB-7602-ED6C3B1E94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03343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accent2">
                <a:lumMod val="75000"/>
              </a:schemeClr>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0B5A574E-C5FD-A4C2-3F89-0B934A3137B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D67C900-31FE-57E5-84D0-7E75BE5C55F9}"/>
              </a:ext>
            </a:extLst>
          </p:cNvPr>
          <p:cNvSpPr/>
          <p:nvPr/>
        </p:nvSpPr>
        <p:spPr>
          <a:xfrm>
            <a:off x="0" y="371787"/>
            <a:ext cx="2791476"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r>
              <a:rPr lang="en-IN" sz="2600" b="1" dirty="0"/>
              <a:t>Strategic Alignment    07</a:t>
            </a:r>
          </a:p>
        </p:txBody>
      </p:sp>
      <p:grpSp>
        <p:nvGrpSpPr>
          <p:cNvPr id="2" name="Group 1">
            <a:extLst>
              <a:ext uri="{FF2B5EF4-FFF2-40B4-BE49-F238E27FC236}">
                <a16:creationId xmlns:a16="http://schemas.microsoft.com/office/drawing/2014/main" id="{C716068C-7E51-5624-3BF3-50A44462C372}"/>
              </a:ext>
            </a:extLst>
          </p:cNvPr>
          <p:cNvGrpSpPr/>
          <p:nvPr/>
        </p:nvGrpSpPr>
        <p:grpSpPr>
          <a:xfrm>
            <a:off x="1557908" y="1772816"/>
            <a:ext cx="10358660" cy="4540064"/>
            <a:chOff x="915082" y="1523930"/>
            <a:chExt cx="10358660" cy="4540064"/>
          </a:xfrm>
        </p:grpSpPr>
        <p:sp>
          <p:nvSpPr>
            <p:cNvPr id="4" name="Rectangle: Rounded Corners 3">
              <a:extLst>
                <a:ext uri="{FF2B5EF4-FFF2-40B4-BE49-F238E27FC236}">
                  <a16:creationId xmlns:a16="http://schemas.microsoft.com/office/drawing/2014/main" id="{8D94647D-1769-3B9B-4916-CB0C1E2EA413}"/>
                </a:ext>
              </a:extLst>
            </p:cNvPr>
            <p:cNvSpPr/>
            <p:nvPr/>
          </p:nvSpPr>
          <p:spPr>
            <a:xfrm flipH="1">
              <a:off x="7337142" y="1523930"/>
              <a:ext cx="2177316" cy="6935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EF036E5-BD49-45E9-E462-26353B92717A}"/>
                </a:ext>
              </a:extLst>
            </p:cNvPr>
            <p:cNvSpPr/>
            <p:nvPr/>
          </p:nvSpPr>
          <p:spPr>
            <a:xfrm flipH="1">
              <a:off x="7337142" y="5370419"/>
              <a:ext cx="2177316" cy="6935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B8EF443-63CD-23DE-C291-0F33B36FDADA}"/>
                </a:ext>
              </a:extLst>
            </p:cNvPr>
            <p:cNvSpPr/>
            <p:nvPr/>
          </p:nvSpPr>
          <p:spPr>
            <a:xfrm flipH="1">
              <a:off x="7933591" y="4408796"/>
              <a:ext cx="2177316" cy="6935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7C78EBF5-308C-20A8-1470-0EC2DE545DE5}"/>
                </a:ext>
              </a:extLst>
            </p:cNvPr>
            <p:cNvSpPr/>
            <p:nvPr/>
          </p:nvSpPr>
          <p:spPr>
            <a:xfrm flipH="1">
              <a:off x="7933591" y="2485552"/>
              <a:ext cx="2177316" cy="6935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3B11A12-E9E6-F579-35F2-4E560BE81CA0}"/>
                </a:ext>
              </a:extLst>
            </p:cNvPr>
            <p:cNvSpPr/>
            <p:nvPr/>
          </p:nvSpPr>
          <p:spPr>
            <a:xfrm flipH="1">
              <a:off x="8370987" y="3447174"/>
              <a:ext cx="2177316" cy="6935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03E64C58-E2D0-2C82-7BC1-61326984F863}"/>
                </a:ext>
              </a:extLst>
            </p:cNvPr>
            <p:cNvSpPr/>
            <p:nvPr/>
          </p:nvSpPr>
          <p:spPr>
            <a:xfrm>
              <a:off x="2695701" y="1523930"/>
              <a:ext cx="2155980" cy="6935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115955A2-86A0-74D4-9759-65771DD75CAD}"/>
                </a:ext>
              </a:extLst>
            </p:cNvPr>
            <p:cNvSpPr/>
            <p:nvPr/>
          </p:nvSpPr>
          <p:spPr>
            <a:xfrm>
              <a:off x="2695701" y="5370419"/>
              <a:ext cx="2155980" cy="6935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E3A33F8-073D-188D-D23A-F7AB93A82A29}"/>
                </a:ext>
              </a:extLst>
            </p:cNvPr>
            <p:cNvSpPr/>
            <p:nvPr/>
          </p:nvSpPr>
          <p:spPr>
            <a:xfrm>
              <a:off x="2099252" y="4408796"/>
              <a:ext cx="2155980" cy="6935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085981F-B98F-F737-30B6-2901E52B18F5}"/>
                </a:ext>
              </a:extLst>
            </p:cNvPr>
            <p:cNvSpPr/>
            <p:nvPr/>
          </p:nvSpPr>
          <p:spPr>
            <a:xfrm>
              <a:off x="2099252" y="2485552"/>
              <a:ext cx="2155980" cy="6935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AD9E3D0-E029-CE3D-FE3D-ED1557894D22}"/>
                </a:ext>
              </a:extLst>
            </p:cNvPr>
            <p:cNvSpPr/>
            <p:nvPr/>
          </p:nvSpPr>
          <p:spPr>
            <a:xfrm>
              <a:off x="1661856" y="3447174"/>
              <a:ext cx="2155980" cy="6935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F8AC6EFF-6789-C704-3429-13E667A53FA5}"/>
                </a:ext>
              </a:extLst>
            </p:cNvPr>
            <p:cNvSpPr/>
            <p:nvPr/>
          </p:nvSpPr>
          <p:spPr>
            <a:xfrm>
              <a:off x="4522199" y="3011950"/>
              <a:ext cx="1564023" cy="1564022"/>
            </a:xfrm>
            <a:prstGeom prst="ellipse">
              <a:avLst/>
            </a:prstGeom>
            <a:solidFill>
              <a:schemeClr val="tx1">
                <a:lumMod val="50000"/>
                <a:lumOff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Product</a:t>
              </a:r>
            </a:p>
          </p:txBody>
        </p:sp>
        <p:sp>
          <p:nvSpPr>
            <p:cNvPr id="18" name="Oval 17">
              <a:extLst>
                <a:ext uri="{FF2B5EF4-FFF2-40B4-BE49-F238E27FC236}">
                  <a16:creationId xmlns:a16="http://schemas.microsoft.com/office/drawing/2014/main" id="{5992B2FD-0677-8399-2861-195E3C116AA7}"/>
                </a:ext>
              </a:extLst>
            </p:cNvPr>
            <p:cNvSpPr/>
            <p:nvPr/>
          </p:nvSpPr>
          <p:spPr>
            <a:xfrm>
              <a:off x="6086222" y="3011950"/>
              <a:ext cx="1564023" cy="1564022"/>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Operations</a:t>
              </a:r>
            </a:p>
          </p:txBody>
        </p:sp>
        <p:sp>
          <p:nvSpPr>
            <p:cNvPr id="19" name="Rectangle: Rounded Corners 18">
              <a:extLst>
                <a:ext uri="{FF2B5EF4-FFF2-40B4-BE49-F238E27FC236}">
                  <a16:creationId xmlns:a16="http://schemas.microsoft.com/office/drawing/2014/main" id="{B1187C63-D83C-DA5A-4870-0236B028D06E}"/>
                </a:ext>
              </a:extLst>
            </p:cNvPr>
            <p:cNvSpPr/>
            <p:nvPr/>
          </p:nvSpPr>
          <p:spPr>
            <a:xfrm>
              <a:off x="1779178" y="1523930"/>
              <a:ext cx="2325729"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98000" rIns="234000" rtlCol="0" anchor="ctr"/>
            <a:lstStyle/>
            <a:p>
              <a:pPr algn="r">
                <a:lnSpc>
                  <a:spcPct val="90000"/>
                </a:lnSpc>
              </a:pPr>
              <a:r>
                <a:rPr lang="en-US" sz="1600" dirty="0">
                  <a:solidFill>
                    <a:schemeClr val="tx1">
                      <a:lumMod val="75000"/>
                      <a:lumOff val="25000"/>
                    </a:schemeClr>
                  </a:solidFill>
                  <a:cs typeface="Segoe UI Light" panose="020B0502040204020203" pitchFamily="34" charset="0"/>
                </a:rPr>
                <a:t>Customer Retention Program</a:t>
              </a:r>
            </a:p>
          </p:txBody>
        </p:sp>
        <p:sp>
          <p:nvSpPr>
            <p:cNvPr id="20" name="Rectangle: Rounded Corners 19">
              <a:extLst>
                <a:ext uri="{FF2B5EF4-FFF2-40B4-BE49-F238E27FC236}">
                  <a16:creationId xmlns:a16="http://schemas.microsoft.com/office/drawing/2014/main" id="{81C25ED8-736B-FB6F-4070-F058286DD682}"/>
                </a:ext>
              </a:extLst>
            </p:cNvPr>
            <p:cNvSpPr/>
            <p:nvPr/>
          </p:nvSpPr>
          <p:spPr>
            <a:xfrm>
              <a:off x="1948927" y="5370419"/>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98000" rIns="234000" rtlCol="0" anchor="ctr"/>
            <a:lstStyle/>
            <a:p>
              <a:pPr algn="r"/>
              <a:r>
                <a:rPr lang="en-US" sz="1600" dirty="0">
                  <a:solidFill>
                    <a:schemeClr val="tx1">
                      <a:lumMod val="75000"/>
                      <a:lumOff val="25000"/>
                    </a:schemeClr>
                  </a:solidFill>
                  <a:cs typeface="Segoe UI Light" panose="020B0502040204020203" pitchFamily="34" charset="0"/>
                </a:rPr>
                <a:t>Online and Offline </a:t>
              </a:r>
              <a:r>
                <a:rPr lang="en-US" sz="1600" dirty="0" err="1">
                  <a:solidFill>
                    <a:schemeClr val="tx1">
                      <a:lumMod val="75000"/>
                      <a:lumOff val="25000"/>
                    </a:schemeClr>
                  </a:solidFill>
                  <a:cs typeface="Segoe UI Light" panose="020B0502040204020203" pitchFamily="34" charset="0"/>
                </a:rPr>
                <a:t>Marketiing</a:t>
              </a:r>
              <a:endParaRPr lang="en-US" sz="1600" dirty="0">
                <a:solidFill>
                  <a:schemeClr val="tx1">
                    <a:lumMod val="75000"/>
                    <a:lumOff val="25000"/>
                  </a:schemeClr>
                </a:solidFill>
                <a:cs typeface="Segoe UI Light" panose="020B0502040204020203" pitchFamily="34" charset="0"/>
              </a:endParaRPr>
            </a:p>
          </p:txBody>
        </p:sp>
        <p:sp>
          <p:nvSpPr>
            <p:cNvPr id="21" name="Rectangle: Rounded Corners 20">
              <a:extLst>
                <a:ext uri="{FF2B5EF4-FFF2-40B4-BE49-F238E27FC236}">
                  <a16:creationId xmlns:a16="http://schemas.microsoft.com/office/drawing/2014/main" id="{37DE0597-8F9F-014E-4B86-D06A05F8A4C4}"/>
                </a:ext>
              </a:extLst>
            </p:cNvPr>
            <p:cNvSpPr/>
            <p:nvPr/>
          </p:nvSpPr>
          <p:spPr>
            <a:xfrm>
              <a:off x="1352478" y="4408796"/>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98000" rIns="234000" rtlCol="0" anchor="ctr"/>
            <a:lstStyle/>
            <a:p>
              <a:pPr algn="r"/>
              <a:r>
                <a:rPr lang="en-US" sz="1600" dirty="0">
                  <a:solidFill>
                    <a:schemeClr val="tx1">
                      <a:lumMod val="75000"/>
                      <a:lumOff val="25000"/>
                    </a:schemeClr>
                  </a:solidFill>
                  <a:cs typeface="Segoe UI Light" panose="020B0502040204020203" pitchFamily="34" charset="0"/>
                </a:rPr>
                <a:t>Quarterly Sales Sprints</a:t>
              </a:r>
            </a:p>
          </p:txBody>
        </p:sp>
        <p:sp>
          <p:nvSpPr>
            <p:cNvPr id="22" name="Rectangle: Rounded Corners 21">
              <a:extLst>
                <a:ext uri="{FF2B5EF4-FFF2-40B4-BE49-F238E27FC236}">
                  <a16:creationId xmlns:a16="http://schemas.microsoft.com/office/drawing/2014/main" id="{3ED56BC1-6BAD-005A-013F-6F8AC9A7384D}"/>
                </a:ext>
              </a:extLst>
            </p:cNvPr>
            <p:cNvSpPr/>
            <p:nvPr/>
          </p:nvSpPr>
          <p:spPr>
            <a:xfrm>
              <a:off x="1352478" y="2485552"/>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98000" rIns="234000" rtlCol="0" anchor="ctr"/>
            <a:lstStyle/>
            <a:p>
              <a:pPr algn="r">
                <a:lnSpc>
                  <a:spcPct val="90000"/>
                </a:lnSpc>
              </a:pPr>
              <a:r>
                <a:rPr lang="en-US" sz="1600" dirty="0">
                  <a:solidFill>
                    <a:schemeClr val="tx1">
                      <a:lumMod val="75000"/>
                      <a:lumOff val="25000"/>
                    </a:schemeClr>
                  </a:solidFill>
                  <a:cs typeface="Segoe UI Light" panose="020B0502040204020203" pitchFamily="34" charset="0"/>
                </a:rPr>
                <a:t>Sales Training &amp; Incentives</a:t>
              </a:r>
            </a:p>
          </p:txBody>
        </p:sp>
        <p:sp>
          <p:nvSpPr>
            <p:cNvPr id="23" name="Rectangle: Rounded Corners 22">
              <a:extLst>
                <a:ext uri="{FF2B5EF4-FFF2-40B4-BE49-F238E27FC236}">
                  <a16:creationId xmlns:a16="http://schemas.microsoft.com/office/drawing/2014/main" id="{8607B3B3-1DEF-AED0-5996-5E831EFA462C}"/>
                </a:ext>
              </a:extLst>
            </p:cNvPr>
            <p:cNvSpPr/>
            <p:nvPr/>
          </p:nvSpPr>
          <p:spPr>
            <a:xfrm>
              <a:off x="915082" y="3447174"/>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98000" rIns="234000" rtlCol="0" anchor="ctr"/>
            <a:lstStyle/>
            <a:p>
              <a:pPr algn="r"/>
              <a:r>
                <a:rPr lang="en-US" sz="1600" dirty="0">
                  <a:solidFill>
                    <a:schemeClr val="tx1">
                      <a:lumMod val="75000"/>
                      <a:lumOff val="25000"/>
                    </a:schemeClr>
                  </a:solidFill>
                  <a:cs typeface="Segoe UI Light" panose="020B0502040204020203" pitchFamily="34" charset="0"/>
                </a:rPr>
                <a:t>Product Strategy</a:t>
              </a:r>
            </a:p>
          </p:txBody>
        </p:sp>
        <p:sp>
          <p:nvSpPr>
            <p:cNvPr id="24" name="Rectangle: Rounded Corners 23">
              <a:extLst>
                <a:ext uri="{FF2B5EF4-FFF2-40B4-BE49-F238E27FC236}">
                  <a16:creationId xmlns:a16="http://schemas.microsoft.com/office/drawing/2014/main" id="{D5D99BA7-E7F5-100A-ACD5-C18BF5662EE3}"/>
                </a:ext>
              </a:extLst>
            </p:cNvPr>
            <p:cNvSpPr/>
            <p:nvPr/>
          </p:nvSpPr>
          <p:spPr>
            <a:xfrm flipH="1">
              <a:off x="8083917" y="1523930"/>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r>
                <a:rPr lang="en-US" sz="1600" dirty="0">
                  <a:solidFill>
                    <a:schemeClr val="tx1">
                      <a:lumMod val="75000"/>
                      <a:lumOff val="25000"/>
                    </a:schemeClr>
                  </a:solidFill>
                  <a:cs typeface="Segoe UI Light" panose="020B0502040204020203" pitchFamily="34" charset="0"/>
                </a:rPr>
                <a:t>Data-Driven Marketing</a:t>
              </a:r>
            </a:p>
          </p:txBody>
        </p:sp>
        <p:sp>
          <p:nvSpPr>
            <p:cNvPr id="25" name="Rectangle: Rounded Corners 24">
              <a:extLst>
                <a:ext uri="{FF2B5EF4-FFF2-40B4-BE49-F238E27FC236}">
                  <a16:creationId xmlns:a16="http://schemas.microsoft.com/office/drawing/2014/main" id="{EA0E0B9C-61D3-C455-88B7-039C6F6BBB3F}"/>
                </a:ext>
              </a:extLst>
            </p:cNvPr>
            <p:cNvSpPr/>
            <p:nvPr/>
          </p:nvSpPr>
          <p:spPr>
            <a:xfrm flipH="1">
              <a:off x="8083917" y="5370419"/>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r>
                <a:rPr lang="en-US" sz="1600" dirty="0">
                  <a:solidFill>
                    <a:schemeClr val="tx1">
                      <a:lumMod val="75000"/>
                      <a:lumOff val="25000"/>
                    </a:schemeClr>
                  </a:solidFill>
                </a:rPr>
                <a:t>Growth Strategy</a:t>
              </a:r>
            </a:p>
          </p:txBody>
        </p:sp>
        <p:sp>
          <p:nvSpPr>
            <p:cNvPr id="26" name="Rectangle: Rounded Corners 25">
              <a:extLst>
                <a:ext uri="{FF2B5EF4-FFF2-40B4-BE49-F238E27FC236}">
                  <a16:creationId xmlns:a16="http://schemas.microsoft.com/office/drawing/2014/main" id="{C78E912A-85A9-1208-9D61-D307716C0A64}"/>
                </a:ext>
              </a:extLst>
            </p:cNvPr>
            <p:cNvSpPr/>
            <p:nvPr/>
          </p:nvSpPr>
          <p:spPr>
            <a:xfrm flipH="1">
              <a:off x="8680366" y="4408796"/>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r>
                <a:rPr lang="en-US" sz="1600" dirty="0">
                  <a:solidFill>
                    <a:schemeClr val="tx1">
                      <a:lumMod val="75000"/>
                      <a:lumOff val="25000"/>
                    </a:schemeClr>
                  </a:solidFill>
                </a:rPr>
                <a:t>Operational Strategy </a:t>
              </a:r>
            </a:p>
          </p:txBody>
        </p:sp>
        <p:sp>
          <p:nvSpPr>
            <p:cNvPr id="27" name="Rectangle: Rounded Corners 26">
              <a:extLst>
                <a:ext uri="{FF2B5EF4-FFF2-40B4-BE49-F238E27FC236}">
                  <a16:creationId xmlns:a16="http://schemas.microsoft.com/office/drawing/2014/main" id="{D74093C1-25CF-28FA-922D-435F39626CAB}"/>
                </a:ext>
              </a:extLst>
            </p:cNvPr>
            <p:cNvSpPr/>
            <p:nvPr/>
          </p:nvSpPr>
          <p:spPr>
            <a:xfrm flipH="1">
              <a:off x="8680366" y="2485552"/>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r>
                <a:rPr lang="en-US" sz="1600" dirty="0">
                  <a:solidFill>
                    <a:schemeClr val="tx1">
                      <a:lumMod val="75000"/>
                      <a:lumOff val="25000"/>
                    </a:schemeClr>
                  </a:solidFill>
                </a:rPr>
                <a:t>Regional Strategy </a:t>
              </a:r>
            </a:p>
          </p:txBody>
        </p:sp>
        <p:sp>
          <p:nvSpPr>
            <p:cNvPr id="28" name="Rectangle: Rounded Corners 27">
              <a:extLst>
                <a:ext uri="{FF2B5EF4-FFF2-40B4-BE49-F238E27FC236}">
                  <a16:creationId xmlns:a16="http://schemas.microsoft.com/office/drawing/2014/main" id="{FD03E8F1-9245-21FB-F3C0-784522251428}"/>
                </a:ext>
              </a:extLst>
            </p:cNvPr>
            <p:cNvSpPr/>
            <p:nvPr/>
          </p:nvSpPr>
          <p:spPr>
            <a:xfrm flipH="1">
              <a:off x="9117762" y="3447174"/>
              <a:ext cx="2155980" cy="693575"/>
            </a:xfrm>
            <a:prstGeom prst="roundRect">
              <a:avLst>
                <a:gd name="adj" fmla="val 50000"/>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r>
                <a:rPr lang="en-US" sz="1600" dirty="0">
                  <a:solidFill>
                    <a:schemeClr val="tx1">
                      <a:lumMod val="75000"/>
                      <a:lumOff val="25000"/>
                    </a:schemeClr>
                  </a:solidFill>
                </a:rPr>
                <a:t>Customer Engagement Strategy </a:t>
              </a:r>
            </a:p>
          </p:txBody>
        </p:sp>
        <p:grpSp>
          <p:nvGrpSpPr>
            <p:cNvPr id="29" name="Group 28">
              <a:extLst>
                <a:ext uri="{FF2B5EF4-FFF2-40B4-BE49-F238E27FC236}">
                  <a16:creationId xmlns:a16="http://schemas.microsoft.com/office/drawing/2014/main" id="{9E93F145-8F63-E8FE-5C28-C9AE2FAC186F}"/>
                </a:ext>
              </a:extLst>
            </p:cNvPr>
            <p:cNvGrpSpPr/>
            <p:nvPr/>
          </p:nvGrpSpPr>
          <p:grpSpPr>
            <a:xfrm>
              <a:off x="3923818" y="1875099"/>
              <a:ext cx="1432009" cy="3761772"/>
              <a:chOff x="3923818" y="1875099"/>
              <a:chExt cx="1432009" cy="3761772"/>
            </a:xfrm>
          </p:grpSpPr>
          <p:sp>
            <p:nvSpPr>
              <p:cNvPr id="36" name="Rectangle 29">
                <a:extLst>
                  <a:ext uri="{FF2B5EF4-FFF2-40B4-BE49-F238E27FC236}">
                    <a16:creationId xmlns:a16="http://schemas.microsoft.com/office/drawing/2014/main" id="{3915A3DB-7EA5-1978-A700-A6B165A9F873}"/>
                  </a:ext>
                </a:extLst>
              </p:cNvPr>
              <p:cNvSpPr/>
              <p:nvPr/>
            </p:nvSpPr>
            <p:spPr>
              <a:xfrm>
                <a:off x="4901021" y="1875099"/>
                <a:ext cx="454806" cy="1041721"/>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29">
                <a:extLst>
                  <a:ext uri="{FF2B5EF4-FFF2-40B4-BE49-F238E27FC236}">
                    <a16:creationId xmlns:a16="http://schemas.microsoft.com/office/drawing/2014/main" id="{E2BD7CB0-F149-A7BC-A954-E385C0A0B35C}"/>
                  </a:ext>
                </a:extLst>
              </p:cNvPr>
              <p:cNvSpPr/>
              <p:nvPr/>
            </p:nvSpPr>
            <p:spPr>
              <a:xfrm flipV="1">
                <a:off x="4901021" y="4595150"/>
                <a:ext cx="454806" cy="1041721"/>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29">
                <a:extLst>
                  <a:ext uri="{FF2B5EF4-FFF2-40B4-BE49-F238E27FC236}">
                    <a16:creationId xmlns:a16="http://schemas.microsoft.com/office/drawing/2014/main" id="{F60CCD08-3663-BD1E-4B47-56476C9A3D74}"/>
                  </a:ext>
                </a:extLst>
              </p:cNvPr>
              <p:cNvSpPr/>
              <p:nvPr/>
            </p:nvSpPr>
            <p:spPr>
              <a:xfrm>
                <a:off x="4375230" y="2882096"/>
                <a:ext cx="439838" cy="208345"/>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29">
                <a:extLst>
                  <a:ext uri="{FF2B5EF4-FFF2-40B4-BE49-F238E27FC236}">
                    <a16:creationId xmlns:a16="http://schemas.microsoft.com/office/drawing/2014/main" id="{B45CAA4C-93B3-6A5A-E4FC-2281853543B0}"/>
                  </a:ext>
                </a:extLst>
              </p:cNvPr>
              <p:cNvSpPr/>
              <p:nvPr/>
            </p:nvSpPr>
            <p:spPr>
              <a:xfrm flipV="1">
                <a:off x="4375230" y="4513030"/>
                <a:ext cx="439838" cy="208345"/>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FBA0A30C-8611-3BD1-6B8F-704F5A8EFA38}"/>
                  </a:ext>
                </a:extLst>
              </p:cNvPr>
              <p:cNvCxnSpPr/>
              <p:nvPr/>
            </p:nvCxnSpPr>
            <p:spPr>
              <a:xfrm flipH="1">
                <a:off x="3923818" y="3784922"/>
                <a:ext cx="405114" cy="0"/>
              </a:xfrm>
              <a:prstGeom prst="line">
                <a:avLst/>
              </a:prstGeom>
              <a:solidFill>
                <a:schemeClr val="bg1"/>
              </a:solidFill>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01095949-3EB5-73D7-FC1E-8949166EA34F}"/>
                </a:ext>
              </a:extLst>
            </p:cNvPr>
            <p:cNvGrpSpPr/>
            <p:nvPr/>
          </p:nvGrpSpPr>
          <p:grpSpPr>
            <a:xfrm flipH="1">
              <a:off x="6843546" y="1875099"/>
              <a:ext cx="1432009" cy="3761772"/>
              <a:chOff x="3923818" y="1875099"/>
              <a:chExt cx="1432009" cy="3761772"/>
            </a:xfrm>
          </p:grpSpPr>
          <p:sp>
            <p:nvSpPr>
              <p:cNvPr id="31" name="Rectangle 29">
                <a:extLst>
                  <a:ext uri="{FF2B5EF4-FFF2-40B4-BE49-F238E27FC236}">
                    <a16:creationId xmlns:a16="http://schemas.microsoft.com/office/drawing/2014/main" id="{F2B6799F-94CC-B2B3-3AB6-2D216616A54E}"/>
                  </a:ext>
                </a:extLst>
              </p:cNvPr>
              <p:cNvSpPr/>
              <p:nvPr/>
            </p:nvSpPr>
            <p:spPr>
              <a:xfrm>
                <a:off x="4901021" y="1875099"/>
                <a:ext cx="454806" cy="1041721"/>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29">
                <a:extLst>
                  <a:ext uri="{FF2B5EF4-FFF2-40B4-BE49-F238E27FC236}">
                    <a16:creationId xmlns:a16="http://schemas.microsoft.com/office/drawing/2014/main" id="{8BFB576D-F965-65E8-DCE9-842618C0A87C}"/>
                  </a:ext>
                </a:extLst>
              </p:cNvPr>
              <p:cNvSpPr/>
              <p:nvPr/>
            </p:nvSpPr>
            <p:spPr>
              <a:xfrm flipV="1">
                <a:off x="4901021" y="4595150"/>
                <a:ext cx="454806" cy="1041721"/>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29">
                <a:extLst>
                  <a:ext uri="{FF2B5EF4-FFF2-40B4-BE49-F238E27FC236}">
                    <a16:creationId xmlns:a16="http://schemas.microsoft.com/office/drawing/2014/main" id="{9E224A31-4A2E-AAF6-5ECB-C87E722E99CE}"/>
                  </a:ext>
                </a:extLst>
              </p:cNvPr>
              <p:cNvSpPr/>
              <p:nvPr/>
            </p:nvSpPr>
            <p:spPr>
              <a:xfrm>
                <a:off x="4375230" y="2882096"/>
                <a:ext cx="439838" cy="208345"/>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29">
                <a:extLst>
                  <a:ext uri="{FF2B5EF4-FFF2-40B4-BE49-F238E27FC236}">
                    <a16:creationId xmlns:a16="http://schemas.microsoft.com/office/drawing/2014/main" id="{B9DE5195-BACD-2463-ABBD-3DABAB4EA527}"/>
                  </a:ext>
                </a:extLst>
              </p:cNvPr>
              <p:cNvSpPr/>
              <p:nvPr/>
            </p:nvSpPr>
            <p:spPr>
              <a:xfrm flipV="1">
                <a:off x="4375230" y="4513030"/>
                <a:ext cx="439838" cy="208345"/>
              </a:xfrm>
              <a:custGeom>
                <a:avLst/>
                <a:gdLst>
                  <a:gd name="connsiteX0" fmla="*/ 0 w 1224136"/>
                  <a:gd name="connsiteY0" fmla="*/ 0 h 1224136"/>
                  <a:gd name="connsiteX1" fmla="*/ 1224136 w 1224136"/>
                  <a:gd name="connsiteY1" fmla="*/ 0 h 1224136"/>
                  <a:gd name="connsiteX2" fmla="*/ 1224136 w 1224136"/>
                  <a:gd name="connsiteY2" fmla="*/ 1224136 h 1224136"/>
                  <a:gd name="connsiteX3" fmla="*/ 0 w 1224136"/>
                  <a:gd name="connsiteY3" fmla="*/ 1224136 h 1224136"/>
                  <a:gd name="connsiteX4" fmla="*/ 0 w 1224136"/>
                  <a:gd name="connsiteY4" fmla="*/ 0 h 1224136"/>
                  <a:gd name="connsiteX0" fmla="*/ 0 w 1224136"/>
                  <a:gd name="connsiteY0" fmla="*/ 1224136 h 1315576"/>
                  <a:gd name="connsiteX1" fmla="*/ 0 w 1224136"/>
                  <a:gd name="connsiteY1" fmla="*/ 0 h 1315576"/>
                  <a:gd name="connsiteX2" fmla="*/ 1224136 w 1224136"/>
                  <a:gd name="connsiteY2" fmla="*/ 0 h 1315576"/>
                  <a:gd name="connsiteX3" fmla="*/ 1224136 w 1224136"/>
                  <a:gd name="connsiteY3" fmla="*/ 1224136 h 1315576"/>
                  <a:gd name="connsiteX4" fmla="*/ 91440 w 1224136"/>
                  <a:gd name="connsiteY4" fmla="*/ 1315576 h 1315576"/>
                  <a:gd name="connsiteX0" fmla="*/ 0 w 1224136"/>
                  <a:gd name="connsiteY0" fmla="*/ 1224136 h 1224136"/>
                  <a:gd name="connsiteX1" fmla="*/ 0 w 1224136"/>
                  <a:gd name="connsiteY1" fmla="*/ 0 h 1224136"/>
                  <a:gd name="connsiteX2" fmla="*/ 1224136 w 1224136"/>
                  <a:gd name="connsiteY2" fmla="*/ 0 h 1224136"/>
                  <a:gd name="connsiteX3" fmla="*/ 1224136 w 1224136"/>
                  <a:gd name="connsiteY3" fmla="*/ 1224136 h 1224136"/>
                  <a:gd name="connsiteX0" fmla="*/ 0 w 1224136"/>
                  <a:gd name="connsiteY0" fmla="*/ 0 h 1224136"/>
                  <a:gd name="connsiteX1" fmla="*/ 1224136 w 1224136"/>
                  <a:gd name="connsiteY1" fmla="*/ 0 h 1224136"/>
                  <a:gd name="connsiteX2" fmla="*/ 1224136 w 1224136"/>
                  <a:gd name="connsiteY2" fmla="*/ 1224136 h 1224136"/>
                  <a:gd name="connsiteX0" fmla="*/ 0 w 1224136"/>
                  <a:gd name="connsiteY0" fmla="*/ 0 h 1224136"/>
                  <a:gd name="connsiteX1" fmla="*/ 938962 w 1224136"/>
                  <a:gd name="connsiteY1" fmla="*/ 428272 h 1224136"/>
                  <a:gd name="connsiteX2" fmla="*/ 1224136 w 1224136"/>
                  <a:gd name="connsiteY2" fmla="*/ 1224136 h 1224136"/>
                  <a:gd name="connsiteX0" fmla="*/ 0 w 1224136"/>
                  <a:gd name="connsiteY0" fmla="*/ 0 h 1224136"/>
                  <a:gd name="connsiteX1" fmla="*/ 1036324 w 1224136"/>
                  <a:gd name="connsiteY1" fmla="*/ 697486 h 1224136"/>
                  <a:gd name="connsiteX2" fmla="*/ 1224136 w 1224136"/>
                  <a:gd name="connsiteY2" fmla="*/ 1224136 h 1224136"/>
                </a:gdLst>
                <a:ahLst/>
                <a:cxnLst>
                  <a:cxn ang="0">
                    <a:pos x="connsiteX0" y="connsiteY0"/>
                  </a:cxn>
                  <a:cxn ang="0">
                    <a:pos x="connsiteX1" y="connsiteY1"/>
                  </a:cxn>
                  <a:cxn ang="0">
                    <a:pos x="connsiteX2" y="connsiteY2"/>
                  </a:cxn>
                </a:cxnLst>
                <a:rect l="l" t="t" r="r" b="b"/>
                <a:pathLst>
                  <a:path w="1224136" h="1224136">
                    <a:moveTo>
                      <a:pt x="0" y="0"/>
                    </a:moveTo>
                    <a:lnTo>
                      <a:pt x="1036324" y="697486"/>
                    </a:lnTo>
                    <a:lnTo>
                      <a:pt x="1224136" y="1224136"/>
                    </a:lnTo>
                  </a:path>
                </a:pathLst>
              </a:cu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24BCDFBB-6A7D-0633-B772-C5C41CDC9388}"/>
                  </a:ext>
                </a:extLst>
              </p:cNvPr>
              <p:cNvCxnSpPr/>
              <p:nvPr/>
            </p:nvCxnSpPr>
            <p:spPr>
              <a:xfrm flipH="1">
                <a:off x="3923818" y="3784922"/>
                <a:ext cx="405114" cy="0"/>
              </a:xfrm>
              <a:prstGeom prst="line">
                <a:avLst/>
              </a:prstGeom>
              <a:solidFill>
                <a:schemeClr val="bg1"/>
              </a:solidFill>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pic>
        <p:nvPicPr>
          <p:cNvPr id="43" name="Picture 2">
            <a:extLst>
              <a:ext uri="{FF2B5EF4-FFF2-40B4-BE49-F238E27FC236}">
                <a16:creationId xmlns:a16="http://schemas.microsoft.com/office/drawing/2014/main" id="{2BC1ACAA-A52E-A01C-8B11-40520033E4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36420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accent2">
                <a:lumMod val="75000"/>
              </a:schemeClr>
            </a:gs>
            <a:gs pos="100000">
              <a:schemeClr val="tx1">
                <a:alpha val="0"/>
              </a:schemeClr>
            </a:gs>
          </a:gsLst>
          <a:path path="shape">
            <a:fillToRect l="50000" t="50000" r="50000" b="50000"/>
          </a:path>
          <a:tileRect/>
        </a:gradFill>
        <a:effectLst/>
      </p:bgPr>
    </p:bg>
    <p:spTree>
      <p:nvGrpSpPr>
        <p:cNvPr id="1" name="">
          <a:extLst>
            <a:ext uri="{FF2B5EF4-FFF2-40B4-BE49-F238E27FC236}">
              <a16:creationId xmlns:a16="http://schemas.microsoft.com/office/drawing/2014/main" id="{D2530859-AD0A-E1D8-01F5-A9E385CD59F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61F48BD0-56D7-8F4B-C2C2-2ABCA986A47A}"/>
              </a:ext>
            </a:extLst>
          </p:cNvPr>
          <p:cNvSpPr/>
          <p:nvPr/>
        </p:nvSpPr>
        <p:spPr>
          <a:xfrm rot="10800000" flipV="1">
            <a:off x="-3143" y="2574632"/>
            <a:ext cx="2794619" cy="635496"/>
          </a:xfrm>
          <a:prstGeom prst="rect">
            <a:avLst/>
          </a:prstGeom>
          <a:gradFill>
            <a:gsLst>
              <a:gs pos="14000">
                <a:schemeClr val="tx1">
                  <a:alpha val="15000"/>
                </a:schemeClr>
              </a:gs>
              <a:gs pos="36000">
                <a:schemeClr val="tx1">
                  <a:alpha val="0"/>
                </a:schemeClr>
              </a:gs>
            </a:gsLst>
            <a:lin ang="57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D1F29BE-159F-6C74-B3CD-45BF56984C6C}"/>
              </a:ext>
            </a:extLst>
          </p:cNvPr>
          <p:cNvSpPr/>
          <p:nvPr/>
        </p:nvSpPr>
        <p:spPr>
          <a:xfrm>
            <a:off x="0" y="1484784"/>
            <a:ext cx="2638028" cy="1296144"/>
          </a:xfrm>
          <a:prstGeom prst="rect">
            <a:avLst/>
          </a:prstGeom>
          <a:solidFill>
            <a:schemeClr val="accent2">
              <a:lumMod val="75000"/>
            </a:schemeClr>
          </a:solidFill>
          <a:ln>
            <a:noFill/>
          </a:ln>
          <a:scene3d>
            <a:camera prst="orthographicFront"/>
            <a:lightRig rig="threePt" dir="t"/>
          </a:scene3d>
          <a:sp3d>
            <a:bevelT w="228600" h="2286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r>
              <a:rPr lang="en-IN" sz="2600" b="1" dirty="0"/>
              <a:t>Questions </a:t>
            </a:r>
          </a:p>
          <a:p>
            <a:r>
              <a:rPr lang="en-IN" sz="2600" b="1" dirty="0"/>
              <a:t>&amp; Answers   08</a:t>
            </a:r>
          </a:p>
        </p:txBody>
      </p:sp>
      <p:sp>
        <p:nvSpPr>
          <p:cNvPr id="5" name="TextBox 4">
            <a:extLst>
              <a:ext uri="{FF2B5EF4-FFF2-40B4-BE49-F238E27FC236}">
                <a16:creationId xmlns:a16="http://schemas.microsoft.com/office/drawing/2014/main" id="{7923F046-5304-D9E9-39F0-69E5F6C0EBC7}"/>
              </a:ext>
            </a:extLst>
          </p:cNvPr>
          <p:cNvSpPr txBox="1"/>
          <p:nvPr/>
        </p:nvSpPr>
        <p:spPr>
          <a:xfrm>
            <a:off x="2791477" y="1124744"/>
            <a:ext cx="8199480" cy="5032147"/>
          </a:xfrm>
          <a:prstGeom prst="rect">
            <a:avLst/>
          </a:prstGeom>
          <a:noFill/>
        </p:spPr>
        <p:txBody>
          <a:bodyPr wrap="square" rtlCol="0">
            <a:spAutoFit/>
          </a:bodyPr>
          <a:lstStyle/>
          <a:p>
            <a:endParaRPr lang="en-US" dirty="0"/>
          </a:p>
          <a:p>
            <a:r>
              <a:rPr lang="en-US" sz="1800" b="1" dirty="0">
                <a:solidFill>
                  <a:schemeClr val="bg1"/>
                </a:solidFill>
              </a:rPr>
              <a:t>Thank you for your time.</a:t>
            </a:r>
          </a:p>
          <a:p>
            <a:endParaRPr lang="en-US" sz="1800" dirty="0">
              <a:solidFill>
                <a:schemeClr val="bg1"/>
              </a:solidFill>
            </a:endParaRPr>
          </a:p>
          <a:p>
            <a:pPr>
              <a:lnSpc>
                <a:spcPct val="150000"/>
              </a:lnSpc>
            </a:pPr>
            <a:br>
              <a:rPr lang="en-US" sz="1800" dirty="0">
                <a:solidFill>
                  <a:schemeClr val="bg1"/>
                </a:solidFill>
              </a:rPr>
            </a:br>
            <a:r>
              <a:rPr lang="en-US" sz="1600" dirty="0">
                <a:solidFill>
                  <a:schemeClr val="bg1"/>
                </a:solidFill>
              </a:rPr>
              <a:t>In summary, </a:t>
            </a:r>
            <a:r>
              <a:rPr lang="en-US" sz="1600" i="1" dirty="0">
                <a:solidFill>
                  <a:schemeClr val="bg1"/>
                </a:solidFill>
              </a:rPr>
              <a:t>Organics</a:t>
            </a:r>
            <a:r>
              <a:rPr lang="en-US" sz="1600" dirty="0">
                <a:solidFill>
                  <a:schemeClr val="bg1"/>
                </a:solidFill>
              </a:rPr>
              <a:t> is in a strong financial position, but future growth requires deliberate action. By executing on these strategies, we will not only secure our leadership in the APAC market but also unlock new opportunities globally, ensuring sustained profitability and brand strength.</a:t>
            </a:r>
          </a:p>
          <a:p>
            <a:endParaRPr lang="en-US" dirty="0"/>
          </a:p>
          <a:p>
            <a:br>
              <a:rPr lang="en-US" dirty="0"/>
            </a:br>
            <a:r>
              <a:rPr lang="en-US" sz="1800" b="1" dirty="0">
                <a:solidFill>
                  <a:schemeClr val="bg1"/>
                </a:solidFill>
              </a:rPr>
              <a:t>Adeola Enomhensike</a:t>
            </a:r>
            <a:br>
              <a:rPr lang="en-US" dirty="0">
                <a:solidFill>
                  <a:schemeClr val="bg1"/>
                </a:solidFill>
              </a:rPr>
            </a:br>
            <a:r>
              <a:rPr lang="en-US" sz="1500" b="1" dirty="0">
                <a:solidFill>
                  <a:schemeClr val="bg1"/>
                </a:solidFill>
              </a:rPr>
              <a:t>Data Scientist</a:t>
            </a:r>
            <a:br>
              <a:rPr lang="en-US" dirty="0">
                <a:solidFill>
                  <a:schemeClr val="bg1"/>
                </a:solidFill>
              </a:rPr>
            </a:br>
            <a:r>
              <a:rPr lang="en-US" sz="1500" dirty="0">
                <a:solidFill>
                  <a:schemeClr val="bg1"/>
                </a:solidFill>
              </a:rPr>
              <a:t>📧 dayolah@gmail.com | 📞 4168758725 | 💼 </a:t>
            </a:r>
            <a:r>
              <a:rPr lang="en-CA" sz="1500" b="1" u="sng" dirty="0">
                <a:hlinkClick r:id="rId2"/>
              </a:rPr>
              <a:t>www.linkedin.com/in/adeola-enomhensike</a:t>
            </a:r>
            <a:endParaRPr lang="en-CA" sz="1500" b="1" u="sng" dirty="0"/>
          </a:p>
          <a:p>
            <a:r>
              <a:rPr lang="en-US" sz="1800" b="1" dirty="0">
                <a:solidFill>
                  <a:schemeClr val="bg1"/>
                </a:solidFill>
              </a:rPr>
              <a:t>Data. Insight. Action. Impact.</a:t>
            </a:r>
          </a:p>
          <a:p>
            <a:endParaRPr lang="en-US" dirty="0"/>
          </a:p>
        </p:txBody>
      </p:sp>
      <p:pic>
        <p:nvPicPr>
          <p:cNvPr id="3" name="Picture 2">
            <a:extLst>
              <a:ext uri="{FF2B5EF4-FFF2-40B4-BE49-F238E27FC236}">
                <a16:creationId xmlns:a16="http://schemas.microsoft.com/office/drawing/2014/main" id="{9928B7C7-5C58-29C6-E9F0-555A0F7798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97561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4000">
              <a:schemeClr val="accent2">
                <a:lumMod val="75000"/>
              </a:schemeClr>
            </a:gs>
            <a:gs pos="100000">
              <a:schemeClr val="tx1">
                <a:alpha val="0"/>
              </a:schemeClr>
            </a:gs>
          </a:gsLst>
          <a:lin ang="6000000" scaled="0"/>
        </a:gradFill>
        <a:effectLst/>
      </p:bgPr>
    </p:bg>
    <p:spTree>
      <p:nvGrpSpPr>
        <p:cNvPr id="1" name="">
          <a:extLst>
            <a:ext uri="{FF2B5EF4-FFF2-40B4-BE49-F238E27FC236}">
              <a16:creationId xmlns:a16="http://schemas.microsoft.com/office/drawing/2014/main" id="{EF091F33-C8F1-453A-701C-8D82140B0F71}"/>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12841A2-4EA7-C596-A57D-22A248CEA5E2}"/>
              </a:ext>
            </a:extLst>
          </p:cNvPr>
          <p:cNvSpPr>
            <a:spLocks noGrp="1"/>
          </p:cNvSpPr>
          <p:nvPr>
            <p:ph type="title"/>
          </p:nvPr>
        </p:nvSpPr>
        <p:spPr>
          <a:xfrm>
            <a:off x="431066" y="191103"/>
            <a:ext cx="2018748" cy="711081"/>
          </a:xfrm>
          <a:solidFill>
            <a:schemeClr val="accent2"/>
          </a:solidFill>
          <a:scene3d>
            <a:camera prst="orthographicFront"/>
            <a:lightRig rig="threePt" dir="t"/>
          </a:scene3d>
          <a:sp3d>
            <a:bevelT w="228600" h="228600"/>
          </a:sp3d>
        </p:spPr>
        <p:txBody>
          <a:bodyPr/>
          <a:lstStyle/>
          <a:p>
            <a:r>
              <a:rPr lang="en-US" dirty="0">
                <a:solidFill>
                  <a:schemeClr val="bg1"/>
                </a:solidFill>
              </a:rPr>
              <a:t>Agenda</a:t>
            </a:r>
            <a:endParaRPr lang="en-IN" dirty="0">
              <a:solidFill>
                <a:schemeClr val="bg1"/>
              </a:solidFill>
            </a:endParaRPr>
          </a:p>
        </p:txBody>
      </p:sp>
      <p:sp>
        <p:nvSpPr>
          <p:cNvPr id="37" name="TextBox 36">
            <a:extLst>
              <a:ext uri="{FF2B5EF4-FFF2-40B4-BE49-F238E27FC236}">
                <a16:creationId xmlns:a16="http://schemas.microsoft.com/office/drawing/2014/main" id="{211ED9E5-DA52-B1A8-721F-23D0F1863116}"/>
              </a:ext>
            </a:extLst>
          </p:cNvPr>
          <p:cNvSpPr txBox="1"/>
          <p:nvPr/>
        </p:nvSpPr>
        <p:spPr>
          <a:xfrm>
            <a:off x="11126036" y="1273932"/>
            <a:ext cx="598242" cy="523220"/>
          </a:xfrm>
          <a:prstGeom prst="rect">
            <a:avLst/>
          </a:prstGeom>
          <a:noFill/>
        </p:spPr>
        <p:txBody>
          <a:bodyPr wrap="none" rtlCol="0">
            <a:spAutoFit/>
          </a:bodyPr>
          <a:lstStyle/>
          <a:p>
            <a:pPr algn="ctr"/>
            <a:r>
              <a:rPr lang="en-IN" sz="2800" b="1" dirty="0">
                <a:solidFill>
                  <a:schemeClr val="bg1"/>
                </a:solidFill>
              </a:rPr>
              <a:t>08</a:t>
            </a:r>
          </a:p>
        </p:txBody>
      </p:sp>
      <p:sp>
        <p:nvSpPr>
          <p:cNvPr id="46" name="Rectangle 45">
            <a:extLst>
              <a:ext uri="{FF2B5EF4-FFF2-40B4-BE49-F238E27FC236}">
                <a16:creationId xmlns:a16="http://schemas.microsoft.com/office/drawing/2014/main" id="{E42AE9CD-02C9-0DAE-6175-CFDFAE5DBB56}"/>
              </a:ext>
            </a:extLst>
          </p:cNvPr>
          <p:cNvSpPr/>
          <p:nvPr/>
        </p:nvSpPr>
        <p:spPr>
          <a:xfrm>
            <a:off x="10844120" y="1968500"/>
            <a:ext cx="1259343" cy="3620724"/>
          </a:xfrm>
          <a:prstGeom prst="rect">
            <a:avLst/>
          </a:prstGeom>
          <a:solidFill>
            <a:schemeClr val="accent2">
              <a:lumMod val="50000"/>
            </a:schemeClr>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752F460B-0C2F-71EA-0F25-F07531360827}"/>
              </a:ext>
            </a:extLst>
          </p:cNvPr>
          <p:cNvSpPr/>
          <p:nvPr/>
        </p:nvSpPr>
        <p:spPr>
          <a:xfrm rot="16200000">
            <a:off x="10329762" y="2484270"/>
            <a:ext cx="2399805" cy="1361860"/>
          </a:xfrm>
          <a:prstGeom prst="rect">
            <a:avLst/>
          </a:prstGeom>
          <a:gradFill>
            <a:gsLst>
              <a:gs pos="0">
                <a:schemeClr val="tx1">
                  <a:alpha val="38000"/>
                </a:schemeClr>
              </a:gs>
              <a:gs pos="31000">
                <a:schemeClr val="tx1">
                  <a:alpha val="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A7B79D02-5E19-B36E-5437-45509075CED7}"/>
              </a:ext>
            </a:extLst>
          </p:cNvPr>
          <p:cNvSpPr txBox="1"/>
          <p:nvPr/>
        </p:nvSpPr>
        <p:spPr>
          <a:xfrm>
            <a:off x="9606362" y="1261802"/>
            <a:ext cx="598242" cy="523220"/>
          </a:xfrm>
          <a:prstGeom prst="rect">
            <a:avLst/>
          </a:prstGeom>
          <a:noFill/>
        </p:spPr>
        <p:txBody>
          <a:bodyPr wrap="none" rtlCol="0">
            <a:spAutoFit/>
          </a:bodyPr>
          <a:lstStyle/>
          <a:p>
            <a:pPr algn="ctr"/>
            <a:r>
              <a:rPr lang="en-IN" sz="2800" b="1" dirty="0">
                <a:solidFill>
                  <a:schemeClr val="bg1"/>
                </a:solidFill>
              </a:rPr>
              <a:t>07</a:t>
            </a:r>
          </a:p>
        </p:txBody>
      </p:sp>
      <p:sp>
        <p:nvSpPr>
          <p:cNvPr id="45" name="Rectangle 44">
            <a:extLst>
              <a:ext uri="{FF2B5EF4-FFF2-40B4-BE49-F238E27FC236}">
                <a16:creationId xmlns:a16="http://schemas.microsoft.com/office/drawing/2014/main" id="{10CBC994-EB55-4F5D-5079-0BBF1185ABC9}"/>
              </a:ext>
            </a:extLst>
          </p:cNvPr>
          <p:cNvSpPr/>
          <p:nvPr/>
        </p:nvSpPr>
        <p:spPr>
          <a:xfrm>
            <a:off x="9333460" y="1979932"/>
            <a:ext cx="1241938" cy="3620728"/>
          </a:xfrm>
          <a:prstGeom prst="rect">
            <a:avLst/>
          </a:prstGeom>
          <a:solidFill>
            <a:schemeClr val="accent2">
              <a:lumMod val="75000"/>
            </a:schemeClr>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2C6A4B25-AF34-5263-E71C-8043DDF19728}"/>
              </a:ext>
            </a:extLst>
          </p:cNvPr>
          <p:cNvSpPr txBox="1"/>
          <p:nvPr/>
        </p:nvSpPr>
        <p:spPr>
          <a:xfrm>
            <a:off x="8085455" y="1261736"/>
            <a:ext cx="598242" cy="523220"/>
          </a:xfrm>
          <a:prstGeom prst="rect">
            <a:avLst/>
          </a:prstGeom>
          <a:noFill/>
        </p:spPr>
        <p:txBody>
          <a:bodyPr wrap="none" rtlCol="0">
            <a:spAutoFit/>
          </a:bodyPr>
          <a:lstStyle/>
          <a:p>
            <a:pPr algn="ctr"/>
            <a:r>
              <a:rPr lang="en-IN" sz="2800" b="1" dirty="0">
                <a:solidFill>
                  <a:schemeClr val="bg1"/>
                </a:solidFill>
              </a:rPr>
              <a:t>06</a:t>
            </a:r>
          </a:p>
        </p:txBody>
      </p:sp>
      <p:sp>
        <p:nvSpPr>
          <p:cNvPr id="44" name="Rectangle 43">
            <a:extLst>
              <a:ext uri="{FF2B5EF4-FFF2-40B4-BE49-F238E27FC236}">
                <a16:creationId xmlns:a16="http://schemas.microsoft.com/office/drawing/2014/main" id="{AB3730AE-CC75-9CAF-B797-C39F5E1C149B}"/>
              </a:ext>
            </a:extLst>
          </p:cNvPr>
          <p:cNvSpPr/>
          <p:nvPr/>
        </p:nvSpPr>
        <p:spPr>
          <a:xfrm>
            <a:off x="7830284" y="1968492"/>
            <a:ext cx="1241938" cy="3620732"/>
          </a:xfrm>
          <a:prstGeom prst="rect">
            <a:avLst/>
          </a:prstGeom>
          <a:solidFill>
            <a:schemeClr val="accent2"/>
          </a:solidFill>
          <a:ln>
            <a:noFill/>
          </a:ln>
          <a:scene3d>
            <a:camera prst="orthographicFront"/>
            <a:lightRig rig="threePt" dir="t"/>
          </a:scene3d>
          <a:sp3d>
            <a:bevelT w="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FC92874D-EFEC-3B95-7090-F42233183087}"/>
              </a:ext>
            </a:extLst>
          </p:cNvPr>
          <p:cNvSpPr txBox="1"/>
          <p:nvPr/>
        </p:nvSpPr>
        <p:spPr>
          <a:xfrm>
            <a:off x="6595611" y="1259644"/>
            <a:ext cx="598242" cy="523220"/>
          </a:xfrm>
          <a:prstGeom prst="rect">
            <a:avLst/>
          </a:prstGeom>
          <a:noFill/>
        </p:spPr>
        <p:txBody>
          <a:bodyPr wrap="none" rtlCol="0">
            <a:spAutoFit/>
          </a:bodyPr>
          <a:lstStyle/>
          <a:p>
            <a:pPr algn="ctr"/>
            <a:r>
              <a:rPr lang="en-IN" sz="2800" b="1" dirty="0">
                <a:solidFill>
                  <a:schemeClr val="bg1"/>
                </a:solidFill>
              </a:rPr>
              <a:t>05</a:t>
            </a:r>
          </a:p>
        </p:txBody>
      </p:sp>
      <p:sp>
        <p:nvSpPr>
          <p:cNvPr id="43" name="Rectangle 42">
            <a:extLst>
              <a:ext uri="{FF2B5EF4-FFF2-40B4-BE49-F238E27FC236}">
                <a16:creationId xmlns:a16="http://schemas.microsoft.com/office/drawing/2014/main" id="{A62A4B8D-17F8-642A-E789-D7BF623BEABD}"/>
              </a:ext>
            </a:extLst>
          </p:cNvPr>
          <p:cNvSpPr/>
          <p:nvPr/>
        </p:nvSpPr>
        <p:spPr>
          <a:xfrm>
            <a:off x="6333573" y="1980155"/>
            <a:ext cx="1249940" cy="3605801"/>
          </a:xfrm>
          <a:prstGeom prst="rect">
            <a:avLst/>
          </a:prstGeom>
          <a:solidFill>
            <a:srgbClr val="1DCDAB"/>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D0589651-2AEA-EEED-1227-CE934E425AAB}"/>
              </a:ext>
            </a:extLst>
          </p:cNvPr>
          <p:cNvSpPr/>
          <p:nvPr/>
        </p:nvSpPr>
        <p:spPr>
          <a:xfrm>
            <a:off x="4774578" y="1965297"/>
            <a:ext cx="1252556" cy="3623941"/>
          </a:xfrm>
          <a:prstGeom prst="rect">
            <a:avLst/>
          </a:prstGeom>
          <a:solidFill>
            <a:srgbClr val="1BBB9D"/>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3B62A35-1384-0216-2901-AC10A0B1D96B}"/>
              </a:ext>
            </a:extLst>
          </p:cNvPr>
          <p:cNvSpPr txBox="1"/>
          <p:nvPr/>
        </p:nvSpPr>
        <p:spPr>
          <a:xfrm>
            <a:off x="5044874" y="1230483"/>
            <a:ext cx="598241" cy="523220"/>
          </a:xfrm>
          <a:prstGeom prst="rect">
            <a:avLst/>
          </a:prstGeom>
          <a:noFill/>
        </p:spPr>
        <p:txBody>
          <a:bodyPr wrap="none" rtlCol="0">
            <a:spAutoFit/>
          </a:bodyPr>
          <a:lstStyle/>
          <a:p>
            <a:pPr algn="ctr"/>
            <a:r>
              <a:rPr lang="en-IN" sz="2800" b="1" dirty="0">
                <a:solidFill>
                  <a:schemeClr val="bg1"/>
                </a:solidFill>
              </a:rPr>
              <a:t>04</a:t>
            </a:r>
          </a:p>
        </p:txBody>
      </p:sp>
      <p:sp>
        <p:nvSpPr>
          <p:cNvPr id="31" name="TextBox 30">
            <a:extLst>
              <a:ext uri="{FF2B5EF4-FFF2-40B4-BE49-F238E27FC236}">
                <a16:creationId xmlns:a16="http://schemas.microsoft.com/office/drawing/2014/main" id="{5007011C-CA14-DEE1-606D-4C17446AE6F8}"/>
              </a:ext>
            </a:extLst>
          </p:cNvPr>
          <p:cNvSpPr txBox="1"/>
          <p:nvPr/>
        </p:nvSpPr>
        <p:spPr>
          <a:xfrm>
            <a:off x="3566762" y="1249206"/>
            <a:ext cx="598241" cy="523220"/>
          </a:xfrm>
          <a:prstGeom prst="rect">
            <a:avLst/>
          </a:prstGeom>
          <a:noFill/>
        </p:spPr>
        <p:txBody>
          <a:bodyPr wrap="none" rtlCol="0">
            <a:spAutoFit/>
          </a:bodyPr>
          <a:lstStyle/>
          <a:p>
            <a:pPr algn="ctr"/>
            <a:r>
              <a:rPr lang="en-IN" sz="2800" b="1" dirty="0">
                <a:solidFill>
                  <a:schemeClr val="bg1"/>
                </a:solidFill>
              </a:rPr>
              <a:t>03</a:t>
            </a:r>
          </a:p>
        </p:txBody>
      </p:sp>
      <p:sp>
        <p:nvSpPr>
          <p:cNvPr id="40" name="Rectangle 39">
            <a:extLst>
              <a:ext uri="{FF2B5EF4-FFF2-40B4-BE49-F238E27FC236}">
                <a16:creationId xmlns:a16="http://schemas.microsoft.com/office/drawing/2014/main" id="{4A03AED3-70F5-8DD0-6E60-D588BC808BB2}"/>
              </a:ext>
            </a:extLst>
          </p:cNvPr>
          <p:cNvSpPr/>
          <p:nvPr/>
        </p:nvSpPr>
        <p:spPr>
          <a:xfrm>
            <a:off x="3227107" y="1989281"/>
            <a:ext cx="1277555" cy="3620721"/>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F8D566AA-F220-8F3E-F879-9567F6B1609E}"/>
              </a:ext>
            </a:extLst>
          </p:cNvPr>
          <p:cNvSpPr/>
          <p:nvPr/>
        </p:nvSpPr>
        <p:spPr>
          <a:xfrm rot="16200000">
            <a:off x="1565294" y="2526786"/>
            <a:ext cx="2399805" cy="1361860"/>
          </a:xfrm>
          <a:prstGeom prst="rect">
            <a:avLst/>
          </a:prstGeom>
          <a:gradFill>
            <a:gsLst>
              <a:gs pos="0">
                <a:schemeClr val="tx1">
                  <a:alpha val="38000"/>
                </a:schemeClr>
              </a:gs>
              <a:gs pos="31000">
                <a:schemeClr val="tx1">
                  <a:alpha val="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02442D8F-148A-0AE5-E000-B6331DD94E2B}"/>
              </a:ext>
            </a:extLst>
          </p:cNvPr>
          <p:cNvSpPr txBox="1"/>
          <p:nvPr/>
        </p:nvSpPr>
        <p:spPr>
          <a:xfrm>
            <a:off x="2004292" y="1213015"/>
            <a:ext cx="598241" cy="769441"/>
          </a:xfrm>
          <a:prstGeom prst="rect">
            <a:avLst/>
          </a:prstGeom>
          <a:noFill/>
        </p:spPr>
        <p:txBody>
          <a:bodyPr wrap="none" rtlCol="0">
            <a:spAutoFit/>
          </a:bodyPr>
          <a:lstStyle/>
          <a:p>
            <a:pPr algn="ctr"/>
            <a:r>
              <a:rPr lang="en-IN" sz="2800" b="1" dirty="0">
                <a:solidFill>
                  <a:schemeClr val="bg1"/>
                </a:solidFill>
              </a:rPr>
              <a:t>02</a:t>
            </a:r>
          </a:p>
          <a:p>
            <a:pPr algn="ctr"/>
            <a:endParaRPr lang="en-IN" sz="1600" dirty="0">
              <a:solidFill>
                <a:schemeClr val="bg1">
                  <a:lumMod val="50000"/>
                </a:schemeClr>
              </a:solidFill>
              <a:latin typeface="Segoe UI Light" panose="020B0502040204020203" pitchFamily="34" charset="0"/>
              <a:cs typeface="Segoe UI Light" panose="020B0502040204020203" pitchFamily="34" charset="0"/>
            </a:endParaRPr>
          </a:p>
        </p:txBody>
      </p:sp>
      <p:sp>
        <p:nvSpPr>
          <p:cNvPr id="39" name="Rectangle 38">
            <a:extLst>
              <a:ext uri="{FF2B5EF4-FFF2-40B4-BE49-F238E27FC236}">
                <a16:creationId xmlns:a16="http://schemas.microsoft.com/office/drawing/2014/main" id="{CFBA1E76-F0AF-595C-EF5A-DBF2F772CD1B}"/>
              </a:ext>
            </a:extLst>
          </p:cNvPr>
          <p:cNvSpPr/>
          <p:nvPr/>
        </p:nvSpPr>
        <p:spPr>
          <a:xfrm>
            <a:off x="1696965" y="1975971"/>
            <a:ext cx="1230224" cy="3620721"/>
          </a:xfrm>
          <a:prstGeom prst="rect">
            <a:avLst/>
          </a:prstGeom>
          <a:solidFill>
            <a:schemeClr val="accent2">
              <a:lumMod val="75000"/>
            </a:schemeClr>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39C73BE-A2EC-D27E-84ED-9C93BC92DEBD}"/>
              </a:ext>
            </a:extLst>
          </p:cNvPr>
          <p:cNvSpPr txBox="1"/>
          <p:nvPr/>
        </p:nvSpPr>
        <p:spPr>
          <a:xfrm>
            <a:off x="518455" y="1181569"/>
            <a:ext cx="598241" cy="769441"/>
          </a:xfrm>
          <a:prstGeom prst="rect">
            <a:avLst/>
          </a:prstGeom>
          <a:noFill/>
        </p:spPr>
        <p:txBody>
          <a:bodyPr wrap="none" rtlCol="0">
            <a:spAutoFit/>
          </a:bodyPr>
          <a:lstStyle/>
          <a:p>
            <a:pPr algn="ctr"/>
            <a:r>
              <a:rPr lang="en-IN" sz="2800" b="1" dirty="0">
                <a:solidFill>
                  <a:schemeClr val="bg1"/>
                </a:solidFill>
              </a:rPr>
              <a:t>01</a:t>
            </a:r>
          </a:p>
          <a:p>
            <a:pPr algn="ctr"/>
            <a:endParaRPr lang="en-IN" sz="1600" dirty="0">
              <a:solidFill>
                <a:schemeClr val="bg1">
                  <a:lumMod val="50000"/>
                </a:schemeClr>
              </a:solidFill>
              <a:latin typeface="Segoe UI Light" panose="020B0502040204020203" pitchFamily="34" charset="0"/>
              <a:cs typeface="Segoe UI Light" panose="020B0502040204020203" pitchFamily="34" charset="0"/>
            </a:endParaRPr>
          </a:p>
        </p:txBody>
      </p:sp>
      <p:sp>
        <p:nvSpPr>
          <p:cNvPr id="8" name="Rectangle 7">
            <a:extLst>
              <a:ext uri="{FF2B5EF4-FFF2-40B4-BE49-F238E27FC236}">
                <a16:creationId xmlns:a16="http://schemas.microsoft.com/office/drawing/2014/main" id="{F871923D-1B0D-C3AA-428C-2FEAFE671751}"/>
              </a:ext>
            </a:extLst>
          </p:cNvPr>
          <p:cNvSpPr/>
          <p:nvPr/>
        </p:nvSpPr>
        <p:spPr>
          <a:xfrm>
            <a:off x="129280" y="1981624"/>
            <a:ext cx="1303015" cy="3620721"/>
          </a:xfrm>
          <a:prstGeom prst="rect">
            <a:avLst/>
          </a:prstGeom>
          <a:solidFill>
            <a:schemeClr val="accent2">
              <a:lumMod val="50000"/>
            </a:schemeClr>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BD7851E-A668-D98D-5E4B-60DCCF0A46FD}"/>
              </a:ext>
            </a:extLst>
          </p:cNvPr>
          <p:cNvSpPr/>
          <p:nvPr/>
        </p:nvSpPr>
        <p:spPr>
          <a:xfrm>
            <a:off x="12990" y="1978671"/>
            <a:ext cx="12189460" cy="501177"/>
          </a:xfrm>
          <a:prstGeom prst="rect">
            <a:avLst/>
          </a:prstGeom>
          <a:gradFill>
            <a:gsLst>
              <a:gs pos="0">
                <a:schemeClr val="tx1">
                  <a:alpha val="25000"/>
                </a:schemeClr>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A03382D-58DA-3753-2895-EED771D350C9}"/>
              </a:ext>
            </a:extLst>
          </p:cNvPr>
          <p:cNvSpPr txBox="1"/>
          <p:nvPr/>
        </p:nvSpPr>
        <p:spPr>
          <a:xfrm>
            <a:off x="192562" y="3632122"/>
            <a:ext cx="1133932" cy="872034"/>
          </a:xfrm>
          <a:prstGeom prst="rect">
            <a:avLst/>
          </a:prstGeom>
          <a:noFill/>
        </p:spPr>
        <p:txBody>
          <a:bodyPr wrap="square" lIns="0" rIns="0" rtlCol="0">
            <a:spAutoFit/>
          </a:bodyPr>
          <a:lstStyle/>
          <a:p>
            <a:pPr marL="108000" indent="-108000">
              <a:spcAft>
                <a:spcPts val="800"/>
              </a:spcAft>
              <a:buFont typeface="Arial" panose="020B0604020202020204" pitchFamily="34" charset="0"/>
              <a:buChar char="•"/>
            </a:pPr>
            <a:r>
              <a:rPr lang="en-US" sz="1100" dirty="0">
                <a:solidFill>
                  <a:schemeClr val="bg1"/>
                </a:solidFill>
              </a:rPr>
              <a:t>Set the purpose of the session</a:t>
            </a:r>
          </a:p>
          <a:p>
            <a:pPr marL="108000" indent="-108000">
              <a:spcAft>
                <a:spcPts val="800"/>
              </a:spcAft>
              <a:buFont typeface="Arial" panose="020B0604020202020204" pitchFamily="34" charset="0"/>
              <a:buChar char="•"/>
            </a:pPr>
            <a:r>
              <a:rPr lang="en-US" sz="1100" dirty="0">
                <a:solidFill>
                  <a:schemeClr val="bg1"/>
                </a:solidFill>
              </a:rPr>
              <a:t>Align Expectations</a:t>
            </a:r>
          </a:p>
        </p:txBody>
      </p:sp>
      <p:sp>
        <p:nvSpPr>
          <p:cNvPr id="81" name="TextBox 80">
            <a:extLst>
              <a:ext uri="{FF2B5EF4-FFF2-40B4-BE49-F238E27FC236}">
                <a16:creationId xmlns:a16="http://schemas.microsoft.com/office/drawing/2014/main" id="{61E15793-7CA4-399F-EA6B-B87FE1E6563E}"/>
              </a:ext>
            </a:extLst>
          </p:cNvPr>
          <p:cNvSpPr txBox="1"/>
          <p:nvPr/>
        </p:nvSpPr>
        <p:spPr>
          <a:xfrm>
            <a:off x="250610" y="2803378"/>
            <a:ext cx="1133932" cy="584775"/>
          </a:xfrm>
          <a:prstGeom prst="rect">
            <a:avLst/>
          </a:prstGeom>
          <a:noFill/>
        </p:spPr>
        <p:txBody>
          <a:bodyPr wrap="square" lIns="0" rIns="0" rtlCol="0" anchor="b">
            <a:spAutoFit/>
          </a:bodyPr>
          <a:lstStyle/>
          <a:p>
            <a:r>
              <a:rPr lang="en-US" sz="1600" b="1" dirty="0">
                <a:solidFill>
                  <a:schemeClr val="bg1"/>
                </a:solidFill>
                <a:latin typeface="Segoe UI Light" panose="020B0502040204020203" pitchFamily="34" charset="0"/>
                <a:cs typeface="Segoe UI Light" panose="020B0502040204020203" pitchFamily="34" charset="0"/>
              </a:rPr>
              <a:t>Welcome &amp; Objectives</a:t>
            </a:r>
            <a:endParaRPr lang="en-US" sz="2800" b="1" i="1" dirty="0">
              <a:solidFill>
                <a:schemeClr val="bg1"/>
              </a:solidFill>
              <a:latin typeface="Segoe UI Light" panose="020B0502040204020203" pitchFamily="34" charset="0"/>
              <a:cs typeface="Segoe UI Light" panose="020B0502040204020203" pitchFamily="34" charset="0"/>
            </a:endParaRPr>
          </a:p>
        </p:txBody>
      </p:sp>
      <p:sp>
        <p:nvSpPr>
          <p:cNvPr id="82" name="TextBox 81">
            <a:extLst>
              <a:ext uri="{FF2B5EF4-FFF2-40B4-BE49-F238E27FC236}">
                <a16:creationId xmlns:a16="http://schemas.microsoft.com/office/drawing/2014/main" id="{83B0BFB5-A291-F587-CE15-762E91909F06}"/>
              </a:ext>
            </a:extLst>
          </p:cNvPr>
          <p:cNvSpPr txBox="1"/>
          <p:nvPr/>
        </p:nvSpPr>
        <p:spPr>
          <a:xfrm>
            <a:off x="1797226" y="3672109"/>
            <a:ext cx="1133932" cy="533479"/>
          </a:xfrm>
          <a:prstGeom prst="rect">
            <a:avLst/>
          </a:prstGeom>
          <a:noFill/>
        </p:spPr>
        <p:txBody>
          <a:bodyPr wrap="square" lIns="0" rIns="0" rtlCol="0">
            <a:spAutoFit/>
          </a:bodyPr>
          <a:lstStyle/>
          <a:p>
            <a:pPr marL="108000" indent="-108000">
              <a:spcAft>
                <a:spcPts val="800"/>
              </a:spcAft>
              <a:buFont typeface="Arial" panose="020B0604020202020204" pitchFamily="34" charset="0"/>
              <a:buChar char="•"/>
            </a:pPr>
            <a:r>
              <a:rPr lang="en-US" sz="1100" dirty="0">
                <a:solidFill>
                  <a:schemeClr val="bg1"/>
                </a:solidFill>
              </a:rPr>
              <a:t>Key Findings</a:t>
            </a:r>
          </a:p>
          <a:p>
            <a:pPr marL="108000" indent="-108000">
              <a:spcAft>
                <a:spcPts val="800"/>
              </a:spcAft>
              <a:buFont typeface="Arial" panose="020B0604020202020204" pitchFamily="34" charset="0"/>
              <a:buChar char="•"/>
            </a:pPr>
            <a:r>
              <a:rPr lang="en-US" sz="1100" dirty="0">
                <a:solidFill>
                  <a:schemeClr val="bg1"/>
                </a:solidFill>
              </a:rPr>
              <a:t>Clear Insights</a:t>
            </a:r>
          </a:p>
        </p:txBody>
      </p:sp>
      <p:sp>
        <p:nvSpPr>
          <p:cNvPr id="83" name="TextBox 82">
            <a:extLst>
              <a:ext uri="{FF2B5EF4-FFF2-40B4-BE49-F238E27FC236}">
                <a16:creationId xmlns:a16="http://schemas.microsoft.com/office/drawing/2014/main" id="{60A45242-770C-0815-EDE4-C082D9DE51D0}"/>
              </a:ext>
            </a:extLst>
          </p:cNvPr>
          <p:cNvSpPr txBox="1"/>
          <p:nvPr/>
        </p:nvSpPr>
        <p:spPr>
          <a:xfrm>
            <a:off x="1859885" y="2831451"/>
            <a:ext cx="1133932" cy="584775"/>
          </a:xfrm>
          <a:prstGeom prst="rect">
            <a:avLst/>
          </a:prstGeom>
          <a:noFill/>
        </p:spPr>
        <p:txBody>
          <a:bodyPr wrap="square" lIns="0" rIns="0" rtlCol="0" anchor="b">
            <a:spAutoFit/>
          </a:bodyPr>
          <a:lstStyle/>
          <a:p>
            <a:r>
              <a:rPr lang="en-US" sz="1600" b="1" dirty="0">
                <a:solidFill>
                  <a:schemeClr val="bg1"/>
                </a:solidFill>
                <a:latin typeface="Segoe UI Light" panose="020B0502040204020203" pitchFamily="34" charset="0"/>
                <a:cs typeface="Segoe UI Light" panose="020B0502040204020203" pitchFamily="34" charset="0"/>
              </a:rPr>
              <a:t>Report Overview</a:t>
            </a:r>
            <a:endParaRPr lang="en-US" sz="2800" b="1" i="1" dirty="0">
              <a:solidFill>
                <a:schemeClr val="bg1"/>
              </a:solidFill>
              <a:latin typeface="Segoe UI Light" panose="020B0502040204020203" pitchFamily="34" charset="0"/>
              <a:cs typeface="Segoe UI Light" panose="020B0502040204020203" pitchFamily="34" charset="0"/>
            </a:endParaRPr>
          </a:p>
        </p:txBody>
      </p:sp>
      <p:sp>
        <p:nvSpPr>
          <p:cNvPr id="84" name="TextBox 83">
            <a:extLst>
              <a:ext uri="{FF2B5EF4-FFF2-40B4-BE49-F238E27FC236}">
                <a16:creationId xmlns:a16="http://schemas.microsoft.com/office/drawing/2014/main" id="{F4ACAEDA-32B4-36B9-9179-43D5D2F37979}"/>
              </a:ext>
            </a:extLst>
          </p:cNvPr>
          <p:cNvSpPr txBox="1"/>
          <p:nvPr/>
        </p:nvSpPr>
        <p:spPr>
          <a:xfrm>
            <a:off x="3362291" y="3653968"/>
            <a:ext cx="1133932" cy="1041311"/>
          </a:xfrm>
          <a:prstGeom prst="rect">
            <a:avLst/>
          </a:prstGeom>
          <a:noFill/>
        </p:spPr>
        <p:txBody>
          <a:bodyPr wrap="square" lIns="0" rIns="0" rtlCol="0">
            <a:spAutoFit/>
          </a:bodyPr>
          <a:lstStyle/>
          <a:p>
            <a:pPr marL="108000" lvl="1" indent="-108000">
              <a:spcAft>
                <a:spcPts val="800"/>
              </a:spcAft>
              <a:buFont typeface="Arial" panose="020B0604020202020204" pitchFamily="34" charset="0"/>
              <a:buChar char="•"/>
            </a:pPr>
            <a:r>
              <a:rPr lang="en-US" sz="1100" dirty="0">
                <a:solidFill>
                  <a:schemeClr val="bg1"/>
                </a:solidFill>
              </a:rPr>
              <a:t>Source of data explained</a:t>
            </a:r>
          </a:p>
          <a:p>
            <a:pPr marL="108000" lvl="1" indent="-108000">
              <a:spcAft>
                <a:spcPts val="800"/>
              </a:spcAft>
              <a:buFont typeface="Arial" panose="020B0604020202020204" pitchFamily="34" charset="0"/>
              <a:buChar char="•"/>
            </a:pPr>
            <a:r>
              <a:rPr lang="en-US" sz="1100" dirty="0">
                <a:solidFill>
                  <a:schemeClr val="bg1"/>
                </a:solidFill>
              </a:rPr>
              <a:t>Analytical approach outlined</a:t>
            </a:r>
          </a:p>
        </p:txBody>
      </p:sp>
      <p:sp>
        <p:nvSpPr>
          <p:cNvPr id="85" name="TextBox 84">
            <a:extLst>
              <a:ext uri="{FF2B5EF4-FFF2-40B4-BE49-F238E27FC236}">
                <a16:creationId xmlns:a16="http://schemas.microsoft.com/office/drawing/2014/main" id="{860B0483-A39F-934D-6B70-825E2B67C8BB}"/>
              </a:ext>
            </a:extLst>
          </p:cNvPr>
          <p:cNvSpPr txBox="1"/>
          <p:nvPr/>
        </p:nvSpPr>
        <p:spPr>
          <a:xfrm>
            <a:off x="3329655" y="2844225"/>
            <a:ext cx="1133932" cy="584775"/>
          </a:xfrm>
          <a:prstGeom prst="rect">
            <a:avLst/>
          </a:prstGeom>
          <a:noFill/>
        </p:spPr>
        <p:txBody>
          <a:bodyPr wrap="square" lIns="0" rIns="0" rtlCol="0" anchor="b">
            <a:spAutoFit/>
          </a:bodyPr>
          <a:lstStyle/>
          <a:p>
            <a:r>
              <a:rPr lang="en-US" sz="1600" b="1" i="1" dirty="0">
                <a:solidFill>
                  <a:schemeClr val="bg1"/>
                </a:solidFill>
                <a:latin typeface="Segoe UI Light" panose="020B0502040204020203" pitchFamily="34" charset="0"/>
                <a:cs typeface="Segoe UI Light" panose="020B0502040204020203" pitchFamily="34" charset="0"/>
              </a:rPr>
              <a:t>Data &amp; Methodology</a:t>
            </a:r>
            <a:endParaRPr lang="en-US" sz="2800" b="1" i="1" dirty="0">
              <a:solidFill>
                <a:schemeClr val="bg1"/>
              </a:solidFill>
              <a:latin typeface="Segoe UI Light" panose="020B0502040204020203" pitchFamily="34" charset="0"/>
              <a:cs typeface="Segoe UI Light" panose="020B0502040204020203" pitchFamily="34" charset="0"/>
            </a:endParaRPr>
          </a:p>
        </p:txBody>
      </p:sp>
      <p:sp>
        <p:nvSpPr>
          <p:cNvPr id="89" name="TextBox 88">
            <a:extLst>
              <a:ext uri="{FF2B5EF4-FFF2-40B4-BE49-F238E27FC236}">
                <a16:creationId xmlns:a16="http://schemas.microsoft.com/office/drawing/2014/main" id="{A562B712-D300-66CA-C804-51B5A6EFB91F}"/>
              </a:ext>
            </a:extLst>
          </p:cNvPr>
          <p:cNvSpPr txBox="1"/>
          <p:nvPr/>
        </p:nvSpPr>
        <p:spPr>
          <a:xfrm>
            <a:off x="4973468" y="2857419"/>
            <a:ext cx="1133932" cy="584775"/>
          </a:xfrm>
          <a:prstGeom prst="rect">
            <a:avLst/>
          </a:prstGeom>
          <a:noFill/>
        </p:spPr>
        <p:txBody>
          <a:bodyPr wrap="square" lIns="0" rIns="0" rtlCol="0" anchor="b">
            <a:spAutoFit/>
          </a:bodyPr>
          <a:lstStyle/>
          <a:p>
            <a:r>
              <a:rPr lang="en-US" sz="1600" b="1" dirty="0">
                <a:solidFill>
                  <a:schemeClr val="bg1"/>
                </a:solidFill>
                <a:latin typeface="Segoe UI Light" panose="020B0502040204020203" pitchFamily="34" charset="0"/>
                <a:cs typeface="Segoe UI Light" panose="020B0502040204020203" pitchFamily="34" charset="0"/>
              </a:rPr>
              <a:t>Visual Findings</a:t>
            </a:r>
            <a:endParaRPr lang="en-US" sz="2800" b="1" i="1" dirty="0">
              <a:solidFill>
                <a:schemeClr val="bg1"/>
              </a:solidFill>
              <a:latin typeface="Segoe UI Light" panose="020B0502040204020203" pitchFamily="34" charset="0"/>
              <a:cs typeface="Segoe UI Light" panose="020B0502040204020203" pitchFamily="34" charset="0"/>
            </a:endParaRPr>
          </a:p>
        </p:txBody>
      </p:sp>
      <p:sp>
        <p:nvSpPr>
          <p:cNvPr id="93" name="TextBox 92">
            <a:extLst>
              <a:ext uri="{FF2B5EF4-FFF2-40B4-BE49-F238E27FC236}">
                <a16:creationId xmlns:a16="http://schemas.microsoft.com/office/drawing/2014/main" id="{8108D536-B560-E904-CE41-52984B06D098}"/>
              </a:ext>
            </a:extLst>
          </p:cNvPr>
          <p:cNvSpPr txBox="1"/>
          <p:nvPr/>
        </p:nvSpPr>
        <p:spPr>
          <a:xfrm>
            <a:off x="7925067" y="2844225"/>
            <a:ext cx="1133932" cy="584775"/>
          </a:xfrm>
          <a:prstGeom prst="rect">
            <a:avLst/>
          </a:prstGeom>
          <a:noFill/>
        </p:spPr>
        <p:txBody>
          <a:bodyPr wrap="square" lIns="0" rIns="0" rtlCol="0" anchor="b">
            <a:spAutoFit/>
          </a:bodyPr>
          <a:lstStyle/>
          <a:p>
            <a:r>
              <a:rPr lang="en-US" sz="1600" b="1" dirty="0">
                <a:solidFill>
                  <a:schemeClr val="bg1"/>
                </a:solidFill>
                <a:latin typeface="Segoe UI Light" panose="020B0502040204020203" pitchFamily="34" charset="0"/>
                <a:cs typeface="Segoe UI Light" panose="020B0502040204020203" pitchFamily="34" charset="0"/>
              </a:rPr>
              <a:t>Recommendations</a:t>
            </a:r>
            <a:endParaRPr lang="en-US" sz="2800" b="1" i="1" dirty="0">
              <a:solidFill>
                <a:schemeClr val="bg1"/>
              </a:solidFill>
              <a:latin typeface="Segoe UI Light" panose="020B0502040204020203" pitchFamily="34" charset="0"/>
              <a:cs typeface="Segoe UI Light" panose="020B0502040204020203" pitchFamily="34" charset="0"/>
            </a:endParaRPr>
          </a:p>
        </p:txBody>
      </p:sp>
      <p:sp>
        <p:nvSpPr>
          <p:cNvPr id="97" name="TextBox 96">
            <a:extLst>
              <a:ext uri="{FF2B5EF4-FFF2-40B4-BE49-F238E27FC236}">
                <a16:creationId xmlns:a16="http://schemas.microsoft.com/office/drawing/2014/main" id="{1C594C2B-2A67-6D79-2A90-133C264898A6}"/>
              </a:ext>
            </a:extLst>
          </p:cNvPr>
          <p:cNvSpPr txBox="1"/>
          <p:nvPr/>
        </p:nvSpPr>
        <p:spPr>
          <a:xfrm>
            <a:off x="11157380" y="3009740"/>
            <a:ext cx="976793" cy="338553"/>
          </a:xfrm>
          <a:prstGeom prst="rect">
            <a:avLst/>
          </a:prstGeom>
          <a:noFill/>
        </p:spPr>
        <p:txBody>
          <a:bodyPr wrap="square" lIns="0" rIns="0" rtlCol="0" anchor="b">
            <a:spAutoFit/>
          </a:bodyPr>
          <a:lstStyle/>
          <a:p>
            <a:r>
              <a:rPr lang="en-US" sz="1600" b="1" dirty="0">
                <a:solidFill>
                  <a:schemeClr val="bg1"/>
                </a:solidFill>
                <a:latin typeface="Segoe UI Light" panose="020B0502040204020203" pitchFamily="34" charset="0"/>
                <a:cs typeface="Segoe UI Light" panose="020B0502040204020203" pitchFamily="34" charset="0"/>
              </a:rPr>
              <a:t>Q &amp; A</a:t>
            </a:r>
            <a:endParaRPr lang="en-US" sz="2800" b="1" i="1" dirty="0">
              <a:solidFill>
                <a:schemeClr val="bg1"/>
              </a:solidFill>
              <a:latin typeface="Segoe UI Light" panose="020B0502040204020203" pitchFamily="34" charset="0"/>
              <a:cs typeface="Segoe UI Light" panose="020B0502040204020203" pitchFamily="34" charset="0"/>
            </a:endParaRPr>
          </a:p>
        </p:txBody>
      </p:sp>
      <p:sp>
        <p:nvSpPr>
          <p:cNvPr id="101" name="TextBox 100">
            <a:extLst>
              <a:ext uri="{FF2B5EF4-FFF2-40B4-BE49-F238E27FC236}">
                <a16:creationId xmlns:a16="http://schemas.microsoft.com/office/drawing/2014/main" id="{814C625B-4536-FDAD-8F2F-10937EEEA325}"/>
              </a:ext>
            </a:extLst>
          </p:cNvPr>
          <p:cNvSpPr txBox="1"/>
          <p:nvPr/>
        </p:nvSpPr>
        <p:spPr>
          <a:xfrm>
            <a:off x="4938708" y="3650871"/>
            <a:ext cx="1133932" cy="1143903"/>
          </a:xfrm>
          <a:prstGeom prst="rect">
            <a:avLst/>
          </a:prstGeom>
          <a:noFill/>
        </p:spPr>
        <p:txBody>
          <a:bodyPr wrap="square" lIns="0" rIns="0" rtlCol="0">
            <a:spAutoFit/>
          </a:bodyPr>
          <a:lstStyle/>
          <a:p>
            <a:pPr marL="108000" lvl="1" indent="-108000">
              <a:spcAft>
                <a:spcPts val="800"/>
              </a:spcAft>
              <a:buFont typeface="Arial" panose="020B0604020202020204" pitchFamily="34" charset="0"/>
              <a:buChar char="•"/>
            </a:pPr>
            <a:r>
              <a:rPr lang="en-US" sz="1100" dirty="0">
                <a:solidFill>
                  <a:schemeClr val="bg1"/>
                </a:solidFill>
              </a:rPr>
              <a:t>Charts and dashboards</a:t>
            </a:r>
          </a:p>
          <a:p>
            <a:pPr marL="108000" lvl="1" indent="-108000">
              <a:spcAft>
                <a:spcPts val="800"/>
              </a:spcAft>
              <a:buFont typeface="Arial" panose="020B0604020202020204" pitchFamily="34" charset="0"/>
              <a:buChar char="•"/>
            </a:pPr>
            <a:r>
              <a:rPr lang="en-US" sz="1100" dirty="0">
                <a:solidFill>
                  <a:schemeClr val="bg1"/>
                </a:solidFill>
              </a:rPr>
              <a:t>Simplified comparisons</a:t>
            </a:r>
          </a:p>
          <a:p>
            <a:pPr marL="108000" lvl="1" indent="-108000">
              <a:spcAft>
                <a:spcPts val="800"/>
              </a:spcAft>
              <a:buFont typeface="Arial" panose="020B0604020202020204" pitchFamily="34" charset="0"/>
              <a:buChar char="•"/>
            </a:pPr>
            <a:r>
              <a:rPr lang="en-US" sz="1100" i="1" dirty="0">
                <a:solidFill>
                  <a:schemeClr val="bg1"/>
                </a:solidFill>
              </a:rPr>
              <a:t> </a:t>
            </a:r>
            <a:r>
              <a:rPr lang="en-US" sz="1100" dirty="0">
                <a:solidFill>
                  <a:schemeClr val="bg1"/>
                </a:solidFill>
              </a:rPr>
              <a:t>Metrics </a:t>
            </a:r>
            <a:endParaRPr lang="en-US" sz="1100" i="1" dirty="0">
              <a:solidFill>
                <a:schemeClr val="bg1"/>
              </a:solidFill>
            </a:endParaRPr>
          </a:p>
        </p:txBody>
      </p:sp>
      <p:sp>
        <p:nvSpPr>
          <p:cNvPr id="112" name="TextBox 111">
            <a:extLst>
              <a:ext uri="{FF2B5EF4-FFF2-40B4-BE49-F238E27FC236}">
                <a16:creationId xmlns:a16="http://schemas.microsoft.com/office/drawing/2014/main" id="{1CC9EEA5-5FCF-8493-627C-725B7241E6F5}"/>
              </a:ext>
            </a:extLst>
          </p:cNvPr>
          <p:cNvSpPr txBox="1"/>
          <p:nvPr/>
        </p:nvSpPr>
        <p:spPr>
          <a:xfrm>
            <a:off x="7949380" y="3692078"/>
            <a:ext cx="1133932" cy="769441"/>
          </a:xfrm>
          <a:prstGeom prst="rect">
            <a:avLst/>
          </a:prstGeom>
          <a:noFill/>
        </p:spPr>
        <p:txBody>
          <a:bodyPr wrap="square" lIns="0" rIns="0" rtlCol="0">
            <a:spAutoFit/>
          </a:bodyPr>
          <a:lstStyle/>
          <a:p>
            <a:pPr marL="108000" lvl="1" indent="-108000">
              <a:spcAft>
                <a:spcPts val="800"/>
              </a:spcAft>
              <a:buFont typeface="Arial" panose="020B0604020202020204" pitchFamily="34" charset="0"/>
              <a:buChar char="•"/>
            </a:pPr>
            <a:r>
              <a:rPr lang="en-US" sz="1100" dirty="0">
                <a:solidFill>
                  <a:schemeClr val="bg1"/>
                </a:solidFill>
              </a:rPr>
              <a:t>Solutions to address the challenges and gaps.</a:t>
            </a:r>
          </a:p>
        </p:txBody>
      </p:sp>
      <p:cxnSp>
        <p:nvCxnSpPr>
          <p:cNvPr id="117" name="Straight Connector 116">
            <a:extLst>
              <a:ext uri="{FF2B5EF4-FFF2-40B4-BE49-F238E27FC236}">
                <a16:creationId xmlns:a16="http://schemas.microsoft.com/office/drawing/2014/main" id="{0A29E70A-D10A-9380-8FE8-F9B4E4AE4C05}"/>
              </a:ext>
            </a:extLst>
          </p:cNvPr>
          <p:cNvCxnSpPr>
            <a:cxnSpLocks/>
          </p:cNvCxnSpPr>
          <p:nvPr/>
        </p:nvCxnSpPr>
        <p:spPr>
          <a:xfrm>
            <a:off x="138745" y="3501008"/>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442B5EA-192C-4FBA-3536-6B19DB0369E6}"/>
              </a:ext>
            </a:extLst>
          </p:cNvPr>
          <p:cNvCxnSpPr>
            <a:cxnSpLocks/>
          </p:cNvCxnSpPr>
          <p:nvPr/>
        </p:nvCxnSpPr>
        <p:spPr>
          <a:xfrm>
            <a:off x="1696965" y="3501008"/>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5B24C25-6198-8395-63A2-AA3B1860A2A0}"/>
              </a:ext>
            </a:extLst>
          </p:cNvPr>
          <p:cNvCxnSpPr>
            <a:cxnSpLocks/>
          </p:cNvCxnSpPr>
          <p:nvPr/>
        </p:nvCxnSpPr>
        <p:spPr>
          <a:xfrm>
            <a:off x="3275838" y="3501008"/>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427C28B-D409-E063-CBA9-683CCEDCC387}"/>
              </a:ext>
            </a:extLst>
          </p:cNvPr>
          <p:cNvCxnSpPr>
            <a:cxnSpLocks/>
          </p:cNvCxnSpPr>
          <p:nvPr/>
        </p:nvCxnSpPr>
        <p:spPr>
          <a:xfrm>
            <a:off x="4774578" y="3501008"/>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891046F-C5EA-DDFE-4666-B6D4776EC8D7}"/>
              </a:ext>
            </a:extLst>
          </p:cNvPr>
          <p:cNvCxnSpPr>
            <a:cxnSpLocks/>
          </p:cNvCxnSpPr>
          <p:nvPr/>
        </p:nvCxnSpPr>
        <p:spPr>
          <a:xfrm>
            <a:off x="6355475" y="3501578"/>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D120FA2-EE61-8FBF-657E-1243A30FF560}"/>
              </a:ext>
            </a:extLst>
          </p:cNvPr>
          <p:cNvCxnSpPr>
            <a:cxnSpLocks/>
          </p:cNvCxnSpPr>
          <p:nvPr/>
        </p:nvCxnSpPr>
        <p:spPr>
          <a:xfrm>
            <a:off x="7871250" y="3530153"/>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DAD3CC1-6C03-A424-B3B0-F2CF42E3471D}"/>
              </a:ext>
            </a:extLst>
          </p:cNvPr>
          <p:cNvCxnSpPr>
            <a:cxnSpLocks/>
          </p:cNvCxnSpPr>
          <p:nvPr/>
        </p:nvCxnSpPr>
        <p:spPr>
          <a:xfrm>
            <a:off x="9360554" y="3530723"/>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F0F9F18-C8FB-D81B-7F9C-D1C6DF601E0B}"/>
              </a:ext>
            </a:extLst>
          </p:cNvPr>
          <p:cNvCxnSpPr>
            <a:cxnSpLocks/>
          </p:cNvCxnSpPr>
          <p:nvPr/>
        </p:nvCxnSpPr>
        <p:spPr>
          <a:xfrm>
            <a:off x="10925986" y="3501008"/>
            <a:ext cx="1187749" cy="0"/>
          </a:xfrm>
          <a:prstGeom prst="line">
            <a:avLst/>
          </a:prstGeom>
          <a:ln w="12700">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FCD01DB-FB0F-9B4A-2A66-D7C56A8F5250}"/>
              </a:ext>
            </a:extLst>
          </p:cNvPr>
          <p:cNvSpPr txBox="1"/>
          <p:nvPr/>
        </p:nvSpPr>
        <p:spPr>
          <a:xfrm>
            <a:off x="6415541" y="3650871"/>
            <a:ext cx="1133932" cy="702756"/>
          </a:xfrm>
          <a:prstGeom prst="rect">
            <a:avLst/>
          </a:prstGeom>
          <a:noFill/>
        </p:spPr>
        <p:txBody>
          <a:bodyPr wrap="square" lIns="0" rIns="0" rtlCol="0">
            <a:spAutoFit/>
          </a:bodyPr>
          <a:lstStyle/>
          <a:p>
            <a:pPr marL="108000" lvl="1" indent="-108000">
              <a:spcAft>
                <a:spcPts val="800"/>
              </a:spcAft>
              <a:buFont typeface="Arial" panose="020B0604020202020204" pitchFamily="34" charset="0"/>
              <a:buChar char="•"/>
            </a:pPr>
            <a:r>
              <a:rPr lang="en-US" sz="1100" dirty="0">
                <a:solidFill>
                  <a:schemeClr val="bg1"/>
                </a:solidFill>
              </a:rPr>
              <a:t>Areas for Improvement</a:t>
            </a:r>
            <a:endParaRPr lang="en-US" sz="1100" i="1" dirty="0">
              <a:solidFill>
                <a:schemeClr val="bg1"/>
              </a:solidFill>
            </a:endParaRPr>
          </a:p>
          <a:p>
            <a:pPr marL="108000" lvl="1" indent="-108000">
              <a:spcAft>
                <a:spcPts val="800"/>
              </a:spcAft>
              <a:buFont typeface="Arial" panose="020B0604020202020204" pitchFamily="34" charset="0"/>
              <a:buChar char="•"/>
            </a:pPr>
            <a:r>
              <a:rPr lang="en-US" sz="1100" dirty="0">
                <a:solidFill>
                  <a:schemeClr val="bg1"/>
                </a:solidFill>
              </a:rPr>
              <a:t>Key Limitations</a:t>
            </a:r>
            <a:endParaRPr lang="en-US" sz="1100" i="1" dirty="0">
              <a:solidFill>
                <a:schemeClr val="bg1"/>
              </a:solidFill>
            </a:endParaRPr>
          </a:p>
        </p:txBody>
      </p:sp>
      <p:sp>
        <p:nvSpPr>
          <p:cNvPr id="70" name="TextBox 69">
            <a:extLst>
              <a:ext uri="{FF2B5EF4-FFF2-40B4-BE49-F238E27FC236}">
                <a16:creationId xmlns:a16="http://schemas.microsoft.com/office/drawing/2014/main" id="{ABAD9FF8-1C9B-9034-466D-3153FED368FC}"/>
              </a:ext>
            </a:extLst>
          </p:cNvPr>
          <p:cNvSpPr txBox="1"/>
          <p:nvPr/>
        </p:nvSpPr>
        <p:spPr>
          <a:xfrm>
            <a:off x="9441490" y="3632343"/>
            <a:ext cx="1133932" cy="1313180"/>
          </a:xfrm>
          <a:prstGeom prst="rect">
            <a:avLst/>
          </a:prstGeom>
          <a:noFill/>
        </p:spPr>
        <p:txBody>
          <a:bodyPr wrap="square" lIns="0" rIns="0" rtlCol="0">
            <a:spAutoFit/>
          </a:bodyPr>
          <a:lstStyle/>
          <a:p>
            <a:pPr marL="108000" lvl="1" indent="-108000">
              <a:spcAft>
                <a:spcPts val="800"/>
              </a:spcAft>
              <a:buFont typeface="Arial" panose="020B0604020202020204" pitchFamily="34" charset="0"/>
              <a:buChar char="•"/>
            </a:pPr>
            <a:r>
              <a:rPr lang="en-US" sz="1100" dirty="0">
                <a:solidFill>
                  <a:schemeClr val="bg1"/>
                </a:solidFill>
              </a:rPr>
              <a:t>Short-term actions</a:t>
            </a:r>
          </a:p>
          <a:p>
            <a:pPr marL="108000" lvl="1" indent="-108000">
              <a:spcAft>
                <a:spcPts val="800"/>
              </a:spcAft>
              <a:buFont typeface="Arial" panose="020B0604020202020204" pitchFamily="34" charset="0"/>
              <a:buChar char="•"/>
            </a:pPr>
            <a:r>
              <a:rPr lang="en-US" sz="1100" dirty="0">
                <a:solidFill>
                  <a:schemeClr val="bg1"/>
                </a:solidFill>
              </a:rPr>
              <a:t>Long-term roadmap</a:t>
            </a:r>
          </a:p>
          <a:p>
            <a:pPr marL="108000" lvl="1" indent="-108000">
              <a:spcAft>
                <a:spcPts val="800"/>
              </a:spcAft>
              <a:buFont typeface="Arial" panose="020B0604020202020204" pitchFamily="34" charset="0"/>
              <a:buChar char="•"/>
            </a:pPr>
            <a:r>
              <a:rPr lang="en-US" sz="1100" dirty="0">
                <a:solidFill>
                  <a:schemeClr val="bg1"/>
                </a:solidFill>
              </a:rPr>
              <a:t>Alignment with goals</a:t>
            </a:r>
          </a:p>
        </p:txBody>
      </p:sp>
      <p:sp>
        <p:nvSpPr>
          <p:cNvPr id="79" name="TextBox 78">
            <a:extLst>
              <a:ext uri="{FF2B5EF4-FFF2-40B4-BE49-F238E27FC236}">
                <a16:creationId xmlns:a16="http://schemas.microsoft.com/office/drawing/2014/main" id="{6E01A879-AF74-FE82-D73F-48589D937BAA}"/>
              </a:ext>
            </a:extLst>
          </p:cNvPr>
          <p:cNvSpPr txBox="1"/>
          <p:nvPr/>
        </p:nvSpPr>
        <p:spPr>
          <a:xfrm>
            <a:off x="10955186" y="3650871"/>
            <a:ext cx="1133932" cy="805349"/>
          </a:xfrm>
          <a:prstGeom prst="rect">
            <a:avLst/>
          </a:prstGeom>
          <a:noFill/>
        </p:spPr>
        <p:txBody>
          <a:bodyPr wrap="square" lIns="0" rIns="0" rtlCol="0">
            <a:spAutoFit/>
          </a:bodyPr>
          <a:lstStyle/>
          <a:p>
            <a:pPr marL="108000" lvl="1" indent="-108000">
              <a:spcAft>
                <a:spcPts val="800"/>
              </a:spcAft>
              <a:buFont typeface="Arial" panose="020B0604020202020204" pitchFamily="34" charset="0"/>
              <a:buChar char="•"/>
            </a:pPr>
            <a:r>
              <a:rPr lang="en-US" sz="1100" dirty="0">
                <a:solidFill>
                  <a:schemeClr val="bg1"/>
                </a:solidFill>
              </a:rPr>
              <a:t>Clarify findings</a:t>
            </a:r>
          </a:p>
          <a:p>
            <a:pPr marL="108000" lvl="1" indent="-108000">
              <a:spcAft>
                <a:spcPts val="800"/>
              </a:spcAft>
              <a:buFont typeface="Arial" panose="020B0604020202020204" pitchFamily="34" charset="0"/>
              <a:buChar char="•"/>
            </a:pPr>
            <a:r>
              <a:rPr lang="en-US" sz="1100" dirty="0">
                <a:solidFill>
                  <a:schemeClr val="bg1"/>
                </a:solidFill>
              </a:rPr>
              <a:t>Gather feedback</a:t>
            </a:r>
          </a:p>
          <a:p>
            <a:pPr marL="108000" lvl="1" indent="-108000">
              <a:spcAft>
                <a:spcPts val="800"/>
              </a:spcAft>
              <a:buFont typeface="Arial" panose="020B0604020202020204" pitchFamily="34" charset="0"/>
              <a:buChar char="•"/>
            </a:pPr>
            <a:r>
              <a:rPr lang="en-US" sz="1100" dirty="0">
                <a:solidFill>
                  <a:schemeClr val="bg1"/>
                </a:solidFill>
              </a:rPr>
              <a:t>Open dialogue</a:t>
            </a:r>
          </a:p>
        </p:txBody>
      </p:sp>
      <p:sp>
        <p:nvSpPr>
          <p:cNvPr id="2" name="TextBox 1">
            <a:extLst>
              <a:ext uri="{FF2B5EF4-FFF2-40B4-BE49-F238E27FC236}">
                <a16:creationId xmlns:a16="http://schemas.microsoft.com/office/drawing/2014/main" id="{D1DFE2CD-018A-A528-DD44-11C1933A6F28}"/>
              </a:ext>
            </a:extLst>
          </p:cNvPr>
          <p:cNvSpPr txBox="1"/>
          <p:nvPr/>
        </p:nvSpPr>
        <p:spPr>
          <a:xfrm>
            <a:off x="6375287" y="2844225"/>
            <a:ext cx="1247325" cy="584775"/>
          </a:xfrm>
          <a:prstGeom prst="rect">
            <a:avLst/>
          </a:prstGeom>
          <a:noFill/>
        </p:spPr>
        <p:txBody>
          <a:bodyPr wrap="square" lIns="0" rIns="0" rtlCol="0" anchor="b">
            <a:spAutoFit/>
          </a:bodyPr>
          <a:lstStyle/>
          <a:p>
            <a:r>
              <a:rPr lang="en-US" sz="1600" b="1" dirty="0">
                <a:solidFill>
                  <a:schemeClr val="bg1"/>
                </a:solidFill>
                <a:latin typeface="Segoe UI Light" panose="020B0502040204020203" pitchFamily="34" charset="0"/>
                <a:cs typeface="Segoe UI Light" panose="020B0502040204020203" pitchFamily="34" charset="0"/>
              </a:rPr>
              <a:t>Challenges &amp; Gaps</a:t>
            </a:r>
            <a:endParaRPr lang="en-US" sz="2800" b="1" i="1" dirty="0">
              <a:solidFill>
                <a:schemeClr val="bg1"/>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7D3A077-413B-8CD0-82EF-B7D84D18006C}"/>
              </a:ext>
            </a:extLst>
          </p:cNvPr>
          <p:cNvSpPr txBox="1"/>
          <p:nvPr/>
        </p:nvSpPr>
        <p:spPr>
          <a:xfrm>
            <a:off x="9470194" y="2844225"/>
            <a:ext cx="1078110" cy="584775"/>
          </a:xfrm>
          <a:prstGeom prst="rect">
            <a:avLst/>
          </a:prstGeom>
          <a:noFill/>
        </p:spPr>
        <p:txBody>
          <a:bodyPr wrap="square" lIns="0" rIns="0" rtlCol="0" anchor="b">
            <a:spAutoFit/>
          </a:bodyPr>
          <a:lstStyle/>
          <a:p>
            <a:r>
              <a:rPr lang="en-US" sz="1600" b="1" dirty="0">
                <a:solidFill>
                  <a:schemeClr val="bg1"/>
                </a:solidFill>
                <a:latin typeface="Segoe UI Light" panose="020B0502040204020203" pitchFamily="34" charset="0"/>
                <a:cs typeface="Segoe UI Light" panose="020B0502040204020203" pitchFamily="34" charset="0"/>
              </a:rPr>
              <a:t>Strategic Alignment</a:t>
            </a:r>
            <a:endParaRPr lang="en-US" sz="2800" b="1" dirty="0">
              <a:solidFill>
                <a:schemeClr val="bg1"/>
              </a:solidFill>
              <a:latin typeface="Segoe UI Light" panose="020B0502040204020203" pitchFamily="34" charset="0"/>
              <a:cs typeface="Segoe UI Light" panose="020B0502040204020203" pitchFamily="34" charset="0"/>
            </a:endParaRPr>
          </a:p>
        </p:txBody>
      </p:sp>
      <p:pic>
        <p:nvPicPr>
          <p:cNvPr id="5" name="Picture 2">
            <a:extLst>
              <a:ext uri="{FF2B5EF4-FFF2-40B4-BE49-F238E27FC236}">
                <a16:creationId xmlns:a16="http://schemas.microsoft.com/office/drawing/2014/main" id="{02DF76A3-65DC-C9D4-74E1-16D3A9C32D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9289" y="24811"/>
            <a:ext cx="1005159" cy="106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26663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bg1"/>
            </a:gs>
            <a:gs pos="100000">
              <a:schemeClr val="tx1">
                <a:alpha val="0"/>
              </a:schemeClr>
            </a:gs>
          </a:gsLst>
          <a:path path="shape">
            <a:fillToRect l="50000" t="50000" r="50000" b="50000"/>
          </a:path>
          <a:tileRect/>
        </a:gradFill>
        <a:effectLst/>
      </p:bgPr>
    </p:bg>
    <p:spTree>
      <p:nvGrpSpPr>
        <p:cNvPr id="1" name="">
          <a:extLst>
            <a:ext uri="{FF2B5EF4-FFF2-40B4-BE49-F238E27FC236}">
              <a16:creationId xmlns:a16="http://schemas.microsoft.com/office/drawing/2014/main" id="{0AE52155-45A0-20DF-2BA5-24761AC9A94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9CDDE5B-7121-FE01-6864-4C74EDC25E2E}"/>
              </a:ext>
            </a:extLst>
          </p:cNvPr>
          <p:cNvSpPr/>
          <p:nvPr/>
        </p:nvSpPr>
        <p:spPr>
          <a:xfrm rot="10800000" flipV="1">
            <a:off x="-3143" y="2574632"/>
            <a:ext cx="2794619" cy="635496"/>
          </a:xfrm>
          <a:prstGeom prst="rect">
            <a:avLst/>
          </a:prstGeom>
          <a:gradFill>
            <a:gsLst>
              <a:gs pos="14000">
                <a:schemeClr val="tx1">
                  <a:alpha val="15000"/>
                </a:schemeClr>
              </a:gs>
              <a:gs pos="36000">
                <a:schemeClr val="tx1">
                  <a:alpha val="0"/>
                </a:schemeClr>
              </a:gs>
            </a:gsLst>
            <a:lin ang="57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6E216DC-732D-D3FB-1ACE-74DEC95F34CE}"/>
              </a:ext>
            </a:extLst>
          </p:cNvPr>
          <p:cNvSpPr/>
          <p:nvPr/>
        </p:nvSpPr>
        <p:spPr>
          <a:xfrm>
            <a:off x="0" y="1484784"/>
            <a:ext cx="2387051"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ctr"/>
            <a:r>
              <a:rPr lang="en-IN" sz="2800" b="1" dirty="0"/>
              <a:t>Report</a:t>
            </a:r>
            <a:r>
              <a:rPr lang="en-IN" sz="3600" b="1" dirty="0"/>
              <a:t> </a:t>
            </a:r>
            <a:r>
              <a:rPr lang="en-IN" sz="2800" b="1" dirty="0"/>
              <a:t>Overview 02</a:t>
            </a:r>
          </a:p>
        </p:txBody>
      </p:sp>
      <p:sp>
        <p:nvSpPr>
          <p:cNvPr id="2" name="Oval 1">
            <a:extLst>
              <a:ext uri="{FF2B5EF4-FFF2-40B4-BE49-F238E27FC236}">
                <a16:creationId xmlns:a16="http://schemas.microsoft.com/office/drawing/2014/main" id="{DFFC37C6-BC73-3385-58BC-9EEE1D66B554}"/>
              </a:ext>
            </a:extLst>
          </p:cNvPr>
          <p:cNvSpPr/>
          <p:nvPr/>
        </p:nvSpPr>
        <p:spPr>
          <a:xfrm>
            <a:off x="2422004" y="1484784"/>
            <a:ext cx="4737982" cy="4737982"/>
          </a:xfrm>
          <a:prstGeom prst="ellipse">
            <a:avLst/>
          </a:prstGeom>
          <a:solidFill>
            <a:srgbClr val="1FD7B4"/>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2441362D-5575-7855-7366-0E300A825915}"/>
              </a:ext>
            </a:extLst>
          </p:cNvPr>
          <p:cNvSpPr/>
          <p:nvPr/>
        </p:nvSpPr>
        <p:spPr>
          <a:xfrm>
            <a:off x="2911635" y="2464043"/>
            <a:ext cx="3758721" cy="3758721"/>
          </a:xfrm>
          <a:prstGeom prst="ellipse">
            <a:avLst/>
          </a:prstGeom>
          <a:solidFill>
            <a:schemeClr val="accent2"/>
          </a:solidFill>
          <a:ln>
            <a:noFill/>
          </a:ln>
          <a:effectLst>
            <a:outerShdw blurRad="165100" dist="203200" dir="2700000" algn="tl" rotWithShape="0">
              <a:prstClr val="black">
                <a:alpha val="15000"/>
              </a:prstClr>
            </a:outerShdw>
          </a:effectLst>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8D7E5F1-342A-A580-D826-20A0E973BB72}"/>
              </a:ext>
            </a:extLst>
          </p:cNvPr>
          <p:cNvSpPr/>
          <p:nvPr/>
        </p:nvSpPr>
        <p:spPr>
          <a:xfrm>
            <a:off x="3401264" y="3443304"/>
            <a:ext cx="2779462" cy="2779462"/>
          </a:xfrm>
          <a:prstGeom prst="ellipse">
            <a:avLst/>
          </a:prstGeom>
          <a:solidFill>
            <a:schemeClr val="accent2">
              <a:lumMod val="75000"/>
            </a:schemeClr>
          </a:solidFill>
          <a:ln>
            <a:noFill/>
          </a:ln>
          <a:effectLst>
            <a:outerShdw blurRad="165100" dist="203200" dir="2700000" algn="tl" rotWithShape="0">
              <a:prstClr val="black">
                <a:alpha val="15000"/>
              </a:prstClr>
            </a:outerShdw>
          </a:effectLst>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5BD2D86-D673-F1D3-E825-31432A8DEF91}"/>
              </a:ext>
            </a:extLst>
          </p:cNvPr>
          <p:cNvGrpSpPr/>
          <p:nvPr/>
        </p:nvGrpSpPr>
        <p:grpSpPr>
          <a:xfrm>
            <a:off x="5929627" y="2158489"/>
            <a:ext cx="2901090" cy="1991673"/>
            <a:chOff x="4484472" y="1999278"/>
            <a:chExt cx="2200432" cy="1991673"/>
          </a:xfrm>
        </p:grpSpPr>
        <p:cxnSp>
          <p:nvCxnSpPr>
            <p:cNvPr id="15" name="Straight Connector 14">
              <a:extLst>
                <a:ext uri="{FF2B5EF4-FFF2-40B4-BE49-F238E27FC236}">
                  <a16:creationId xmlns:a16="http://schemas.microsoft.com/office/drawing/2014/main" id="{A86AD4DF-FF38-3AC6-A94F-FD8037F8E7A1}"/>
                </a:ext>
              </a:extLst>
            </p:cNvPr>
            <p:cNvCxnSpPr>
              <a:cxnSpLocks/>
            </p:cNvCxnSpPr>
            <p:nvPr/>
          </p:nvCxnSpPr>
          <p:spPr>
            <a:xfrm>
              <a:off x="4484472" y="1999278"/>
              <a:ext cx="2200432" cy="0"/>
            </a:xfrm>
            <a:prstGeom prst="line">
              <a:avLst/>
            </a:prstGeom>
            <a:ln w="38100">
              <a:solidFill>
                <a:schemeClr val="accent2"/>
              </a:solidFill>
              <a:headEnd type="none" w="med" len="med"/>
              <a:tailEnd type="triangle" w="med" len="med"/>
            </a:ln>
            <a:scene3d>
              <a:camera prst="orthographicFront"/>
              <a:lightRig rig="threePt" dir="t"/>
            </a:scene3d>
            <a:sp3d>
              <a:bevelT w="190500" h="190500"/>
            </a:sp3d>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BB9A4EC-1880-0404-9959-E01EB4B4CDBF}"/>
                </a:ext>
              </a:extLst>
            </p:cNvPr>
            <p:cNvCxnSpPr>
              <a:cxnSpLocks/>
            </p:cNvCxnSpPr>
            <p:nvPr/>
          </p:nvCxnSpPr>
          <p:spPr>
            <a:xfrm>
              <a:off x="4484472" y="3007099"/>
              <a:ext cx="2200432" cy="0"/>
            </a:xfrm>
            <a:prstGeom prst="line">
              <a:avLst/>
            </a:prstGeom>
            <a:ln w="38100">
              <a:solidFill>
                <a:schemeClr val="accent2"/>
              </a:solidFill>
              <a:headEnd type="none" w="med" len="med"/>
              <a:tailEnd type="triangle" w="med" len="med"/>
            </a:ln>
            <a:scene3d>
              <a:camera prst="orthographicFront"/>
              <a:lightRig rig="threePt" dir="t"/>
            </a:scene3d>
            <a:sp3d>
              <a:bevelT w="190500" h="190500"/>
            </a:sp3d>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7E71AA-B99E-3394-5C73-D3F87AF9626F}"/>
                </a:ext>
              </a:extLst>
            </p:cNvPr>
            <p:cNvCxnSpPr>
              <a:cxnSpLocks/>
            </p:cNvCxnSpPr>
            <p:nvPr/>
          </p:nvCxnSpPr>
          <p:spPr>
            <a:xfrm>
              <a:off x="4484472" y="3990951"/>
              <a:ext cx="2200432" cy="0"/>
            </a:xfrm>
            <a:prstGeom prst="line">
              <a:avLst/>
            </a:prstGeom>
            <a:ln w="38100">
              <a:solidFill>
                <a:schemeClr val="accent2"/>
              </a:solidFill>
              <a:headEnd type="none" w="med" len="med"/>
              <a:tailEnd type="triangle" w="med" len="med"/>
            </a:ln>
            <a:scene3d>
              <a:camera prst="orthographicFront"/>
              <a:lightRig rig="threePt" dir="t"/>
            </a:scene3d>
            <a:sp3d>
              <a:bevelT w="190500" h="190500"/>
            </a:sp3d>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3E1F963E-4733-17D4-C3C6-1CA107FF4EBB}"/>
              </a:ext>
            </a:extLst>
          </p:cNvPr>
          <p:cNvSpPr/>
          <p:nvPr/>
        </p:nvSpPr>
        <p:spPr>
          <a:xfrm>
            <a:off x="3890895" y="4422565"/>
            <a:ext cx="1800200" cy="1800200"/>
          </a:xfrm>
          <a:prstGeom prst="ellipse">
            <a:avLst/>
          </a:prstGeom>
          <a:solidFill>
            <a:schemeClr val="accent2">
              <a:lumMod val="50000"/>
            </a:schemeClr>
          </a:solidFill>
          <a:ln>
            <a:noFill/>
          </a:ln>
          <a:effectLst>
            <a:outerShdw blurRad="165100" dist="203200" dir="2700000" algn="tl" rotWithShape="0">
              <a:prstClr val="black">
                <a:alpha val="15000"/>
              </a:prstClr>
            </a:outerShdw>
          </a:effectLst>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sz="2000" b="1" dirty="0">
                <a:latin typeface="Segoe UI Light" panose="020B0502040204020203" pitchFamily="34" charset="0"/>
                <a:cs typeface="Segoe UI Light" panose="020B0502040204020203" pitchFamily="34" charset="0"/>
              </a:rPr>
              <a:t>Total Customers</a:t>
            </a:r>
          </a:p>
          <a:p>
            <a:pPr algn="ctr"/>
            <a:r>
              <a:rPr lang="en-IN" sz="2000" b="1" dirty="0">
                <a:latin typeface="Segoe UI Light" panose="020B0502040204020203" pitchFamily="34" charset="0"/>
                <a:cs typeface="Segoe UI Light" panose="020B0502040204020203" pitchFamily="34" charset="0"/>
              </a:rPr>
              <a:t>378k</a:t>
            </a:r>
          </a:p>
        </p:txBody>
      </p:sp>
      <p:sp>
        <p:nvSpPr>
          <p:cNvPr id="23" name="TextBox 22">
            <a:extLst>
              <a:ext uri="{FF2B5EF4-FFF2-40B4-BE49-F238E27FC236}">
                <a16:creationId xmlns:a16="http://schemas.microsoft.com/office/drawing/2014/main" id="{BF7FB222-382A-FE04-8F64-A901872D5B0B}"/>
              </a:ext>
            </a:extLst>
          </p:cNvPr>
          <p:cNvSpPr txBox="1"/>
          <p:nvPr/>
        </p:nvSpPr>
        <p:spPr>
          <a:xfrm>
            <a:off x="3643558" y="1910976"/>
            <a:ext cx="956993" cy="369332"/>
          </a:xfrm>
          <a:prstGeom prst="rect">
            <a:avLst/>
          </a:prstGeom>
          <a:noFill/>
        </p:spPr>
        <p:txBody>
          <a:bodyPr wrap="none" lIns="0" tIns="0" rIns="0" bIns="0" rtlCol="0">
            <a:spAutoFit/>
          </a:bodyPr>
          <a:lstStyle/>
          <a:p>
            <a:pPr algn="r"/>
            <a:r>
              <a:rPr lang="en-IN" b="1" dirty="0">
                <a:solidFill>
                  <a:schemeClr val="bg1"/>
                </a:solidFill>
                <a:latin typeface="Segoe UI Light" panose="020B0502040204020203" pitchFamily="34" charset="0"/>
                <a:cs typeface="Segoe UI Light" panose="020B0502040204020203" pitchFamily="34" charset="0"/>
              </a:rPr>
              <a:t>$9.35m</a:t>
            </a:r>
          </a:p>
        </p:txBody>
      </p:sp>
      <p:sp>
        <p:nvSpPr>
          <p:cNvPr id="25" name="TextBox 24">
            <a:extLst>
              <a:ext uri="{FF2B5EF4-FFF2-40B4-BE49-F238E27FC236}">
                <a16:creationId xmlns:a16="http://schemas.microsoft.com/office/drawing/2014/main" id="{82A4901F-37CB-3D57-1C89-D48087E63828}"/>
              </a:ext>
            </a:extLst>
          </p:cNvPr>
          <p:cNvSpPr txBox="1"/>
          <p:nvPr/>
        </p:nvSpPr>
        <p:spPr>
          <a:xfrm>
            <a:off x="4691203" y="1949781"/>
            <a:ext cx="1212658" cy="307777"/>
          </a:xfrm>
          <a:prstGeom prst="rect">
            <a:avLst/>
          </a:prstGeom>
          <a:noFill/>
          <a:scene3d>
            <a:camera prst="orthographicFront"/>
            <a:lightRig rig="threePt" dir="t"/>
          </a:scene3d>
          <a:sp3d>
            <a:bevelT w="190500"/>
          </a:sp3d>
        </p:spPr>
        <p:txBody>
          <a:bodyPr wrap="square" lIns="0" tIns="0" rIns="0" bIns="0" rtlCol="0">
            <a:spAutoFit/>
          </a:bodyPr>
          <a:lstStyle/>
          <a:p>
            <a:r>
              <a:rPr lang="en-IN" sz="2000" b="1" dirty="0">
                <a:solidFill>
                  <a:schemeClr val="bg1"/>
                </a:solidFill>
                <a:latin typeface="Segoe UI Light" panose="020B0502040204020203" pitchFamily="34" charset="0"/>
                <a:cs typeface="Segoe UI Light" panose="020B0502040204020203" pitchFamily="34" charset="0"/>
              </a:rPr>
              <a:t>Total Sales</a:t>
            </a:r>
          </a:p>
        </p:txBody>
      </p:sp>
      <p:sp>
        <p:nvSpPr>
          <p:cNvPr id="26" name="TextBox 25">
            <a:extLst>
              <a:ext uri="{FF2B5EF4-FFF2-40B4-BE49-F238E27FC236}">
                <a16:creationId xmlns:a16="http://schemas.microsoft.com/office/drawing/2014/main" id="{06F69072-3357-B8C9-8B7B-53D3C9206F58}"/>
              </a:ext>
            </a:extLst>
          </p:cNvPr>
          <p:cNvSpPr txBox="1"/>
          <p:nvPr/>
        </p:nvSpPr>
        <p:spPr>
          <a:xfrm>
            <a:off x="3650847" y="2919192"/>
            <a:ext cx="961802" cy="369332"/>
          </a:xfrm>
          <a:prstGeom prst="rect">
            <a:avLst/>
          </a:prstGeom>
          <a:noFill/>
        </p:spPr>
        <p:txBody>
          <a:bodyPr wrap="none" lIns="0" tIns="0" rIns="0" bIns="0" rtlCol="0">
            <a:spAutoFit/>
          </a:bodyPr>
          <a:lstStyle/>
          <a:p>
            <a:pPr algn="r"/>
            <a:r>
              <a:rPr lang="en-IN" b="1" dirty="0">
                <a:solidFill>
                  <a:schemeClr val="bg1"/>
                </a:solidFill>
                <a:latin typeface="Segoe UI Light" panose="020B0502040204020203" pitchFamily="34" charset="0"/>
                <a:cs typeface="Segoe UI Light" panose="020B0502040204020203" pitchFamily="34" charset="0"/>
              </a:rPr>
              <a:t>$4.28m</a:t>
            </a:r>
          </a:p>
        </p:txBody>
      </p:sp>
      <p:sp>
        <p:nvSpPr>
          <p:cNvPr id="27" name="TextBox 26">
            <a:extLst>
              <a:ext uri="{FF2B5EF4-FFF2-40B4-BE49-F238E27FC236}">
                <a16:creationId xmlns:a16="http://schemas.microsoft.com/office/drawing/2014/main" id="{F7F5D03C-C72B-54F3-0B04-B6B4387F78A0}"/>
              </a:ext>
            </a:extLst>
          </p:cNvPr>
          <p:cNvSpPr txBox="1"/>
          <p:nvPr/>
        </p:nvSpPr>
        <p:spPr>
          <a:xfrm>
            <a:off x="4723029" y="2977660"/>
            <a:ext cx="1041695" cy="307777"/>
          </a:xfrm>
          <a:prstGeom prst="rect">
            <a:avLst/>
          </a:prstGeom>
          <a:noFill/>
        </p:spPr>
        <p:txBody>
          <a:bodyPr wrap="none" lIns="0" tIns="0" rIns="0" bIns="0" rtlCol="0">
            <a:spAutoFit/>
          </a:bodyPr>
          <a:lstStyle/>
          <a:p>
            <a:r>
              <a:rPr lang="en-IN" sz="2000" b="1" dirty="0">
                <a:solidFill>
                  <a:schemeClr val="bg1"/>
                </a:solidFill>
                <a:latin typeface="Segoe UI Light" panose="020B0502040204020203" pitchFamily="34" charset="0"/>
                <a:cs typeface="Segoe UI Light" panose="020B0502040204020203" pitchFamily="34" charset="0"/>
              </a:rPr>
              <a:t>Total Cost</a:t>
            </a:r>
          </a:p>
        </p:txBody>
      </p:sp>
      <p:sp>
        <p:nvSpPr>
          <p:cNvPr id="28" name="TextBox 27">
            <a:extLst>
              <a:ext uri="{FF2B5EF4-FFF2-40B4-BE49-F238E27FC236}">
                <a16:creationId xmlns:a16="http://schemas.microsoft.com/office/drawing/2014/main" id="{49E45678-58CE-4F16-6FFD-57A00F97099C}"/>
              </a:ext>
            </a:extLst>
          </p:cNvPr>
          <p:cNvSpPr txBox="1"/>
          <p:nvPr/>
        </p:nvSpPr>
        <p:spPr>
          <a:xfrm>
            <a:off x="3680788" y="3937454"/>
            <a:ext cx="952184" cy="369332"/>
          </a:xfrm>
          <a:prstGeom prst="rect">
            <a:avLst/>
          </a:prstGeom>
          <a:noFill/>
        </p:spPr>
        <p:txBody>
          <a:bodyPr wrap="none" lIns="0" tIns="0" rIns="0" bIns="0" rtlCol="0">
            <a:spAutoFit/>
          </a:bodyPr>
          <a:lstStyle/>
          <a:p>
            <a:pPr algn="r"/>
            <a:r>
              <a:rPr lang="en-IN" b="1" dirty="0">
                <a:solidFill>
                  <a:schemeClr val="bg1"/>
                </a:solidFill>
                <a:latin typeface="Segoe UI Light" panose="020B0502040204020203" pitchFamily="34" charset="0"/>
                <a:cs typeface="Segoe UI Light" panose="020B0502040204020203" pitchFamily="34" charset="0"/>
              </a:rPr>
              <a:t>$5.07m</a:t>
            </a:r>
          </a:p>
        </p:txBody>
      </p:sp>
      <p:sp>
        <p:nvSpPr>
          <p:cNvPr id="29" name="TextBox 28">
            <a:extLst>
              <a:ext uri="{FF2B5EF4-FFF2-40B4-BE49-F238E27FC236}">
                <a16:creationId xmlns:a16="http://schemas.microsoft.com/office/drawing/2014/main" id="{525EFE7A-FA46-8819-F2EB-E05F1EBA743D}"/>
              </a:ext>
            </a:extLst>
          </p:cNvPr>
          <p:cNvSpPr txBox="1"/>
          <p:nvPr/>
        </p:nvSpPr>
        <p:spPr>
          <a:xfrm>
            <a:off x="4737795" y="3996274"/>
            <a:ext cx="1119474" cy="307777"/>
          </a:xfrm>
          <a:prstGeom prst="rect">
            <a:avLst/>
          </a:prstGeom>
          <a:noFill/>
        </p:spPr>
        <p:txBody>
          <a:bodyPr wrap="none" lIns="0" tIns="0" rIns="0" bIns="0" rtlCol="0">
            <a:spAutoFit/>
          </a:bodyPr>
          <a:lstStyle/>
          <a:p>
            <a:r>
              <a:rPr lang="en-IN" sz="2000" b="1" dirty="0">
                <a:solidFill>
                  <a:schemeClr val="bg1"/>
                </a:solidFill>
                <a:latin typeface="Segoe UI Light" panose="020B0502040204020203" pitchFamily="34" charset="0"/>
                <a:cs typeface="Segoe UI Light" panose="020B0502040204020203" pitchFamily="34" charset="0"/>
              </a:rPr>
              <a:t>Total Profit</a:t>
            </a:r>
          </a:p>
        </p:txBody>
      </p:sp>
      <p:sp>
        <p:nvSpPr>
          <p:cNvPr id="30" name="TextBox 29">
            <a:extLst>
              <a:ext uri="{FF2B5EF4-FFF2-40B4-BE49-F238E27FC236}">
                <a16:creationId xmlns:a16="http://schemas.microsoft.com/office/drawing/2014/main" id="{AC402EFA-03E6-591D-03EB-6AD51F7B54B5}"/>
              </a:ext>
            </a:extLst>
          </p:cNvPr>
          <p:cNvSpPr txBox="1"/>
          <p:nvPr/>
        </p:nvSpPr>
        <p:spPr>
          <a:xfrm>
            <a:off x="8856482" y="1741699"/>
            <a:ext cx="2515401" cy="707886"/>
          </a:xfrm>
          <a:prstGeom prst="rect">
            <a:avLst/>
          </a:prstGeom>
          <a:noFill/>
        </p:spPr>
        <p:txBody>
          <a:bodyPr wrap="square" rtlCol="0">
            <a:spAutoFit/>
          </a:bodyPr>
          <a:lstStyle/>
          <a:p>
            <a:r>
              <a:rPr lang="en-US" sz="1600" dirty="0">
                <a:solidFill>
                  <a:schemeClr val="tx1">
                    <a:lumMod val="85000"/>
                    <a:lumOff val="15000"/>
                  </a:schemeClr>
                </a:solidFill>
              </a:rPr>
              <a:t>Value of the market share </a:t>
            </a:r>
          </a:p>
          <a:p>
            <a:r>
              <a:rPr lang="en-US" b="1" dirty="0">
                <a:solidFill>
                  <a:schemeClr val="tx1">
                    <a:lumMod val="85000"/>
                    <a:lumOff val="15000"/>
                  </a:schemeClr>
                </a:solidFill>
              </a:rPr>
              <a:t>$9.35m </a:t>
            </a:r>
          </a:p>
        </p:txBody>
      </p:sp>
      <p:sp>
        <p:nvSpPr>
          <p:cNvPr id="32" name="TextBox 31">
            <a:extLst>
              <a:ext uri="{FF2B5EF4-FFF2-40B4-BE49-F238E27FC236}">
                <a16:creationId xmlns:a16="http://schemas.microsoft.com/office/drawing/2014/main" id="{A568D808-6AB7-FA6A-CDBD-ACDD1377E5B2}"/>
              </a:ext>
            </a:extLst>
          </p:cNvPr>
          <p:cNvSpPr txBox="1"/>
          <p:nvPr/>
        </p:nvSpPr>
        <p:spPr>
          <a:xfrm>
            <a:off x="8856482" y="2723694"/>
            <a:ext cx="2376264" cy="707886"/>
          </a:xfrm>
          <a:prstGeom prst="rect">
            <a:avLst/>
          </a:prstGeom>
          <a:noFill/>
        </p:spPr>
        <p:txBody>
          <a:bodyPr wrap="square" rtlCol="0">
            <a:spAutoFit/>
          </a:bodyPr>
          <a:lstStyle/>
          <a:p>
            <a:r>
              <a:rPr lang="en-US" sz="1600" dirty="0">
                <a:solidFill>
                  <a:schemeClr val="tx1">
                    <a:lumMod val="85000"/>
                    <a:lumOff val="15000"/>
                  </a:schemeClr>
                </a:solidFill>
              </a:rPr>
              <a:t>Total cost of the goods sold(COGS) </a:t>
            </a:r>
            <a:r>
              <a:rPr lang="en-US" b="1" dirty="0">
                <a:solidFill>
                  <a:schemeClr val="tx1">
                    <a:lumMod val="85000"/>
                    <a:lumOff val="15000"/>
                  </a:schemeClr>
                </a:solidFill>
              </a:rPr>
              <a:t>$4.28m</a:t>
            </a:r>
            <a:endParaRPr lang="en-US" sz="1400" b="1" dirty="0">
              <a:solidFill>
                <a:schemeClr val="tx1">
                  <a:lumMod val="85000"/>
                  <a:lumOff val="15000"/>
                </a:schemeClr>
              </a:solidFill>
            </a:endParaRPr>
          </a:p>
        </p:txBody>
      </p:sp>
      <p:sp>
        <p:nvSpPr>
          <p:cNvPr id="34" name="TextBox 33">
            <a:extLst>
              <a:ext uri="{FF2B5EF4-FFF2-40B4-BE49-F238E27FC236}">
                <a16:creationId xmlns:a16="http://schemas.microsoft.com/office/drawing/2014/main" id="{BCAEA8F4-6DEC-3860-1C83-64DC0DDEA22F}"/>
              </a:ext>
            </a:extLst>
          </p:cNvPr>
          <p:cNvSpPr txBox="1"/>
          <p:nvPr/>
        </p:nvSpPr>
        <p:spPr>
          <a:xfrm>
            <a:off x="8926050" y="3724376"/>
            <a:ext cx="2376264" cy="954107"/>
          </a:xfrm>
          <a:prstGeom prst="rect">
            <a:avLst/>
          </a:prstGeom>
          <a:noFill/>
        </p:spPr>
        <p:txBody>
          <a:bodyPr wrap="square" rtlCol="0">
            <a:spAutoFit/>
          </a:bodyPr>
          <a:lstStyle/>
          <a:p>
            <a:r>
              <a:rPr lang="en-US" sz="1600" dirty="0">
                <a:solidFill>
                  <a:schemeClr val="tx1">
                    <a:lumMod val="85000"/>
                    <a:lumOff val="15000"/>
                  </a:schemeClr>
                </a:solidFill>
              </a:rPr>
              <a:t>Total Profit = Total Sales – Total Cost</a:t>
            </a:r>
          </a:p>
          <a:p>
            <a:r>
              <a:rPr lang="en-US" b="1" dirty="0">
                <a:solidFill>
                  <a:schemeClr val="tx1">
                    <a:lumMod val="85000"/>
                    <a:lumOff val="15000"/>
                  </a:schemeClr>
                </a:solidFill>
              </a:rPr>
              <a:t>$5.07m</a:t>
            </a:r>
            <a:endParaRPr lang="en-US" sz="1400" b="1" dirty="0">
              <a:solidFill>
                <a:schemeClr val="tx1">
                  <a:lumMod val="85000"/>
                  <a:lumOff val="15000"/>
                </a:schemeClr>
              </a:solidFill>
            </a:endParaRPr>
          </a:p>
        </p:txBody>
      </p:sp>
      <p:cxnSp>
        <p:nvCxnSpPr>
          <p:cNvPr id="35" name="Straight Connector 34">
            <a:extLst>
              <a:ext uri="{FF2B5EF4-FFF2-40B4-BE49-F238E27FC236}">
                <a16:creationId xmlns:a16="http://schemas.microsoft.com/office/drawing/2014/main" id="{0BBCAFA4-86BF-704C-ACE4-515C6F93CE0D}"/>
              </a:ext>
            </a:extLst>
          </p:cNvPr>
          <p:cNvCxnSpPr>
            <a:cxnSpLocks/>
          </p:cNvCxnSpPr>
          <p:nvPr/>
        </p:nvCxnSpPr>
        <p:spPr>
          <a:xfrm>
            <a:off x="5521883" y="5322665"/>
            <a:ext cx="3308834" cy="0"/>
          </a:xfrm>
          <a:prstGeom prst="line">
            <a:avLst/>
          </a:prstGeom>
          <a:ln w="38100">
            <a:solidFill>
              <a:schemeClr val="accent2"/>
            </a:solidFill>
            <a:headEnd type="none" w="med" len="med"/>
            <a:tailEnd type="triangle" w="med" len="med"/>
          </a:ln>
          <a:scene3d>
            <a:camera prst="orthographicFront"/>
            <a:lightRig rig="threePt" dir="t"/>
          </a:scene3d>
          <a:sp3d>
            <a:bevelT w="190500" h="190500"/>
          </a:sp3d>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D5570EB-6953-DFFB-2A91-F9A1FDFF4324}"/>
              </a:ext>
            </a:extLst>
          </p:cNvPr>
          <p:cNvSpPr txBox="1"/>
          <p:nvPr/>
        </p:nvSpPr>
        <p:spPr>
          <a:xfrm>
            <a:off x="8886292" y="4968722"/>
            <a:ext cx="2376264" cy="707886"/>
          </a:xfrm>
          <a:prstGeom prst="rect">
            <a:avLst/>
          </a:prstGeom>
          <a:noFill/>
        </p:spPr>
        <p:txBody>
          <a:bodyPr wrap="square" rtlCol="0">
            <a:spAutoFit/>
          </a:bodyPr>
          <a:lstStyle/>
          <a:p>
            <a:r>
              <a:rPr lang="en-US" sz="1600" dirty="0">
                <a:solidFill>
                  <a:schemeClr val="tx1">
                    <a:lumMod val="85000"/>
                    <a:lumOff val="15000"/>
                  </a:schemeClr>
                </a:solidFill>
              </a:rPr>
              <a:t>Total Customers</a:t>
            </a:r>
          </a:p>
          <a:p>
            <a:r>
              <a:rPr lang="en-US" b="1" dirty="0">
                <a:solidFill>
                  <a:schemeClr val="tx1">
                    <a:lumMod val="85000"/>
                    <a:lumOff val="15000"/>
                  </a:schemeClr>
                </a:solidFill>
              </a:rPr>
              <a:t>378k</a:t>
            </a:r>
            <a:endParaRPr lang="en-US" sz="1400" b="1" dirty="0">
              <a:solidFill>
                <a:schemeClr val="tx1">
                  <a:lumMod val="85000"/>
                  <a:lumOff val="15000"/>
                </a:schemeClr>
              </a:solidFill>
            </a:endParaRPr>
          </a:p>
        </p:txBody>
      </p:sp>
      <p:pic>
        <p:nvPicPr>
          <p:cNvPr id="38" name="Picture 2">
            <a:extLst>
              <a:ext uri="{FF2B5EF4-FFF2-40B4-BE49-F238E27FC236}">
                <a16:creationId xmlns:a16="http://schemas.microsoft.com/office/drawing/2014/main" id="{C5D93AAE-A802-07D8-CE61-8A8ABE77BC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9289" y="24811"/>
            <a:ext cx="1005159" cy="106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8625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accent2">
                <a:lumMod val="75000"/>
              </a:schemeClr>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06CC9259-2EFA-041E-0160-6370A1D6E57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81D9685-A5A6-7CBE-2693-7C46006CD644}"/>
              </a:ext>
            </a:extLst>
          </p:cNvPr>
          <p:cNvSpPr/>
          <p:nvPr/>
        </p:nvSpPr>
        <p:spPr>
          <a:xfrm rot="10800000" flipV="1">
            <a:off x="-3143" y="2574632"/>
            <a:ext cx="2794619" cy="635496"/>
          </a:xfrm>
          <a:prstGeom prst="rect">
            <a:avLst/>
          </a:prstGeom>
          <a:gradFill>
            <a:gsLst>
              <a:gs pos="14000">
                <a:schemeClr val="tx1">
                  <a:alpha val="15000"/>
                </a:schemeClr>
              </a:gs>
              <a:gs pos="36000">
                <a:schemeClr val="tx1">
                  <a:alpha val="0"/>
                </a:schemeClr>
              </a:gs>
            </a:gsLst>
            <a:lin ang="57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BF443C2-9769-1948-00C5-7141A95A302F}"/>
              </a:ext>
            </a:extLst>
          </p:cNvPr>
          <p:cNvSpPr/>
          <p:nvPr/>
        </p:nvSpPr>
        <p:spPr>
          <a:xfrm>
            <a:off x="0" y="1484784"/>
            <a:ext cx="2923801" cy="1092695"/>
          </a:xfrm>
          <a:prstGeom prst="rect">
            <a:avLst/>
          </a:prstGeom>
          <a:solidFill>
            <a:schemeClr val="accent2">
              <a:lumMod val="75000"/>
            </a:schemeClr>
          </a:solidFill>
          <a:ln>
            <a:noFill/>
          </a:ln>
          <a:scene3d>
            <a:camera prst="orthographicFront"/>
            <a:lightRig rig="threePt" dir="t"/>
          </a:scene3d>
          <a:sp3d>
            <a:bevelT w="228600" h="2286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ctr"/>
            <a:r>
              <a:rPr lang="en-IN" sz="2600" b="1" dirty="0"/>
              <a:t>Data &amp; Methodology 03</a:t>
            </a:r>
          </a:p>
        </p:txBody>
      </p:sp>
      <p:sp>
        <p:nvSpPr>
          <p:cNvPr id="9" name="TextBox 8">
            <a:extLst>
              <a:ext uri="{FF2B5EF4-FFF2-40B4-BE49-F238E27FC236}">
                <a16:creationId xmlns:a16="http://schemas.microsoft.com/office/drawing/2014/main" id="{EF1CE02F-07D0-4048-B345-1E0FE94B3E8B}"/>
              </a:ext>
            </a:extLst>
          </p:cNvPr>
          <p:cNvSpPr txBox="1"/>
          <p:nvPr/>
        </p:nvSpPr>
        <p:spPr>
          <a:xfrm>
            <a:off x="2996938" y="1257995"/>
            <a:ext cx="8712968" cy="1631216"/>
          </a:xfrm>
          <a:prstGeom prst="rect">
            <a:avLst/>
          </a:prstGeom>
          <a:noFill/>
        </p:spPr>
        <p:txBody>
          <a:bodyPr wrap="square">
            <a:spAutoFit/>
          </a:bodyPr>
          <a:lstStyle/>
          <a:p>
            <a:r>
              <a:rPr lang="en-US" sz="2000" b="1" dirty="0">
                <a:solidFill>
                  <a:schemeClr val="bg1"/>
                </a:solidFill>
              </a:rPr>
              <a:t>Sales Records Analyzed</a:t>
            </a:r>
            <a:r>
              <a:rPr lang="en-US" sz="2000" dirty="0">
                <a:solidFill>
                  <a:schemeClr val="bg1"/>
                </a:solidFill>
              </a:rPr>
              <a:t> </a:t>
            </a:r>
          </a:p>
          <a:p>
            <a:pPr marL="952393" lvl="1" indent="-342900">
              <a:buFont typeface="Arial" panose="020B0604020202020204" pitchFamily="34" charset="0"/>
              <a:buChar char="•"/>
            </a:pPr>
            <a:r>
              <a:rPr lang="en-US" altLang="en-US" sz="1600" dirty="0">
                <a:solidFill>
                  <a:schemeClr val="bg1"/>
                </a:solidFill>
              </a:rPr>
              <a:t>Analyzed </a:t>
            </a:r>
            <a:r>
              <a:rPr lang="en-US" altLang="en-US" sz="1600" b="1" dirty="0">
                <a:solidFill>
                  <a:schemeClr val="bg1"/>
                </a:solidFill>
              </a:rPr>
              <a:t>9.35M in total sales</a:t>
            </a:r>
            <a:r>
              <a:rPr lang="en-US" altLang="en-US" sz="1600" dirty="0">
                <a:solidFill>
                  <a:schemeClr val="bg1"/>
                </a:solidFill>
              </a:rPr>
              <a:t> across products, regions, and sales teams.</a:t>
            </a:r>
          </a:p>
          <a:p>
            <a:pPr marL="952393" lvl="1" indent="-342900">
              <a:buFont typeface="Arial" panose="020B0604020202020204" pitchFamily="34" charset="0"/>
              <a:buChar char="•"/>
            </a:pPr>
            <a:r>
              <a:rPr lang="en-US" altLang="en-US" sz="1600" dirty="0">
                <a:solidFill>
                  <a:schemeClr val="bg1"/>
                </a:solidFill>
              </a:rPr>
              <a:t>Reviewed </a:t>
            </a:r>
            <a:r>
              <a:rPr lang="en-US" altLang="en-US" sz="1600" b="1" dirty="0">
                <a:solidFill>
                  <a:schemeClr val="bg1"/>
                </a:solidFill>
              </a:rPr>
              <a:t>378K customer records</a:t>
            </a:r>
            <a:r>
              <a:rPr lang="en-US" altLang="en-US" sz="1600" dirty="0">
                <a:solidFill>
                  <a:schemeClr val="bg1"/>
                </a:solidFill>
              </a:rPr>
              <a:t> to assess reach and profitability.</a:t>
            </a:r>
          </a:p>
          <a:p>
            <a:pPr marL="952393" lvl="1" indent="-342900">
              <a:buFont typeface="Arial" panose="020B0604020202020204" pitchFamily="34" charset="0"/>
              <a:buChar char="•"/>
            </a:pPr>
            <a:r>
              <a:rPr lang="en-US" altLang="en-US" sz="1600" dirty="0">
                <a:solidFill>
                  <a:schemeClr val="bg1"/>
                </a:solidFill>
              </a:rPr>
              <a:t>Evaluated </a:t>
            </a:r>
            <a:r>
              <a:rPr lang="en-US" altLang="en-US" sz="1600" b="1" dirty="0">
                <a:solidFill>
                  <a:schemeClr val="bg1"/>
                </a:solidFill>
              </a:rPr>
              <a:t>monthly, regional, and product-level sales trends</a:t>
            </a:r>
            <a:r>
              <a:rPr lang="en-US" altLang="en-US" sz="1600" dirty="0">
                <a:solidFill>
                  <a:schemeClr val="bg1"/>
                </a:solidFill>
              </a:rPr>
              <a:t> for growth opportunities</a:t>
            </a:r>
          </a:p>
          <a:p>
            <a:pPr marL="952393" lvl="1" indent="-342900">
              <a:buFont typeface="Arial" panose="020B0604020202020204" pitchFamily="34" charset="0"/>
              <a:buChar char="•"/>
            </a:pPr>
            <a:r>
              <a:rPr lang="en-US" altLang="en-US" sz="1600" dirty="0">
                <a:solidFill>
                  <a:schemeClr val="bg1"/>
                </a:solidFill>
              </a:rPr>
              <a:t>Benchmarked performance using </a:t>
            </a:r>
            <a:r>
              <a:rPr lang="en-US" altLang="en-US" sz="1600" b="1" dirty="0">
                <a:solidFill>
                  <a:schemeClr val="bg1"/>
                </a:solidFill>
              </a:rPr>
              <a:t>profit %, profit margin, and variance per box</a:t>
            </a:r>
            <a:r>
              <a:rPr lang="en-US" altLang="en-US" sz="1600" dirty="0">
                <a:solidFill>
                  <a:schemeClr val="bg1"/>
                </a:solidFill>
              </a:rPr>
              <a:t>.</a:t>
            </a:r>
            <a:endParaRPr lang="en-US" sz="1600" dirty="0">
              <a:solidFill>
                <a:schemeClr val="bg1"/>
              </a:solidFill>
            </a:endParaRPr>
          </a:p>
        </p:txBody>
      </p:sp>
      <p:sp>
        <p:nvSpPr>
          <p:cNvPr id="13" name="TextBox 12">
            <a:extLst>
              <a:ext uri="{FF2B5EF4-FFF2-40B4-BE49-F238E27FC236}">
                <a16:creationId xmlns:a16="http://schemas.microsoft.com/office/drawing/2014/main" id="{12EBA9A0-DC51-5FEB-42F0-C1EB939CBCAD}"/>
              </a:ext>
            </a:extLst>
          </p:cNvPr>
          <p:cNvSpPr txBox="1"/>
          <p:nvPr/>
        </p:nvSpPr>
        <p:spPr>
          <a:xfrm>
            <a:off x="3003458" y="3057154"/>
            <a:ext cx="8859243" cy="1877437"/>
          </a:xfrm>
          <a:prstGeom prst="rect">
            <a:avLst/>
          </a:prstGeom>
          <a:noFill/>
        </p:spPr>
        <p:txBody>
          <a:bodyPr wrap="square">
            <a:spAutoFit/>
          </a:bodyPr>
          <a:lstStyle/>
          <a:p>
            <a:r>
              <a:rPr lang="en-US" sz="2000" b="1" dirty="0">
                <a:solidFill>
                  <a:schemeClr val="bg1"/>
                </a:solidFill>
              </a:rPr>
              <a:t>DAX Calculations Applied</a:t>
            </a:r>
            <a:r>
              <a:rPr lang="en-US" sz="2000" dirty="0">
                <a:solidFill>
                  <a:schemeClr val="bg1"/>
                </a:solidFill>
              </a:rPr>
              <a:t> </a:t>
            </a:r>
          </a:p>
          <a:p>
            <a:pPr marL="952393" lvl="1" indent="-342900">
              <a:buFont typeface="Arial" panose="020B0604020202020204" pitchFamily="34" charset="0"/>
              <a:buChar char="•"/>
            </a:pPr>
            <a:r>
              <a:rPr lang="en-US" altLang="en-US" sz="1600" dirty="0">
                <a:solidFill>
                  <a:schemeClr val="bg1"/>
                </a:solidFill>
              </a:rPr>
              <a:t>Created measures for Total Sales, Total Cost, and Total Profit to unify reporting.</a:t>
            </a:r>
          </a:p>
          <a:p>
            <a:pPr marL="952393" lvl="1" indent="-342900">
              <a:buFont typeface="Arial" panose="020B0604020202020204" pitchFamily="34" charset="0"/>
              <a:buChar char="•"/>
            </a:pPr>
            <a:r>
              <a:rPr lang="en-US" altLang="en-US" sz="1600" dirty="0">
                <a:solidFill>
                  <a:schemeClr val="bg1"/>
                </a:solidFill>
              </a:rPr>
              <a:t>Developed Profit % and Profit Margin calculations for performance tracking.</a:t>
            </a:r>
            <a:endParaRPr lang="en-US" sz="1600" dirty="0">
              <a:solidFill>
                <a:schemeClr val="bg1"/>
              </a:solidFill>
            </a:endParaRPr>
          </a:p>
          <a:p>
            <a:pPr marL="952393" lvl="1" indent="-342900">
              <a:buFont typeface="Arial" panose="020B0604020202020204" pitchFamily="34" charset="0"/>
              <a:buChar char="•"/>
            </a:pPr>
            <a:r>
              <a:rPr lang="en-US" altLang="en-US" sz="1600" dirty="0">
                <a:solidFill>
                  <a:schemeClr val="bg1"/>
                </a:solidFill>
              </a:rPr>
              <a:t>Applied Seasonality Index (SI) to detect monthly demand fluctuations.</a:t>
            </a:r>
          </a:p>
          <a:p>
            <a:pPr marL="952393" lvl="1" indent="-342900">
              <a:buFont typeface="Arial" panose="020B0604020202020204" pitchFamily="34" charset="0"/>
              <a:buChar char="•"/>
            </a:pPr>
            <a:r>
              <a:rPr lang="en-US" altLang="en-US" sz="1600" dirty="0">
                <a:solidFill>
                  <a:schemeClr val="bg1"/>
                </a:solidFill>
              </a:rPr>
              <a:t>Built Rolling 6-Month Average Sales to smooth trends and forecast sustainability.</a:t>
            </a:r>
          </a:p>
          <a:p>
            <a:pPr marL="952393" lvl="1" indent="-342900">
              <a:buFont typeface="Arial" panose="020B0604020202020204" pitchFamily="34" charset="0"/>
              <a:buChar char="•"/>
            </a:pPr>
            <a:r>
              <a:rPr lang="en-US" altLang="en-US" sz="1600" dirty="0">
                <a:solidFill>
                  <a:schemeClr val="bg1"/>
                </a:solidFill>
              </a:rPr>
              <a:t>Used relative profit % and contribution % per product to highlight top/bottom performers.</a:t>
            </a:r>
            <a:endParaRPr lang="en-US" sz="1800" dirty="0">
              <a:solidFill>
                <a:schemeClr val="bg1"/>
              </a:solidFill>
            </a:endParaRPr>
          </a:p>
        </p:txBody>
      </p:sp>
      <p:sp>
        <p:nvSpPr>
          <p:cNvPr id="17" name="TextBox 16">
            <a:extLst>
              <a:ext uri="{FF2B5EF4-FFF2-40B4-BE49-F238E27FC236}">
                <a16:creationId xmlns:a16="http://schemas.microsoft.com/office/drawing/2014/main" id="{76D57E85-11BE-3417-FBF9-68A2C5D6E5A2}"/>
              </a:ext>
            </a:extLst>
          </p:cNvPr>
          <p:cNvSpPr txBox="1"/>
          <p:nvPr/>
        </p:nvSpPr>
        <p:spPr>
          <a:xfrm>
            <a:off x="3065579" y="5101130"/>
            <a:ext cx="8071718" cy="892552"/>
          </a:xfrm>
          <a:prstGeom prst="rect">
            <a:avLst/>
          </a:prstGeom>
          <a:noFill/>
        </p:spPr>
        <p:txBody>
          <a:bodyPr wrap="square">
            <a:spAutoFit/>
          </a:bodyPr>
          <a:lstStyle/>
          <a:p>
            <a:r>
              <a:rPr lang="en-US" sz="2000" b="1" dirty="0">
                <a:solidFill>
                  <a:schemeClr val="bg1"/>
                </a:solidFill>
              </a:rPr>
              <a:t>Validated Visuals</a:t>
            </a:r>
            <a:r>
              <a:rPr lang="en-US" sz="2000" dirty="0">
                <a:solidFill>
                  <a:schemeClr val="bg1"/>
                </a:solidFill>
              </a:rPr>
              <a:t> </a:t>
            </a:r>
          </a:p>
          <a:p>
            <a:pPr marL="895243" lvl="1" indent="-285750">
              <a:buFont typeface="Arial" panose="020B0604020202020204" pitchFamily="34" charset="0"/>
              <a:buChar char="•"/>
            </a:pPr>
            <a:r>
              <a:rPr lang="en-US" sz="1600" dirty="0">
                <a:solidFill>
                  <a:schemeClr val="bg1"/>
                </a:solidFill>
              </a:rPr>
              <a:t>Data cleaned, transformed, and visualized through interactive dashboards to ensure accuracy, usability, and actionable outcomes.</a:t>
            </a:r>
          </a:p>
        </p:txBody>
      </p:sp>
      <p:pic>
        <p:nvPicPr>
          <p:cNvPr id="2" name="Picture 2">
            <a:extLst>
              <a:ext uri="{FF2B5EF4-FFF2-40B4-BE49-F238E27FC236}">
                <a16:creationId xmlns:a16="http://schemas.microsoft.com/office/drawing/2014/main" id="{9A949D0B-CD5D-3EE7-B7A7-B40C4F7CB8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9289" y="24811"/>
            <a:ext cx="1005159" cy="10652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380C83A-5F69-B992-3F57-956A8CCDDC09}"/>
              </a:ext>
            </a:extLst>
          </p:cNvPr>
          <p:cNvSpPr>
            <a:spLocks noChangeArrowheads="1"/>
          </p:cNvSpPr>
          <p:nvPr/>
        </p:nvSpPr>
        <p:spPr bwMode="auto">
          <a:xfrm>
            <a:off x="732922" y="303039"/>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154201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accent2">
                <a:lumMod val="75000"/>
              </a:schemeClr>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0A8E502F-DE8C-80AB-BC1D-3BB6C6BAA40C}"/>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A043E071-422F-9731-0DE1-1BB8E7F68C46}"/>
              </a:ext>
            </a:extLst>
          </p:cNvPr>
          <p:cNvSpPr/>
          <p:nvPr/>
        </p:nvSpPr>
        <p:spPr>
          <a:xfrm rot="10800000" flipV="1">
            <a:off x="-3143" y="2574632"/>
            <a:ext cx="2794619" cy="635496"/>
          </a:xfrm>
          <a:prstGeom prst="rect">
            <a:avLst/>
          </a:prstGeom>
          <a:gradFill>
            <a:gsLst>
              <a:gs pos="14000">
                <a:schemeClr val="tx1">
                  <a:alpha val="15000"/>
                </a:schemeClr>
              </a:gs>
              <a:gs pos="36000">
                <a:schemeClr val="tx1">
                  <a:alpha val="0"/>
                </a:schemeClr>
              </a:gs>
            </a:gsLst>
            <a:lin ang="57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B36B6BC-68EC-88E7-20C3-C53491D3BD9C}"/>
              </a:ext>
            </a:extLst>
          </p:cNvPr>
          <p:cNvSpPr/>
          <p:nvPr/>
        </p:nvSpPr>
        <p:spPr>
          <a:xfrm>
            <a:off x="1" y="1484784"/>
            <a:ext cx="2494012"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ctr"/>
            <a:r>
              <a:rPr lang="en-IN" sz="2600" b="1" dirty="0"/>
              <a:t>Executive Summary </a:t>
            </a:r>
          </a:p>
        </p:txBody>
      </p:sp>
      <p:pic>
        <p:nvPicPr>
          <p:cNvPr id="4" name="Picture 3">
            <a:extLst>
              <a:ext uri="{FF2B5EF4-FFF2-40B4-BE49-F238E27FC236}">
                <a16:creationId xmlns:a16="http://schemas.microsoft.com/office/drawing/2014/main" id="{6F5331AE-A4FA-7814-5FC1-F7CACA75EC87}"/>
              </a:ext>
            </a:extLst>
          </p:cNvPr>
          <p:cNvPicPr>
            <a:picLocks noChangeAspect="1"/>
          </p:cNvPicPr>
          <p:nvPr/>
        </p:nvPicPr>
        <p:blipFill>
          <a:blip r:embed="rId3"/>
          <a:stretch>
            <a:fillRect/>
          </a:stretch>
        </p:blipFill>
        <p:spPr>
          <a:xfrm>
            <a:off x="2762001" y="836755"/>
            <a:ext cx="9217024" cy="5996434"/>
          </a:xfrm>
          <a:prstGeom prst="rect">
            <a:avLst/>
          </a:prstGeom>
        </p:spPr>
      </p:pic>
      <p:pic>
        <p:nvPicPr>
          <p:cNvPr id="5" name="Picture 2">
            <a:extLst>
              <a:ext uri="{FF2B5EF4-FFF2-40B4-BE49-F238E27FC236}">
                <a16:creationId xmlns:a16="http://schemas.microsoft.com/office/drawing/2014/main" id="{512DF885-F597-65B4-974B-1970A7EA2F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698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accent2">
                <a:lumMod val="75000"/>
              </a:schemeClr>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7309C5AC-89AA-A0DD-7DF4-C0755215666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57A20400-F2C2-1DF2-ACF8-63DF99292F6B}"/>
              </a:ext>
            </a:extLst>
          </p:cNvPr>
          <p:cNvSpPr/>
          <p:nvPr/>
        </p:nvSpPr>
        <p:spPr>
          <a:xfrm rot="10800000" flipV="1">
            <a:off x="-3143" y="2574632"/>
            <a:ext cx="2794619" cy="635496"/>
          </a:xfrm>
          <a:prstGeom prst="rect">
            <a:avLst/>
          </a:prstGeom>
          <a:gradFill>
            <a:gsLst>
              <a:gs pos="14000">
                <a:schemeClr val="tx1">
                  <a:alpha val="15000"/>
                </a:schemeClr>
              </a:gs>
              <a:gs pos="36000">
                <a:schemeClr val="tx1">
                  <a:alpha val="0"/>
                </a:schemeClr>
              </a:gs>
            </a:gsLst>
            <a:lin ang="57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7B1AF8C-3725-330B-732B-A2AC90977EF7}"/>
              </a:ext>
            </a:extLst>
          </p:cNvPr>
          <p:cNvSpPr/>
          <p:nvPr/>
        </p:nvSpPr>
        <p:spPr>
          <a:xfrm>
            <a:off x="64149" y="1481937"/>
            <a:ext cx="2213839"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ctr"/>
            <a:r>
              <a:rPr lang="en-IN" sz="2600" b="1" dirty="0"/>
              <a:t>Insight on Profit</a:t>
            </a:r>
          </a:p>
        </p:txBody>
      </p:sp>
      <p:pic>
        <p:nvPicPr>
          <p:cNvPr id="3" name="Picture 2">
            <a:extLst>
              <a:ext uri="{FF2B5EF4-FFF2-40B4-BE49-F238E27FC236}">
                <a16:creationId xmlns:a16="http://schemas.microsoft.com/office/drawing/2014/main" id="{367B7050-B412-B904-7180-88EBF8FC22B9}"/>
              </a:ext>
            </a:extLst>
          </p:cNvPr>
          <p:cNvPicPr>
            <a:picLocks noChangeAspect="1"/>
          </p:cNvPicPr>
          <p:nvPr/>
        </p:nvPicPr>
        <p:blipFill>
          <a:blip r:embed="rId2"/>
          <a:stretch>
            <a:fillRect/>
          </a:stretch>
        </p:blipFill>
        <p:spPr>
          <a:xfrm>
            <a:off x="2494012" y="837085"/>
            <a:ext cx="9554221" cy="5870690"/>
          </a:xfrm>
          <a:prstGeom prst="rect">
            <a:avLst/>
          </a:prstGeom>
        </p:spPr>
      </p:pic>
      <p:pic>
        <p:nvPicPr>
          <p:cNvPr id="4" name="Picture 2">
            <a:extLst>
              <a:ext uri="{FF2B5EF4-FFF2-40B4-BE49-F238E27FC236}">
                <a16:creationId xmlns:a16="http://schemas.microsoft.com/office/drawing/2014/main" id="{A02EAEDE-C637-B828-02DD-BA70288C05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80563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accent2">
                <a:lumMod val="75000"/>
              </a:schemeClr>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0F9E2D34-B600-985D-7BBC-3F86585DFE77}"/>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5B41CA2B-F3D8-A8D0-746F-1B33F15FB033}"/>
              </a:ext>
            </a:extLst>
          </p:cNvPr>
          <p:cNvSpPr/>
          <p:nvPr/>
        </p:nvSpPr>
        <p:spPr>
          <a:xfrm rot="10800000" flipV="1">
            <a:off x="-3143" y="2574632"/>
            <a:ext cx="2794619" cy="635496"/>
          </a:xfrm>
          <a:prstGeom prst="rect">
            <a:avLst/>
          </a:prstGeom>
          <a:gradFill>
            <a:gsLst>
              <a:gs pos="14000">
                <a:schemeClr val="tx1">
                  <a:alpha val="15000"/>
                </a:schemeClr>
              </a:gs>
              <a:gs pos="36000">
                <a:schemeClr val="tx1">
                  <a:alpha val="0"/>
                </a:schemeClr>
              </a:gs>
            </a:gsLst>
            <a:lin ang="57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DB4D403-0E90-2881-226C-F72B3C502F5C}"/>
              </a:ext>
            </a:extLst>
          </p:cNvPr>
          <p:cNvSpPr/>
          <p:nvPr/>
        </p:nvSpPr>
        <p:spPr>
          <a:xfrm>
            <a:off x="1" y="1484784"/>
            <a:ext cx="2277987"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ctr"/>
            <a:r>
              <a:rPr lang="en-IN" sz="2600" b="1" dirty="0"/>
              <a:t> Insight on Products</a:t>
            </a:r>
          </a:p>
        </p:txBody>
      </p:sp>
      <p:pic>
        <p:nvPicPr>
          <p:cNvPr id="3" name="Picture 2">
            <a:extLst>
              <a:ext uri="{FF2B5EF4-FFF2-40B4-BE49-F238E27FC236}">
                <a16:creationId xmlns:a16="http://schemas.microsoft.com/office/drawing/2014/main" id="{43C07BE5-60C4-769D-7C37-4E56BAF351D9}"/>
              </a:ext>
            </a:extLst>
          </p:cNvPr>
          <p:cNvPicPr>
            <a:picLocks noChangeAspect="1"/>
          </p:cNvPicPr>
          <p:nvPr/>
        </p:nvPicPr>
        <p:blipFill>
          <a:blip r:embed="rId2"/>
          <a:stretch>
            <a:fillRect/>
          </a:stretch>
        </p:blipFill>
        <p:spPr>
          <a:xfrm>
            <a:off x="1557908" y="3225084"/>
            <a:ext cx="10369152" cy="3501098"/>
          </a:xfrm>
          <a:prstGeom prst="rect">
            <a:avLst/>
          </a:prstGeom>
        </p:spPr>
      </p:pic>
      <p:pic>
        <p:nvPicPr>
          <p:cNvPr id="10" name="Picture 9">
            <a:extLst>
              <a:ext uri="{FF2B5EF4-FFF2-40B4-BE49-F238E27FC236}">
                <a16:creationId xmlns:a16="http://schemas.microsoft.com/office/drawing/2014/main" id="{AE631F1E-1B88-10ED-E123-85B455F7F75A}"/>
              </a:ext>
            </a:extLst>
          </p:cNvPr>
          <p:cNvPicPr>
            <a:picLocks noChangeAspect="1"/>
          </p:cNvPicPr>
          <p:nvPr/>
        </p:nvPicPr>
        <p:blipFill>
          <a:blip r:embed="rId3"/>
          <a:stretch>
            <a:fillRect/>
          </a:stretch>
        </p:blipFill>
        <p:spPr>
          <a:xfrm>
            <a:off x="2422004" y="837085"/>
            <a:ext cx="9505056" cy="2284975"/>
          </a:xfrm>
          <a:prstGeom prst="rect">
            <a:avLst/>
          </a:prstGeom>
        </p:spPr>
      </p:pic>
      <p:pic>
        <p:nvPicPr>
          <p:cNvPr id="12" name="Picture 2">
            <a:extLst>
              <a:ext uri="{FF2B5EF4-FFF2-40B4-BE49-F238E27FC236}">
                <a16:creationId xmlns:a16="http://schemas.microsoft.com/office/drawing/2014/main" id="{2129B444-14C1-924E-1B28-8951CB8717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0717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accent2">
                <a:lumMod val="75000"/>
              </a:schemeClr>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D277DC80-043E-7180-177E-D1305576E2A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A76FC948-8BCA-C665-F8CB-49A04B71B75C}"/>
              </a:ext>
            </a:extLst>
          </p:cNvPr>
          <p:cNvSpPr/>
          <p:nvPr/>
        </p:nvSpPr>
        <p:spPr>
          <a:xfrm rot="10800000" flipV="1">
            <a:off x="-3143" y="2574632"/>
            <a:ext cx="2794619" cy="635496"/>
          </a:xfrm>
          <a:prstGeom prst="rect">
            <a:avLst/>
          </a:prstGeom>
          <a:gradFill>
            <a:gsLst>
              <a:gs pos="14000">
                <a:schemeClr val="tx1">
                  <a:alpha val="15000"/>
                </a:schemeClr>
              </a:gs>
              <a:gs pos="36000">
                <a:schemeClr val="tx1">
                  <a:alpha val="0"/>
                </a:schemeClr>
              </a:gs>
            </a:gsLst>
            <a:lin ang="57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FD2410E-FD33-4A4D-E3A8-07424190E163}"/>
              </a:ext>
            </a:extLst>
          </p:cNvPr>
          <p:cNvSpPr/>
          <p:nvPr/>
        </p:nvSpPr>
        <p:spPr>
          <a:xfrm>
            <a:off x="1" y="1484784"/>
            <a:ext cx="1917947"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ctr"/>
            <a:r>
              <a:rPr lang="en-IN" sz="2600" b="1" dirty="0"/>
              <a:t>Insight on Sales</a:t>
            </a:r>
          </a:p>
        </p:txBody>
      </p:sp>
      <p:pic>
        <p:nvPicPr>
          <p:cNvPr id="8" name="Picture 7">
            <a:extLst>
              <a:ext uri="{FF2B5EF4-FFF2-40B4-BE49-F238E27FC236}">
                <a16:creationId xmlns:a16="http://schemas.microsoft.com/office/drawing/2014/main" id="{5C0C2866-2EAD-B797-3CE2-6719B9E6E0AC}"/>
              </a:ext>
            </a:extLst>
          </p:cNvPr>
          <p:cNvPicPr>
            <a:picLocks noChangeAspect="1"/>
          </p:cNvPicPr>
          <p:nvPr/>
        </p:nvPicPr>
        <p:blipFill>
          <a:blip r:embed="rId3"/>
          <a:stretch>
            <a:fillRect/>
          </a:stretch>
        </p:blipFill>
        <p:spPr>
          <a:xfrm>
            <a:off x="2061964" y="908720"/>
            <a:ext cx="10006684" cy="5760640"/>
          </a:xfrm>
          <a:prstGeom prst="rect">
            <a:avLst/>
          </a:prstGeom>
        </p:spPr>
      </p:pic>
      <p:pic>
        <p:nvPicPr>
          <p:cNvPr id="10" name="Picture 2">
            <a:extLst>
              <a:ext uri="{FF2B5EF4-FFF2-40B4-BE49-F238E27FC236}">
                <a16:creationId xmlns:a16="http://schemas.microsoft.com/office/drawing/2014/main" id="{43290579-64EC-9C67-ACB8-6ACBC8292C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11785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chemeClr val="bg1"/>
            </a:gs>
            <a:gs pos="100000">
              <a:schemeClr val="tx1">
                <a:alpha val="0"/>
              </a:schemeClr>
            </a:gs>
          </a:gsLst>
          <a:path path="rect">
            <a:fillToRect l="100000" t="100000"/>
          </a:path>
          <a:tileRect r="-100000" b="-100000"/>
        </a:gradFill>
        <a:effectLst/>
      </p:bgPr>
    </p:bg>
    <p:spTree>
      <p:nvGrpSpPr>
        <p:cNvPr id="1" name="">
          <a:extLst>
            <a:ext uri="{FF2B5EF4-FFF2-40B4-BE49-F238E27FC236}">
              <a16:creationId xmlns:a16="http://schemas.microsoft.com/office/drawing/2014/main" id="{CB8FAE49-FAF8-27B1-C52C-B9CD4DFCCEF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7AD4B20-E6D4-C4C5-675C-CDF10838DBA2}"/>
              </a:ext>
            </a:extLst>
          </p:cNvPr>
          <p:cNvSpPr/>
          <p:nvPr/>
        </p:nvSpPr>
        <p:spPr>
          <a:xfrm>
            <a:off x="-18240" y="155485"/>
            <a:ext cx="2277988" cy="1092695"/>
          </a:xfrm>
          <a:prstGeom prst="rect">
            <a:avLst/>
          </a:prstGeom>
          <a:solidFill>
            <a:schemeClr val="accent2"/>
          </a:solidFill>
          <a:ln>
            <a:noFill/>
          </a:ln>
          <a:scene3d>
            <a:camera prst="orthographicFront"/>
            <a:lightRig rig="threePt" dir="t"/>
          </a:scene3d>
          <a:sp3d>
            <a:bevelT w="190500" h="190500"/>
          </a:sp3d>
        </p:spPr>
        <p:style>
          <a:lnRef idx="2">
            <a:schemeClr val="accent1">
              <a:shade val="50000"/>
            </a:schemeClr>
          </a:lnRef>
          <a:fillRef idx="1">
            <a:schemeClr val="accent1"/>
          </a:fillRef>
          <a:effectRef idx="0">
            <a:schemeClr val="accent1"/>
          </a:effectRef>
          <a:fontRef idx="minor">
            <a:schemeClr val="lt1"/>
          </a:fontRef>
        </p:style>
        <p:txBody>
          <a:bodyPr rIns="198000" rtlCol="0" anchor="ctr"/>
          <a:lstStyle/>
          <a:p>
            <a:pPr algn="ctr"/>
            <a:r>
              <a:rPr lang="en-IN" sz="2600" b="1" dirty="0"/>
              <a:t>Challenges &amp; Gaps  05</a:t>
            </a:r>
          </a:p>
        </p:txBody>
      </p:sp>
      <p:sp>
        <p:nvSpPr>
          <p:cNvPr id="2" name="Rectangle: Rounded Corners 6">
            <a:extLst>
              <a:ext uri="{FF2B5EF4-FFF2-40B4-BE49-F238E27FC236}">
                <a16:creationId xmlns:a16="http://schemas.microsoft.com/office/drawing/2014/main" id="{8420E5C2-6ECE-88DD-7FE4-EB2488EFB428}"/>
              </a:ext>
            </a:extLst>
          </p:cNvPr>
          <p:cNvSpPr/>
          <p:nvPr/>
        </p:nvSpPr>
        <p:spPr>
          <a:xfrm>
            <a:off x="4833992" y="1722583"/>
            <a:ext cx="1740186" cy="3252354"/>
          </a:xfrm>
          <a:custGeom>
            <a:avLst/>
            <a:gdLst>
              <a:gd name="connsiteX0" fmla="*/ 0 w 2088232"/>
              <a:gd name="connsiteY0" fmla="*/ 348046 h 3600400"/>
              <a:gd name="connsiteX1" fmla="*/ 348046 w 2088232"/>
              <a:gd name="connsiteY1" fmla="*/ 0 h 3600400"/>
              <a:gd name="connsiteX2" fmla="*/ 1740186 w 2088232"/>
              <a:gd name="connsiteY2" fmla="*/ 0 h 3600400"/>
              <a:gd name="connsiteX3" fmla="*/ 2088232 w 2088232"/>
              <a:gd name="connsiteY3" fmla="*/ 348046 h 3600400"/>
              <a:gd name="connsiteX4" fmla="*/ 2088232 w 2088232"/>
              <a:gd name="connsiteY4" fmla="*/ 3252354 h 3600400"/>
              <a:gd name="connsiteX5" fmla="*/ 1740186 w 2088232"/>
              <a:gd name="connsiteY5" fmla="*/ 3600400 h 3600400"/>
              <a:gd name="connsiteX6" fmla="*/ 348046 w 2088232"/>
              <a:gd name="connsiteY6" fmla="*/ 3600400 h 3600400"/>
              <a:gd name="connsiteX7" fmla="*/ 0 w 2088232"/>
              <a:gd name="connsiteY7" fmla="*/ 3252354 h 3600400"/>
              <a:gd name="connsiteX8" fmla="*/ 0 w 2088232"/>
              <a:gd name="connsiteY8" fmla="*/ 348046 h 3600400"/>
              <a:gd name="connsiteX0" fmla="*/ 0 w 2088232"/>
              <a:gd name="connsiteY0" fmla="*/ 348046 h 3600400"/>
              <a:gd name="connsiteX1" fmla="*/ 348046 w 2088232"/>
              <a:gd name="connsiteY1" fmla="*/ 0 h 3600400"/>
              <a:gd name="connsiteX2" fmla="*/ 1740186 w 2088232"/>
              <a:gd name="connsiteY2" fmla="*/ 0 h 3600400"/>
              <a:gd name="connsiteX3" fmla="*/ 2088232 w 2088232"/>
              <a:gd name="connsiteY3" fmla="*/ 348046 h 3600400"/>
              <a:gd name="connsiteX4" fmla="*/ 2088232 w 2088232"/>
              <a:gd name="connsiteY4" fmla="*/ 3252354 h 3600400"/>
              <a:gd name="connsiteX5" fmla="*/ 1740186 w 2088232"/>
              <a:gd name="connsiteY5" fmla="*/ 3600400 h 3600400"/>
              <a:gd name="connsiteX6" fmla="*/ 348046 w 2088232"/>
              <a:gd name="connsiteY6" fmla="*/ 3600400 h 3600400"/>
              <a:gd name="connsiteX7" fmla="*/ 0 w 2088232"/>
              <a:gd name="connsiteY7" fmla="*/ 3252354 h 3600400"/>
              <a:gd name="connsiteX8" fmla="*/ 91440 w 2088232"/>
              <a:gd name="connsiteY8" fmla="*/ 439486 h 3600400"/>
              <a:gd name="connsiteX0" fmla="*/ 0 w 2088232"/>
              <a:gd name="connsiteY0" fmla="*/ 348046 h 3600400"/>
              <a:gd name="connsiteX1" fmla="*/ 348046 w 2088232"/>
              <a:gd name="connsiteY1" fmla="*/ 0 h 3600400"/>
              <a:gd name="connsiteX2" fmla="*/ 1740186 w 2088232"/>
              <a:gd name="connsiteY2" fmla="*/ 0 h 3600400"/>
              <a:gd name="connsiteX3" fmla="*/ 2088232 w 2088232"/>
              <a:gd name="connsiteY3" fmla="*/ 348046 h 3600400"/>
              <a:gd name="connsiteX4" fmla="*/ 2088232 w 2088232"/>
              <a:gd name="connsiteY4" fmla="*/ 3252354 h 3600400"/>
              <a:gd name="connsiteX5" fmla="*/ 1740186 w 2088232"/>
              <a:gd name="connsiteY5" fmla="*/ 3600400 h 3600400"/>
              <a:gd name="connsiteX6" fmla="*/ 348046 w 2088232"/>
              <a:gd name="connsiteY6" fmla="*/ 3600400 h 3600400"/>
              <a:gd name="connsiteX7" fmla="*/ 0 w 2088232"/>
              <a:gd name="connsiteY7" fmla="*/ 3252354 h 3600400"/>
              <a:gd name="connsiteX0" fmla="*/ 348046 w 2088232"/>
              <a:gd name="connsiteY0" fmla="*/ 0 h 3600400"/>
              <a:gd name="connsiteX1" fmla="*/ 1740186 w 2088232"/>
              <a:gd name="connsiteY1" fmla="*/ 0 h 3600400"/>
              <a:gd name="connsiteX2" fmla="*/ 2088232 w 2088232"/>
              <a:gd name="connsiteY2" fmla="*/ 348046 h 3600400"/>
              <a:gd name="connsiteX3" fmla="*/ 2088232 w 2088232"/>
              <a:gd name="connsiteY3" fmla="*/ 3252354 h 3600400"/>
              <a:gd name="connsiteX4" fmla="*/ 1740186 w 2088232"/>
              <a:gd name="connsiteY4" fmla="*/ 3600400 h 3600400"/>
              <a:gd name="connsiteX5" fmla="*/ 348046 w 2088232"/>
              <a:gd name="connsiteY5" fmla="*/ 3600400 h 3600400"/>
              <a:gd name="connsiteX6" fmla="*/ 0 w 2088232"/>
              <a:gd name="connsiteY6" fmla="*/ 3252354 h 3600400"/>
              <a:gd name="connsiteX0" fmla="*/ 0 w 1740186"/>
              <a:gd name="connsiteY0" fmla="*/ 0 h 3600400"/>
              <a:gd name="connsiteX1" fmla="*/ 1392140 w 1740186"/>
              <a:gd name="connsiteY1" fmla="*/ 0 h 3600400"/>
              <a:gd name="connsiteX2" fmla="*/ 1740186 w 1740186"/>
              <a:gd name="connsiteY2" fmla="*/ 348046 h 3600400"/>
              <a:gd name="connsiteX3" fmla="*/ 1740186 w 1740186"/>
              <a:gd name="connsiteY3" fmla="*/ 3252354 h 3600400"/>
              <a:gd name="connsiteX4" fmla="*/ 1392140 w 1740186"/>
              <a:gd name="connsiteY4" fmla="*/ 3600400 h 3600400"/>
              <a:gd name="connsiteX5" fmla="*/ 0 w 1740186"/>
              <a:gd name="connsiteY5" fmla="*/ 3600400 h 3600400"/>
              <a:gd name="connsiteX0" fmla="*/ 0 w 1740186"/>
              <a:gd name="connsiteY0" fmla="*/ 0 h 3600400"/>
              <a:gd name="connsiteX1" fmla="*/ 1392140 w 1740186"/>
              <a:gd name="connsiteY1" fmla="*/ 0 h 3600400"/>
              <a:gd name="connsiteX2" fmla="*/ 1740186 w 1740186"/>
              <a:gd name="connsiteY2" fmla="*/ 348046 h 3600400"/>
              <a:gd name="connsiteX3" fmla="*/ 1740186 w 1740186"/>
              <a:gd name="connsiteY3" fmla="*/ 3252354 h 3600400"/>
              <a:gd name="connsiteX4" fmla="*/ 1392140 w 1740186"/>
              <a:gd name="connsiteY4" fmla="*/ 3600400 h 3600400"/>
              <a:gd name="connsiteX0" fmla="*/ 0 w 1740186"/>
              <a:gd name="connsiteY0" fmla="*/ 0 h 3252354"/>
              <a:gd name="connsiteX1" fmla="*/ 1392140 w 1740186"/>
              <a:gd name="connsiteY1" fmla="*/ 0 h 3252354"/>
              <a:gd name="connsiteX2" fmla="*/ 1740186 w 1740186"/>
              <a:gd name="connsiteY2" fmla="*/ 348046 h 3252354"/>
              <a:gd name="connsiteX3" fmla="*/ 1740186 w 1740186"/>
              <a:gd name="connsiteY3" fmla="*/ 3252354 h 3252354"/>
            </a:gdLst>
            <a:ahLst/>
            <a:cxnLst>
              <a:cxn ang="0">
                <a:pos x="connsiteX0" y="connsiteY0"/>
              </a:cxn>
              <a:cxn ang="0">
                <a:pos x="connsiteX1" y="connsiteY1"/>
              </a:cxn>
              <a:cxn ang="0">
                <a:pos x="connsiteX2" y="connsiteY2"/>
              </a:cxn>
              <a:cxn ang="0">
                <a:pos x="connsiteX3" y="connsiteY3"/>
              </a:cxn>
            </a:cxnLst>
            <a:rect l="l" t="t" r="r" b="b"/>
            <a:pathLst>
              <a:path w="1740186" h="3252354">
                <a:moveTo>
                  <a:pt x="0" y="0"/>
                </a:moveTo>
                <a:lnTo>
                  <a:pt x="1392140" y="0"/>
                </a:lnTo>
                <a:cubicBezTo>
                  <a:pt x="1584360" y="0"/>
                  <a:pt x="1740186" y="155826"/>
                  <a:pt x="1740186" y="348046"/>
                </a:cubicBezTo>
                <a:lnTo>
                  <a:pt x="1740186" y="3252354"/>
                </a:ln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7">
            <a:extLst>
              <a:ext uri="{FF2B5EF4-FFF2-40B4-BE49-F238E27FC236}">
                <a16:creationId xmlns:a16="http://schemas.microsoft.com/office/drawing/2014/main" id="{70B0C5C5-A11B-835F-0946-64258D7717DF}"/>
              </a:ext>
            </a:extLst>
          </p:cNvPr>
          <p:cNvSpPr/>
          <p:nvPr/>
        </p:nvSpPr>
        <p:spPr>
          <a:xfrm>
            <a:off x="4646422" y="2847944"/>
            <a:ext cx="1740186" cy="3182070"/>
          </a:xfrm>
          <a:custGeom>
            <a:avLst/>
            <a:gdLst>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0 w 2088232"/>
              <a:gd name="connsiteY8" fmla="*/ 34804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91440 w 2088232"/>
              <a:gd name="connsiteY8" fmla="*/ 43948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0" fmla="*/ 348046 w 2088232"/>
              <a:gd name="connsiteY0" fmla="*/ 0 h 3530116"/>
              <a:gd name="connsiteX1" fmla="*/ 1740186 w 2088232"/>
              <a:gd name="connsiteY1" fmla="*/ 0 h 3530116"/>
              <a:gd name="connsiteX2" fmla="*/ 2088232 w 2088232"/>
              <a:gd name="connsiteY2" fmla="*/ 348046 h 3530116"/>
              <a:gd name="connsiteX3" fmla="*/ 2088232 w 2088232"/>
              <a:gd name="connsiteY3" fmla="*/ 3182070 h 3530116"/>
              <a:gd name="connsiteX4" fmla="*/ 1740186 w 2088232"/>
              <a:gd name="connsiteY4" fmla="*/ 3530116 h 3530116"/>
              <a:gd name="connsiteX5" fmla="*/ 348046 w 2088232"/>
              <a:gd name="connsiteY5" fmla="*/ 3530116 h 3530116"/>
              <a:gd name="connsiteX6" fmla="*/ 0 w 2088232"/>
              <a:gd name="connsiteY6" fmla="*/ 3182070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5" fmla="*/ 0 w 1740186"/>
              <a:gd name="connsiteY5" fmla="*/ 3530116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0" fmla="*/ 0 w 1740186"/>
              <a:gd name="connsiteY0" fmla="*/ 0 h 3182070"/>
              <a:gd name="connsiteX1" fmla="*/ 1392140 w 1740186"/>
              <a:gd name="connsiteY1" fmla="*/ 0 h 3182070"/>
              <a:gd name="connsiteX2" fmla="*/ 1740186 w 1740186"/>
              <a:gd name="connsiteY2" fmla="*/ 348046 h 3182070"/>
              <a:gd name="connsiteX3" fmla="*/ 1740186 w 1740186"/>
              <a:gd name="connsiteY3" fmla="*/ 3182070 h 3182070"/>
            </a:gdLst>
            <a:ahLst/>
            <a:cxnLst>
              <a:cxn ang="0">
                <a:pos x="connsiteX0" y="connsiteY0"/>
              </a:cxn>
              <a:cxn ang="0">
                <a:pos x="connsiteX1" y="connsiteY1"/>
              </a:cxn>
              <a:cxn ang="0">
                <a:pos x="connsiteX2" y="connsiteY2"/>
              </a:cxn>
              <a:cxn ang="0">
                <a:pos x="connsiteX3" y="connsiteY3"/>
              </a:cxn>
            </a:cxnLst>
            <a:rect l="l" t="t" r="r" b="b"/>
            <a:pathLst>
              <a:path w="1740186" h="3182070">
                <a:moveTo>
                  <a:pt x="0" y="0"/>
                </a:moveTo>
                <a:lnTo>
                  <a:pt x="1392140" y="0"/>
                </a:lnTo>
                <a:cubicBezTo>
                  <a:pt x="1584360" y="0"/>
                  <a:pt x="1740186" y="155826"/>
                  <a:pt x="1740186" y="348046"/>
                </a:cubicBezTo>
                <a:lnTo>
                  <a:pt x="1740186" y="3182070"/>
                </a:ln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8">
            <a:extLst>
              <a:ext uri="{FF2B5EF4-FFF2-40B4-BE49-F238E27FC236}">
                <a16:creationId xmlns:a16="http://schemas.microsoft.com/office/drawing/2014/main" id="{63FED1A3-F938-A983-67BD-77ACD93C8088}"/>
              </a:ext>
            </a:extLst>
          </p:cNvPr>
          <p:cNvSpPr/>
          <p:nvPr/>
        </p:nvSpPr>
        <p:spPr>
          <a:xfrm>
            <a:off x="4458853" y="3914744"/>
            <a:ext cx="1744970" cy="1524762"/>
          </a:xfrm>
          <a:custGeom>
            <a:avLst/>
            <a:gdLst>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0 w 2088232"/>
              <a:gd name="connsiteY8" fmla="*/ 34804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91440 w 2088232"/>
              <a:gd name="connsiteY8" fmla="*/ 43948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0" fmla="*/ 348046 w 2088232"/>
              <a:gd name="connsiteY0" fmla="*/ 0 h 3530116"/>
              <a:gd name="connsiteX1" fmla="*/ 1740186 w 2088232"/>
              <a:gd name="connsiteY1" fmla="*/ 0 h 3530116"/>
              <a:gd name="connsiteX2" fmla="*/ 2088232 w 2088232"/>
              <a:gd name="connsiteY2" fmla="*/ 348046 h 3530116"/>
              <a:gd name="connsiteX3" fmla="*/ 2088232 w 2088232"/>
              <a:gd name="connsiteY3" fmla="*/ 3182070 h 3530116"/>
              <a:gd name="connsiteX4" fmla="*/ 1740186 w 2088232"/>
              <a:gd name="connsiteY4" fmla="*/ 3530116 h 3530116"/>
              <a:gd name="connsiteX5" fmla="*/ 348046 w 2088232"/>
              <a:gd name="connsiteY5" fmla="*/ 3530116 h 3530116"/>
              <a:gd name="connsiteX6" fmla="*/ 0 w 2088232"/>
              <a:gd name="connsiteY6" fmla="*/ 3182070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5" fmla="*/ 0 w 1740186"/>
              <a:gd name="connsiteY5" fmla="*/ 3530116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0" fmla="*/ 0 w 1740186"/>
              <a:gd name="connsiteY0" fmla="*/ 0 h 3182070"/>
              <a:gd name="connsiteX1" fmla="*/ 1392140 w 1740186"/>
              <a:gd name="connsiteY1" fmla="*/ 0 h 3182070"/>
              <a:gd name="connsiteX2" fmla="*/ 1740186 w 1740186"/>
              <a:gd name="connsiteY2" fmla="*/ 348046 h 3182070"/>
              <a:gd name="connsiteX3" fmla="*/ 1740186 w 1740186"/>
              <a:gd name="connsiteY3" fmla="*/ 3182070 h 3182070"/>
              <a:gd name="connsiteX0" fmla="*/ 0 w 1744970"/>
              <a:gd name="connsiteY0" fmla="*/ 0 h 3182070"/>
              <a:gd name="connsiteX1" fmla="*/ 1392140 w 1744970"/>
              <a:gd name="connsiteY1" fmla="*/ 0 h 3182070"/>
              <a:gd name="connsiteX2" fmla="*/ 1740186 w 1744970"/>
              <a:gd name="connsiteY2" fmla="*/ 348046 h 3182070"/>
              <a:gd name="connsiteX3" fmla="*/ 1744970 w 1744970"/>
              <a:gd name="connsiteY3" fmla="*/ 1524762 h 3182070"/>
              <a:gd name="connsiteX4" fmla="*/ 1740186 w 1744970"/>
              <a:gd name="connsiteY4" fmla="*/ 3182070 h 3182070"/>
              <a:gd name="connsiteX0" fmla="*/ 0 w 1744970"/>
              <a:gd name="connsiteY0" fmla="*/ 0 h 1524762"/>
              <a:gd name="connsiteX1" fmla="*/ 1392140 w 1744970"/>
              <a:gd name="connsiteY1" fmla="*/ 0 h 1524762"/>
              <a:gd name="connsiteX2" fmla="*/ 1740186 w 1744970"/>
              <a:gd name="connsiteY2" fmla="*/ 348046 h 1524762"/>
              <a:gd name="connsiteX3" fmla="*/ 1744970 w 1744970"/>
              <a:gd name="connsiteY3" fmla="*/ 1524762 h 1524762"/>
            </a:gdLst>
            <a:ahLst/>
            <a:cxnLst>
              <a:cxn ang="0">
                <a:pos x="connsiteX0" y="connsiteY0"/>
              </a:cxn>
              <a:cxn ang="0">
                <a:pos x="connsiteX1" y="connsiteY1"/>
              </a:cxn>
              <a:cxn ang="0">
                <a:pos x="connsiteX2" y="connsiteY2"/>
              </a:cxn>
              <a:cxn ang="0">
                <a:pos x="connsiteX3" y="connsiteY3"/>
              </a:cxn>
            </a:cxnLst>
            <a:rect l="l" t="t" r="r" b="b"/>
            <a:pathLst>
              <a:path w="1744970" h="1524762">
                <a:moveTo>
                  <a:pt x="0" y="0"/>
                </a:moveTo>
                <a:lnTo>
                  <a:pt x="1392140" y="0"/>
                </a:lnTo>
                <a:cubicBezTo>
                  <a:pt x="1584360" y="0"/>
                  <a:pt x="1740186" y="155826"/>
                  <a:pt x="1740186" y="348046"/>
                </a:cubicBezTo>
                <a:cubicBezTo>
                  <a:pt x="1741781" y="740285"/>
                  <a:pt x="1743375" y="1132523"/>
                  <a:pt x="1744970" y="1524762"/>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6">
            <a:extLst>
              <a:ext uri="{FF2B5EF4-FFF2-40B4-BE49-F238E27FC236}">
                <a16:creationId xmlns:a16="http://schemas.microsoft.com/office/drawing/2014/main" id="{AAF8612D-C05A-184D-D868-B015C2EFDB5C}"/>
              </a:ext>
            </a:extLst>
          </p:cNvPr>
          <p:cNvSpPr/>
          <p:nvPr/>
        </p:nvSpPr>
        <p:spPr>
          <a:xfrm flipH="1">
            <a:off x="6742048" y="1722583"/>
            <a:ext cx="1740186" cy="3252354"/>
          </a:xfrm>
          <a:custGeom>
            <a:avLst/>
            <a:gdLst>
              <a:gd name="connsiteX0" fmla="*/ 0 w 2088232"/>
              <a:gd name="connsiteY0" fmla="*/ 348046 h 3600400"/>
              <a:gd name="connsiteX1" fmla="*/ 348046 w 2088232"/>
              <a:gd name="connsiteY1" fmla="*/ 0 h 3600400"/>
              <a:gd name="connsiteX2" fmla="*/ 1740186 w 2088232"/>
              <a:gd name="connsiteY2" fmla="*/ 0 h 3600400"/>
              <a:gd name="connsiteX3" fmla="*/ 2088232 w 2088232"/>
              <a:gd name="connsiteY3" fmla="*/ 348046 h 3600400"/>
              <a:gd name="connsiteX4" fmla="*/ 2088232 w 2088232"/>
              <a:gd name="connsiteY4" fmla="*/ 3252354 h 3600400"/>
              <a:gd name="connsiteX5" fmla="*/ 1740186 w 2088232"/>
              <a:gd name="connsiteY5" fmla="*/ 3600400 h 3600400"/>
              <a:gd name="connsiteX6" fmla="*/ 348046 w 2088232"/>
              <a:gd name="connsiteY6" fmla="*/ 3600400 h 3600400"/>
              <a:gd name="connsiteX7" fmla="*/ 0 w 2088232"/>
              <a:gd name="connsiteY7" fmla="*/ 3252354 h 3600400"/>
              <a:gd name="connsiteX8" fmla="*/ 0 w 2088232"/>
              <a:gd name="connsiteY8" fmla="*/ 348046 h 3600400"/>
              <a:gd name="connsiteX0" fmla="*/ 0 w 2088232"/>
              <a:gd name="connsiteY0" fmla="*/ 348046 h 3600400"/>
              <a:gd name="connsiteX1" fmla="*/ 348046 w 2088232"/>
              <a:gd name="connsiteY1" fmla="*/ 0 h 3600400"/>
              <a:gd name="connsiteX2" fmla="*/ 1740186 w 2088232"/>
              <a:gd name="connsiteY2" fmla="*/ 0 h 3600400"/>
              <a:gd name="connsiteX3" fmla="*/ 2088232 w 2088232"/>
              <a:gd name="connsiteY3" fmla="*/ 348046 h 3600400"/>
              <a:gd name="connsiteX4" fmla="*/ 2088232 w 2088232"/>
              <a:gd name="connsiteY4" fmla="*/ 3252354 h 3600400"/>
              <a:gd name="connsiteX5" fmla="*/ 1740186 w 2088232"/>
              <a:gd name="connsiteY5" fmla="*/ 3600400 h 3600400"/>
              <a:gd name="connsiteX6" fmla="*/ 348046 w 2088232"/>
              <a:gd name="connsiteY6" fmla="*/ 3600400 h 3600400"/>
              <a:gd name="connsiteX7" fmla="*/ 0 w 2088232"/>
              <a:gd name="connsiteY7" fmla="*/ 3252354 h 3600400"/>
              <a:gd name="connsiteX8" fmla="*/ 91440 w 2088232"/>
              <a:gd name="connsiteY8" fmla="*/ 439486 h 3600400"/>
              <a:gd name="connsiteX0" fmla="*/ 0 w 2088232"/>
              <a:gd name="connsiteY0" fmla="*/ 348046 h 3600400"/>
              <a:gd name="connsiteX1" fmla="*/ 348046 w 2088232"/>
              <a:gd name="connsiteY1" fmla="*/ 0 h 3600400"/>
              <a:gd name="connsiteX2" fmla="*/ 1740186 w 2088232"/>
              <a:gd name="connsiteY2" fmla="*/ 0 h 3600400"/>
              <a:gd name="connsiteX3" fmla="*/ 2088232 w 2088232"/>
              <a:gd name="connsiteY3" fmla="*/ 348046 h 3600400"/>
              <a:gd name="connsiteX4" fmla="*/ 2088232 w 2088232"/>
              <a:gd name="connsiteY4" fmla="*/ 3252354 h 3600400"/>
              <a:gd name="connsiteX5" fmla="*/ 1740186 w 2088232"/>
              <a:gd name="connsiteY5" fmla="*/ 3600400 h 3600400"/>
              <a:gd name="connsiteX6" fmla="*/ 348046 w 2088232"/>
              <a:gd name="connsiteY6" fmla="*/ 3600400 h 3600400"/>
              <a:gd name="connsiteX7" fmla="*/ 0 w 2088232"/>
              <a:gd name="connsiteY7" fmla="*/ 3252354 h 3600400"/>
              <a:gd name="connsiteX0" fmla="*/ 348046 w 2088232"/>
              <a:gd name="connsiteY0" fmla="*/ 0 h 3600400"/>
              <a:gd name="connsiteX1" fmla="*/ 1740186 w 2088232"/>
              <a:gd name="connsiteY1" fmla="*/ 0 h 3600400"/>
              <a:gd name="connsiteX2" fmla="*/ 2088232 w 2088232"/>
              <a:gd name="connsiteY2" fmla="*/ 348046 h 3600400"/>
              <a:gd name="connsiteX3" fmla="*/ 2088232 w 2088232"/>
              <a:gd name="connsiteY3" fmla="*/ 3252354 h 3600400"/>
              <a:gd name="connsiteX4" fmla="*/ 1740186 w 2088232"/>
              <a:gd name="connsiteY4" fmla="*/ 3600400 h 3600400"/>
              <a:gd name="connsiteX5" fmla="*/ 348046 w 2088232"/>
              <a:gd name="connsiteY5" fmla="*/ 3600400 h 3600400"/>
              <a:gd name="connsiteX6" fmla="*/ 0 w 2088232"/>
              <a:gd name="connsiteY6" fmla="*/ 3252354 h 3600400"/>
              <a:gd name="connsiteX0" fmla="*/ 0 w 1740186"/>
              <a:gd name="connsiteY0" fmla="*/ 0 h 3600400"/>
              <a:gd name="connsiteX1" fmla="*/ 1392140 w 1740186"/>
              <a:gd name="connsiteY1" fmla="*/ 0 h 3600400"/>
              <a:gd name="connsiteX2" fmla="*/ 1740186 w 1740186"/>
              <a:gd name="connsiteY2" fmla="*/ 348046 h 3600400"/>
              <a:gd name="connsiteX3" fmla="*/ 1740186 w 1740186"/>
              <a:gd name="connsiteY3" fmla="*/ 3252354 h 3600400"/>
              <a:gd name="connsiteX4" fmla="*/ 1392140 w 1740186"/>
              <a:gd name="connsiteY4" fmla="*/ 3600400 h 3600400"/>
              <a:gd name="connsiteX5" fmla="*/ 0 w 1740186"/>
              <a:gd name="connsiteY5" fmla="*/ 3600400 h 3600400"/>
              <a:gd name="connsiteX0" fmla="*/ 0 w 1740186"/>
              <a:gd name="connsiteY0" fmla="*/ 0 h 3600400"/>
              <a:gd name="connsiteX1" fmla="*/ 1392140 w 1740186"/>
              <a:gd name="connsiteY1" fmla="*/ 0 h 3600400"/>
              <a:gd name="connsiteX2" fmla="*/ 1740186 w 1740186"/>
              <a:gd name="connsiteY2" fmla="*/ 348046 h 3600400"/>
              <a:gd name="connsiteX3" fmla="*/ 1740186 w 1740186"/>
              <a:gd name="connsiteY3" fmla="*/ 3252354 h 3600400"/>
              <a:gd name="connsiteX4" fmla="*/ 1392140 w 1740186"/>
              <a:gd name="connsiteY4" fmla="*/ 3600400 h 3600400"/>
              <a:gd name="connsiteX0" fmla="*/ 0 w 1740186"/>
              <a:gd name="connsiteY0" fmla="*/ 0 h 3252354"/>
              <a:gd name="connsiteX1" fmla="*/ 1392140 w 1740186"/>
              <a:gd name="connsiteY1" fmla="*/ 0 h 3252354"/>
              <a:gd name="connsiteX2" fmla="*/ 1740186 w 1740186"/>
              <a:gd name="connsiteY2" fmla="*/ 348046 h 3252354"/>
              <a:gd name="connsiteX3" fmla="*/ 1740186 w 1740186"/>
              <a:gd name="connsiteY3" fmla="*/ 3252354 h 3252354"/>
            </a:gdLst>
            <a:ahLst/>
            <a:cxnLst>
              <a:cxn ang="0">
                <a:pos x="connsiteX0" y="connsiteY0"/>
              </a:cxn>
              <a:cxn ang="0">
                <a:pos x="connsiteX1" y="connsiteY1"/>
              </a:cxn>
              <a:cxn ang="0">
                <a:pos x="connsiteX2" y="connsiteY2"/>
              </a:cxn>
              <a:cxn ang="0">
                <a:pos x="connsiteX3" y="connsiteY3"/>
              </a:cxn>
            </a:cxnLst>
            <a:rect l="l" t="t" r="r" b="b"/>
            <a:pathLst>
              <a:path w="1740186" h="3252354">
                <a:moveTo>
                  <a:pt x="0" y="0"/>
                </a:moveTo>
                <a:lnTo>
                  <a:pt x="1392140" y="0"/>
                </a:lnTo>
                <a:cubicBezTo>
                  <a:pt x="1584360" y="0"/>
                  <a:pt x="1740186" y="155826"/>
                  <a:pt x="1740186" y="348046"/>
                </a:cubicBezTo>
                <a:lnTo>
                  <a:pt x="1740186" y="3252354"/>
                </a:ln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7DB4179-4317-7676-BE41-48CFF29A7F26}"/>
              </a:ext>
            </a:extLst>
          </p:cNvPr>
          <p:cNvSpPr/>
          <p:nvPr/>
        </p:nvSpPr>
        <p:spPr>
          <a:xfrm flipH="1">
            <a:off x="6929618" y="2847944"/>
            <a:ext cx="1740186" cy="3182070"/>
          </a:xfrm>
          <a:custGeom>
            <a:avLst/>
            <a:gdLst>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0 w 2088232"/>
              <a:gd name="connsiteY8" fmla="*/ 34804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91440 w 2088232"/>
              <a:gd name="connsiteY8" fmla="*/ 43948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0" fmla="*/ 348046 w 2088232"/>
              <a:gd name="connsiteY0" fmla="*/ 0 h 3530116"/>
              <a:gd name="connsiteX1" fmla="*/ 1740186 w 2088232"/>
              <a:gd name="connsiteY1" fmla="*/ 0 h 3530116"/>
              <a:gd name="connsiteX2" fmla="*/ 2088232 w 2088232"/>
              <a:gd name="connsiteY2" fmla="*/ 348046 h 3530116"/>
              <a:gd name="connsiteX3" fmla="*/ 2088232 w 2088232"/>
              <a:gd name="connsiteY3" fmla="*/ 3182070 h 3530116"/>
              <a:gd name="connsiteX4" fmla="*/ 1740186 w 2088232"/>
              <a:gd name="connsiteY4" fmla="*/ 3530116 h 3530116"/>
              <a:gd name="connsiteX5" fmla="*/ 348046 w 2088232"/>
              <a:gd name="connsiteY5" fmla="*/ 3530116 h 3530116"/>
              <a:gd name="connsiteX6" fmla="*/ 0 w 2088232"/>
              <a:gd name="connsiteY6" fmla="*/ 3182070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5" fmla="*/ 0 w 1740186"/>
              <a:gd name="connsiteY5" fmla="*/ 3530116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0" fmla="*/ 0 w 1740186"/>
              <a:gd name="connsiteY0" fmla="*/ 0 h 3182070"/>
              <a:gd name="connsiteX1" fmla="*/ 1392140 w 1740186"/>
              <a:gd name="connsiteY1" fmla="*/ 0 h 3182070"/>
              <a:gd name="connsiteX2" fmla="*/ 1740186 w 1740186"/>
              <a:gd name="connsiteY2" fmla="*/ 348046 h 3182070"/>
              <a:gd name="connsiteX3" fmla="*/ 1740186 w 1740186"/>
              <a:gd name="connsiteY3" fmla="*/ 3182070 h 3182070"/>
            </a:gdLst>
            <a:ahLst/>
            <a:cxnLst>
              <a:cxn ang="0">
                <a:pos x="connsiteX0" y="connsiteY0"/>
              </a:cxn>
              <a:cxn ang="0">
                <a:pos x="connsiteX1" y="connsiteY1"/>
              </a:cxn>
              <a:cxn ang="0">
                <a:pos x="connsiteX2" y="connsiteY2"/>
              </a:cxn>
              <a:cxn ang="0">
                <a:pos x="connsiteX3" y="connsiteY3"/>
              </a:cxn>
            </a:cxnLst>
            <a:rect l="l" t="t" r="r" b="b"/>
            <a:pathLst>
              <a:path w="1740186" h="3182070">
                <a:moveTo>
                  <a:pt x="0" y="0"/>
                </a:moveTo>
                <a:lnTo>
                  <a:pt x="1392140" y="0"/>
                </a:lnTo>
                <a:cubicBezTo>
                  <a:pt x="1584360" y="0"/>
                  <a:pt x="1740186" y="155826"/>
                  <a:pt x="1740186" y="348046"/>
                </a:cubicBezTo>
                <a:lnTo>
                  <a:pt x="1740186" y="3182070"/>
                </a:ln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8">
            <a:extLst>
              <a:ext uri="{FF2B5EF4-FFF2-40B4-BE49-F238E27FC236}">
                <a16:creationId xmlns:a16="http://schemas.microsoft.com/office/drawing/2014/main" id="{CE4AF48D-D671-93F6-E9A6-782DDF6E9D16}"/>
              </a:ext>
            </a:extLst>
          </p:cNvPr>
          <p:cNvSpPr/>
          <p:nvPr/>
        </p:nvSpPr>
        <p:spPr>
          <a:xfrm flipH="1">
            <a:off x="7112403" y="3914744"/>
            <a:ext cx="1744970" cy="1524762"/>
          </a:xfrm>
          <a:custGeom>
            <a:avLst/>
            <a:gdLst>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0 w 2088232"/>
              <a:gd name="connsiteY8" fmla="*/ 34804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8" fmla="*/ 91440 w 2088232"/>
              <a:gd name="connsiteY8" fmla="*/ 439486 h 3530116"/>
              <a:gd name="connsiteX0" fmla="*/ 0 w 2088232"/>
              <a:gd name="connsiteY0" fmla="*/ 348046 h 3530116"/>
              <a:gd name="connsiteX1" fmla="*/ 348046 w 2088232"/>
              <a:gd name="connsiteY1" fmla="*/ 0 h 3530116"/>
              <a:gd name="connsiteX2" fmla="*/ 1740186 w 2088232"/>
              <a:gd name="connsiteY2" fmla="*/ 0 h 3530116"/>
              <a:gd name="connsiteX3" fmla="*/ 2088232 w 2088232"/>
              <a:gd name="connsiteY3" fmla="*/ 348046 h 3530116"/>
              <a:gd name="connsiteX4" fmla="*/ 2088232 w 2088232"/>
              <a:gd name="connsiteY4" fmla="*/ 3182070 h 3530116"/>
              <a:gd name="connsiteX5" fmla="*/ 1740186 w 2088232"/>
              <a:gd name="connsiteY5" fmla="*/ 3530116 h 3530116"/>
              <a:gd name="connsiteX6" fmla="*/ 348046 w 2088232"/>
              <a:gd name="connsiteY6" fmla="*/ 3530116 h 3530116"/>
              <a:gd name="connsiteX7" fmla="*/ 0 w 2088232"/>
              <a:gd name="connsiteY7" fmla="*/ 3182070 h 3530116"/>
              <a:gd name="connsiteX0" fmla="*/ 348046 w 2088232"/>
              <a:gd name="connsiteY0" fmla="*/ 0 h 3530116"/>
              <a:gd name="connsiteX1" fmla="*/ 1740186 w 2088232"/>
              <a:gd name="connsiteY1" fmla="*/ 0 h 3530116"/>
              <a:gd name="connsiteX2" fmla="*/ 2088232 w 2088232"/>
              <a:gd name="connsiteY2" fmla="*/ 348046 h 3530116"/>
              <a:gd name="connsiteX3" fmla="*/ 2088232 w 2088232"/>
              <a:gd name="connsiteY3" fmla="*/ 3182070 h 3530116"/>
              <a:gd name="connsiteX4" fmla="*/ 1740186 w 2088232"/>
              <a:gd name="connsiteY4" fmla="*/ 3530116 h 3530116"/>
              <a:gd name="connsiteX5" fmla="*/ 348046 w 2088232"/>
              <a:gd name="connsiteY5" fmla="*/ 3530116 h 3530116"/>
              <a:gd name="connsiteX6" fmla="*/ 0 w 2088232"/>
              <a:gd name="connsiteY6" fmla="*/ 3182070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5" fmla="*/ 0 w 1740186"/>
              <a:gd name="connsiteY5" fmla="*/ 3530116 h 3530116"/>
              <a:gd name="connsiteX0" fmla="*/ 0 w 1740186"/>
              <a:gd name="connsiteY0" fmla="*/ 0 h 3530116"/>
              <a:gd name="connsiteX1" fmla="*/ 1392140 w 1740186"/>
              <a:gd name="connsiteY1" fmla="*/ 0 h 3530116"/>
              <a:gd name="connsiteX2" fmla="*/ 1740186 w 1740186"/>
              <a:gd name="connsiteY2" fmla="*/ 348046 h 3530116"/>
              <a:gd name="connsiteX3" fmla="*/ 1740186 w 1740186"/>
              <a:gd name="connsiteY3" fmla="*/ 3182070 h 3530116"/>
              <a:gd name="connsiteX4" fmla="*/ 1392140 w 1740186"/>
              <a:gd name="connsiteY4" fmla="*/ 3530116 h 3530116"/>
              <a:gd name="connsiteX0" fmla="*/ 0 w 1740186"/>
              <a:gd name="connsiteY0" fmla="*/ 0 h 3182070"/>
              <a:gd name="connsiteX1" fmla="*/ 1392140 w 1740186"/>
              <a:gd name="connsiteY1" fmla="*/ 0 h 3182070"/>
              <a:gd name="connsiteX2" fmla="*/ 1740186 w 1740186"/>
              <a:gd name="connsiteY2" fmla="*/ 348046 h 3182070"/>
              <a:gd name="connsiteX3" fmla="*/ 1740186 w 1740186"/>
              <a:gd name="connsiteY3" fmla="*/ 3182070 h 3182070"/>
              <a:gd name="connsiteX0" fmla="*/ 0 w 1744970"/>
              <a:gd name="connsiteY0" fmla="*/ 0 h 3182070"/>
              <a:gd name="connsiteX1" fmla="*/ 1392140 w 1744970"/>
              <a:gd name="connsiteY1" fmla="*/ 0 h 3182070"/>
              <a:gd name="connsiteX2" fmla="*/ 1740186 w 1744970"/>
              <a:gd name="connsiteY2" fmla="*/ 348046 h 3182070"/>
              <a:gd name="connsiteX3" fmla="*/ 1744970 w 1744970"/>
              <a:gd name="connsiteY3" fmla="*/ 1524762 h 3182070"/>
              <a:gd name="connsiteX4" fmla="*/ 1740186 w 1744970"/>
              <a:gd name="connsiteY4" fmla="*/ 3182070 h 3182070"/>
              <a:gd name="connsiteX0" fmla="*/ 0 w 1744970"/>
              <a:gd name="connsiteY0" fmla="*/ 0 h 1524762"/>
              <a:gd name="connsiteX1" fmla="*/ 1392140 w 1744970"/>
              <a:gd name="connsiteY1" fmla="*/ 0 h 1524762"/>
              <a:gd name="connsiteX2" fmla="*/ 1740186 w 1744970"/>
              <a:gd name="connsiteY2" fmla="*/ 348046 h 1524762"/>
              <a:gd name="connsiteX3" fmla="*/ 1744970 w 1744970"/>
              <a:gd name="connsiteY3" fmla="*/ 1524762 h 1524762"/>
            </a:gdLst>
            <a:ahLst/>
            <a:cxnLst>
              <a:cxn ang="0">
                <a:pos x="connsiteX0" y="connsiteY0"/>
              </a:cxn>
              <a:cxn ang="0">
                <a:pos x="connsiteX1" y="connsiteY1"/>
              </a:cxn>
              <a:cxn ang="0">
                <a:pos x="connsiteX2" y="connsiteY2"/>
              </a:cxn>
              <a:cxn ang="0">
                <a:pos x="connsiteX3" y="connsiteY3"/>
              </a:cxn>
            </a:cxnLst>
            <a:rect l="l" t="t" r="r" b="b"/>
            <a:pathLst>
              <a:path w="1744970" h="1524762">
                <a:moveTo>
                  <a:pt x="0" y="0"/>
                </a:moveTo>
                <a:lnTo>
                  <a:pt x="1392140" y="0"/>
                </a:lnTo>
                <a:cubicBezTo>
                  <a:pt x="1584360" y="0"/>
                  <a:pt x="1740186" y="155826"/>
                  <a:pt x="1740186" y="348046"/>
                </a:cubicBezTo>
                <a:cubicBezTo>
                  <a:pt x="1741781" y="740285"/>
                  <a:pt x="1743375" y="1132523"/>
                  <a:pt x="1744970" y="1524762"/>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F3EDA102-6024-5E28-4FF9-4145F7CB9898}"/>
              </a:ext>
            </a:extLst>
          </p:cNvPr>
          <p:cNvSpPr/>
          <p:nvPr/>
        </p:nvSpPr>
        <p:spPr>
          <a:xfrm>
            <a:off x="1378083" y="1268760"/>
            <a:ext cx="4192978" cy="936104"/>
          </a:xfrm>
          <a:prstGeom prst="roundRect">
            <a:avLst>
              <a:gd name="adj" fmla="val 7901"/>
            </a:avLst>
          </a:prstGeom>
          <a:solidFill>
            <a:schemeClr val="accent2"/>
          </a:solidFill>
          <a:ln>
            <a:noFill/>
          </a:ln>
          <a:effectLst>
            <a:outerShdw blurRad="165100" dist="114300" dir="18900000" sx="98000" sy="98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384585C-62E2-97B1-6865-0EF7E2BF91AD}"/>
              </a:ext>
            </a:extLst>
          </p:cNvPr>
          <p:cNvSpPr/>
          <p:nvPr/>
        </p:nvSpPr>
        <p:spPr>
          <a:xfrm>
            <a:off x="1377610" y="3437529"/>
            <a:ext cx="4193451" cy="936104"/>
          </a:xfrm>
          <a:prstGeom prst="roundRect">
            <a:avLst>
              <a:gd name="adj" fmla="val 7901"/>
            </a:avLst>
          </a:prstGeom>
          <a:solidFill>
            <a:srgbClr val="18A88D"/>
          </a:solidFill>
          <a:ln>
            <a:noFill/>
          </a:ln>
          <a:effectLst>
            <a:outerShdw blurRad="165100" dist="114300" dir="18900000" sx="98000" sy="98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22FCAEFB-39E4-5D34-CB36-E45305C17972}"/>
              </a:ext>
            </a:extLst>
          </p:cNvPr>
          <p:cNvSpPr/>
          <p:nvPr/>
        </p:nvSpPr>
        <p:spPr>
          <a:xfrm>
            <a:off x="1378083" y="2353144"/>
            <a:ext cx="4192978" cy="936104"/>
          </a:xfrm>
          <a:prstGeom prst="roundRect">
            <a:avLst>
              <a:gd name="adj" fmla="val 7901"/>
            </a:avLst>
          </a:prstGeom>
          <a:solidFill>
            <a:schemeClr val="accent2"/>
          </a:solidFill>
          <a:ln>
            <a:noFill/>
          </a:ln>
          <a:effectLst>
            <a:outerShdw blurRad="165100" dist="114300" dir="18900000" sx="98000" sy="98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A0D537F-3F45-CFC6-A5EC-202F8E242DB2}"/>
              </a:ext>
            </a:extLst>
          </p:cNvPr>
          <p:cNvSpPr/>
          <p:nvPr/>
        </p:nvSpPr>
        <p:spPr>
          <a:xfrm>
            <a:off x="7745165" y="1268760"/>
            <a:ext cx="4397919" cy="936104"/>
          </a:xfrm>
          <a:prstGeom prst="roundRect">
            <a:avLst>
              <a:gd name="adj" fmla="val 7901"/>
            </a:avLst>
          </a:prstGeom>
          <a:solidFill>
            <a:schemeClr val="accent2"/>
          </a:solidFill>
          <a:ln>
            <a:noFill/>
          </a:ln>
          <a:effectLst>
            <a:outerShdw blurRad="165100" dist="114300" dir="18900000" sx="98000" sy="98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E19DE0D-B0EA-E6FF-4D2A-9ECD620B1EB5}"/>
              </a:ext>
            </a:extLst>
          </p:cNvPr>
          <p:cNvSpPr/>
          <p:nvPr/>
        </p:nvSpPr>
        <p:spPr>
          <a:xfrm>
            <a:off x="7745165" y="3437529"/>
            <a:ext cx="4397919" cy="936104"/>
          </a:xfrm>
          <a:prstGeom prst="roundRect">
            <a:avLst>
              <a:gd name="adj" fmla="val 7901"/>
            </a:avLst>
          </a:prstGeom>
          <a:solidFill>
            <a:schemeClr val="accent2"/>
          </a:solidFill>
          <a:ln>
            <a:noFill/>
          </a:ln>
          <a:effectLst>
            <a:outerShdw blurRad="165100" dist="114300" dir="18900000" sx="98000" sy="98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2C9B1A19-FD8B-09C5-4962-4D40E519B34C}"/>
              </a:ext>
            </a:extLst>
          </p:cNvPr>
          <p:cNvSpPr/>
          <p:nvPr/>
        </p:nvSpPr>
        <p:spPr>
          <a:xfrm>
            <a:off x="7745165" y="2353144"/>
            <a:ext cx="4397919" cy="936104"/>
          </a:xfrm>
          <a:prstGeom prst="roundRect">
            <a:avLst>
              <a:gd name="adj" fmla="val 7901"/>
            </a:avLst>
          </a:prstGeom>
          <a:solidFill>
            <a:schemeClr val="accent2"/>
          </a:solidFill>
          <a:ln>
            <a:noFill/>
          </a:ln>
          <a:effectLst>
            <a:outerShdw blurRad="165100" dist="114300" dir="18900000" sx="98000" sy="98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2B397661-5871-B5D7-40A4-8D874A6F940B}"/>
              </a:ext>
            </a:extLst>
          </p:cNvPr>
          <p:cNvSpPr txBox="1"/>
          <p:nvPr/>
        </p:nvSpPr>
        <p:spPr>
          <a:xfrm>
            <a:off x="1378083" y="1444425"/>
            <a:ext cx="542136" cy="584775"/>
          </a:xfrm>
          <a:prstGeom prst="rect">
            <a:avLst/>
          </a:prstGeom>
          <a:noFill/>
        </p:spPr>
        <p:txBody>
          <a:bodyPr wrap="square" rtlCol="0">
            <a:spAutoFit/>
          </a:bodyPr>
          <a:lstStyle/>
          <a:p>
            <a:r>
              <a:rPr lang="en-IN" sz="3200" dirty="0">
                <a:solidFill>
                  <a:schemeClr val="bg1"/>
                </a:solidFill>
                <a:latin typeface="Segoe UI Light" panose="020B0502040204020203" pitchFamily="34" charset="0"/>
                <a:cs typeface="Segoe UI Light" panose="020B0502040204020203" pitchFamily="34" charset="0"/>
              </a:rPr>
              <a:t>01</a:t>
            </a:r>
          </a:p>
        </p:txBody>
      </p:sp>
      <p:sp>
        <p:nvSpPr>
          <p:cNvPr id="19" name="Rectangle 18">
            <a:extLst>
              <a:ext uri="{FF2B5EF4-FFF2-40B4-BE49-F238E27FC236}">
                <a16:creationId xmlns:a16="http://schemas.microsoft.com/office/drawing/2014/main" id="{27565F84-CB30-3A14-4B2E-8A27D53EBC28}"/>
              </a:ext>
            </a:extLst>
          </p:cNvPr>
          <p:cNvSpPr/>
          <p:nvPr/>
        </p:nvSpPr>
        <p:spPr>
          <a:xfrm>
            <a:off x="2186059" y="1489565"/>
            <a:ext cx="3175910" cy="494494"/>
          </a:xfrm>
          <a:prstGeom prst="rect">
            <a:avLst/>
          </a:prstGeom>
        </p:spPr>
        <p:txBody>
          <a:bodyPr wrap="square" lIns="0" tIns="0" rIns="0" bIns="0" anchor="ctr">
            <a:spAutoFit/>
          </a:bodyPr>
          <a:lstStyle/>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Sales Distribution</a:t>
            </a:r>
          </a:p>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Flat Sales Trend</a:t>
            </a:r>
          </a:p>
        </p:txBody>
      </p:sp>
      <p:sp>
        <p:nvSpPr>
          <p:cNvPr id="20" name="TextBox 19">
            <a:extLst>
              <a:ext uri="{FF2B5EF4-FFF2-40B4-BE49-F238E27FC236}">
                <a16:creationId xmlns:a16="http://schemas.microsoft.com/office/drawing/2014/main" id="{75E98FAB-DA4F-9CCA-0599-F52D29246721}"/>
              </a:ext>
            </a:extLst>
          </p:cNvPr>
          <p:cNvSpPr txBox="1"/>
          <p:nvPr/>
        </p:nvSpPr>
        <p:spPr>
          <a:xfrm>
            <a:off x="1378083" y="2528809"/>
            <a:ext cx="607859" cy="584775"/>
          </a:xfrm>
          <a:prstGeom prst="rect">
            <a:avLst/>
          </a:prstGeom>
          <a:noFill/>
        </p:spPr>
        <p:txBody>
          <a:bodyPr wrap="square" rtlCol="0">
            <a:spAutoFit/>
          </a:bodyPr>
          <a:lstStyle/>
          <a:p>
            <a:r>
              <a:rPr lang="en-IN" sz="3200" dirty="0">
                <a:solidFill>
                  <a:schemeClr val="bg1"/>
                </a:solidFill>
                <a:latin typeface="Segoe UI Light" panose="020B0502040204020203" pitchFamily="34" charset="0"/>
                <a:cs typeface="Segoe UI Light" panose="020B0502040204020203" pitchFamily="34" charset="0"/>
              </a:rPr>
              <a:t>02</a:t>
            </a:r>
          </a:p>
        </p:txBody>
      </p:sp>
      <p:sp>
        <p:nvSpPr>
          <p:cNvPr id="21" name="Rectangle 20">
            <a:extLst>
              <a:ext uri="{FF2B5EF4-FFF2-40B4-BE49-F238E27FC236}">
                <a16:creationId xmlns:a16="http://schemas.microsoft.com/office/drawing/2014/main" id="{08D72895-DB8D-07AC-FD44-82B088378EF8}"/>
              </a:ext>
            </a:extLst>
          </p:cNvPr>
          <p:cNvSpPr/>
          <p:nvPr/>
        </p:nvSpPr>
        <p:spPr>
          <a:xfrm>
            <a:off x="2186059" y="2573949"/>
            <a:ext cx="3175910" cy="494494"/>
          </a:xfrm>
          <a:prstGeom prst="rect">
            <a:avLst/>
          </a:prstGeom>
        </p:spPr>
        <p:txBody>
          <a:bodyPr wrap="square" lIns="0" tIns="0" rIns="0" bIns="0" anchor="ctr">
            <a:spAutoFit/>
          </a:bodyPr>
          <a:lstStyle/>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Customer Volatility</a:t>
            </a:r>
          </a:p>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Customer Profitability</a:t>
            </a:r>
          </a:p>
        </p:txBody>
      </p:sp>
      <p:sp>
        <p:nvSpPr>
          <p:cNvPr id="22" name="TextBox 21">
            <a:extLst>
              <a:ext uri="{FF2B5EF4-FFF2-40B4-BE49-F238E27FC236}">
                <a16:creationId xmlns:a16="http://schemas.microsoft.com/office/drawing/2014/main" id="{FAD505D9-BA4E-64D4-789A-3D48B49A089B}"/>
              </a:ext>
            </a:extLst>
          </p:cNvPr>
          <p:cNvSpPr txBox="1"/>
          <p:nvPr/>
        </p:nvSpPr>
        <p:spPr>
          <a:xfrm>
            <a:off x="1378083" y="3613194"/>
            <a:ext cx="607859" cy="584775"/>
          </a:xfrm>
          <a:prstGeom prst="rect">
            <a:avLst/>
          </a:prstGeom>
          <a:noFill/>
        </p:spPr>
        <p:txBody>
          <a:bodyPr wrap="square" rtlCol="0">
            <a:spAutoFit/>
          </a:bodyPr>
          <a:lstStyle/>
          <a:p>
            <a:r>
              <a:rPr lang="en-IN" sz="3200" dirty="0">
                <a:solidFill>
                  <a:schemeClr val="bg1"/>
                </a:solidFill>
                <a:latin typeface="Segoe UI Light" panose="020B0502040204020203" pitchFamily="34" charset="0"/>
                <a:cs typeface="Segoe UI Light" panose="020B0502040204020203" pitchFamily="34" charset="0"/>
              </a:rPr>
              <a:t>03</a:t>
            </a:r>
          </a:p>
        </p:txBody>
      </p:sp>
      <p:sp>
        <p:nvSpPr>
          <p:cNvPr id="23" name="Rectangle 22">
            <a:extLst>
              <a:ext uri="{FF2B5EF4-FFF2-40B4-BE49-F238E27FC236}">
                <a16:creationId xmlns:a16="http://schemas.microsoft.com/office/drawing/2014/main" id="{175CE11F-7733-6186-F222-ED085F18B298}"/>
              </a:ext>
            </a:extLst>
          </p:cNvPr>
          <p:cNvSpPr/>
          <p:nvPr/>
        </p:nvSpPr>
        <p:spPr>
          <a:xfrm>
            <a:off x="2186059" y="3794781"/>
            <a:ext cx="3175910" cy="221599"/>
          </a:xfrm>
          <a:prstGeom prst="rect">
            <a:avLst/>
          </a:prstGeom>
        </p:spPr>
        <p:txBody>
          <a:bodyPr wrap="square" lIns="0" tIns="0" rIns="0" bIns="0" anchor="ctr">
            <a:spAutoFit/>
          </a:bodyPr>
          <a:lstStyle/>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Efficiency Disparity</a:t>
            </a:r>
          </a:p>
        </p:txBody>
      </p:sp>
      <p:sp>
        <p:nvSpPr>
          <p:cNvPr id="24" name="TextBox 23">
            <a:extLst>
              <a:ext uri="{FF2B5EF4-FFF2-40B4-BE49-F238E27FC236}">
                <a16:creationId xmlns:a16="http://schemas.microsoft.com/office/drawing/2014/main" id="{C439BA29-8553-54DB-0A78-744778E9BCBB}"/>
              </a:ext>
            </a:extLst>
          </p:cNvPr>
          <p:cNvSpPr txBox="1"/>
          <p:nvPr/>
        </p:nvSpPr>
        <p:spPr>
          <a:xfrm>
            <a:off x="7966452" y="1444425"/>
            <a:ext cx="614271" cy="584775"/>
          </a:xfrm>
          <a:prstGeom prst="rect">
            <a:avLst/>
          </a:prstGeom>
          <a:noFill/>
        </p:spPr>
        <p:txBody>
          <a:bodyPr wrap="square" rtlCol="0">
            <a:spAutoFit/>
          </a:bodyPr>
          <a:lstStyle/>
          <a:p>
            <a:r>
              <a:rPr lang="en-IN" sz="3200" dirty="0">
                <a:solidFill>
                  <a:schemeClr val="bg1"/>
                </a:solidFill>
                <a:latin typeface="Segoe UI Light" panose="020B0502040204020203" pitchFamily="34" charset="0"/>
                <a:cs typeface="Segoe UI Light" panose="020B0502040204020203" pitchFamily="34" charset="0"/>
              </a:rPr>
              <a:t>04</a:t>
            </a:r>
          </a:p>
        </p:txBody>
      </p:sp>
      <p:sp>
        <p:nvSpPr>
          <p:cNvPr id="25" name="TextBox 24">
            <a:extLst>
              <a:ext uri="{FF2B5EF4-FFF2-40B4-BE49-F238E27FC236}">
                <a16:creationId xmlns:a16="http://schemas.microsoft.com/office/drawing/2014/main" id="{B9709BBA-4119-4DF0-A987-30CD916686AE}"/>
              </a:ext>
            </a:extLst>
          </p:cNvPr>
          <p:cNvSpPr txBox="1"/>
          <p:nvPr/>
        </p:nvSpPr>
        <p:spPr>
          <a:xfrm>
            <a:off x="7966452" y="2528809"/>
            <a:ext cx="607859" cy="584775"/>
          </a:xfrm>
          <a:prstGeom prst="rect">
            <a:avLst/>
          </a:prstGeom>
          <a:noFill/>
        </p:spPr>
        <p:txBody>
          <a:bodyPr wrap="square" rtlCol="0">
            <a:spAutoFit/>
          </a:bodyPr>
          <a:lstStyle/>
          <a:p>
            <a:r>
              <a:rPr lang="en-IN" sz="3200" dirty="0">
                <a:solidFill>
                  <a:schemeClr val="bg1"/>
                </a:solidFill>
                <a:latin typeface="Segoe UI Light" panose="020B0502040204020203" pitchFamily="34" charset="0"/>
                <a:cs typeface="Segoe UI Light" panose="020B0502040204020203" pitchFamily="34" charset="0"/>
              </a:rPr>
              <a:t>05</a:t>
            </a:r>
          </a:p>
        </p:txBody>
      </p:sp>
      <p:sp>
        <p:nvSpPr>
          <p:cNvPr id="26" name="TextBox 25">
            <a:extLst>
              <a:ext uri="{FF2B5EF4-FFF2-40B4-BE49-F238E27FC236}">
                <a16:creationId xmlns:a16="http://schemas.microsoft.com/office/drawing/2014/main" id="{F908760A-5ED4-FEFE-1FAC-2A60E90B821A}"/>
              </a:ext>
            </a:extLst>
          </p:cNvPr>
          <p:cNvSpPr txBox="1"/>
          <p:nvPr/>
        </p:nvSpPr>
        <p:spPr>
          <a:xfrm>
            <a:off x="7966452" y="3613194"/>
            <a:ext cx="607859" cy="584775"/>
          </a:xfrm>
          <a:prstGeom prst="rect">
            <a:avLst/>
          </a:prstGeom>
          <a:noFill/>
        </p:spPr>
        <p:txBody>
          <a:bodyPr wrap="square" rtlCol="0">
            <a:spAutoFit/>
          </a:bodyPr>
          <a:lstStyle/>
          <a:p>
            <a:r>
              <a:rPr lang="en-IN" sz="3200" dirty="0">
                <a:solidFill>
                  <a:schemeClr val="bg1"/>
                </a:solidFill>
                <a:latin typeface="Segoe UI Light" panose="020B0502040204020203" pitchFamily="34" charset="0"/>
                <a:cs typeface="Segoe UI Light" panose="020B0502040204020203" pitchFamily="34" charset="0"/>
              </a:rPr>
              <a:t>06</a:t>
            </a:r>
          </a:p>
        </p:txBody>
      </p:sp>
      <p:sp>
        <p:nvSpPr>
          <p:cNvPr id="27" name="Rectangle 26">
            <a:extLst>
              <a:ext uri="{FF2B5EF4-FFF2-40B4-BE49-F238E27FC236}">
                <a16:creationId xmlns:a16="http://schemas.microsoft.com/office/drawing/2014/main" id="{F2ED899D-5FC8-E74A-1B23-61C4EA77182F}"/>
              </a:ext>
            </a:extLst>
          </p:cNvPr>
          <p:cNvSpPr/>
          <p:nvPr/>
        </p:nvSpPr>
        <p:spPr>
          <a:xfrm>
            <a:off x="8762706" y="1489565"/>
            <a:ext cx="3175910" cy="494494"/>
          </a:xfrm>
          <a:prstGeom prst="rect">
            <a:avLst/>
          </a:prstGeom>
        </p:spPr>
        <p:txBody>
          <a:bodyPr wrap="square" lIns="0" tIns="0" rIns="0" bIns="0" anchor="ctr">
            <a:spAutoFit/>
          </a:bodyPr>
          <a:lstStyle/>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Forecast Uncertainty</a:t>
            </a:r>
          </a:p>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Underutilized Seasonality Insights</a:t>
            </a:r>
          </a:p>
        </p:txBody>
      </p:sp>
      <p:sp>
        <p:nvSpPr>
          <p:cNvPr id="28" name="Rectangle 27">
            <a:extLst>
              <a:ext uri="{FF2B5EF4-FFF2-40B4-BE49-F238E27FC236}">
                <a16:creationId xmlns:a16="http://schemas.microsoft.com/office/drawing/2014/main" id="{69AEA07C-227A-C039-7CAC-E0C37586C7D7}"/>
              </a:ext>
            </a:extLst>
          </p:cNvPr>
          <p:cNvSpPr/>
          <p:nvPr/>
        </p:nvSpPr>
        <p:spPr>
          <a:xfrm>
            <a:off x="8762706" y="2573949"/>
            <a:ext cx="3175910" cy="494494"/>
          </a:xfrm>
          <a:prstGeom prst="rect">
            <a:avLst/>
          </a:prstGeom>
        </p:spPr>
        <p:txBody>
          <a:bodyPr wrap="square" lIns="0" tIns="0" rIns="0" bIns="0" anchor="ctr">
            <a:spAutoFit/>
          </a:bodyPr>
          <a:lstStyle/>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Category Mix</a:t>
            </a:r>
          </a:p>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Profit Variability</a:t>
            </a:r>
          </a:p>
        </p:txBody>
      </p:sp>
      <p:sp>
        <p:nvSpPr>
          <p:cNvPr id="29" name="Rectangle 28">
            <a:extLst>
              <a:ext uri="{FF2B5EF4-FFF2-40B4-BE49-F238E27FC236}">
                <a16:creationId xmlns:a16="http://schemas.microsoft.com/office/drawing/2014/main" id="{BCF71E40-36A7-A64F-F21B-0703A852D3F6}"/>
              </a:ext>
            </a:extLst>
          </p:cNvPr>
          <p:cNvSpPr/>
          <p:nvPr/>
        </p:nvSpPr>
        <p:spPr>
          <a:xfrm>
            <a:off x="8762706" y="3658334"/>
            <a:ext cx="3175910" cy="494494"/>
          </a:xfrm>
          <a:prstGeom prst="rect">
            <a:avLst/>
          </a:prstGeom>
        </p:spPr>
        <p:txBody>
          <a:bodyPr wrap="square" lIns="0" tIns="0" rIns="0" bIns="0" anchor="ctr">
            <a:spAutoFit/>
          </a:bodyPr>
          <a:lstStyle/>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Regional Imbalance. </a:t>
            </a:r>
          </a:p>
          <a:p>
            <a:pPr marL="342900" indent="-342900">
              <a:lnSpc>
                <a:spcPct val="90000"/>
              </a:lnSpc>
              <a:spcBef>
                <a:spcPts val="400"/>
              </a:spcBef>
              <a:buFont typeface="Arial" panose="020B0604020202020204" pitchFamily="34" charset="0"/>
              <a:buChar char="•"/>
            </a:pPr>
            <a:r>
              <a:rPr lang="en-IN" sz="1600" b="1"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Seasonal Declines</a:t>
            </a:r>
          </a:p>
        </p:txBody>
      </p:sp>
      <p:sp>
        <p:nvSpPr>
          <p:cNvPr id="30" name="Oval 29">
            <a:extLst>
              <a:ext uri="{FF2B5EF4-FFF2-40B4-BE49-F238E27FC236}">
                <a16:creationId xmlns:a16="http://schemas.microsoft.com/office/drawing/2014/main" id="{C6211FE9-EC13-8364-E076-86480F04006C}"/>
              </a:ext>
            </a:extLst>
          </p:cNvPr>
          <p:cNvSpPr/>
          <p:nvPr/>
        </p:nvSpPr>
        <p:spPr>
          <a:xfrm>
            <a:off x="5769841" y="4999004"/>
            <a:ext cx="1858996" cy="1858996"/>
          </a:xfrm>
          <a:prstGeom prst="ellipse">
            <a:avLst/>
          </a:prstGeom>
          <a:solidFill>
            <a:schemeClr val="tx1">
              <a:lumMod val="65000"/>
              <a:lumOff val="35000"/>
            </a:schemeClr>
          </a:solidFill>
          <a:ln>
            <a:noFill/>
          </a:ln>
          <a:effectLst>
            <a:outerShdw blurRad="165100" dist="114300" dir="18900000" sx="98000" sy="98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latin typeface="Segoe UI Light" panose="020B0502040204020203" pitchFamily="34" charset="0"/>
                <a:cs typeface="Segoe UI Light" panose="020B0502040204020203" pitchFamily="34" charset="0"/>
              </a:rPr>
              <a:t>Challenges &amp; Gaps</a:t>
            </a:r>
          </a:p>
        </p:txBody>
      </p:sp>
      <p:pic>
        <p:nvPicPr>
          <p:cNvPr id="31" name="Picture 2">
            <a:extLst>
              <a:ext uri="{FF2B5EF4-FFF2-40B4-BE49-F238E27FC236}">
                <a16:creationId xmlns:a16="http://schemas.microsoft.com/office/drawing/2014/main" id="{AADC9387-B60E-4A6D-DDB9-99211CE4D9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004" y="1"/>
            <a:ext cx="789871" cy="83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592857"/>
      </p:ext>
    </p:extLst>
  </p:cSld>
  <p:clrMapOvr>
    <a:masterClrMapping/>
  </p:clrMapOvr>
  <p:transition spd="med">
    <p:pull/>
  </p:transition>
</p:sld>
</file>

<file path=ppt/theme/theme1.xml><?xml version="1.0" encoding="utf-8"?>
<a:theme xmlns:a="http://schemas.openxmlformats.org/drawingml/2006/main" name="Office Theme">
  <a:themeElements>
    <a:clrScheme name="Custom 37">
      <a:dk1>
        <a:sysClr val="windowText" lastClr="000000"/>
      </a:dk1>
      <a:lt1>
        <a:sysClr val="window" lastClr="FFFFFF"/>
      </a:lt1>
      <a:dk2>
        <a:srgbClr val="1F497D"/>
      </a:dk2>
      <a:lt2>
        <a:srgbClr val="EEECE1"/>
      </a:lt2>
      <a:accent1>
        <a:srgbClr val="8E53A1"/>
      </a:accent1>
      <a:accent2>
        <a:srgbClr val="18A68C"/>
      </a:accent2>
      <a:accent3>
        <a:srgbClr val="7BB5D2"/>
      </a:accent3>
      <a:accent4>
        <a:srgbClr val="F68E51"/>
      </a:accent4>
      <a:accent5>
        <a:srgbClr val="E1B757"/>
      </a:accent5>
      <a:accent6>
        <a:srgbClr val="00B050"/>
      </a:accent6>
      <a:hlink>
        <a:srgbClr val="0000FF"/>
      </a:hlink>
      <a:folHlink>
        <a:srgbClr val="800080"/>
      </a:folHlink>
    </a:clrScheme>
    <a:fontScheme name="Custom 1">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14897</TotalTime>
  <Words>1433</Words>
  <Application>Microsoft Office PowerPoint</Application>
  <PresentationFormat>Custom</PresentationFormat>
  <Paragraphs>202</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Marketing Plan PowerPoint Templates</dc:title>
  <dc:creator>Julian</dc:creator>
  <cp:lastModifiedBy>Adeola Enomhensike</cp:lastModifiedBy>
  <cp:revision>185</cp:revision>
  <dcterms:created xsi:type="dcterms:W3CDTF">2013-09-12T13:05:01Z</dcterms:created>
  <dcterms:modified xsi:type="dcterms:W3CDTF">2025-09-04T18:53:40Z</dcterms:modified>
</cp:coreProperties>
</file>