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04" r:id="rId3"/>
    <p:sldId id="299" r:id="rId4"/>
    <p:sldId id="297" r:id="rId5"/>
    <p:sldId id="298" r:id="rId6"/>
    <p:sldId id="258" r:id="rId7"/>
    <p:sldId id="300" r:id="rId8"/>
    <p:sldId id="301" r:id="rId9"/>
    <p:sldId id="302" r:id="rId10"/>
    <p:sldId id="303" r:id="rId11"/>
    <p:sldId id="279" r:id="rId12"/>
    <p:sldId id="280" r:id="rId13"/>
    <p:sldId id="281" r:id="rId14"/>
    <p:sldId id="264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4DA"/>
    <a:srgbClr val="E6E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>
      <p:cViewPr varScale="1">
        <p:scale>
          <a:sx n="45" d="100"/>
          <a:sy n="45" d="100"/>
        </p:scale>
        <p:origin x="75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EB4EA-BD22-4F16-9E49-DEC1ED937372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98221-C6D1-4FD6-87FE-AA0A1AF16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90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4990F-BF46-4368-BF87-4CBB7B2DE16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83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2.pn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68.png"/><Relationship Id="rId21" Type="http://schemas.openxmlformats.org/officeDocument/2006/relationships/image" Target="../media/image20.png"/><Relationship Id="rId7" Type="http://schemas.openxmlformats.org/officeDocument/2006/relationships/image" Target="../media/image7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image" Target="../media/image67.pn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.png"/><Relationship Id="rId11" Type="http://schemas.openxmlformats.org/officeDocument/2006/relationships/image" Target="../media/image75.png"/><Relationship Id="rId5" Type="http://schemas.openxmlformats.org/officeDocument/2006/relationships/image" Target="../media/image70.png"/><Relationship Id="rId15" Type="http://schemas.openxmlformats.org/officeDocument/2006/relationships/image" Target="../media/image79.png"/><Relationship Id="rId23" Type="http://schemas.openxmlformats.org/officeDocument/2006/relationships/image" Target="../media/image21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4" Type="http://schemas.openxmlformats.org/officeDocument/2006/relationships/image" Target="../media/image69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Relationship Id="rId22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microsoft.com/office/2007/relationships/hdphoto" Target="../media/hdphoto1.wdp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48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3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50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0.png"/><Relationship Id="rId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D0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0889" y="457143"/>
            <a:ext cx="17576822" cy="9374182"/>
            <a:chOff x="350889" y="457143"/>
            <a:chExt cx="17576822" cy="9374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889" y="457143"/>
              <a:ext cx="17576822" cy="9374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36247" y="8006619"/>
            <a:ext cx="8966338" cy="885089"/>
            <a:chOff x="4736247" y="8006619"/>
            <a:chExt cx="8966338" cy="8850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6247" y="8006619"/>
              <a:ext cx="8966338" cy="8850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89915" y="7477174"/>
            <a:ext cx="875157" cy="215866"/>
            <a:chOff x="11889915" y="7477174"/>
            <a:chExt cx="875157" cy="2158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1889915" y="7477174"/>
              <a:ext cx="875157" cy="2158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20642" y="7477174"/>
            <a:ext cx="875157" cy="215866"/>
            <a:chOff x="5520642" y="7477174"/>
            <a:chExt cx="875157" cy="21586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5520642" y="7477174"/>
              <a:ext cx="875157" cy="2158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90459" y="8745915"/>
            <a:ext cx="768152" cy="936919"/>
            <a:chOff x="14790459" y="8745915"/>
            <a:chExt cx="768152" cy="9369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90459" y="8745915"/>
              <a:ext cx="768152" cy="9369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86979" y="8754481"/>
            <a:ext cx="1375295" cy="932010"/>
            <a:chOff x="1686979" y="8754481"/>
            <a:chExt cx="1375295" cy="93201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6979" y="8754481"/>
              <a:ext cx="1375295" cy="93201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61872" y="1311174"/>
            <a:ext cx="15860364" cy="635686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907293" y="2901440"/>
            <a:ext cx="335458" cy="111447"/>
            <a:chOff x="4907293" y="2901440"/>
            <a:chExt cx="335458" cy="11144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07293" y="2901440"/>
              <a:ext cx="335458" cy="11144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415532" y="2933491"/>
            <a:ext cx="233274" cy="111447"/>
            <a:chOff x="6415532" y="2933491"/>
            <a:chExt cx="233274" cy="11144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6415532" y="2933491"/>
              <a:ext cx="233274" cy="11144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711323" y="2933491"/>
            <a:ext cx="233274" cy="111447"/>
            <a:chOff x="8711323" y="2933491"/>
            <a:chExt cx="233274" cy="11144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8711323" y="2933491"/>
              <a:ext cx="233274" cy="11144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117897" y="2933491"/>
            <a:ext cx="233274" cy="111447"/>
            <a:chOff x="7117897" y="2933491"/>
            <a:chExt cx="233274" cy="11144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7117897" y="2933491"/>
              <a:ext cx="233274" cy="11144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192602" y="4252370"/>
            <a:ext cx="202673" cy="111447"/>
            <a:chOff x="7192602" y="4252370"/>
            <a:chExt cx="202673" cy="11144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92602" y="4252370"/>
              <a:ext cx="202673" cy="11144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299458" y="2906364"/>
            <a:ext cx="198424" cy="111447"/>
            <a:chOff x="13299458" y="2906364"/>
            <a:chExt cx="198424" cy="11144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13299458" y="2906364"/>
              <a:ext cx="198424" cy="11144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099006" y="2869990"/>
            <a:ext cx="233274" cy="111447"/>
            <a:chOff x="10099006" y="2869990"/>
            <a:chExt cx="233274" cy="111447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0099006" y="2869990"/>
              <a:ext cx="233274" cy="11144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777926" y="4088508"/>
            <a:ext cx="187965" cy="111447"/>
            <a:chOff x="11777926" y="4088508"/>
            <a:chExt cx="187965" cy="111447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777926" y="4088508"/>
              <a:ext cx="187965" cy="11144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815631" y="4941846"/>
            <a:ext cx="708531" cy="650008"/>
            <a:chOff x="3815631" y="4941846"/>
            <a:chExt cx="708531" cy="650008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4212843" y="5280536"/>
              <a:ext cx="268345" cy="268345"/>
              <a:chOff x="4212843" y="5280536"/>
              <a:chExt cx="268345" cy="26834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440000">
                <a:off x="4212843" y="5280536"/>
                <a:ext cx="268345" cy="268345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4099395" y="5059126"/>
              <a:ext cx="194456" cy="194456"/>
              <a:chOff x="4099395" y="5059126"/>
              <a:chExt cx="194456" cy="194456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2220000">
                <a:off x="4099395" y="5059126"/>
                <a:ext cx="194456" cy="194456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3873095" y="5191834"/>
              <a:ext cx="183706" cy="183706"/>
              <a:chOff x="3873095" y="5191834"/>
              <a:chExt cx="183706" cy="183706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2520000">
                <a:off x="3873095" y="5191834"/>
                <a:ext cx="183706" cy="183706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3842746" y="4968962"/>
              <a:ext cx="131542" cy="131542"/>
              <a:chOff x="3842746" y="4968962"/>
              <a:chExt cx="131542" cy="131542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2520000">
                <a:off x="3842746" y="4968962"/>
                <a:ext cx="131542" cy="131542"/>
              </a:xfrm>
              <a:prstGeom prst="rect">
                <a:avLst/>
              </a:prstGeom>
            </p:spPr>
          </p:pic>
        </p:grpSp>
      </p:grpSp>
      <p:grpSp>
        <p:nvGrpSpPr>
          <p:cNvPr id="1021" name="그룹 1021"/>
          <p:cNvGrpSpPr/>
          <p:nvPr/>
        </p:nvGrpSpPr>
        <p:grpSpPr>
          <a:xfrm>
            <a:off x="15337881" y="2685216"/>
            <a:ext cx="708814" cy="655341"/>
            <a:chOff x="15337881" y="2685216"/>
            <a:chExt cx="708814" cy="655341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15393975" y="3012349"/>
              <a:ext cx="272115" cy="272115"/>
              <a:chOff x="15393975" y="3012349"/>
              <a:chExt cx="272115" cy="272115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2520000">
                <a:off x="15393975" y="3012349"/>
                <a:ext cx="272115" cy="272115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15764374" y="2977006"/>
              <a:ext cx="197188" cy="197188"/>
              <a:chOff x="15764374" y="2977006"/>
              <a:chExt cx="197188" cy="197188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1740000">
                <a:off x="15764374" y="2977006"/>
                <a:ext cx="197188" cy="197188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5649613" y="2759337"/>
              <a:ext cx="186287" cy="186287"/>
              <a:chOff x="15649613" y="2759337"/>
              <a:chExt cx="186287" cy="186287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1740000">
                <a:off x="15649613" y="2759337"/>
                <a:ext cx="186287" cy="186287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15889334" y="2709188"/>
              <a:ext cx="133390" cy="133390"/>
              <a:chOff x="15889334" y="2709188"/>
              <a:chExt cx="133390" cy="133390"/>
            </a:xfrm>
          </p:grpSpPr>
          <p:pic>
            <p:nvPicPr>
              <p:cNvPr id="76" name="Object 75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1740000">
                <a:off x="15889334" y="2709188"/>
                <a:ext cx="133390" cy="133390"/>
              </a:xfrm>
              <a:prstGeom prst="rect">
                <a:avLst/>
              </a:prstGeom>
            </p:spPr>
          </p:pic>
        </p:grpSp>
      </p:grpSp>
      <p:pic>
        <p:nvPicPr>
          <p:cNvPr id="54" name="그림 53">
            <a:extLst>
              <a:ext uri="{FF2B5EF4-FFF2-40B4-BE49-F238E27FC236}">
                <a16:creationId xmlns:a16="http://schemas.microsoft.com/office/drawing/2014/main" id="{B8B85AD7-6F8E-46B9-9524-6C6A7B9AABA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4615" b="97500" l="9000" r="90000">
                        <a14:foregroundMark x1="17556" y1="32019" x2="18556" y2="33462"/>
                        <a14:foregroundMark x1="60778" y1="58462" x2="69889" y2="57596"/>
                        <a14:foregroundMark x1="69889" y1="57596" x2="72222" y2="57692"/>
                        <a14:foregroundMark x1="25889" y1="92308" x2="24667" y2="93846"/>
                        <a14:foregroundMark x1="22556" y1="94519" x2="21111" y2="95288"/>
                        <a14:foregroundMark x1="48667" y1="95288" x2="48333" y2="96250"/>
                        <a14:foregroundMark x1="22444" y1="96442" x2="21222" y2="97019"/>
                        <a14:foregroundMark x1="46778" y1="97019" x2="47000" y2="97788"/>
                        <a14:foregroundMark x1="26444" y1="97596" x2="24778" y2="97692"/>
                        <a14:foregroundMark x1="9111" y1="73750" x2="9556" y2="77019"/>
                        <a14:foregroundMark x1="9444" y1="70481" x2="9667" y2="69231"/>
                        <a14:foregroundMark x1="36222" y1="48462" x2="34444" y2="43269"/>
                        <a14:foregroundMark x1="34444" y1="43269" x2="34889" y2="41058"/>
                        <a14:foregroundMark x1="36333" y1="40673" x2="38556" y2="35865"/>
                        <a14:foregroundMark x1="38556" y1="35865" x2="38556" y2="35865"/>
                        <a14:foregroundMark x1="39222" y1="34904" x2="41889" y2="29615"/>
                        <a14:foregroundMark x1="54111" y1="20096" x2="58000" y2="16923"/>
                        <a14:foregroundMark x1="69111" y1="16635" x2="66111" y2="15096"/>
                        <a14:foregroundMark x1="65556" y1="15288" x2="64222" y2="14327"/>
                        <a14:foregroundMark x1="64222" y1="14615" x2="58000" y2="15962"/>
                        <a14:foregroundMark x1="58000" y1="15962" x2="57667" y2="16250"/>
                        <a14:foregroundMark x1="63333" y1="14712" x2="61667" y2="14615"/>
                        <a14:foregroundMark x1="63333" y1="14327" x2="62333" y2="14231"/>
                        <a14:foregroundMark x1="63444" y1="14231" x2="58111" y2="15865"/>
                        <a14:foregroundMark x1="50889" y1="19712" x2="58111" y2="16058"/>
                        <a14:foregroundMark x1="73000" y1="10000" x2="73667" y2="8365"/>
                        <a14:foregroundMark x1="76111" y1="11250" x2="78333" y2="9615"/>
                        <a14:foregroundMark x1="81444" y1="12788" x2="83000" y2="13558"/>
                        <a14:foregroundMark x1="80333" y1="11442" x2="81222" y2="11058"/>
                        <a14:foregroundMark x1="86333" y1="5096" x2="88111" y2="4615"/>
                        <a14:foregroundMark x1="40778" y1="25096" x2="35000" y2="41635"/>
                        <a14:foregroundMark x1="34889" y1="41923" x2="42000" y2="21923"/>
                        <a14:foregroundMark x1="42000" y1="21923" x2="58889" y2="15481"/>
                        <a14:foregroundMark x1="69778" y1="17692" x2="71444" y2="19135"/>
                        <a14:foregroundMark x1="71444" y1="19423" x2="66889" y2="2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322641" y="6700756"/>
            <a:ext cx="2399595" cy="27728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75022" y="7883615"/>
            <a:ext cx="8229600" cy="1143000"/>
          </a:xfrm>
        </p:spPr>
        <p:txBody>
          <a:bodyPr/>
          <a:lstStyle/>
          <a:p>
            <a:r>
              <a:rPr lang="ko-KR" altLang="en-US" dirty="0"/>
              <a:t>교과서 </a:t>
            </a:r>
            <a:r>
              <a:rPr lang="en-US" altLang="ko-KR" dirty="0"/>
              <a:t>102~103</a:t>
            </a:r>
            <a:r>
              <a:rPr lang="ko-KR" altLang="en-US" dirty="0"/>
              <a:t>쪽</a:t>
            </a: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90531F14-0791-42D2-8DDF-66C552530BC8}"/>
              </a:ext>
            </a:extLst>
          </p:cNvPr>
          <p:cNvSpPr txBox="1">
            <a:spLocks/>
          </p:cNvSpPr>
          <p:nvPr/>
        </p:nvSpPr>
        <p:spPr>
          <a:xfrm>
            <a:off x="3280475" y="12373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atin typeface="경기천년제목OTF Bold" panose="02020803020101020101" pitchFamily="18" charset="-127"/>
                <a:ea typeface="경기천년제목OTF Bold" panose="02020803020101020101" pitchFamily="18" charset="-127"/>
                <a:cs typeface="맑은 고딕 Semilight" panose="020B0502040204020203" pitchFamily="50" charset="-127"/>
              </a:rPr>
              <a:t>관천중학교 </a:t>
            </a:r>
            <a:r>
              <a:rPr lang="en-US" altLang="ko-KR" b="1" dirty="0">
                <a:latin typeface="경기천년제목OTF Bold" panose="02020803020101020101" pitchFamily="18" charset="-127"/>
                <a:ea typeface="경기천년제목OTF Bold" panose="02020803020101020101" pitchFamily="18" charset="-127"/>
                <a:cs typeface="맑은 고딕 Semilight" panose="020B0502040204020203" pitchFamily="50" charset="-127"/>
              </a:rPr>
              <a:t>2</a:t>
            </a:r>
            <a:r>
              <a:rPr lang="ko-KR" altLang="en-US" b="1" dirty="0">
                <a:latin typeface="경기천년제목OTF Bold" panose="02020803020101020101" pitchFamily="18" charset="-127"/>
                <a:ea typeface="경기천년제목OTF Bold" panose="02020803020101020101" pitchFamily="18" charset="-127"/>
                <a:cs typeface="맑은 고딕 Semilight" panose="020B0502040204020203" pitchFamily="50" charset="-127"/>
              </a:rPr>
              <a:t>학년 </a:t>
            </a:r>
            <a:r>
              <a:rPr lang="en-US" altLang="ko-KR" b="1" dirty="0">
                <a:latin typeface="경기천년제목OTF Bold" panose="02020803020101020101" pitchFamily="18" charset="-127"/>
                <a:ea typeface="경기천년제목OTF Bold" panose="02020803020101020101" pitchFamily="18" charset="-127"/>
                <a:cs typeface="맑은 고딕 Semilight" panose="020B0502040204020203" pitchFamily="50" charset="-127"/>
              </a:rPr>
              <a:t>6</a:t>
            </a:r>
            <a:r>
              <a:rPr lang="ko-KR" altLang="en-US" b="1" dirty="0">
                <a:latin typeface="경기천년제목OTF Bold" panose="02020803020101020101" pitchFamily="18" charset="-127"/>
                <a:ea typeface="경기천년제목OTF Bold" panose="02020803020101020101" pitchFamily="18" charset="-127"/>
                <a:cs typeface="맑은 고딕 Semilight" panose="020B0502040204020203" pitchFamily="50" charset="-127"/>
              </a:rPr>
              <a:t>반 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C76E614C-B705-4DC3-9E6D-8CB22B366D82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74583" t="33487" r="16958" b="52969"/>
          <a:stretch/>
        </p:blipFill>
        <p:spPr>
          <a:xfrm>
            <a:off x="10147644" y="1588285"/>
            <a:ext cx="547120" cy="492783"/>
          </a:xfrm>
          <a:prstGeom prst="rect">
            <a:avLst/>
          </a:prstGeom>
        </p:spPr>
      </p:pic>
      <p:pic>
        <p:nvPicPr>
          <p:cNvPr id="57" name="Object 14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70062" y="5226150"/>
            <a:ext cx="13479957" cy="25667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0889" y="457143"/>
            <a:ext cx="17576822" cy="9374182"/>
            <a:chOff x="350889" y="457143"/>
            <a:chExt cx="17576822" cy="9374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889" y="457143"/>
              <a:ext cx="17576822" cy="93741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33333" y="3844156"/>
            <a:ext cx="14176190" cy="4898701"/>
            <a:chOff x="2033333" y="3844156"/>
            <a:chExt cx="14176190" cy="489870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3333" y="3844156"/>
              <a:ext cx="14176190" cy="48987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590476" y="2778504"/>
            <a:ext cx="654034" cy="600013"/>
            <a:chOff x="2590476" y="2778504"/>
            <a:chExt cx="654034" cy="60001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957137" y="3091143"/>
              <a:ext cx="247706" cy="247706"/>
              <a:chOff x="2957137" y="3091143"/>
              <a:chExt cx="247706" cy="24770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440000">
                <a:off x="2957137" y="3091143"/>
                <a:ext cx="247706" cy="24770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2852414" y="2886764"/>
              <a:ext cx="179499" cy="179499"/>
              <a:chOff x="2852414" y="2886764"/>
              <a:chExt cx="179499" cy="179499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220000">
                <a:off x="2852414" y="2886764"/>
                <a:ext cx="179499" cy="17949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2643520" y="3009264"/>
              <a:ext cx="169576" cy="169576"/>
              <a:chOff x="2643520" y="3009264"/>
              <a:chExt cx="169576" cy="169576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2520000">
                <a:off x="2643520" y="3009264"/>
                <a:ext cx="169576" cy="1695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2615506" y="2803534"/>
              <a:ext cx="121424" cy="121424"/>
              <a:chOff x="2615506" y="2803534"/>
              <a:chExt cx="121424" cy="12142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2520000">
                <a:off x="2615506" y="2803534"/>
                <a:ext cx="121424" cy="121424"/>
              </a:xfrm>
              <a:prstGeom prst="rect">
                <a:avLst/>
              </a:prstGeom>
            </p:spPr>
          </p:pic>
        </p:grpSp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39064" y="913036"/>
            <a:ext cx="12483873" cy="41598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BA4830-BC26-42C3-B0E8-10780871AA0D}"/>
                  </a:ext>
                </a:extLst>
              </p:cNvPr>
              <p:cNvSpPr txBox="1"/>
              <p:nvPr/>
            </p:nvSpPr>
            <p:spPr>
              <a:xfrm>
                <a:off x="4222916" y="3069322"/>
                <a:ext cx="6543950" cy="55474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5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sz="9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96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9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altLang="ko-KR" sz="9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9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9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9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9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9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9600" b="0" i="1" smtClean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en-US" altLang="ko-KR" sz="9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9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ko-KR" sz="9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r>
                              <a:rPr lang="en-US" altLang="ko-KR" sz="9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9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9600" b="0" i="1" smtClean="0">
                                <a:latin typeface="Cambria Math" panose="02040503050406030204" pitchFamily="18" charset="0"/>
                              </a:rPr>
                              <m:t>−0.3</m:t>
                            </m:r>
                            <m:r>
                              <a:rPr lang="en-US" altLang="ko-KR" sz="9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9600" b="0" i="1" smtClean="0">
                                <a:latin typeface="Cambria Math" panose="02040503050406030204" pitchFamily="18" charset="0"/>
                              </a:rPr>
                              <m:t>=1.3</m:t>
                            </m:r>
                          </m:e>
                        </m:eqArr>
                      </m:e>
                    </m:d>
                  </m:oMath>
                </a14:m>
                <a:endParaRPr lang="ko-KR" altLang="en-US" sz="9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BA4830-BC26-42C3-B0E8-10780871A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916" y="3069322"/>
                <a:ext cx="6543950" cy="5547481"/>
              </a:xfrm>
              <a:prstGeom prst="rect">
                <a:avLst/>
              </a:prstGeom>
              <a:blipFill>
                <a:blip r:embed="rId9"/>
                <a:stretch>
                  <a:fillRect r="-389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318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0889" y="457143"/>
            <a:ext cx="17576822" cy="9374182"/>
            <a:chOff x="350889" y="457143"/>
            <a:chExt cx="17576822" cy="9374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889" y="457143"/>
              <a:ext cx="17576822" cy="9374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200" y="3402594"/>
            <a:ext cx="15697200" cy="5855706"/>
            <a:chOff x="3392338" y="4270676"/>
            <a:chExt cx="11501038" cy="43619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2338" y="4270676"/>
              <a:ext cx="11501038" cy="43619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934188" y="2691460"/>
            <a:ext cx="6633737" cy="1233020"/>
            <a:chOff x="6285501" y="3863322"/>
            <a:chExt cx="5714713" cy="81470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5501" y="3863322"/>
              <a:ext cx="5714713" cy="81470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70035" y="3302074"/>
            <a:ext cx="1558706" cy="463311"/>
            <a:chOff x="866139" y="6194459"/>
            <a:chExt cx="1558706" cy="46331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8700000">
              <a:off x="866139" y="6194459"/>
              <a:ext cx="1558706" cy="463311"/>
            </a:xfrm>
            <a:prstGeom prst="rect">
              <a:avLst/>
            </a:prstGeom>
          </p:spPr>
        </p:pic>
      </p:grpSp>
      <p:sp>
        <p:nvSpPr>
          <p:cNvPr id="30" name="제목 1"/>
          <p:cNvSpPr txBox="1">
            <a:spLocks/>
          </p:cNvSpPr>
          <p:nvPr/>
        </p:nvSpPr>
        <p:spPr>
          <a:xfrm>
            <a:off x="3802084" y="401884"/>
            <a:ext cx="10896600" cy="28114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더 연습해봅시다 </a:t>
            </a:r>
            <a:r>
              <a:rPr lang="en-US" altLang="ko-KR" sz="6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6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5934188" y="2626325"/>
            <a:ext cx="6633738" cy="698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sz="4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</a:br>
            <a:r>
              <a:rPr lang="ko-KR" altLang="en-US" sz="5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형성평가</a:t>
            </a:r>
            <a:endParaRPr lang="ko-KR" altLang="en-US" sz="48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6"/>
          <a:srcRect l="7917" t="46296" r="60000" b="43333"/>
          <a:stretch/>
        </p:blipFill>
        <p:spPr>
          <a:xfrm>
            <a:off x="1717714" y="4809418"/>
            <a:ext cx="14843171" cy="269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80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0889" y="457143"/>
            <a:ext cx="17576822" cy="9374182"/>
            <a:chOff x="350889" y="457143"/>
            <a:chExt cx="17576822" cy="9374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889" y="457143"/>
              <a:ext cx="17576822" cy="9374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200" y="3402594"/>
            <a:ext cx="15697200" cy="5855706"/>
            <a:chOff x="3392338" y="4270676"/>
            <a:chExt cx="11501038" cy="43619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2338" y="4270676"/>
              <a:ext cx="11501038" cy="43619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934188" y="2691460"/>
            <a:ext cx="6633737" cy="1233020"/>
            <a:chOff x="6285501" y="3863322"/>
            <a:chExt cx="5714713" cy="81470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5501" y="3863322"/>
              <a:ext cx="5714713" cy="81470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70035" y="3302074"/>
            <a:ext cx="1558706" cy="463311"/>
            <a:chOff x="866139" y="6194459"/>
            <a:chExt cx="1558706" cy="46331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8700000">
              <a:off x="866139" y="6194459"/>
              <a:ext cx="1558706" cy="463311"/>
            </a:xfrm>
            <a:prstGeom prst="rect">
              <a:avLst/>
            </a:prstGeom>
          </p:spPr>
        </p:pic>
      </p:grpSp>
      <p:sp>
        <p:nvSpPr>
          <p:cNvPr id="30" name="제목 1"/>
          <p:cNvSpPr txBox="1">
            <a:spLocks/>
          </p:cNvSpPr>
          <p:nvPr/>
        </p:nvSpPr>
        <p:spPr>
          <a:xfrm>
            <a:off x="3802084" y="401884"/>
            <a:ext cx="10896600" cy="28114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더 연습해봅시다 </a:t>
            </a:r>
            <a:r>
              <a:rPr lang="en-US" altLang="ko-KR" sz="6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6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6"/>
          <a:srcRect l="29167" t="50741" r="26667" b="31481"/>
          <a:stretch/>
        </p:blipFill>
        <p:spPr>
          <a:xfrm>
            <a:off x="1579837" y="4577112"/>
            <a:ext cx="15118926" cy="370521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898677" y="2862940"/>
            <a:ext cx="3530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형성평가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225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0889" y="457143"/>
            <a:ext cx="17576822" cy="9374182"/>
            <a:chOff x="350889" y="457143"/>
            <a:chExt cx="17576822" cy="9374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889" y="457143"/>
              <a:ext cx="17576822" cy="9374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200" y="3402594"/>
            <a:ext cx="15697200" cy="5855706"/>
            <a:chOff x="3392338" y="4270676"/>
            <a:chExt cx="11501038" cy="43619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2338" y="4270676"/>
              <a:ext cx="11501038" cy="43619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934188" y="2691460"/>
            <a:ext cx="6633737" cy="1233020"/>
            <a:chOff x="6285501" y="3863322"/>
            <a:chExt cx="5714713" cy="81470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5501" y="3863322"/>
              <a:ext cx="5714713" cy="81470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70035" y="3302074"/>
            <a:ext cx="1558706" cy="463311"/>
            <a:chOff x="866139" y="6194459"/>
            <a:chExt cx="1558706" cy="46331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8700000">
              <a:off x="866139" y="6194459"/>
              <a:ext cx="1558706" cy="463311"/>
            </a:xfrm>
            <a:prstGeom prst="rect">
              <a:avLst/>
            </a:prstGeom>
          </p:spPr>
        </p:pic>
      </p:grpSp>
      <p:sp>
        <p:nvSpPr>
          <p:cNvPr id="30" name="제목 1"/>
          <p:cNvSpPr txBox="1">
            <a:spLocks/>
          </p:cNvSpPr>
          <p:nvPr/>
        </p:nvSpPr>
        <p:spPr>
          <a:xfrm>
            <a:off x="3802084" y="401884"/>
            <a:ext cx="10896600" cy="28114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더 연습해봅시다 </a:t>
            </a:r>
            <a:r>
              <a:rPr lang="en-US" altLang="ko-KR" sz="6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6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5934188" y="2198461"/>
            <a:ext cx="6633738" cy="698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</a:br>
            <a:br>
              <a:rPr lang="en-US" altLang="ko-KR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</a:br>
            <a:r>
              <a:rPr lang="ko-KR" altLang="en-US" sz="5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형성평가</a:t>
            </a:r>
            <a:endParaRPr lang="ko-KR" altLang="en-US" sz="48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rcRect l="24583" t="44815" r="13750" b="16667"/>
          <a:stretch/>
        </p:blipFill>
        <p:spPr>
          <a:xfrm>
            <a:off x="1600200" y="3970682"/>
            <a:ext cx="14499525" cy="509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25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D0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0889" y="457143"/>
            <a:ext cx="17576822" cy="9374182"/>
            <a:chOff x="350889" y="457143"/>
            <a:chExt cx="17576822" cy="9374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889" y="457143"/>
              <a:ext cx="17576822" cy="9374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39142" y="7231249"/>
            <a:ext cx="1087255" cy="215866"/>
            <a:chOff x="5839142" y="7231249"/>
            <a:chExt cx="1087255" cy="2158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5839142" y="7231249"/>
              <a:ext cx="1087255" cy="2158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359317" y="7231249"/>
            <a:ext cx="1087255" cy="215866"/>
            <a:chOff x="11359317" y="7231249"/>
            <a:chExt cx="1087255" cy="2158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11359317" y="7231249"/>
              <a:ext cx="1087255" cy="2158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71429" y="7863762"/>
            <a:ext cx="7695975" cy="885089"/>
            <a:chOff x="5371429" y="7863762"/>
            <a:chExt cx="7695975" cy="88508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1429" y="7863762"/>
              <a:ext cx="7695975" cy="88508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65107" y="730599"/>
            <a:ext cx="12237806" cy="764425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73238" y="3808627"/>
            <a:ext cx="14927817" cy="554199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551346" y="2644297"/>
            <a:ext cx="335458" cy="111447"/>
            <a:chOff x="7551346" y="2644297"/>
            <a:chExt cx="335458" cy="11144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7551346" y="2644297"/>
              <a:ext cx="335458" cy="11144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755030" y="2644297"/>
            <a:ext cx="335458" cy="111447"/>
            <a:chOff x="9755030" y="2644297"/>
            <a:chExt cx="335458" cy="11144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9755030" y="2644297"/>
              <a:ext cx="335458" cy="11144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91965" y="3565615"/>
            <a:ext cx="250892" cy="111447"/>
            <a:chOff x="10491965" y="3565615"/>
            <a:chExt cx="250892" cy="11144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91965" y="3565615"/>
              <a:ext cx="250892" cy="11144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054411" y="2605660"/>
            <a:ext cx="258185" cy="111447"/>
            <a:chOff x="12054411" y="2605660"/>
            <a:chExt cx="258185" cy="11144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12054411" y="2605660"/>
              <a:ext cx="258185" cy="11144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216316" y="2605660"/>
            <a:ext cx="154353" cy="111447"/>
            <a:chOff x="6216316" y="2605660"/>
            <a:chExt cx="154353" cy="11144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6216316" y="2605660"/>
              <a:ext cx="154353" cy="11144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699083" y="3760075"/>
            <a:ext cx="737532" cy="772247"/>
            <a:chOff x="4699083" y="3760075"/>
            <a:chExt cx="737532" cy="772247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5098805" y="4194512"/>
              <a:ext cx="300452" cy="300452"/>
              <a:chOff x="5098805" y="4194512"/>
              <a:chExt cx="300452" cy="300452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20000">
                <a:off x="5098805" y="4194512"/>
                <a:ext cx="300452" cy="300452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5008290" y="3928246"/>
              <a:ext cx="217722" cy="217722"/>
              <a:chOff x="5008290" y="3928246"/>
              <a:chExt cx="217722" cy="217722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800000">
                <a:off x="5008290" y="3928246"/>
                <a:ext cx="217722" cy="217722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4739472" y="4044157"/>
              <a:ext cx="205686" cy="205686"/>
              <a:chOff x="4739472" y="4044157"/>
              <a:chExt cx="205686" cy="205686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2100000">
                <a:off x="4739472" y="4044157"/>
                <a:ext cx="205686" cy="205686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4739934" y="3788996"/>
              <a:ext cx="147281" cy="147281"/>
              <a:chOff x="4739934" y="3788996"/>
              <a:chExt cx="147281" cy="147281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2100000">
                <a:off x="4739934" y="3788996"/>
                <a:ext cx="147281" cy="147281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12165875" y="2045032"/>
            <a:ext cx="759889" cy="647242"/>
            <a:chOff x="12165875" y="2045032"/>
            <a:chExt cx="759889" cy="647242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2224064" y="2352981"/>
              <a:ext cx="281104" cy="281104"/>
              <a:chOff x="12224064" y="2352981"/>
              <a:chExt cx="281104" cy="281104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2760000">
                <a:off x="12224064" y="2352981"/>
                <a:ext cx="281104" cy="281104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2611108" y="2340646"/>
              <a:ext cx="203702" cy="203702"/>
              <a:chOff x="12611108" y="2340646"/>
              <a:chExt cx="203702" cy="203702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1980000">
                <a:off x="12611108" y="2340646"/>
                <a:ext cx="203702" cy="203702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2508937" y="2107685"/>
              <a:ext cx="192441" cy="192441"/>
              <a:chOff x="12508937" y="2107685"/>
              <a:chExt cx="192441" cy="192441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1980000">
                <a:off x="12508937" y="2107685"/>
                <a:ext cx="192441" cy="192441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2761559" y="2071441"/>
              <a:ext cx="137796" cy="137796"/>
              <a:chOff x="12761559" y="2071441"/>
              <a:chExt cx="137796" cy="137796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1980000">
                <a:off x="12761559" y="2071441"/>
                <a:ext cx="137796" cy="137796"/>
              </a:xfrm>
              <a:prstGeom prst="rect">
                <a:avLst/>
              </a:prstGeom>
            </p:spPr>
          </p:pic>
        </p:grpSp>
      </p:grpSp>
      <p:grpSp>
        <p:nvGrpSpPr>
          <p:cNvPr id="1021" name="그룹 1021"/>
          <p:cNvGrpSpPr/>
          <p:nvPr/>
        </p:nvGrpSpPr>
        <p:grpSpPr>
          <a:xfrm>
            <a:off x="12470002" y="7706709"/>
            <a:ext cx="905102" cy="1103957"/>
            <a:chOff x="12470002" y="7706709"/>
            <a:chExt cx="905102" cy="1103957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1140000">
              <a:off x="12470002" y="7706709"/>
              <a:ext cx="905102" cy="1103957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4900815" y="7472470"/>
            <a:ext cx="812054" cy="1205910"/>
            <a:chOff x="4900815" y="7472470"/>
            <a:chExt cx="812054" cy="1205910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920000">
              <a:off x="4900815" y="7472470"/>
              <a:ext cx="812054" cy="1205910"/>
            </a:xfrm>
            <a:prstGeom prst="rect">
              <a:avLst/>
            </a:prstGeom>
          </p:spPr>
        </p:pic>
      </p:grpSp>
      <p:pic>
        <p:nvPicPr>
          <p:cNvPr id="47" name="그림 46">
            <a:extLst>
              <a:ext uri="{FF2B5EF4-FFF2-40B4-BE49-F238E27FC236}">
                <a16:creationId xmlns:a16="http://schemas.microsoft.com/office/drawing/2014/main" id="{B8B85AD7-6F8E-46B9-9524-6C6A7B9AABA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4615" b="97500" l="9000" r="90000">
                        <a14:foregroundMark x1="17556" y1="32019" x2="18556" y2="33462"/>
                        <a14:foregroundMark x1="60778" y1="58462" x2="69889" y2="57596"/>
                        <a14:foregroundMark x1="69889" y1="57596" x2="72222" y2="57692"/>
                        <a14:foregroundMark x1="25889" y1="92308" x2="24667" y2="93846"/>
                        <a14:foregroundMark x1="22556" y1="94519" x2="21111" y2="95288"/>
                        <a14:foregroundMark x1="48667" y1="95288" x2="48333" y2="96250"/>
                        <a14:foregroundMark x1="22444" y1="96442" x2="21222" y2="97019"/>
                        <a14:foregroundMark x1="46778" y1="97019" x2="47000" y2="97788"/>
                        <a14:foregroundMark x1="26444" y1="97596" x2="24778" y2="97692"/>
                        <a14:foregroundMark x1="9111" y1="73750" x2="9556" y2="77019"/>
                        <a14:foregroundMark x1="9444" y1="70481" x2="9667" y2="69231"/>
                        <a14:foregroundMark x1="36222" y1="48462" x2="34444" y2="43269"/>
                        <a14:foregroundMark x1="34444" y1="43269" x2="34889" y2="41058"/>
                        <a14:foregroundMark x1="36333" y1="40673" x2="38556" y2="35865"/>
                        <a14:foregroundMark x1="38556" y1="35865" x2="38556" y2="35865"/>
                        <a14:foregroundMark x1="39222" y1="34904" x2="41889" y2="29615"/>
                        <a14:foregroundMark x1="54111" y1="20096" x2="58000" y2="16923"/>
                        <a14:foregroundMark x1="69111" y1="16635" x2="66111" y2="15096"/>
                        <a14:foregroundMark x1="65556" y1="15288" x2="64222" y2="14327"/>
                        <a14:foregroundMark x1="64222" y1="14615" x2="58000" y2="15962"/>
                        <a14:foregroundMark x1="58000" y1="15962" x2="57667" y2="16250"/>
                        <a14:foregroundMark x1="63333" y1="14712" x2="61667" y2="14615"/>
                        <a14:foregroundMark x1="63333" y1="14327" x2="62333" y2="14231"/>
                        <a14:foregroundMark x1="63444" y1="14231" x2="58111" y2="15865"/>
                        <a14:foregroundMark x1="50889" y1="19712" x2="58111" y2="16058"/>
                        <a14:foregroundMark x1="73000" y1="10000" x2="73667" y2="8365"/>
                        <a14:foregroundMark x1="76111" y1="11250" x2="78333" y2="9615"/>
                        <a14:foregroundMark x1="81444" y1="12788" x2="83000" y2="13558"/>
                        <a14:foregroundMark x1="80333" y1="11442" x2="81222" y2="11058"/>
                        <a14:foregroundMark x1="86333" y1="5096" x2="88111" y2="4615"/>
                        <a14:foregroundMark x1="40778" y1="25096" x2="35000" y2="41635"/>
                        <a14:foregroundMark x1="34889" y1="41923" x2="42000" y2="21923"/>
                        <a14:foregroundMark x1="42000" y1="21923" x2="58889" y2="15481"/>
                        <a14:foregroundMark x1="69778" y1="17692" x2="71444" y2="19135"/>
                        <a14:foregroundMark x1="71444" y1="19423" x2="66889" y2="2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164788" y="5193191"/>
            <a:ext cx="2399595" cy="27728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70308" y="773261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경기천년제목OTF Bold" panose="02020803020101020101" pitchFamily="18" charset="-127"/>
                <a:ea typeface="경기천년제목OTF Bold" panose="02020803020101020101" pitchFamily="18" charset="-127"/>
              </a:rPr>
              <a:t>항상 행복한 일만 있길 바랍니다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23"/>
          <a:srcRect l="74583" t="33487" r="16958" b="52969"/>
          <a:stretch/>
        </p:blipFill>
        <p:spPr>
          <a:xfrm>
            <a:off x="12159227" y="8057718"/>
            <a:ext cx="547120" cy="4927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0889" y="457143"/>
            <a:ext cx="17576822" cy="9374182"/>
            <a:chOff x="350889" y="457143"/>
            <a:chExt cx="17576822" cy="9374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889" y="457143"/>
              <a:ext cx="17576822" cy="937418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39063" y="913034"/>
            <a:ext cx="11942358" cy="41636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48168" y="4983971"/>
            <a:ext cx="13789377" cy="3695238"/>
            <a:chOff x="2248168" y="4983971"/>
            <a:chExt cx="13789377" cy="369523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8168" y="4983971"/>
              <a:ext cx="13789377" cy="36952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32051" y="3920879"/>
            <a:ext cx="13789377" cy="1260073"/>
            <a:chOff x="2232051" y="3920879"/>
            <a:chExt cx="13789377" cy="126007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2051" y="3920879"/>
              <a:ext cx="13789377" cy="126007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7849" y="3441988"/>
            <a:ext cx="12478410" cy="27196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BA4830-BC26-42C3-B0E8-10780871AA0D}"/>
                  </a:ext>
                </a:extLst>
              </p:cNvPr>
              <p:cNvSpPr txBox="1"/>
              <p:nvPr/>
            </p:nvSpPr>
            <p:spPr>
              <a:xfrm>
                <a:off x="4838735" y="5227229"/>
                <a:ext cx="8601130" cy="32953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5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0" lang="en-US" altLang="ko-KR" sz="9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altLang="ko-KR" sz="9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r>
                              <a:rPr kumimoji="0" lang="en-US" altLang="ko-KR" sz="9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  <m:r>
                              <a:rPr kumimoji="0" lang="en-US" altLang="ko-KR" sz="9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  <m:r>
                              <a:rPr kumimoji="0" lang="en-US" altLang="ko-KR" sz="9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+3</m:t>
                            </m:r>
                            <m:r>
                              <a:rPr kumimoji="0" lang="en-US" altLang="ko-KR" sz="9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𝑦</m:t>
                            </m:r>
                            <m:r>
                              <a:rPr kumimoji="0" lang="en-US" altLang="ko-KR" sz="9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=1</m:t>
                            </m:r>
                          </m:e>
                          <m:e>
                            <m:r>
                              <a:rPr kumimoji="0" lang="en-US" altLang="ko-KR" sz="9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4</m:t>
                            </m:r>
                            <m:r>
                              <a:rPr kumimoji="0" lang="en-US" altLang="ko-KR" sz="9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  <m:r>
                              <a:rPr kumimoji="0" lang="en-US" altLang="ko-KR" sz="9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+5</m:t>
                            </m:r>
                            <m:r>
                              <a:rPr kumimoji="0" lang="en-US" altLang="ko-KR" sz="9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𝑦</m:t>
                            </m:r>
                            <m:r>
                              <a:rPr kumimoji="0" lang="en-US" altLang="ko-KR" sz="9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=−1</m:t>
                            </m:r>
                          </m:e>
                        </m:eqArr>
                      </m:e>
                    </m:d>
                  </m:oMath>
                </a14:m>
                <a:endParaRPr kumimoji="0" lang="ko-KR" altLang="en-US" sz="9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BA4830-BC26-42C3-B0E8-10780871A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735" y="5227229"/>
                <a:ext cx="8601130" cy="32953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39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0889" y="457143"/>
            <a:ext cx="17576822" cy="9374182"/>
            <a:chOff x="350889" y="457143"/>
            <a:chExt cx="17576822" cy="9374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889" y="457143"/>
              <a:ext cx="17576822" cy="937418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39063" y="913034"/>
            <a:ext cx="11942358" cy="41636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48168" y="4983971"/>
            <a:ext cx="13789377" cy="3695238"/>
            <a:chOff x="2248168" y="4983971"/>
            <a:chExt cx="13789377" cy="369523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8168" y="4983971"/>
              <a:ext cx="13789377" cy="36952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32051" y="3920879"/>
            <a:ext cx="13789377" cy="1260073"/>
            <a:chOff x="2232051" y="3920879"/>
            <a:chExt cx="13789377" cy="126007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32051" y="3920879"/>
              <a:ext cx="13789377" cy="126007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7849" y="3432465"/>
            <a:ext cx="12478410" cy="27196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BA4830-BC26-42C3-B0E8-10780871AA0D}"/>
                  </a:ext>
                </a:extLst>
              </p:cNvPr>
              <p:cNvSpPr txBox="1"/>
              <p:nvPr/>
            </p:nvSpPr>
            <p:spPr>
              <a:xfrm>
                <a:off x="5334000" y="3765711"/>
                <a:ext cx="5761965" cy="47727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9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sz="9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96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9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ko-KR" sz="9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9600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  <m:r>
                              <a:rPr lang="en-US" altLang="ko-KR" sz="9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9600" b="0" i="1" smtClean="0">
                                <a:latin typeface="Cambria Math" panose="02040503050406030204" pitchFamily="18" charset="0"/>
                              </a:rPr>
                              <m:t>=16</m:t>
                            </m:r>
                          </m:e>
                          <m:e>
                            <m:r>
                              <a:rPr lang="en-US" altLang="ko-KR" sz="9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ko-KR" sz="9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96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altLang="ko-KR" sz="9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9600" b="0" i="1" smtClean="0">
                                <a:latin typeface="Cambria Math" panose="02040503050406030204" pitchFamily="18" charset="0"/>
                              </a:rPr>
                              <m:t>=6</m:t>
                            </m:r>
                          </m:e>
                        </m:eqArr>
                      </m:e>
                    </m:d>
                  </m:oMath>
                </a14:m>
                <a:endParaRPr lang="ko-KR" altLang="en-US" sz="9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BA4830-BC26-42C3-B0E8-10780871A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765711"/>
                <a:ext cx="5761965" cy="4772717"/>
              </a:xfrm>
              <a:prstGeom prst="rect">
                <a:avLst/>
              </a:prstGeom>
              <a:blipFill>
                <a:blip r:embed="rId8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48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0889" y="457143"/>
            <a:ext cx="17576822" cy="9374182"/>
            <a:chOff x="350889" y="457143"/>
            <a:chExt cx="17576822" cy="9374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889" y="457143"/>
              <a:ext cx="17576822" cy="9374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200" y="2914582"/>
            <a:ext cx="15768699" cy="6319946"/>
            <a:chOff x="3392338" y="4270676"/>
            <a:chExt cx="11501038" cy="43619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2338" y="4270676"/>
              <a:ext cx="11501038" cy="43619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31431" y="1142999"/>
            <a:ext cx="6633737" cy="1233020"/>
            <a:chOff x="6285501" y="3863322"/>
            <a:chExt cx="5714713" cy="81470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5501" y="3863322"/>
              <a:ext cx="5714713" cy="81470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52078" y="2046146"/>
            <a:ext cx="1558706" cy="463311"/>
            <a:chOff x="866139" y="6194459"/>
            <a:chExt cx="1558706" cy="46331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8700000">
              <a:off x="866139" y="6194459"/>
              <a:ext cx="1558706" cy="463311"/>
            </a:xfrm>
            <a:prstGeom prst="rect">
              <a:avLst/>
            </a:prstGeom>
          </p:spPr>
        </p:pic>
      </p:grpSp>
      <p:sp>
        <p:nvSpPr>
          <p:cNvPr id="13" name="제목 1"/>
          <p:cNvSpPr txBox="1">
            <a:spLocks/>
          </p:cNvSpPr>
          <p:nvPr/>
        </p:nvSpPr>
        <p:spPr>
          <a:xfrm>
            <a:off x="685800" y="745833"/>
            <a:ext cx="9525000" cy="1897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경기천년제목OTF Bold" panose="02020803020101020101" pitchFamily="18" charset="-127"/>
                <a:ea typeface="경기천년제목OTF Bold" panose="02020803020101020101" pitchFamily="18" charset="-127"/>
              </a:rPr>
              <a:t>대입법과 가감법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3538082"/>
            <a:ext cx="15087600" cy="4958218"/>
          </a:xfrm>
        </p:spPr>
        <p:txBody>
          <a:bodyPr>
            <a:noAutofit/>
          </a:bodyPr>
          <a:lstStyle/>
          <a:p>
            <a:pPr algn="l"/>
            <a:r>
              <a:rPr lang="en-US" altLang="ko-KR" sz="4800" dirty="0">
                <a:latin typeface="경기천년제목OTF Bold" panose="02020803020101020101" pitchFamily="18" charset="-127"/>
                <a:ea typeface="경기천년제목OTF Bold" panose="02020803020101020101" pitchFamily="18" charset="-127"/>
              </a:rPr>
              <a:t>-</a:t>
            </a:r>
            <a:r>
              <a:rPr lang="ko-KR" altLang="en-US" sz="4800" dirty="0">
                <a:solidFill>
                  <a:srgbClr val="0070C0"/>
                </a:solidFill>
                <a:latin typeface="경기천년제목OTF Bold" panose="02020803020101020101" pitchFamily="18" charset="-127"/>
                <a:ea typeface="경기천년제목OTF Bold" panose="02020803020101020101" pitchFamily="18" charset="-127"/>
              </a:rPr>
              <a:t>대입법</a:t>
            </a:r>
            <a:r>
              <a:rPr lang="en-US" altLang="ko-KR" sz="4800" dirty="0">
                <a:solidFill>
                  <a:srgbClr val="0070C0"/>
                </a:solidFill>
                <a:latin typeface="경기천년제목OTF Bold" panose="02020803020101020101" pitchFamily="18" charset="-127"/>
                <a:ea typeface="경기천년제목OTF Bold" panose="02020803020101020101" pitchFamily="18" charset="-127"/>
              </a:rPr>
              <a:t>: </a:t>
            </a:r>
            <a:r>
              <a:rPr lang="ko-KR" altLang="en-US" sz="4800" dirty="0">
                <a:latin typeface="경기천년제목OTF Bold" panose="02020803020101020101" pitchFamily="18" charset="-127"/>
                <a:ea typeface="경기천년제목OTF Bold" panose="02020803020101020101" pitchFamily="18" charset="-127"/>
              </a:rPr>
              <a:t>미지수를 </a:t>
            </a:r>
            <a:r>
              <a:rPr lang="en-US" altLang="ko-KR" sz="4800" dirty="0">
                <a:solidFill>
                  <a:srgbClr val="FF0000"/>
                </a:solidFill>
                <a:latin typeface="경기천년제목OTF Bold" panose="02020803020101020101" pitchFamily="18" charset="-127"/>
                <a:ea typeface="경기천년제목OTF Bold" panose="02020803020101020101" pitchFamily="18" charset="-127"/>
              </a:rPr>
              <a:t>2</a:t>
            </a:r>
            <a:r>
              <a:rPr lang="ko-KR" altLang="en-US" sz="4800" dirty="0">
                <a:latin typeface="경기천년제목OTF Bold" panose="02020803020101020101" pitchFamily="18" charset="-127"/>
                <a:ea typeface="경기천년제목OTF Bold" panose="02020803020101020101" pitchFamily="18" charset="-127"/>
              </a:rPr>
              <a:t>개에서 </a:t>
            </a:r>
            <a:r>
              <a:rPr lang="en-US" altLang="ko-KR" sz="4800" dirty="0">
                <a:solidFill>
                  <a:srgbClr val="FF0000"/>
                </a:solidFill>
                <a:latin typeface="경기천년제목OTF Bold" panose="02020803020101020101" pitchFamily="18" charset="-127"/>
                <a:ea typeface="경기천년제목OTF Bold" panose="02020803020101020101" pitchFamily="18" charset="-127"/>
              </a:rPr>
              <a:t>1</a:t>
            </a:r>
            <a:r>
              <a:rPr lang="ko-KR" altLang="en-US" sz="4800" dirty="0">
                <a:latin typeface="경기천년제목OTF Bold" panose="02020803020101020101" pitchFamily="18" charset="-127"/>
                <a:ea typeface="경기천년제목OTF Bold" panose="02020803020101020101" pitchFamily="18" charset="-127"/>
              </a:rPr>
              <a:t>개로 줄이자 </a:t>
            </a:r>
            <a:br>
              <a:rPr lang="en-US" altLang="ko-KR" sz="4800" dirty="0">
                <a:latin typeface="경기천년제목OTF Bold" panose="02020803020101020101" pitchFamily="18" charset="-127"/>
                <a:ea typeface="경기천년제목OTF Bold" panose="02020803020101020101" pitchFamily="18" charset="-127"/>
              </a:rPr>
            </a:br>
            <a:r>
              <a:rPr lang="en-US" altLang="ko-KR" sz="4800" dirty="0">
                <a:latin typeface="경기천년제목OTF Bold" panose="02020803020101020101" pitchFamily="18" charset="-127"/>
                <a:ea typeface="경기천년제목OTF Bold" panose="02020803020101020101" pitchFamily="18" charset="-127"/>
              </a:rPr>
              <a:t>                                   ↓</a:t>
            </a:r>
            <a:br>
              <a:rPr lang="en-US" altLang="ko-KR" sz="4800" dirty="0">
                <a:latin typeface="경기천년제목OTF Bold" panose="02020803020101020101" pitchFamily="18" charset="-127"/>
                <a:ea typeface="경기천년제목OTF Bold" panose="02020803020101020101" pitchFamily="18" charset="-127"/>
              </a:rPr>
            </a:br>
            <a:r>
              <a:rPr lang="en-US" altLang="ko-KR" sz="4800" dirty="0">
                <a:latin typeface="경기천년제목OTF Bold" panose="02020803020101020101" pitchFamily="18" charset="-127"/>
                <a:ea typeface="경기천년제목OTF Bold" panose="02020803020101020101" pitchFamily="18" charset="-127"/>
              </a:rPr>
              <a:t>         y=(x</a:t>
            </a:r>
            <a:r>
              <a:rPr lang="ko-KR" altLang="en-US" sz="4800" dirty="0">
                <a:latin typeface="경기천년제목OTF Bold" panose="02020803020101020101" pitchFamily="18" charset="-127"/>
                <a:ea typeface="경기천년제목OTF Bold" panose="02020803020101020101" pitchFamily="18" charset="-127"/>
              </a:rPr>
              <a:t>에 대한 식</a:t>
            </a:r>
            <a:r>
              <a:rPr lang="en-US" altLang="ko-KR" sz="4800" dirty="0">
                <a:latin typeface="경기천년제목OTF Bold" panose="02020803020101020101" pitchFamily="18" charset="-127"/>
                <a:ea typeface="경기천년제목OTF Bold" panose="02020803020101020101" pitchFamily="18" charset="-127"/>
              </a:rPr>
              <a:t>) </a:t>
            </a:r>
            <a:r>
              <a:rPr lang="ko-KR" altLang="en-US" sz="4800" dirty="0">
                <a:latin typeface="경기천년제목OTF Bold" panose="02020803020101020101" pitchFamily="18" charset="-127"/>
                <a:ea typeface="경기천년제목OTF Bold" panose="02020803020101020101" pitchFamily="18" charset="-127"/>
              </a:rPr>
              <a:t>또는 </a:t>
            </a:r>
            <a:r>
              <a:rPr lang="en-US" altLang="ko-KR" sz="4800" dirty="0">
                <a:latin typeface="경기천년제목OTF Bold" panose="02020803020101020101" pitchFamily="18" charset="-127"/>
                <a:ea typeface="경기천년제목OTF Bold" panose="02020803020101020101" pitchFamily="18" charset="-127"/>
              </a:rPr>
              <a:t>x=(y</a:t>
            </a:r>
            <a:r>
              <a:rPr lang="ko-KR" altLang="en-US" sz="4800" dirty="0">
                <a:latin typeface="경기천년제목OTF Bold" panose="02020803020101020101" pitchFamily="18" charset="-127"/>
                <a:ea typeface="경기천년제목OTF Bold" panose="02020803020101020101" pitchFamily="18" charset="-127"/>
              </a:rPr>
              <a:t>에 대한 식</a:t>
            </a:r>
            <a:r>
              <a:rPr lang="en-US" altLang="ko-KR" sz="4800" dirty="0">
                <a:latin typeface="경기천년제목OTF Bold" panose="02020803020101020101" pitchFamily="18" charset="-127"/>
                <a:ea typeface="경기천년제목OTF Bold" panose="02020803020101020101" pitchFamily="18" charset="-127"/>
              </a:rPr>
              <a:t>)</a:t>
            </a:r>
            <a:r>
              <a:rPr lang="ko-KR" altLang="en-US" sz="4800" dirty="0">
                <a:latin typeface="경기천년제목OTF Bold" panose="02020803020101020101" pitchFamily="18" charset="-127"/>
                <a:ea typeface="경기천년제목OTF Bold" panose="02020803020101020101" pitchFamily="18" charset="-127"/>
              </a:rPr>
              <a:t>을 대입해서</a:t>
            </a:r>
            <a:br>
              <a:rPr lang="en-US" altLang="ko-KR" sz="4800" dirty="0">
                <a:latin typeface="경기천년제목OTF Bold" panose="02020803020101020101" pitchFamily="18" charset="-127"/>
                <a:ea typeface="경기천년제목OTF Bold" panose="02020803020101020101" pitchFamily="18" charset="-127"/>
              </a:rPr>
            </a:br>
            <a:r>
              <a:rPr lang="ko-KR" altLang="en-US" sz="2000" dirty="0" err="1">
                <a:solidFill>
                  <a:schemeClr val="bg1"/>
                </a:solidFill>
                <a:latin typeface="경기천년제목OTF Bold" panose="02020803020101020101" pitchFamily="18" charset="-127"/>
                <a:ea typeface="경기천년제목OTF Bold" panose="02020803020101020101" pitchFamily="18" charset="-127"/>
              </a:rPr>
              <a:t>ㅋ</a:t>
            </a:r>
            <a:br>
              <a:rPr lang="en-US" altLang="ko-KR" sz="4800" dirty="0">
                <a:latin typeface="경기천년제목OTF Bold" panose="02020803020101020101" pitchFamily="18" charset="-127"/>
                <a:ea typeface="경기천년제목OTF Bold" panose="02020803020101020101" pitchFamily="18" charset="-127"/>
              </a:rPr>
            </a:br>
            <a:r>
              <a:rPr lang="en-US" altLang="ko-KR" sz="4800" dirty="0">
                <a:latin typeface="경기천년제목OTF Bold" panose="02020803020101020101" pitchFamily="18" charset="-127"/>
                <a:ea typeface="경기천년제목OTF Bold" panose="02020803020101020101" pitchFamily="18" charset="-127"/>
              </a:rPr>
              <a:t>-</a:t>
            </a:r>
            <a:r>
              <a:rPr lang="ko-KR" altLang="en-US" sz="4800" dirty="0">
                <a:solidFill>
                  <a:srgbClr val="0070C0"/>
                </a:solidFill>
                <a:latin typeface="경기천년제목OTF Bold" panose="02020803020101020101" pitchFamily="18" charset="-127"/>
                <a:ea typeface="경기천년제목OTF Bold" panose="02020803020101020101" pitchFamily="18" charset="-127"/>
              </a:rPr>
              <a:t>가감법</a:t>
            </a:r>
            <a:r>
              <a:rPr lang="en-US" altLang="ko-KR" sz="4800" dirty="0">
                <a:solidFill>
                  <a:srgbClr val="0070C0"/>
                </a:solidFill>
                <a:latin typeface="경기천년제목OTF Bold" panose="02020803020101020101" pitchFamily="18" charset="-127"/>
                <a:ea typeface="경기천년제목OTF Bold" panose="02020803020101020101" pitchFamily="18" charset="-127"/>
              </a:rPr>
              <a:t>: </a:t>
            </a:r>
            <a:r>
              <a:rPr lang="ko-KR" altLang="en-US" sz="4800" dirty="0">
                <a:latin typeface="경기천년제목OTF Bold" panose="02020803020101020101" pitchFamily="18" charset="-127"/>
                <a:ea typeface="경기천년제목OTF Bold" panose="02020803020101020101" pitchFamily="18" charset="-127"/>
              </a:rPr>
              <a:t>미지수를 </a:t>
            </a:r>
            <a:r>
              <a:rPr lang="en-US" altLang="ko-KR" sz="4800" dirty="0">
                <a:solidFill>
                  <a:srgbClr val="FF0000"/>
                </a:solidFill>
                <a:latin typeface="경기천년제목OTF Bold" panose="02020803020101020101" pitchFamily="18" charset="-127"/>
                <a:ea typeface="경기천년제목OTF Bold" panose="02020803020101020101" pitchFamily="18" charset="-127"/>
              </a:rPr>
              <a:t>2</a:t>
            </a:r>
            <a:r>
              <a:rPr lang="ko-KR" altLang="en-US" sz="4800" dirty="0">
                <a:latin typeface="경기천년제목OTF Bold" panose="02020803020101020101" pitchFamily="18" charset="-127"/>
                <a:ea typeface="경기천년제목OTF Bold" panose="02020803020101020101" pitchFamily="18" charset="-127"/>
              </a:rPr>
              <a:t>개에서 </a:t>
            </a:r>
            <a:r>
              <a:rPr lang="en-US" altLang="ko-KR" sz="4800" dirty="0">
                <a:solidFill>
                  <a:srgbClr val="FF0000"/>
                </a:solidFill>
                <a:latin typeface="경기천년제목OTF Bold" panose="02020803020101020101" pitchFamily="18" charset="-127"/>
                <a:ea typeface="경기천년제목OTF Bold" panose="02020803020101020101" pitchFamily="18" charset="-127"/>
              </a:rPr>
              <a:t>1</a:t>
            </a:r>
            <a:r>
              <a:rPr lang="ko-KR" altLang="en-US" sz="4800" dirty="0">
                <a:latin typeface="경기천년제목OTF Bold" panose="02020803020101020101" pitchFamily="18" charset="-127"/>
                <a:ea typeface="경기천년제목OTF Bold" panose="02020803020101020101" pitchFamily="18" charset="-127"/>
              </a:rPr>
              <a:t>개로 줄이자</a:t>
            </a:r>
            <a:br>
              <a:rPr lang="en-US" altLang="ko-KR" sz="4800" dirty="0">
                <a:latin typeface="경기천년제목OTF Bold" panose="02020803020101020101" pitchFamily="18" charset="-127"/>
                <a:ea typeface="경기천년제목OTF Bold" panose="02020803020101020101" pitchFamily="18" charset="-127"/>
              </a:rPr>
            </a:br>
            <a:r>
              <a:rPr lang="en-US" altLang="ko-KR" sz="4800" dirty="0">
                <a:latin typeface="경기천년제목OTF Bold" panose="02020803020101020101" pitchFamily="18" charset="-127"/>
                <a:ea typeface="경기천년제목OTF Bold" panose="02020803020101020101" pitchFamily="18" charset="-127"/>
              </a:rPr>
              <a:t>                                   ↓</a:t>
            </a:r>
            <a:br>
              <a:rPr lang="en-US" altLang="ko-KR" sz="4800" dirty="0">
                <a:latin typeface="경기천년제목OTF Bold" panose="02020803020101020101" pitchFamily="18" charset="-127"/>
                <a:ea typeface="경기천년제목OTF Bold" panose="02020803020101020101" pitchFamily="18" charset="-127"/>
              </a:rPr>
            </a:br>
            <a:r>
              <a:rPr lang="en-US" altLang="ko-KR" sz="4800" dirty="0">
                <a:latin typeface="경기천년제목OTF Bold" panose="02020803020101020101" pitchFamily="18" charset="-127"/>
                <a:ea typeface="경기천년제목OTF Bold" panose="02020803020101020101" pitchFamily="18" charset="-127"/>
              </a:rPr>
              <a:t>             </a:t>
            </a:r>
            <a:r>
              <a:rPr lang="ko-KR" altLang="en-US" sz="4800" dirty="0">
                <a:latin typeface="경기천년제목OTF Bold" panose="02020803020101020101" pitchFamily="18" charset="-127"/>
                <a:ea typeface="경기천년제목OTF Bold" panose="02020803020101020101" pitchFamily="18" charset="-127"/>
              </a:rPr>
              <a:t>두 식을 </a:t>
            </a:r>
            <a:r>
              <a:rPr lang="ko-KR" altLang="en-US" sz="4800" dirty="0" err="1">
                <a:latin typeface="경기천년제목OTF Bold" panose="02020803020101020101" pitchFamily="18" charset="-127"/>
                <a:ea typeface="경기천년제목OTF Bold" panose="02020803020101020101" pitchFamily="18" charset="-127"/>
              </a:rPr>
              <a:t>변끼리</a:t>
            </a:r>
            <a:r>
              <a:rPr lang="ko-KR" altLang="en-US" sz="4800" dirty="0">
                <a:latin typeface="경기천년제목OTF Bold" panose="02020803020101020101" pitchFamily="18" charset="-127"/>
                <a:ea typeface="경기천년제목OTF Bold" panose="02020803020101020101" pitchFamily="18" charset="-127"/>
              </a:rPr>
              <a:t> 더하거나 빼서 </a:t>
            </a:r>
            <a:br>
              <a:rPr lang="en-US" altLang="ko-KR" sz="4800" dirty="0">
                <a:latin typeface="경기천년제목OTF Bold" panose="02020803020101020101" pitchFamily="18" charset="-127"/>
                <a:ea typeface="경기천년제목OTF Bold" panose="02020803020101020101" pitchFamily="18" charset="-127"/>
              </a:rPr>
            </a:br>
            <a:r>
              <a:rPr lang="en-US" altLang="ko-KR" sz="4800" dirty="0">
                <a:latin typeface="경기천년제목OTF Bold" panose="02020803020101020101" pitchFamily="18" charset="-127"/>
                <a:ea typeface="경기천년제목OTF Bold" panose="02020803020101020101" pitchFamily="18" charset="-127"/>
              </a:rPr>
              <a:t>             </a:t>
            </a:r>
            <a:r>
              <a:rPr lang="ko-KR" altLang="en-US" sz="4800" dirty="0">
                <a:latin typeface="경기천년제목OTF Bold" panose="02020803020101020101" pitchFamily="18" charset="-127"/>
                <a:ea typeface="경기천년제목OTF Bold" panose="02020803020101020101" pitchFamily="18" charset="-127"/>
              </a:rPr>
              <a:t>미지수 한 개를 소거 </a:t>
            </a:r>
          </a:p>
        </p:txBody>
      </p:sp>
    </p:spTree>
    <p:extLst>
      <p:ext uri="{BB962C8B-B14F-4D97-AF65-F5344CB8AC3E}">
        <p14:creationId xmlns:p14="http://schemas.microsoft.com/office/powerpoint/2010/main" val="392235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27709" y="133350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6600" dirty="0">
                <a:latin typeface="경기천년제목OTF Bold" panose="02020803020101020101" pitchFamily="18" charset="-127"/>
                <a:ea typeface="경기천년제목OTF Bold" panose="02020803020101020101" pitchFamily="18" charset="-127"/>
              </a:rPr>
              <a:t>대입법</a:t>
            </a:r>
            <a:r>
              <a:rPr lang="ko-KR" altLang="en-US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35417" t="18889" r="34583" b="23333"/>
          <a:stretch/>
        </p:blipFill>
        <p:spPr>
          <a:xfrm>
            <a:off x="1447800" y="2628900"/>
            <a:ext cx="5767754" cy="6248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32500" t="32963" r="28333" b="10000"/>
          <a:stretch/>
        </p:blipFill>
        <p:spPr>
          <a:xfrm>
            <a:off x="9601200" y="2946164"/>
            <a:ext cx="6853299" cy="5613872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8763000" y="13335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dirty="0">
                <a:latin typeface="경기천년제목OTF Bold" panose="02020803020101020101" pitchFamily="18" charset="-127"/>
                <a:ea typeface="경기천년제목OTF Bold" panose="02020803020101020101" pitchFamily="18" charset="-127"/>
              </a:rPr>
              <a:t>가감법 </a:t>
            </a:r>
          </a:p>
        </p:txBody>
      </p:sp>
    </p:spTree>
    <p:extLst>
      <p:ext uri="{BB962C8B-B14F-4D97-AF65-F5344CB8AC3E}">
        <p14:creationId xmlns:p14="http://schemas.microsoft.com/office/powerpoint/2010/main" val="2872267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D0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0889" y="457143"/>
            <a:ext cx="17576822" cy="9374182"/>
            <a:chOff x="350889" y="457143"/>
            <a:chExt cx="17576822" cy="9374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889" y="457143"/>
              <a:ext cx="17576822" cy="9374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520635" y="971429"/>
            <a:ext cx="743322" cy="838095"/>
            <a:chOff x="16520635" y="971429"/>
            <a:chExt cx="743322" cy="8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20635" y="971429"/>
              <a:ext cx="743322" cy="83809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23983" y="796206"/>
            <a:ext cx="11749963" cy="416360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15873" y="3771429"/>
            <a:ext cx="14423810" cy="4523810"/>
            <a:chOff x="2115873" y="3771429"/>
            <a:chExt cx="14423810" cy="452381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15873" y="3771429"/>
              <a:ext cx="14423810" cy="45238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590476" y="2778504"/>
            <a:ext cx="654034" cy="600013"/>
            <a:chOff x="2590476" y="2778504"/>
            <a:chExt cx="654034" cy="60001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957137" y="3091143"/>
              <a:ext cx="247706" cy="247706"/>
              <a:chOff x="2957137" y="3091143"/>
              <a:chExt cx="247706" cy="24770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440000">
                <a:off x="2957137" y="3091143"/>
                <a:ext cx="247706" cy="24770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2852414" y="2886764"/>
              <a:ext cx="179499" cy="179499"/>
              <a:chOff x="2852414" y="2886764"/>
              <a:chExt cx="179499" cy="179499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2220000">
                <a:off x="2852414" y="2886764"/>
                <a:ext cx="179499" cy="17949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2643520" y="3009264"/>
              <a:ext cx="169576" cy="169576"/>
              <a:chOff x="2643520" y="3009264"/>
              <a:chExt cx="169576" cy="169576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2520000">
                <a:off x="2643520" y="3009264"/>
                <a:ext cx="169576" cy="1695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2615506" y="2803534"/>
              <a:ext cx="121424" cy="121424"/>
              <a:chOff x="2615506" y="2803534"/>
              <a:chExt cx="121424" cy="12142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2520000">
                <a:off x="2615506" y="2803534"/>
                <a:ext cx="121424" cy="121424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4830383" y="2778504"/>
            <a:ext cx="666451" cy="616174"/>
            <a:chOff x="14830383" y="2778504"/>
            <a:chExt cx="666451" cy="616174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4883124" y="3086085"/>
              <a:ext cx="255852" cy="255852"/>
              <a:chOff x="14883124" y="3086085"/>
              <a:chExt cx="255852" cy="255852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2520000">
                <a:off x="14883124" y="3086085"/>
                <a:ext cx="255852" cy="255852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5231386" y="3052855"/>
              <a:ext cx="185402" cy="185402"/>
              <a:chOff x="15231386" y="3052855"/>
              <a:chExt cx="185402" cy="185402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1740000">
                <a:off x="15231386" y="3052855"/>
                <a:ext cx="185402" cy="185402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5123484" y="2848195"/>
              <a:ext cx="175153" cy="175153"/>
              <a:chOff x="15123484" y="2848195"/>
              <a:chExt cx="175153" cy="175153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1740000">
                <a:off x="15123484" y="2848195"/>
                <a:ext cx="175153" cy="175153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5348878" y="2801043"/>
              <a:ext cx="125418" cy="125418"/>
              <a:chOff x="15348878" y="2801043"/>
              <a:chExt cx="125418" cy="125418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1740000">
                <a:off x="15348878" y="2801043"/>
                <a:ext cx="125418" cy="125418"/>
              </a:xfrm>
              <a:prstGeom prst="rect">
                <a:avLst/>
              </a:prstGeom>
            </p:spPr>
          </p:pic>
        </p:grpSp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413801" y="1022860"/>
            <a:ext cx="1109590" cy="995531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3967744" y="2263496"/>
            <a:ext cx="2800000" cy="215866"/>
            <a:chOff x="3967744" y="2263496"/>
            <a:chExt cx="2800000" cy="21586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5400000">
              <a:off x="3967744" y="2263496"/>
              <a:ext cx="2800000" cy="21586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939686" y="2263496"/>
            <a:ext cx="2800000" cy="215866"/>
            <a:chOff x="11939686" y="2263496"/>
            <a:chExt cx="2800000" cy="21586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5400000">
              <a:off x="11939686" y="2263496"/>
              <a:ext cx="2800000" cy="215866"/>
            </a:xfrm>
            <a:prstGeom prst="rect">
              <a:avLst/>
            </a:prstGeom>
          </p:spPr>
        </p:pic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B8B85AD7-6F8E-46B9-9524-6C6A7B9AABA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4615" b="97500" l="9000" r="90000">
                        <a14:foregroundMark x1="17556" y1="32019" x2="18556" y2="33462"/>
                        <a14:foregroundMark x1="60778" y1="58462" x2="69889" y2="57596"/>
                        <a14:foregroundMark x1="69889" y1="57596" x2="72222" y2="57692"/>
                        <a14:foregroundMark x1="25889" y1="92308" x2="24667" y2="93846"/>
                        <a14:foregroundMark x1="22556" y1="94519" x2="21111" y2="95288"/>
                        <a14:foregroundMark x1="48667" y1="95288" x2="48333" y2="96250"/>
                        <a14:foregroundMark x1="22444" y1="96442" x2="21222" y2="97019"/>
                        <a14:foregroundMark x1="46778" y1="97019" x2="47000" y2="97788"/>
                        <a14:foregroundMark x1="26444" y1="97596" x2="24778" y2="97692"/>
                        <a14:foregroundMark x1="9111" y1="73750" x2="9556" y2="77019"/>
                        <a14:foregroundMark x1="9444" y1="70481" x2="9667" y2="69231"/>
                        <a14:foregroundMark x1="36222" y1="48462" x2="34444" y2="43269"/>
                        <a14:foregroundMark x1="34444" y1="43269" x2="34889" y2="41058"/>
                        <a14:foregroundMark x1="36333" y1="40673" x2="38556" y2="35865"/>
                        <a14:foregroundMark x1="38556" y1="35865" x2="38556" y2="35865"/>
                        <a14:foregroundMark x1="39222" y1="34904" x2="41889" y2="29615"/>
                        <a14:foregroundMark x1="54111" y1="20096" x2="58000" y2="16923"/>
                        <a14:foregroundMark x1="69111" y1="16635" x2="66111" y2="15096"/>
                        <a14:foregroundMark x1="65556" y1="15288" x2="64222" y2="14327"/>
                        <a14:foregroundMark x1="64222" y1="14615" x2="58000" y2="15962"/>
                        <a14:foregroundMark x1="58000" y1="15962" x2="57667" y2="16250"/>
                        <a14:foregroundMark x1="63333" y1="14712" x2="61667" y2="14615"/>
                        <a14:foregroundMark x1="63333" y1="14327" x2="62333" y2="14231"/>
                        <a14:foregroundMark x1="63444" y1="14231" x2="58111" y2="15865"/>
                        <a14:foregroundMark x1="50889" y1="19712" x2="58111" y2="16058"/>
                        <a14:foregroundMark x1="73000" y1="10000" x2="73667" y2="8365"/>
                        <a14:foregroundMark x1="76111" y1="11250" x2="78333" y2="9615"/>
                        <a14:foregroundMark x1="81444" y1="12788" x2="83000" y2="13558"/>
                        <a14:foregroundMark x1="80333" y1="11442" x2="81222" y2="11058"/>
                        <a14:foregroundMark x1="86333" y1="5096" x2="88111" y2="4615"/>
                        <a14:foregroundMark x1="40778" y1="25096" x2="35000" y2="41635"/>
                        <a14:foregroundMark x1="34889" y1="41923" x2="42000" y2="21923"/>
                        <a14:foregroundMark x1="42000" y1="21923" x2="58889" y2="15481"/>
                        <a14:foregroundMark x1="69778" y1="17692" x2="71444" y2="19135"/>
                        <a14:foregroundMark x1="71444" y1="19423" x2="66889" y2="2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345173" y="6829790"/>
            <a:ext cx="2399595" cy="2772864"/>
          </a:xfrm>
          <a:prstGeom prst="rect">
            <a:avLst/>
          </a:prstGeom>
        </p:spPr>
      </p:pic>
      <p:pic>
        <p:nvPicPr>
          <p:cNvPr id="35" name="Object 4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 rot="20140397">
            <a:off x="14235723" y="6385152"/>
            <a:ext cx="1981297" cy="1319403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047259" y="4462357"/>
            <a:ext cx="12586474" cy="3017044"/>
          </a:xfrm>
        </p:spPr>
        <p:txBody>
          <a:bodyPr>
            <a:noAutofit/>
          </a:bodyPr>
          <a:lstStyle/>
          <a:p>
            <a:r>
              <a:rPr lang="ko-KR" altLang="en-US" sz="7200" dirty="0">
                <a:latin typeface="경기천년제목OTF Bold" panose="02020803020101020101" pitchFamily="18" charset="-127"/>
                <a:ea typeface="경기천년제목OTF Bold" panose="02020803020101020101" pitchFamily="18" charset="-127"/>
              </a:rPr>
              <a:t>미지수의 계수가 분수나 소수인 연립방정식을 풀 수 있다</a:t>
            </a:r>
            <a:r>
              <a:rPr lang="en-US" altLang="ko-KR" sz="7200" dirty="0">
                <a:latin typeface="경기천년제목OTF Bold" panose="02020803020101020101" pitchFamily="18" charset="-127"/>
                <a:ea typeface="경기천년제목OTF Bold" panose="02020803020101020101" pitchFamily="18" charset="-127"/>
              </a:rPr>
              <a:t>.</a:t>
            </a:r>
            <a:endParaRPr lang="ko-KR" altLang="en-US" sz="7200" dirty="0">
              <a:latin typeface="경기천년제목OTF Bold" panose="02020803020101020101" pitchFamily="18" charset="-127"/>
              <a:ea typeface="경기천년제목OTF Bold" panose="02020803020101020101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0889" y="457143"/>
            <a:ext cx="17576822" cy="9374182"/>
            <a:chOff x="350889" y="457143"/>
            <a:chExt cx="17576822" cy="9374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889" y="457143"/>
              <a:ext cx="17576822" cy="937418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90063" y="594151"/>
            <a:ext cx="6626873" cy="42665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520635" y="971429"/>
            <a:ext cx="743322" cy="838095"/>
            <a:chOff x="16520635" y="971429"/>
            <a:chExt cx="743322" cy="8380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20635" y="971429"/>
              <a:ext cx="743322" cy="83809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413781" y="1022858"/>
            <a:ext cx="1109590" cy="99553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59190" y="3771429"/>
            <a:ext cx="14423810" cy="4523810"/>
            <a:chOff x="2077778" y="3771429"/>
            <a:chExt cx="14423810" cy="452381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77778" y="3771429"/>
              <a:ext cx="14423810" cy="452381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BA4830-BC26-42C3-B0E8-10780871AA0D}"/>
                  </a:ext>
                </a:extLst>
              </p:cNvPr>
              <p:cNvSpPr txBox="1"/>
              <p:nvPr/>
            </p:nvSpPr>
            <p:spPr>
              <a:xfrm>
                <a:off x="4572000" y="2781300"/>
                <a:ext cx="6543950" cy="55474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5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sz="9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96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9600" b="0" i="1" smtClean="0">
                                <a:latin typeface="Cambria Math" panose="02040503050406030204" pitchFamily="18" charset="0"/>
                              </a:rPr>
                              <m:t>0.2</m:t>
                            </m:r>
                            <m:r>
                              <a:rPr lang="en-US" altLang="ko-KR" sz="9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9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9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9600" b="0" i="1" smtClean="0">
                                <a:latin typeface="Cambria Math" panose="02040503050406030204" pitchFamily="18" charset="0"/>
                              </a:rPr>
                              <m:t>=0.4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ko-KR" sz="9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9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9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9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9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9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9600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num>
                              <m:den>
                                <m:r>
                                  <a:rPr lang="en-US" altLang="ko-KR" sz="9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ko-KR" sz="9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9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ko-KR" sz="9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9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altLang="ko-KR" sz="9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ko-KR" altLang="en-US" sz="9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BA4830-BC26-42C3-B0E8-10780871A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781300"/>
                <a:ext cx="6543950" cy="5547481"/>
              </a:xfrm>
              <a:prstGeom prst="rect">
                <a:avLst/>
              </a:prstGeom>
              <a:blipFill>
                <a:blip r:embed="rId7"/>
                <a:stretch>
                  <a:fillRect r="-27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75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0889" y="457143"/>
            <a:ext cx="17576822" cy="9374182"/>
            <a:chOff x="350889" y="457143"/>
            <a:chExt cx="17576822" cy="9374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889" y="457143"/>
              <a:ext cx="17576822" cy="937418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63899" y="3869038"/>
            <a:ext cx="15428396" cy="5174664"/>
            <a:chOff x="1463899" y="3869038"/>
            <a:chExt cx="15428396" cy="517466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3899" y="3869038"/>
              <a:ext cx="15428396" cy="5174664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4011626" y="3731899"/>
            <a:ext cx="11679691" cy="1645673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133" y="815785"/>
            <a:ext cx="19368337" cy="4249502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78458" y="3721517"/>
            <a:ext cx="11679689" cy="1645672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7051511" y="6408359"/>
            <a:ext cx="4681783" cy="93636"/>
            <a:chOff x="7051511" y="6408359"/>
            <a:chExt cx="4681783" cy="9363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7051511" y="6408359"/>
              <a:ext cx="4681783" cy="93636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4149324" y="5214207"/>
            <a:ext cx="11548493" cy="1645672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4108016" y="6773623"/>
            <a:ext cx="12056822" cy="1645672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749373" y="5451764"/>
            <a:ext cx="13325361" cy="3093407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908785" y="5142857"/>
            <a:ext cx="7027532" cy="93636"/>
            <a:chOff x="1908785" y="5142857"/>
            <a:chExt cx="7027532" cy="93636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1908785" y="5142857"/>
              <a:ext cx="7027532" cy="9363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9636968" y="5144234"/>
            <a:ext cx="7027532" cy="93636"/>
            <a:chOff x="9636968" y="5144234"/>
            <a:chExt cx="7027532" cy="93636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9636968" y="5144234"/>
              <a:ext cx="7027532" cy="93636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5867400" y="5451764"/>
            <a:ext cx="1295400" cy="1063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919656" y="7034537"/>
            <a:ext cx="1624143" cy="1063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2518058" y="5694028"/>
            <a:ext cx="4146442" cy="1063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5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3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0889" y="457143"/>
            <a:ext cx="17576822" cy="9374182"/>
            <a:chOff x="350889" y="457143"/>
            <a:chExt cx="17576822" cy="9374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889" y="457143"/>
              <a:ext cx="17576822" cy="937418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39064" y="913036"/>
            <a:ext cx="12483873" cy="415988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52237" y="4032707"/>
            <a:ext cx="13774125" cy="4710151"/>
            <a:chOff x="2252237" y="4032707"/>
            <a:chExt cx="13774125" cy="471015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52237" y="4032707"/>
              <a:ext cx="13774125" cy="471015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BA4830-BC26-42C3-B0E8-10780871AA0D}"/>
                  </a:ext>
                </a:extLst>
              </p:cNvPr>
              <p:cNvSpPr txBox="1"/>
              <p:nvPr/>
            </p:nvSpPr>
            <p:spPr>
              <a:xfrm>
                <a:off x="4267200" y="3159454"/>
                <a:ext cx="6543950" cy="55474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5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sz="9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96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9600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  <m:r>
                              <a:rPr lang="en-US" altLang="ko-KR" sz="9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96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altLang="ko-KR" sz="9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9600" b="0" i="1" smtClean="0">
                                <a:latin typeface="Cambria Math" panose="02040503050406030204" pitchFamily="18" charset="0"/>
                              </a:rPr>
                              <m:t>=−0.9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ko-KR" sz="9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9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9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ko-KR" sz="9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9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9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9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ko-KR" sz="9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ko-KR" sz="9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9600" b="0" i="1" smtClean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e>
                        </m:eqArr>
                      </m:e>
                    </m:d>
                  </m:oMath>
                </a14:m>
                <a:endParaRPr lang="ko-KR" altLang="en-US" sz="9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BA4830-BC26-42C3-B0E8-10780871A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159454"/>
                <a:ext cx="6543950" cy="5547481"/>
              </a:xfrm>
              <a:prstGeom prst="rect">
                <a:avLst/>
              </a:prstGeom>
              <a:blipFill>
                <a:blip r:embed="rId5"/>
                <a:stretch>
                  <a:fillRect r="-50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597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111</Words>
  <Application>Microsoft Office PowerPoint</Application>
  <PresentationFormat>사용자 지정</PresentationFormat>
  <Paragraphs>20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a옛날목욕탕B</vt:lpstr>
      <vt:lpstr>경기천년제목 Bold</vt:lpstr>
      <vt:lpstr>경기천년제목OTF Bold</vt:lpstr>
      <vt:lpstr>맑은 고딕</vt:lpstr>
      <vt:lpstr>배달의민족 주아</vt:lpstr>
      <vt:lpstr>Arial</vt:lpstr>
      <vt:lpstr>Calibri</vt:lpstr>
      <vt:lpstr>Cambria Math</vt:lpstr>
      <vt:lpstr>Office Theme</vt:lpstr>
      <vt:lpstr>교과서 102~103쪽</vt:lpstr>
      <vt:lpstr>PowerPoint 프레젠테이션</vt:lpstr>
      <vt:lpstr>PowerPoint 프레젠테이션</vt:lpstr>
      <vt:lpstr>-대입법: 미지수를 2개에서 1개로 줄이자                                     ↓          y=(x에 대한 식) 또는 x=(y에 대한 식)을 대입해서 ㅋ -가감법: 미지수를 2개에서 1개로 줄이자                                    ↓              두 식을 변끼리 더하거나 빼서               미지수 한 개를 소거 </vt:lpstr>
      <vt:lpstr>대입법 </vt:lpstr>
      <vt:lpstr>미지수의 계수가 분수나 소수인 연립방정식을 풀 수 있다.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항상 행복한 일만 있길 바랍니다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pdy3431@naver.com</cp:lastModifiedBy>
  <cp:revision>45</cp:revision>
  <dcterms:created xsi:type="dcterms:W3CDTF">2021-05-26T00:20:20Z</dcterms:created>
  <dcterms:modified xsi:type="dcterms:W3CDTF">2021-05-28T01:11:22Z</dcterms:modified>
</cp:coreProperties>
</file>