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2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 DAYOUNG" initials="MD" lastIdx="1" clrIdx="0">
    <p:extLst>
      <p:ext uri="{19B8F6BF-5375-455C-9EA6-DF929625EA0E}">
        <p15:presenceInfo xmlns:p15="http://schemas.microsoft.com/office/powerpoint/2012/main" userId="0a408802d033d8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AD306-8FD8-43E6-A3DC-CA615C96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40935-9729-48E2-9EB4-A6AC5147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3F541-4904-4B06-9889-0E1D1128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CD764-5A7A-4DB4-80DA-DC91EB04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B8A8F-DEA8-4AA6-8F93-E8B12674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2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CDDA-48EF-4A93-8356-AF44B05A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37704-1AD3-4C58-88F6-B90BC39FB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1E7A3-2C5B-485F-B66A-05D9E325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5E7C1-5EA7-44B5-A13E-475BC4D0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8C7F1-0098-46AF-A965-624C87F2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2E4717-5DFD-4F43-A428-7029150F8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5F137-A423-4A64-8579-47EF4E101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4FA75-EF6B-460F-A5E2-AD4E4DD8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F0D95-A205-4F68-8F76-E6E5A46C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66B25-B34F-402C-8579-7C5945EF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6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33A66-7639-4B45-B8DE-DDE82CC3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FE861-ED20-4206-9DA8-325F9653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E4016-DC61-4F2D-B28E-B2FEF55E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7225E-0171-49D2-875B-F3212A59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EAA37-7F0A-4381-9A20-2F4D5CEC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3C8E9-EDA1-4078-9273-F5BA4827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09FFE-0073-48B3-A701-BAB2CCC5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1035C-1DBB-4358-A963-E01ED1CD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2ED75-9A3B-4E43-BE54-AB18513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EBE58-4B27-430F-AB39-A64B5707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BAE8-2F15-455C-9A81-9F3499DF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E564C-A157-4CE3-837F-17CA2FC72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19385-E9A8-4008-9C4E-44388CA92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A17AB-2FB0-446A-ABC1-5235B88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EEDC3-611D-43AB-849E-7CD77026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965AD-2BC8-4A92-8793-BED77371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846E1-40C8-43CF-8877-8B7D00C5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6794D-C87F-4680-9FC9-CC52CD45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3FF23-DA7D-479F-84AF-8F9A244C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230AA7-A8EA-4F8A-9FE4-F38D32FA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227B9F-E01C-40AB-83E9-3196CE92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4B843F-937E-414A-A19C-BE1C8FF1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CE8C3B-9627-4BBC-A761-A75E8A43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7E1B30-9ED6-4051-AE43-A36DAEFB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E9D0-2631-41C0-BF52-3A4523CC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46C5EC-F423-49CE-8E0B-63517A19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7B95BF-B8CE-4BFE-83F9-0F0AED34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BDB53-D54A-4932-B8F1-41F2A749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ED1A9-C4A6-4423-86C0-5160B91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FB6E4-C5D2-4025-A00D-69FBE874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52F0B6-E3A8-4C55-BBDF-7AC939E0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EE98C-E4CE-45A4-A2AA-F1230B15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CFE0E-4FA3-41C8-8725-DB91FF9E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1F070-8A6C-4F61-9350-D4D1DC56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F90AF-7D22-462C-B14A-D0A81D3E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0D3D2-A5A7-4430-83FD-376C4020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77C38-76BA-46E7-8E61-F016E0D5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0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BD2A5-8859-460B-85D9-A7F22E73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728876-B884-4205-AA8A-4FB674CF4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7A7D3-6E05-48AC-A7F8-EE68D0389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24725-F360-4AC8-AAB8-2BBE9FA9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D4156-6A62-423F-B3E3-B011EFE8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405F0-F4FF-4C26-A612-FA91A4A5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5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277328-08BE-43C6-A429-94790A80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13143-C0F6-4127-AA5D-E265571AA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F56EF-5EC5-4A47-9437-C4768F5CA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7C2B-B9F2-4205-AEAE-072FCC2EF4BF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74DE3-FA5F-480F-83B7-94955C651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4CCEB-A022-49EB-BB22-7B627BA5C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316E-DD3E-4AF7-B98D-62FCB22A2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ommons.wikimedia.org/wiki/File:Applications-database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5A70F1A-FAFC-40BF-83EA-20898B3E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19182"/>
              </p:ext>
            </p:extLst>
          </p:nvPr>
        </p:nvGraphicFramePr>
        <p:xfrm>
          <a:off x="790575" y="1628775"/>
          <a:ext cx="10763250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366242083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77441360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674115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324065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98521259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78710224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97923691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90398084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4274884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79745598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1000001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1001010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CS10001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업종</a:t>
                      </a:r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유동인구수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직장인구수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76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000…..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00…..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77270"/>
                  </a:ext>
                </a:extLst>
              </a:tr>
            </a:tbl>
          </a:graphicData>
        </a:graphic>
      </p:graphicFrame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4D0BC327-2D17-47A3-A612-2511C3F837AA}"/>
              </a:ext>
            </a:extLst>
          </p:cNvPr>
          <p:cNvSpPr/>
          <p:nvPr/>
        </p:nvSpPr>
        <p:spPr>
          <a:xfrm rot="16200000">
            <a:off x="2163662" y="-291999"/>
            <a:ext cx="369331" cy="31155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167F5-BF94-4BAE-B973-F7F107BE7B5D}"/>
              </a:ext>
            </a:extLst>
          </p:cNvPr>
          <p:cNvSpPr txBox="1"/>
          <p:nvPr/>
        </p:nvSpPr>
        <p:spPr>
          <a:xfrm>
            <a:off x="1895889" y="587992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상권코드</a:t>
            </a:r>
            <a:r>
              <a:rPr lang="en-US" altLang="ko-KR" dirty="0"/>
              <a:t>(1000</a:t>
            </a:r>
            <a:r>
              <a:rPr lang="ko-KR" altLang="en-US" dirty="0"/>
              <a:t>여개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86E91-967B-4946-BD9C-F3EE5FF873C8}"/>
              </a:ext>
            </a:extLst>
          </p:cNvPr>
          <p:cNvSpPr txBox="1"/>
          <p:nvPr/>
        </p:nvSpPr>
        <p:spPr>
          <a:xfrm>
            <a:off x="4724400" y="592170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업종 코드</a:t>
            </a:r>
            <a:r>
              <a:rPr lang="en-US" altLang="ko-KR" dirty="0"/>
              <a:t>(45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14A9CA35-DE2F-4FEB-AD89-F61A08E8D288}"/>
              </a:ext>
            </a:extLst>
          </p:cNvPr>
          <p:cNvSpPr/>
          <p:nvPr/>
        </p:nvSpPr>
        <p:spPr>
          <a:xfrm rot="16200000">
            <a:off x="5407133" y="-291999"/>
            <a:ext cx="369331" cy="31155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CD8110-4FDF-454E-857F-5949F9D9DA54}"/>
              </a:ext>
            </a:extLst>
          </p:cNvPr>
          <p:cNvSpPr txBox="1"/>
          <p:nvPr/>
        </p:nvSpPr>
        <p:spPr>
          <a:xfrm>
            <a:off x="8285922" y="587992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연속형 데이터 변수</a:t>
            </a:r>
          </a:p>
        </p:txBody>
      </p:sp>
      <p:sp>
        <p:nvSpPr>
          <p:cNvPr id="14" name="순서도: 병합 13">
            <a:extLst>
              <a:ext uri="{FF2B5EF4-FFF2-40B4-BE49-F238E27FC236}">
                <a16:creationId xmlns:a16="http://schemas.microsoft.com/office/drawing/2014/main" id="{2A9ACA57-1F31-4F75-9AD6-D1D3DAD67910}"/>
              </a:ext>
            </a:extLst>
          </p:cNvPr>
          <p:cNvSpPr/>
          <p:nvPr/>
        </p:nvSpPr>
        <p:spPr>
          <a:xfrm>
            <a:off x="790574" y="2519529"/>
            <a:ext cx="3115505" cy="1461052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D98570B8-EECD-4B1D-95DE-3847EFCCA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38644"/>
              </p:ext>
            </p:extLst>
          </p:nvPr>
        </p:nvGraphicFramePr>
        <p:xfrm>
          <a:off x="700501" y="4436746"/>
          <a:ext cx="32956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436656277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12546742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4728154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345010703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4244428979"/>
                    </a:ext>
                  </a:extLst>
                </a:gridCol>
              </a:tblGrid>
              <a:tr h="35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8969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C3602C8-61E9-427A-B469-762D2C7A56DE}"/>
              </a:ext>
            </a:extLst>
          </p:cNvPr>
          <p:cNvSpPr txBox="1"/>
          <p:nvPr/>
        </p:nvSpPr>
        <p:spPr>
          <a:xfrm>
            <a:off x="4963768" y="3611249"/>
            <a:ext cx="65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고차원의 벡터를 저차원의 특징벡터로 변환</a:t>
            </a:r>
            <a:r>
              <a:rPr lang="en-US" altLang="ko-KR" dirty="0"/>
              <a:t>(</a:t>
            </a:r>
            <a:r>
              <a:rPr lang="ko-KR" altLang="en-US" dirty="0"/>
              <a:t>카테고리 </a:t>
            </a:r>
            <a:r>
              <a:rPr lang="ko-KR" altLang="en-US" dirty="0" err="1"/>
              <a:t>재분류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70CBCB0-629E-4BC6-9125-13FC72D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2CF33A-672B-4FC0-8768-8768F387FA9D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A41191B-C678-44B9-8667-05114A3DE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25995"/>
              </p:ext>
            </p:extLst>
          </p:nvPr>
        </p:nvGraphicFramePr>
        <p:xfrm>
          <a:off x="755897" y="2009503"/>
          <a:ext cx="2187756" cy="39991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87756">
                  <a:extLst>
                    <a:ext uri="{9D8B030D-6E8A-4147-A177-3AD203B41FA5}">
                      <a16:colId xmlns:a16="http://schemas.microsoft.com/office/drawing/2014/main" val="292617005"/>
                    </a:ext>
                  </a:extLst>
                </a:gridCol>
              </a:tblGrid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상권 코드</a:t>
                      </a:r>
                      <a:endParaRPr 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82251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업종 코드</a:t>
                      </a:r>
                      <a:endParaRPr 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53712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여성의 매출액 비율</a:t>
                      </a:r>
                      <a:endParaRPr 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80944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20-30</a:t>
                      </a:r>
                      <a:r>
                        <a:rPr lang="ko-KR" altLang="en-US" sz="105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대 매출액 비율</a:t>
                      </a:r>
                      <a:endParaRPr 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54064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시간대별 매출액 비율</a:t>
                      </a:r>
                      <a:endParaRPr 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12903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여성 직장인구 비율</a:t>
                      </a:r>
                      <a:endParaRPr lang="ko-KR" alt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69532"/>
                  </a:ext>
                </a:extLst>
              </a:tr>
              <a:tr h="335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유동인구</a:t>
                      </a:r>
                      <a:endParaRPr lang="ko-KR" alt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85938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사업체수</a:t>
                      </a:r>
                      <a:endParaRPr lang="ko-KR" alt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14092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개업 </a:t>
                      </a:r>
                      <a:r>
                        <a:rPr lang="ko-KR" altLang="en-US" sz="105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점포수</a:t>
                      </a:r>
                      <a:endParaRPr lang="ko-KR" alt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17919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폐업 </a:t>
                      </a:r>
                      <a:r>
                        <a:rPr lang="ko-KR" altLang="en-US" sz="105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점포수</a:t>
                      </a:r>
                      <a:endParaRPr lang="ko-KR" alt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05828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지역 월별 평균소득</a:t>
                      </a:r>
                      <a:endParaRPr 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77991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아파트 평균시가</a:t>
                      </a:r>
                      <a:endParaRPr 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867674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5612785-1E3D-4134-86B3-A747C1053021}"/>
              </a:ext>
            </a:extLst>
          </p:cNvPr>
          <p:cNvSpPr/>
          <p:nvPr/>
        </p:nvSpPr>
        <p:spPr>
          <a:xfrm>
            <a:off x="3186333" y="836072"/>
            <a:ext cx="1879600" cy="225661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D6EDCA-AF5F-420A-BCC9-ED706EF45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90979"/>
              </p:ext>
            </p:extLst>
          </p:nvPr>
        </p:nvGraphicFramePr>
        <p:xfrm>
          <a:off x="8984272" y="1989667"/>
          <a:ext cx="1980062" cy="43364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0062">
                  <a:extLst>
                    <a:ext uri="{9D8B030D-6E8A-4147-A177-3AD203B41FA5}">
                      <a16:colId xmlns:a16="http://schemas.microsoft.com/office/drawing/2014/main" val="1065706076"/>
                    </a:ext>
                  </a:extLst>
                </a:gridCol>
              </a:tblGrid>
              <a:tr h="4336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월별 매출액</a:t>
                      </a:r>
                      <a:endParaRPr lang="ko-KR" sz="1050" b="1" kern="1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8" marR="54908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4959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BA2D28A-B030-4249-A54F-0C7FACDBB77F}"/>
              </a:ext>
            </a:extLst>
          </p:cNvPr>
          <p:cNvSpPr/>
          <p:nvPr/>
        </p:nvSpPr>
        <p:spPr>
          <a:xfrm>
            <a:off x="1943817" y="376534"/>
            <a:ext cx="636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ko-KR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8CB668-6739-46FA-94F2-D6590684326D}"/>
              </a:ext>
            </a:extLst>
          </p:cNvPr>
          <p:cNvSpPr/>
          <p:nvPr/>
        </p:nvSpPr>
        <p:spPr>
          <a:xfrm>
            <a:off x="9679872" y="376534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endParaRPr lang="ko-KR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8838B29-A40A-4988-BEE0-A1AE1336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47938"/>
              </p:ext>
            </p:extLst>
          </p:nvPr>
        </p:nvGraphicFramePr>
        <p:xfrm>
          <a:off x="4001977" y="2112685"/>
          <a:ext cx="4263263" cy="2016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3043">
                  <a:extLst>
                    <a:ext uri="{9D8B030D-6E8A-4147-A177-3AD203B41FA5}">
                      <a16:colId xmlns:a16="http://schemas.microsoft.com/office/drawing/2014/main" val="3878937953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2120200567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4250909284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3476766391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4166263131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2234875643"/>
                    </a:ext>
                  </a:extLst>
                </a:gridCol>
              </a:tblGrid>
              <a:tr h="201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1000001</a:t>
                      </a:r>
                      <a:endParaRPr lang="ko-KR" altLang="en-US" sz="900" dirty="0"/>
                    </a:p>
                  </a:txBody>
                  <a:tcPr marL="60484" marR="60484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1000002</a:t>
                      </a:r>
                      <a:endParaRPr lang="ko-KR" altLang="en-US" sz="900" dirty="0"/>
                    </a:p>
                  </a:txBody>
                  <a:tcPr marL="60484" marR="60484" marT="30242" marB="302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…..</a:t>
                      </a:r>
                      <a:endParaRPr lang="ko-KR" altLang="en-US" sz="900" dirty="0"/>
                    </a:p>
                  </a:txBody>
                  <a:tcPr marL="60484" marR="60484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…..</a:t>
                      </a:r>
                      <a:endParaRPr lang="ko-KR" altLang="en-US" sz="900" dirty="0"/>
                    </a:p>
                  </a:txBody>
                  <a:tcPr marL="60484" marR="60484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marL="60484" marR="60484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1001010</a:t>
                      </a:r>
                      <a:endParaRPr lang="ko-KR" altLang="en-US" sz="900" dirty="0"/>
                    </a:p>
                  </a:txBody>
                  <a:tcPr marL="60484" marR="60484" marT="30242" marB="30242"/>
                </a:tc>
                <a:extLst>
                  <a:ext uri="{0D108BD9-81ED-4DB2-BD59-A6C34878D82A}">
                    <a16:rowId xmlns:a16="http://schemas.microsoft.com/office/drawing/2014/main" val="29756239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F553FE1-9408-431C-848F-7F48DBB4A664}"/>
              </a:ext>
            </a:extLst>
          </p:cNvPr>
          <p:cNvSpPr txBox="1"/>
          <p:nvPr/>
        </p:nvSpPr>
        <p:spPr>
          <a:xfrm>
            <a:off x="2909786" y="2003174"/>
            <a:ext cx="92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1010</a:t>
            </a:r>
            <a:r>
              <a:rPr lang="ko-KR" altLang="en-US" dirty="0"/>
              <a:t>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19A06E-31CD-41E3-8527-7D911E0D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67168" y="376534"/>
            <a:ext cx="1284101" cy="1284101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1AC56A1-5E6A-4C07-8A56-682BDD367B8E}"/>
              </a:ext>
            </a:extLst>
          </p:cNvPr>
          <p:cNvSpPr/>
          <p:nvPr/>
        </p:nvSpPr>
        <p:spPr>
          <a:xfrm>
            <a:off x="7149570" y="836071"/>
            <a:ext cx="1879600" cy="225661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D92AB9-9470-48AF-A4A9-0579E81B3364}"/>
              </a:ext>
            </a:extLst>
          </p:cNvPr>
          <p:cNvSpPr/>
          <p:nvPr/>
        </p:nvSpPr>
        <p:spPr>
          <a:xfrm>
            <a:off x="1209681" y="2711587"/>
            <a:ext cx="98478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One-hot encoding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 문제 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060EAD7-5A12-4D9E-A886-A1C862508187}"/>
              </a:ext>
            </a:extLst>
          </p:cNvPr>
          <p:cNvCxnSpPr/>
          <p:nvPr/>
        </p:nvCxnSpPr>
        <p:spPr>
          <a:xfrm>
            <a:off x="6096000" y="2436527"/>
            <a:ext cx="0" cy="2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0471AD-B858-4002-BF65-8EE02DE12A3C}"/>
              </a:ext>
            </a:extLst>
          </p:cNvPr>
          <p:cNvCxnSpPr/>
          <p:nvPr/>
        </p:nvCxnSpPr>
        <p:spPr>
          <a:xfrm>
            <a:off x="6096000" y="3291470"/>
            <a:ext cx="0" cy="2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E5B238-4A20-41BB-B904-7C86E1689204}"/>
              </a:ext>
            </a:extLst>
          </p:cNvPr>
          <p:cNvSpPr/>
          <p:nvPr/>
        </p:nvSpPr>
        <p:spPr>
          <a:xfrm>
            <a:off x="2580530" y="3566530"/>
            <a:ext cx="84770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저차원의 특징벡터로 변환 필요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카테고리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재분류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3E9D-C005-4F1B-A0AF-EA3F0F4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sz="2400" dirty="0"/>
              <a:t>- </a:t>
            </a:r>
            <a:r>
              <a:rPr lang="ko-KR" altLang="en-US" sz="2400" dirty="0"/>
              <a:t>개요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4BAD10-1CB4-4702-BD53-EB7B1EDA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998"/>
              </p:ext>
            </p:extLst>
          </p:nvPr>
        </p:nvGraphicFramePr>
        <p:xfrm>
          <a:off x="838200" y="1573425"/>
          <a:ext cx="10515601" cy="4683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4224693397"/>
                    </a:ext>
                  </a:extLst>
                </a:gridCol>
                <a:gridCol w="2646584">
                  <a:extLst>
                    <a:ext uri="{9D8B030D-6E8A-4147-A177-3AD203B41FA5}">
                      <a16:colId xmlns:a16="http://schemas.microsoft.com/office/drawing/2014/main" val="449038040"/>
                    </a:ext>
                  </a:extLst>
                </a:gridCol>
              </a:tblGrid>
              <a:tr h="49236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선행연구</a:t>
                      </a:r>
                      <a:endParaRPr lang="ko-KR" altLang="en-US" sz="1400" b="1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상권코드 분류방법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Data-Driven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분류 여부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분석 방법</a:t>
                      </a: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1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빅데이터 분석을 통한 서울시 골목상권 분석</a:t>
                      </a:r>
                      <a:b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(2017)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200" b="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행정구</a:t>
                      </a: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ko-KR" altLang="en-US" sz="20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20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회귀분석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실패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상관관계 분석</a:t>
                      </a: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90000" indent="-9000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군집분석</a:t>
                      </a:r>
                      <a:endParaRPr lang="ko-KR" altLang="en-US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68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골목상권 내 외식업종 점포의 </a:t>
                      </a:r>
                      <a:endParaRPr lang="en-US" altLang="ko-KR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월 매출액 예측 모형에 관한 연구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(2018)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ko-KR" altLang="en-US" sz="1200" b="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행정구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선형모형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회귀분석 등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비선형 모형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kern="1200" spc="0" dirty="0" err="1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랜덤포레스트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등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4272655062"/>
                  </a:ext>
                </a:extLst>
              </a:tr>
              <a:tr h="12871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서울시 골목상권 매출액에 </a:t>
                      </a:r>
                      <a:b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</a:br>
                      <a:r>
                        <a:rPr lang="ko-KR" altLang="en-US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영향을 미치는 요인에 관한 연구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</a:rPr>
                        <a:t>(2019)</a:t>
                      </a:r>
                      <a:endParaRPr lang="ko-KR" altLang="en-US" sz="11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도심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부도심</a:t>
                      </a:r>
                      <a:r>
                        <a:rPr lang="en-US" altLang="ko-KR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상업지역 등으로 분류</a:t>
                      </a: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tc>
                  <a:txBody>
                    <a:bodyPr/>
                    <a:lstStyle/>
                    <a:p>
                      <a:pPr marL="90000" indent="-900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1200" spc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다항회귀모형</a:t>
                      </a:r>
                      <a:endParaRPr lang="en-US" altLang="ko-KR" sz="1200" b="0" kern="1200" spc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3272" marR="63272" marT="31636" marB="31636" anchor="ctr"/>
                </a:tc>
                <a:extLst>
                  <a:ext uri="{0D108BD9-81ED-4DB2-BD59-A6C34878D82A}">
                    <a16:rowId xmlns:a16="http://schemas.microsoft.com/office/drawing/2014/main" val="282692849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7CCFA9-5172-4E15-896B-13AE7A1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F33A-672B-4FC0-8768-8768F387F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8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180</Words>
  <Application>Microsoft Office PowerPoint</Application>
  <PresentationFormat>와이드스크린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관련 연구 -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 DAYOUNG</dc:creator>
  <cp:lastModifiedBy>Moon DAYOUNG</cp:lastModifiedBy>
  <cp:revision>11</cp:revision>
  <dcterms:created xsi:type="dcterms:W3CDTF">2020-01-22T01:44:10Z</dcterms:created>
  <dcterms:modified xsi:type="dcterms:W3CDTF">2020-02-01T09:00:29Z</dcterms:modified>
</cp:coreProperties>
</file>