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95" autoAdjust="0"/>
  </p:normalViewPr>
  <p:slideViewPr>
    <p:cSldViewPr>
      <p:cViewPr varScale="1">
        <p:scale>
          <a:sx n="61" d="100"/>
          <a:sy n="61" d="100"/>
        </p:scale>
        <p:origin x="14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49C01-33CD-40E1-A6E2-BECC2E53FE52}" type="doc">
      <dgm:prSet loTypeId="urn:microsoft.com/office/officeart/2005/8/layout/funnel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47B463B2-2AAE-4E1C-B7E0-8DD752035DDE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상권코드</a:t>
          </a:r>
        </a:p>
      </dgm:t>
    </dgm:pt>
    <dgm:pt modelId="{59B61A78-A6FC-479D-9E01-0DA9884B917D}" type="parTrans" cxnId="{0E25D04D-B93A-442A-8C51-2E08CB178372}">
      <dgm:prSet/>
      <dgm:spPr/>
      <dgm:t>
        <a:bodyPr/>
        <a:lstStyle/>
        <a:p>
          <a:pPr latinLnBrk="1"/>
          <a:endParaRPr lang="ko-KR" altLang="en-US"/>
        </a:p>
      </dgm:t>
    </dgm:pt>
    <dgm:pt modelId="{83D04FFD-BF30-4FD9-B5EC-42489F43ADCE}" type="sibTrans" cxnId="{0E25D04D-B93A-442A-8C51-2E08CB178372}">
      <dgm:prSet/>
      <dgm:spPr/>
      <dgm:t>
        <a:bodyPr/>
        <a:lstStyle/>
        <a:p>
          <a:pPr latinLnBrk="1"/>
          <a:endParaRPr lang="ko-KR" altLang="en-US"/>
        </a:p>
      </dgm:t>
    </dgm:pt>
    <dgm:pt modelId="{FEA55F52-2C7C-429F-8D83-F016C92A321E}">
      <dgm:prSet phldrT="[텍스트]" custT="1"/>
      <dgm:spPr/>
      <dgm:t>
        <a:bodyPr/>
        <a:lstStyle/>
        <a:p>
          <a:pPr latinLnBrk="1"/>
          <a:r>
            <a:rPr lang="ko-KR" altLang="en-US" sz="1400" dirty="0"/>
            <a:t>행정구역</a:t>
          </a:r>
        </a:p>
      </dgm:t>
    </dgm:pt>
    <dgm:pt modelId="{7DDD35F0-809E-43CC-B92B-B672423C64B8}" type="parTrans" cxnId="{8938F075-4EB6-4858-8F93-E962C5A1A3DD}">
      <dgm:prSet/>
      <dgm:spPr/>
      <dgm:t>
        <a:bodyPr/>
        <a:lstStyle/>
        <a:p>
          <a:pPr latinLnBrk="1"/>
          <a:endParaRPr lang="ko-KR" altLang="en-US"/>
        </a:p>
      </dgm:t>
    </dgm:pt>
    <dgm:pt modelId="{000BFC02-B7D9-406B-9CB2-121D851DB739}" type="sibTrans" cxnId="{8938F075-4EB6-4858-8F93-E962C5A1A3DD}">
      <dgm:prSet/>
      <dgm:spPr/>
      <dgm:t>
        <a:bodyPr/>
        <a:lstStyle/>
        <a:p>
          <a:pPr latinLnBrk="1"/>
          <a:endParaRPr lang="ko-KR" altLang="en-US"/>
        </a:p>
      </dgm:t>
    </dgm:pt>
    <dgm:pt modelId="{0F3F25D4-1392-45B4-ACD1-260143754083}">
      <dgm:prSet phldrT="[텍스트]" custT="1"/>
      <dgm:spPr/>
      <dgm:t>
        <a:bodyPr/>
        <a:lstStyle/>
        <a:p>
          <a:pPr latinLnBrk="1"/>
          <a:r>
            <a:rPr lang="en-US" altLang="ko-KR" sz="1400" dirty="0"/>
            <a:t>K-means</a:t>
          </a:r>
          <a:endParaRPr lang="ko-KR" altLang="en-US" sz="1400" dirty="0"/>
        </a:p>
      </dgm:t>
    </dgm:pt>
    <dgm:pt modelId="{70D8769F-5C48-4E9E-8473-8012C4B4CBF3}" type="parTrans" cxnId="{48A102D3-1CBD-4601-91CA-D9C6666A0FEE}">
      <dgm:prSet/>
      <dgm:spPr/>
      <dgm:t>
        <a:bodyPr/>
        <a:lstStyle/>
        <a:p>
          <a:pPr latinLnBrk="1"/>
          <a:endParaRPr lang="ko-KR" altLang="en-US"/>
        </a:p>
      </dgm:t>
    </dgm:pt>
    <dgm:pt modelId="{4934FF69-DE55-4D18-A325-2825D435938A}" type="sibTrans" cxnId="{48A102D3-1CBD-4601-91CA-D9C6666A0FEE}">
      <dgm:prSet/>
      <dgm:spPr/>
      <dgm:t>
        <a:bodyPr/>
        <a:lstStyle/>
        <a:p>
          <a:pPr latinLnBrk="1"/>
          <a:endParaRPr lang="ko-KR" altLang="en-US"/>
        </a:p>
      </dgm:t>
    </dgm:pt>
    <dgm:pt modelId="{7656C652-C0B5-4EB1-9D66-F53CD6B8A293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24D2C310-D314-4450-8A68-554D4097298F}" type="parTrans" cxnId="{384258C9-B600-4512-93DD-740BB9D8FA8F}">
      <dgm:prSet/>
      <dgm:spPr/>
      <dgm:t>
        <a:bodyPr/>
        <a:lstStyle/>
        <a:p>
          <a:pPr latinLnBrk="1"/>
          <a:endParaRPr lang="ko-KR" altLang="en-US"/>
        </a:p>
      </dgm:t>
    </dgm:pt>
    <dgm:pt modelId="{5B23886D-7AB0-42BD-911E-1F2C49F476CA}" type="sibTrans" cxnId="{384258C9-B600-4512-93DD-740BB9D8FA8F}">
      <dgm:prSet/>
      <dgm:spPr/>
      <dgm:t>
        <a:bodyPr/>
        <a:lstStyle/>
        <a:p>
          <a:pPr latinLnBrk="1"/>
          <a:endParaRPr lang="ko-KR" altLang="en-US"/>
        </a:p>
      </dgm:t>
    </dgm:pt>
    <dgm:pt modelId="{184E5563-4233-4DE1-A4F2-182CAAC10550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317EBAD2-D702-477E-AA14-1DB8DE3575F3}" type="parTrans" cxnId="{E4469A10-B521-49A3-9F45-CA731546CBA6}">
      <dgm:prSet/>
      <dgm:spPr/>
      <dgm:t>
        <a:bodyPr/>
        <a:lstStyle/>
        <a:p>
          <a:pPr latinLnBrk="1"/>
          <a:endParaRPr lang="ko-KR" altLang="en-US"/>
        </a:p>
      </dgm:t>
    </dgm:pt>
    <dgm:pt modelId="{B0F8E823-8772-46B4-9338-F15FAEEFA7C8}" type="sibTrans" cxnId="{E4469A10-B521-49A3-9F45-CA731546CBA6}">
      <dgm:prSet/>
      <dgm:spPr/>
      <dgm:t>
        <a:bodyPr/>
        <a:lstStyle/>
        <a:p>
          <a:pPr latinLnBrk="1"/>
          <a:endParaRPr lang="ko-KR" altLang="en-US"/>
        </a:p>
      </dgm:t>
    </dgm:pt>
    <dgm:pt modelId="{C8692D3A-89D0-4F95-BE64-87BF95BA5F1E}">
      <dgm:prSet phldrT="[텍스트]"/>
      <dgm:spPr/>
      <dgm:t>
        <a:bodyPr/>
        <a:lstStyle/>
        <a:p>
          <a:pPr latinLnBrk="1"/>
          <a:r>
            <a:rPr lang="en-US" altLang="ko-KR" dirty="0"/>
            <a:t>Random Forest</a:t>
          </a:r>
          <a:endParaRPr lang="ko-KR" altLang="en-US" dirty="0"/>
        </a:p>
      </dgm:t>
    </dgm:pt>
    <dgm:pt modelId="{22C8E38B-16DD-4EE5-A51D-238330DFDBAD}" type="parTrans" cxnId="{98BFB6F2-A9CE-43B7-AB63-E5E74DBEE5AD}">
      <dgm:prSet/>
      <dgm:spPr/>
      <dgm:t>
        <a:bodyPr/>
        <a:lstStyle/>
        <a:p>
          <a:pPr latinLnBrk="1"/>
          <a:endParaRPr lang="ko-KR" altLang="en-US"/>
        </a:p>
      </dgm:t>
    </dgm:pt>
    <dgm:pt modelId="{69ECDE10-3542-45B7-93B7-3B348D79947E}" type="sibTrans" cxnId="{98BFB6F2-A9CE-43B7-AB63-E5E74DBEE5AD}">
      <dgm:prSet/>
      <dgm:spPr/>
      <dgm:t>
        <a:bodyPr/>
        <a:lstStyle/>
        <a:p>
          <a:pPr latinLnBrk="1"/>
          <a:endParaRPr lang="ko-KR" altLang="en-US"/>
        </a:p>
      </dgm:t>
    </dgm:pt>
    <dgm:pt modelId="{B7C849B2-0881-4772-B2B2-3E8D54BE30EC}" type="pres">
      <dgm:prSet presAssocID="{4F449C01-33CD-40E1-A6E2-BECC2E53FE52}" presName="Name0" presStyleCnt="0">
        <dgm:presLayoutVars>
          <dgm:chMax val="4"/>
          <dgm:resizeHandles val="exact"/>
        </dgm:presLayoutVars>
      </dgm:prSet>
      <dgm:spPr/>
    </dgm:pt>
    <dgm:pt modelId="{7F0BC846-3D8C-4F35-80A3-9240EFEAA3FD}" type="pres">
      <dgm:prSet presAssocID="{4F449C01-33CD-40E1-A6E2-BECC2E53FE52}" presName="ellipse" presStyleLbl="trBgShp" presStyleIdx="0" presStyleCnt="1"/>
      <dgm:spPr/>
    </dgm:pt>
    <dgm:pt modelId="{98230465-F5FC-4DD2-9171-E64683A30006}" type="pres">
      <dgm:prSet presAssocID="{4F449C01-33CD-40E1-A6E2-BECC2E53FE52}" presName="arrow1" presStyleLbl="fgShp" presStyleIdx="0" presStyleCnt="1"/>
      <dgm:spPr/>
    </dgm:pt>
    <dgm:pt modelId="{0EC1011F-7104-4495-9FFC-DAE90B74313C}" type="pres">
      <dgm:prSet presAssocID="{4F449C01-33CD-40E1-A6E2-BECC2E53FE52}" presName="rectangle" presStyleLbl="revTx" presStyleIdx="0" presStyleCnt="1">
        <dgm:presLayoutVars>
          <dgm:bulletEnabled val="1"/>
        </dgm:presLayoutVars>
      </dgm:prSet>
      <dgm:spPr/>
    </dgm:pt>
    <dgm:pt modelId="{3E302967-7558-4657-B860-B190E2F35ABB}" type="pres">
      <dgm:prSet presAssocID="{FEA55F52-2C7C-429F-8D83-F016C92A321E}" presName="item1" presStyleLbl="node1" presStyleIdx="0" presStyleCnt="3" custScaleX="115766">
        <dgm:presLayoutVars>
          <dgm:bulletEnabled val="1"/>
        </dgm:presLayoutVars>
      </dgm:prSet>
      <dgm:spPr/>
    </dgm:pt>
    <dgm:pt modelId="{3D5326BC-DDBA-4016-8575-3931E0CFAE6E}" type="pres">
      <dgm:prSet presAssocID="{0F3F25D4-1392-45B4-ACD1-260143754083}" presName="item2" presStyleLbl="node1" presStyleIdx="1" presStyleCnt="3" custScaleX="110459">
        <dgm:presLayoutVars>
          <dgm:bulletEnabled val="1"/>
        </dgm:presLayoutVars>
      </dgm:prSet>
      <dgm:spPr/>
    </dgm:pt>
    <dgm:pt modelId="{6B9EF169-F1C1-4CB9-B0A6-3DF0B16EF220}" type="pres">
      <dgm:prSet presAssocID="{C8692D3A-89D0-4F95-BE64-87BF95BA5F1E}" presName="item3" presStyleLbl="node1" presStyleIdx="2" presStyleCnt="3" custScaleX="113526">
        <dgm:presLayoutVars>
          <dgm:bulletEnabled val="1"/>
        </dgm:presLayoutVars>
      </dgm:prSet>
      <dgm:spPr/>
    </dgm:pt>
    <dgm:pt modelId="{2C64698B-7FEA-4803-9AC4-9C890D4E48FB}" type="pres">
      <dgm:prSet presAssocID="{4F449C01-33CD-40E1-A6E2-BECC2E53FE52}" presName="funnel" presStyleLbl="trAlignAcc1" presStyleIdx="0" presStyleCnt="1" custLinFactNeighborX="454" custLinFactNeighborY="15"/>
      <dgm:spPr/>
    </dgm:pt>
  </dgm:ptLst>
  <dgm:cxnLst>
    <dgm:cxn modelId="{35B06F02-74C6-44B6-AAD7-1B935C0DF04D}" type="presOf" srcId="{C8692D3A-89D0-4F95-BE64-87BF95BA5F1E}" destId="{0EC1011F-7104-4495-9FFC-DAE90B74313C}" srcOrd="0" destOrd="0" presId="urn:microsoft.com/office/officeart/2005/8/layout/funnel1"/>
    <dgm:cxn modelId="{93C65608-5BEC-42CA-A275-646ADE1959FE}" type="presOf" srcId="{47B463B2-2AAE-4E1C-B7E0-8DD752035DDE}" destId="{6B9EF169-F1C1-4CB9-B0A6-3DF0B16EF220}" srcOrd="0" destOrd="0" presId="urn:microsoft.com/office/officeart/2005/8/layout/funnel1"/>
    <dgm:cxn modelId="{3C234409-2A24-40A8-8744-DA45B8D88A7C}" type="presOf" srcId="{0F3F25D4-1392-45B4-ACD1-260143754083}" destId="{3E302967-7558-4657-B860-B190E2F35ABB}" srcOrd="0" destOrd="0" presId="urn:microsoft.com/office/officeart/2005/8/layout/funnel1"/>
    <dgm:cxn modelId="{E4469A10-B521-49A3-9F45-CA731546CBA6}" srcId="{4F449C01-33CD-40E1-A6E2-BECC2E53FE52}" destId="{184E5563-4233-4DE1-A4F2-182CAAC10550}" srcOrd="4" destOrd="0" parTransId="{317EBAD2-D702-477E-AA14-1DB8DE3575F3}" sibTransId="{B0F8E823-8772-46B4-9338-F15FAEEFA7C8}"/>
    <dgm:cxn modelId="{5684A72F-A543-4666-A39B-72790F0D4CB1}" type="presOf" srcId="{FEA55F52-2C7C-429F-8D83-F016C92A321E}" destId="{3D5326BC-DDBA-4016-8575-3931E0CFAE6E}" srcOrd="0" destOrd="0" presId="urn:microsoft.com/office/officeart/2005/8/layout/funnel1"/>
    <dgm:cxn modelId="{0E25D04D-B93A-442A-8C51-2E08CB178372}" srcId="{4F449C01-33CD-40E1-A6E2-BECC2E53FE52}" destId="{47B463B2-2AAE-4E1C-B7E0-8DD752035DDE}" srcOrd="0" destOrd="0" parTransId="{59B61A78-A6FC-479D-9E01-0DA9884B917D}" sibTransId="{83D04FFD-BF30-4FD9-B5EC-42489F43ADCE}"/>
    <dgm:cxn modelId="{8938F075-4EB6-4858-8F93-E962C5A1A3DD}" srcId="{4F449C01-33CD-40E1-A6E2-BECC2E53FE52}" destId="{FEA55F52-2C7C-429F-8D83-F016C92A321E}" srcOrd="1" destOrd="0" parTransId="{7DDD35F0-809E-43CC-B92B-B672423C64B8}" sibTransId="{000BFC02-B7D9-406B-9CB2-121D851DB739}"/>
    <dgm:cxn modelId="{384258C9-B600-4512-93DD-740BB9D8FA8F}" srcId="{4F449C01-33CD-40E1-A6E2-BECC2E53FE52}" destId="{7656C652-C0B5-4EB1-9D66-F53CD6B8A293}" srcOrd="5" destOrd="0" parTransId="{24D2C310-D314-4450-8A68-554D4097298F}" sibTransId="{5B23886D-7AB0-42BD-911E-1F2C49F476CA}"/>
    <dgm:cxn modelId="{C6F0B5CC-18F2-4367-B024-497D6A8C3FA9}" type="presOf" srcId="{4F449C01-33CD-40E1-A6E2-BECC2E53FE52}" destId="{B7C849B2-0881-4772-B2B2-3E8D54BE30EC}" srcOrd="0" destOrd="0" presId="urn:microsoft.com/office/officeart/2005/8/layout/funnel1"/>
    <dgm:cxn modelId="{48A102D3-1CBD-4601-91CA-D9C6666A0FEE}" srcId="{4F449C01-33CD-40E1-A6E2-BECC2E53FE52}" destId="{0F3F25D4-1392-45B4-ACD1-260143754083}" srcOrd="2" destOrd="0" parTransId="{70D8769F-5C48-4E9E-8473-8012C4B4CBF3}" sibTransId="{4934FF69-DE55-4D18-A325-2825D435938A}"/>
    <dgm:cxn modelId="{98BFB6F2-A9CE-43B7-AB63-E5E74DBEE5AD}" srcId="{4F449C01-33CD-40E1-A6E2-BECC2E53FE52}" destId="{C8692D3A-89D0-4F95-BE64-87BF95BA5F1E}" srcOrd="3" destOrd="0" parTransId="{22C8E38B-16DD-4EE5-A51D-238330DFDBAD}" sibTransId="{69ECDE10-3542-45B7-93B7-3B348D79947E}"/>
    <dgm:cxn modelId="{A158379D-048F-4410-A426-0FFC1D4AC489}" type="presParOf" srcId="{B7C849B2-0881-4772-B2B2-3E8D54BE30EC}" destId="{7F0BC846-3D8C-4F35-80A3-9240EFEAA3FD}" srcOrd="0" destOrd="0" presId="urn:microsoft.com/office/officeart/2005/8/layout/funnel1"/>
    <dgm:cxn modelId="{B3BF7BEC-C209-448C-ADEA-74C9247EB471}" type="presParOf" srcId="{B7C849B2-0881-4772-B2B2-3E8D54BE30EC}" destId="{98230465-F5FC-4DD2-9171-E64683A30006}" srcOrd="1" destOrd="0" presId="urn:microsoft.com/office/officeart/2005/8/layout/funnel1"/>
    <dgm:cxn modelId="{AD3F1DE9-A3D4-4627-B568-C99DD2931C96}" type="presParOf" srcId="{B7C849B2-0881-4772-B2B2-3E8D54BE30EC}" destId="{0EC1011F-7104-4495-9FFC-DAE90B74313C}" srcOrd="2" destOrd="0" presId="urn:microsoft.com/office/officeart/2005/8/layout/funnel1"/>
    <dgm:cxn modelId="{956BF5FF-1F82-4CA0-9991-5EDE87E9AA74}" type="presParOf" srcId="{B7C849B2-0881-4772-B2B2-3E8D54BE30EC}" destId="{3E302967-7558-4657-B860-B190E2F35ABB}" srcOrd="3" destOrd="0" presId="urn:microsoft.com/office/officeart/2005/8/layout/funnel1"/>
    <dgm:cxn modelId="{5744BA7A-E30D-4BFF-918A-DB967698DAB4}" type="presParOf" srcId="{B7C849B2-0881-4772-B2B2-3E8D54BE30EC}" destId="{3D5326BC-DDBA-4016-8575-3931E0CFAE6E}" srcOrd="4" destOrd="0" presId="urn:microsoft.com/office/officeart/2005/8/layout/funnel1"/>
    <dgm:cxn modelId="{39BB148F-EF61-466C-A7B4-831ABA695E45}" type="presParOf" srcId="{B7C849B2-0881-4772-B2B2-3E8D54BE30EC}" destId="{6B9EF169-F1C1-4CB9-B0A6-3DF0B16EF220}" srcOrd="5" destOrd="0" presId="urn:microsoft.com/office/officeart/2005/8/layout/funnel1"/>
    <dgm:cxn modelId="{D32A6C5F-33B8-435B-87B4-C2DA63D83670}" type="presParOf" srcId="{B7C849B2-0881-4772-B2B2-3E8D54BE30EC}" destId="{2C64698B-7FEA-4803-9AC4-9C890D4E48F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BC846-3D8C-4F35-80A3-9240EFEAA3FD}">
      <dsp:nvSpPr>
        <dsp:cNvPr id="0" name=""/>
        <dsp:cNvSpPr/>
      </dsp:nvSpPr>
      <dsp:spPr>
        <a:xfrm>
          <a:off x="1496733" y="140808"/>
          <a:ext cx="2794512" cy="970497"/>
        </a:xfrm>
        <a:prstGeom prst="ellipse">
          <a:avLst/>
        </a:prstGeom>
        <a:solidFill>
          <a:schemeClr val="dk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30465-F5FC-4DD2-9171-E64683A30006}">
      <dsp:nvSpPr>
        <dsp:cNvPr id="0" name=""/>
        <dsp:cNvSpPr/>
      </dsp:nvSpPr>
      <dsp:spPr>
        <a:xfrm>
          <a:off x="2627535" y="2517227"/>
          <a:ext cx="541572" cy="346606"/>
        </a:xfrm>
        <a:prstGeom prst="down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1011F-7104-4495-9FFC-DAE90B74313C}">
      <dsp:nvSpPr>
        <dsp:cNvPr id="0" name=""/>
        <dsp:cNvSpPr/>
      </dsp:nvSpPr>
      <dsp:spPr>
        <a:xfrm>
          <a:off x="1598548" y="2794512"/>
          <a:ext cx="2599546" cy="64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Random Forest</a:t>
          </a:r>
          <a:endParaRPr lang="ko-KR" altLang="en-US" sz="1800" kern="1200" dirty="0"/>
        </a:p>
      </dsp:txBody>
      <dsp:txXfrm>
        <a:off x="1598548" y="2794512"/>
        <a:ext cx="2599546" cy="649886"/>
      </dsp:txXfrm>
    </dsp:sp>
    <dsp:sp modelId="{3E302967-7558-4657-B860-B190E2F35ABB}">
      <dsp:nvSpPr>
        <dsp:cNvPr id="0" name=""/>
        <dsp:cNvSpPr/>
      </dsp:nvSpPr>
      <dsp:spPr>
        <a:xfrm>
          <a:off x="2435876" y="1186259"/>
          <a:ext cx="1128521" cy="9748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K-means</a:t>
          </a:r>
          <a:endParaRPr lang="ko-KR" altLang="en-US" sz="1400" kern="1200" dirty="0"/>
        </a:p>
      </dsp:txBody>
      <dsp:txXfrm>
        <a:off x="2601144" y="1329019"/>
        <a:ext cx="797985" cy="689309"/>
      </dsp:txXfrm>
    </dsp:sp>
    <dsp:sp modelId="{3D5326BC-DDBA-4016-8575-3931E0CFAE6E}">
      <dsp:nvSpPr>
        <dsp:cNvPr id="0" name=""/>
        <dsp:cNvSpPr/>
      </dsp:nvSpPr>
      <dsp:spPr>
        <a:xfrm>
          <a:off x="1764198" y="454920"/>
          <a:ext cx="1076787" cy="9748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행정구역</a:t>
          </a:r>
        </a:p>
      </dsp:txBody>
      <dsp:txXfrm>
        <a:off x="1921890" y="597680"/>
        <a:ext cx="761403" cy="689309"/>
      </dsp:txXfrm>
    </dsp:sp>
    <dsp:sp modelId="{6B9EF169-F1C1-4CB9-B0A6-3DF0B16EF220}">
      <dsp:nvSpPr>
        <dsp:cNvPr id="0" name=""/>
        <dsp:cNvSpPr/>
      </dsp:nvSpPr>
      <dsp:spPr>
        <a:xfrm>
          <a:off x="2745742" y="219228"/>
          <a:ext cx="1106685" cy="9748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상권코드</a:t>
          </a:r>
        </a:p>
      </dsp:txBody>
      <dsp:txXfrm>
        <a:off x="2907812" y="361988"/>
        <a:ext cx="782545" cy="689309"/>
      </dsp:txXfrm>
    </dsp:sp>
    <dsp:sp modelId="{2C64698B-7FEA-4803-9AC4-9C890D4E48FB}">
      <dsp:nvSpPr>
        <dsp:cNvPr id="0" name=""/>
        <dsp:cNvSpPr/>
      </dsp:nvSpPr>
      <dsp:spPr>
        <a:xfrm>
          <a:off x="1395688" y="22026"/>
          <a:ext cx="3032804" cy="2426243"/>
        </a:xfrm>
        <a:prstGeom prst="funnel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4D8C4-75E4-4088-9013-3D02C852EBDC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1257E-33A3-43D8-BD15-E57044A6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6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</a:t>
            </a:r>
            <a:r>
              <a:rPr lang="en-US" altLang="ko-KR" dirty="0"/>
              <a:t>1 : </a:t>
            </a:r>
            <a:r>
              <a:rPr lang="ko-KR" altLang="en-US" dirty="0"/>
              <a:t>행정구역별로 색칠하여 위도</a:t>
            </a:r>
            <a:r>
              <a:rPr lang="en-US" altLang="ko-KR" dirty="0"/>
              <a:t>, </a:t>
            </a:r>
            <a:r>
              <a:rPr lang="ko-KR" altLang="en-US" dirty="0"/>
              <a:t>경도에 나타낸 것</a:t>
            </a:r>
            <a:endParaRPr lang="en-US" altLang="ko-KR" dirty="0"/>
          </a:p>
          <a:p>
            <a:r>
              <a:rPr lang="ko-KR" altLang="en-US" dirty="0"/>
              <a:t>그림 </a:t>
            </a:r>
            <a:r>
              <a:rPr lang="en-US" altLang="ko-KR" dirty="0"/>
              <a:t>2: k-means </a:t>
            </a:r>
            <a:r>
              <a:rPr lang="ko-KR" altLang="en-US" dirty="0"/>
              <a:t>클러스터링 한 결과로 위도</a:t>
            </a:r>
            <a:r>
              <a:rPr lang="en-US" altLang="ko-KR" dirty="0"/>
              <a:t>, </a:t>
            </a:r>
            <a:r>
              <a:rPr lang="ko-KR" altLang="en-US" dirty="0"/>
              <a:t>경도로 </a:t>
            </a:r>
            <a:r>
              <a:rPr lang="ko-KR" altLang="en-US" dirty="0" err="1"/>
              <a:t>나타낸것</a:t>
            </a:r>
            <a:r>
              <a:rPr lang="ko-KR" altLang="en-US" dirty="0"/>
              <a:t> </a:t>
            </a:r>
            <a:r>
              <a:rPr lang="en-US" altLang="ko-KR" dirty="0"/>
              <a:t>(n=10</a:t>
            </a:r>
            <a:r>
              <a:rPr lang="ko-KR" altLang="en-US" dirty="0" err="1"/>
              <a:t>일때</a:t>
            </a:r>
            <a:r>
              <a:rPr lang="ko-KR" altLang="en-US" dirty="0"/>
              <a:t> 그림인데</a:t>
            </a:r>
            <a:r>
              <a:rPr lang="en-US" altLang="ko-KR" dirty="0"/>
              <a:t>, </a:t>
            </a:r>
            <a:r>
              <a:rPr lang="ko-KR" altLang="en-US" dirty="0"/>
              <a:t>최종 성능비교때 </a:t>
            </a:r>
            <a:r>
              <a:rPr lang="en-US" altLang="ko-KR" dirty="0"/>
              <a:t>n=25</a:t>
            </a:r>
            <a:r>
              <a:rPr lang="ko-KR" altLang="en-US" dirty="0"/>
              <a:t>로 해서</a:t>
            </a:r>
            <a:r>
              <a:rPr lang="en-US" altLang="ko-KR" dirty="0"/>
              <a:t>..</a:t>
            </a:r>
            <a:r>
              <a:rPr lang="ko-KR" altLang="en-US" dirty="0"/>
              <a:t>그림도 </a:t>
            </a:r>
            <a:r>
              <a:rPr lang="en-US" altLang="ko-KR" dirty="0"/>
              <a:t>25</a:t>
            </a:r>
            <a:r>
              <a:rPr lang="ko-KR" altLang="en-US" dirty="0"/>
              <a:t>로 </a:t>
            </a:r>
            <a:r>
              <a:rPr lang="ko-KR" altLang="en-US" dirty="0" err="1"/>
              <a:t>바꿔야할지</a:t>
            </a:r>
            <a:r>
              <a:rPr lang="ko-KR" altLang="en-US" dirty="0"/>
              <a:t> 고민중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- k-means </a:t>
            </a:r>
            <a:r>
              <a:rPr lang="ko-KR" altLang="en-US" dirty="0"/>
              <a:t>클러스터링 결과가 행정구역과 </a:t>
            </a:r>
            <a:r>
              <a:rPr lang="ko-KR" altLang="en-US" dirty="0" err="1"/>
              <a:t>다르다는것을</a:t>
            </a:r>
            <a:r>
              <a:rPr lang="ko-KR" altLang="en-US" dirty="0"/>
              <a:t> 보여주기 위해 삽입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그림 </a:t>
            </a:r>
            <a:r>
              <a:rPr lang="en-US" altLang="ko-KR" dirty="0"/>
              <a:t>3: </a:t>
            </a:r>
            <a:r>
              <a:rPr lang="ko-KR" altLang="en-US" dirty="0"/>
              <a:t>계층적 군집화 </a:t>
            </a:r>
            <a:r>
              <a:rPr lang="ko-KR" altLang="en-US" dirty="0" err="1"/>
              <a:t>댄드로그램</a:t>
            </a:r>
            <a:r>
              <a:rPr lang="ko-KR" altLang="en-US" dirty="0"/>
              <a:t> </a:t>
            </a:r>
            <a:r>
              <a:rPr lang="ko-KR" altLang="en-US" dirty="0" err="1"/>
              <a:t>그린것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그림을 보고 적당하게 </a:t>
            </a:r>
            <a:r>
              <a:rPr lang="en-US" altLang="ko-KR" dirty="0"/>
              <a:t>8</a:t>
            </a:r>
            <a:r>
              <a:rPr lang="ko-KR" altLang="en-US" dirty="0"/>
              <a:t>개로 분류하면 적당하겠다고 판단했고</a:t>
            </a:r>
            <a:r>
              <a:rPr lang="en-US" altLang="ko-KR" dirty="0"/>
              <a:t>, n=8</a:t>
            </a:r>
            <a:r>
              <a:rPr lang="ko-KR" altLang="en-US" dirty="0"/>
              <a:t>로 클러스터링 해서 회귀분석을 </a:t>
            </a:r>
            <a:r>
              <a:rPr lang="ko-KR" altLang="en-US" dirty="0" err="1"/>
              <a:t>했다는것을</a:t>
            </a:r>
            <a:r>
              <a:rPr lang="ko-KR" altLang="en-US" dirty="0"/>
              <a:t> 보여주기 위해 삽입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 실험내용에 </a:t>
            </a:r>
            <a:r>
              <a:rPr lang="en-US" altLang="ko-KR" dirty="0" err="1"/>
              <a:t>tsne</a:t>
            </a:r>
            <a:r>
              <a:rPr lang="en-US" altLang="ko-KR" dirty="0"/>
              <a:t> </a:t>
            </a:r>
            <a:r>
              <a:rPr lang="ko-KR" altLang="en-US" dirty="0" err="1"/>
              <a:t>넣어야할지</a:t>
            </a:r>
            <a:r>
              <a:rPr lang="en-US" altLang="ko-KR" dirty="0"/>
              <a:t>, </a:t>
            </a:r>
            <a:r>
              <a:rPr lang="ko-KR" altLang="en-US" dirty="0"/>
              <a:t>어떻게 </a:t>
            </a:r>
            <a:r>
              <a:rPr lang="ko-KR" altLang="en-US" dirty="0" err="1"/>
              <a:t>넣어야할지</a:t>
            </a:r>
            <a:r>
              <a:rPr lang="ko-KR" altLang="en-US" dirty="0"/>
              <a:t> 모르겠음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9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24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그냥 모델명만 쓸지</a:t>
            </a:r>
            <a:r>
              <a:rPr lang="en-US" altLang="ko-KR" dirty="0"/>
              <a:t>, visualization </a:t>
            </a:r>
            <a:r>
              <a:rPr lang="ko-KR" altLang="en-US" dirty="0"/>
              <a:t>할지 고민중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LR : </a:t>
            </a:r>
            <a:r>
              <a:rPr lang="en-US" altLang="ko-KR" dirty="0" err="1"/>
              <a:t>regplot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RF : Tree </a:t>
            </a:r>
            <a:r>
              <a:rPr lang="ko-KR" altLang="en-US" dirty="0"/>
              <a:t>또는 </a:t>
            </a:r>
            <a:r>
              <a:rPr lang="en-US" altLang="ko-KR" dirty="0"/>
              <a:t>prediction </a:t>
            </a:r>
            <a:r>
              <a:rPr lang="ko-KR" altLang="en-US" dirty="0"/>
              <a:t>그래프 </a:t>
            </a:r>
            <a:r>
              <a:rPr lang="en-US" altLang="ko-KR" dirty="0"/>
              <a:t>(</a:t>
            </a:r>
            <a:r>
              <a:rPr lang="ko-KR" altLang="en-US" dirty="0"/>
              <a:t>어떻게 할지는 아직 모르겠음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Light </a:t>
            </a:r>
            <a:r>
              <a:rPr lang="en-US" altLang="ko-KR" dirty="0" err="1"/>
              <a:t>gbm</a:t>
            </a:r>
            <a:r>
              <a:rPr lang="en-US" altLang="ko-KR" dirty="0"/>
              <a:t> …</a:t>
            </a:r>
            <a:r>
              <a:rPr lang="ko-KR" altLang="en-US" dirty="0"/>
              <a:t>모르겠음 </a:t>
            </a:r>
            <a:r>
              <a:rPr lang="en-US" altLang="ko-KR" dirty="0"/>
              <a:t>gradient boosting </a:t>
            </a:r>
            <a:r>
              <a:rPr lang="ko-KR" altLang="en-US" dirty="0" err="1"/>
              <a:t>하는거</a:t>
            </a:r>
            <a:r>
              <a:rPr lang="ko-KR" altLang="en-US" dirty="0"/>
              <a:t> 설명하는 그래프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2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299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초록색인 </a:t>
            </a:r>
            <a:r>
              <a:rPr lang="en-US" altLang="ko-KR" dirty="0"/>
              <a:t>original</a:t>
            </a:r>
            <a:r>
              <a:rPr lang="ko-KR" altLang="en-US" dirty="0"/>
              <a:t>과 가장 비슷한 </a:t>
            </a:r>
            <a:r>
              <a:rPr lang="en-US" altLang="ko-KR" dirty="0"/>
              <a:t>prediction</a:t>
            </a:r>
            <a:r>
              <a:rPr lang="ko-KR" altLang="en-US" dirty="0"/>
              <a:t>을 보여준 모델은 상권코드</a:t>
            </a:r>
            <a:r>
              <a:rPr lang="en-US" altLang="ko-KR" dirty="0"/>
              <a:t>&gt;k-means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행정구</a:t>
            </a:r>
            <a:r>
              <a:rPr lang="en-US" altLang="ko-KR" dirty="0"/>
              <a:t>(</a:t>
            </a:r>
            <a:r>
              <a:rPr lang="ko-KR" altLang="en-US" dirty="0" err="1"/>
              <a:t>시군구</a:t>
            </a:r>
            <a:r>
              <a:rPr lang="en-US" altLang="ko-KR" dirty="0"/>
              <a:t>) </a:t>
            </a:r>
            <a:r>
              <a:rPr lang="ko-KR" altLang="en-US" dirty="0"/>
              <a:t>순서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89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초록색인 </a:t>
            </a:r>
            <a:r>
              <a:rPr lang="en-US" altLang="ko-KR" dirty="0"/>
              <a:t>original</a:t>
            </a:r>
            <a:r>
              <a:rPr lang="ko-KR" altLang="en-US" dirty="0"/>
              <a:t>과 가장 비슷한 </a:t>
            </a:r>
            <a:r>
              <a:rPr lang="en-US" altLang="ko-KR" dirty="0"/>
              <a:t>prediction</a:t>
            </a:r>
            <a:r>
              <a:rPr lang="ko-KR" altLang="en-US" dirty="0"/>
              <a:t>을 보여준 모델은 상권코드</a:t>
            </a:r>
            <a:r>
              <a:rPr lang="en-US" altLang="ko-KR" dirty="0"/>
              <a:t>&gt;k-means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행정구</a:t>
            </a:r>
            <a:r>
              <a:rPr lang="en-US" altLang="ko-KR" dirty="0"/>
              <a:t>(</a:t>
            </a:r>
            <a:r>
              <a:rPr lang="ko-KR" altLang="en-US" dirty="0" err="1"/>
              <a:t>시군구</a:t>
            </a:r>
            <a:r>
              <a:rPr lang="en-US" altLang="ko-KR" dirty="0"/>
              <a:t>) </a:t>
            </a:r>
            <a:r>
              <a:rPr lang="ko-KR" altLang="en-US" dirty="0"/>
              <a:t>순서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1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3183359"/>
            <a:ext cx="6624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Machine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Learning Project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259632" y="1916832"/>
            <a:ext cx="66247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서울시 골목상권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월매출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예측하기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016993" y="4005064"/>
            <a:ext cx="1110013" cy="272795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6304B4A-7460-442F-A03A-8C76055B04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835" y="3429000"/>
            <a:ext cx="3398478" cy="318607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3200" dirty="0"/>
              <a:t>실험 </a:t>
            </a:r>
            <a:r>
              <a:rPr lang="en-US" altLang="ko-KR" sz="3200" dirty="0"/>
              <a:t>1: </a:t>
            </a:r>
            <a:r>
              <a:rPr lang="ko-KR" altLang="en-US" sz="2400" dirty="0"/>
              <a:t>선형 </a:t>
            </a:r>
            <a:r>
              <a:rPr lang="ko-KR" altLang="en-US" sz="2400" dirty="0" err="1"/>
              <a:t>회귀을</a:t>
            </a:r>
            <a:r>
              <a:rPr lang="ko-KR" altLang="en-US" sz="2400" dirty="0"/>
              <a:t> 위한 상권코드 차원 축소 방법 비교 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/>
              <a:t>실험 내용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136815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One-Hot-Encoding Vector</a:t>
            </a:r>
            <a:r>
              <a:rPr lang="ko-KR" altLang="en-US" dirty="0"/>
              <a:t>의 차원 축소 방법 비교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Arial" pitchFamily="34" charset="0"/>
                <a:cs typeface="Arial" pitchFamily="34" charset="0"/>
              </a:rPr>
              <a:t>행정구역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(‘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구‘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로 분류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(Hand-Craft) 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Data-Driven</a:t>
            </a:r>
            <a:r>
              <a:rPr lang="ko-KR" altLang="en-US" dirty="0"/>
              <a:t> 분류 방법</a:t>
            </a:r>
            <a:r>
              <a:rPr lang="en-US" altLang="ko-KR" dirty="0"/>
              <a:t> (</a:t>
            </a:r>
            <a:r>
              <a:rPr lang="ko-KR" altLang="en-US" dirty="0"/>
              <a:t>클러스터링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Goal : Linear Regression</a:t>
            </a:r>
            <a:r>
              <a:rPr lang="ko-KR" altLang="en-US" dirty="0"/>
              <a:t>의 성능을 높이는 차원 축소 방법 찾기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C7D0B3-5335-46F3-BDE9-8232DBB3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43" y="3775321"/>
            <a:ext cx="2941750" cy="26060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26036A-E23A-42AF-8BC8-37408CEEC745}"/>
              </a:ext>
            </a:extLst>
          </p:cNvPr>
          <p:cNvSpPr txBox="1"/>
          <p:nvPr/>
        </p:nvSpPr>
        <p:spPr>
          <a:xfrm>
            <a:off x="1003562" y="32516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행정구역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1447-5024-4966-8D47-7A9604256EC2}"/>
              </a:ext>
            </a:extLst>
          </p:cNvPr>
          <p:cNvSpPr txBox="1"/>
          <p:nvPr/>
        </p:nvSpPr>
        <p:spPr>
          <a:xfrm>
            <a:off x="6369850" y="3234160"/>
            <a:ext cx="279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[Hierarchical Clustering]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7324B-3EA8-4F67-B7A3-D1DD7FA1A247}"/>
              </a:ext>
            </a:extLst>
          </p:cNvPr>
          <p:cNvSpPr txBox="1"/>
          <p:nvPr/>
        </p:nvSpPr>
        <p:spPr>
          <a:xfrm>
            <a:off x="2867576" y="32341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08B0804-D4AA-44D5-9230-CA13C777C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40" y="3669145"/>
            <a:ext cx="3504625" cy="14965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82C9E6-23B0-4ED4-A598-5678D8B4EBAA}"/>
              </a:ext>
            </a:extLst>
          </p:cNvPr>
          <p:cNvSpPr txBox="1"/>
          <p:nvPr/>
        </p:nvSpPr>
        <p:spPr>
          <a:xfrm>
            <a:off x="4069119" y="32341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[K-means]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DAA973-4BC4-4F8E-849A-C97243E82F32}"/>
              </a:ext>
            </a:extLst>
          </p:cNvPr>
          <p:cNvSpPr txBox="1"/>
          <p:nvPr/>
        </p:nvSpPr>
        <p:spPr>
          <a:xfrm>
            <a:off x="5819940" y="3244334"/>
            <a:ext cx="68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DEB8F891-7639-42DE-B41B-821D3B47A182}"/>
              </a:ext>
            </a:extLst>
          </p:cNvPr>
          <p:cNvSpPr/>
          <p:nvPr/>
        </p:nvSpPr>
        <p:spPr>
          <a:xfrm>
            <a:off x="7552040" y="5272408"/>
            <a:ext cx="216024" cy="25943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23B1E-9F8E-47F5-823C-D340307CCDD6}"/>
              </a:ext>
            </a:extLst>
          </p:cNvPr>
          <p:cNvSpPr txBox="1"/>
          <p:nvPr/>
        </p:nvSpPr>
        <p:spPr>
          <a:xfrm>
            <a:off x="6643746" y="5715950"/>
            <a:ext cx="203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클러스터 </a:t>
            </a:r>
            <a:r>
              <a:rPr lang="en-US" altLang="ko-KR" dirty="0"/>
              <a:t>8</a:t>
            </a:r>
            <a:r>
              <a:rPr lang="ko-KR" altLang="en-US" dirty="0"/>
              <a:t>개로 </a:t>
            </a:r>
            <a:endParaRPr lang="en-US" altLang="ko-KR" dirty="0"/>
          </a:p>
          <a:p>
            <a:pPr algn="ctr"/>
            <a:r>
              <a:rPr lang="ko-KR" altLang="en-US" dirty="0" err="1"/>
              <a:t>재분류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3200" dirty="0"/>
              <a:t>실험 </a:t>
            </a:r>
            <a:r>
              <a:rPr lang="en-US" altLang="ko-KR" sz="3200" dirty="0"/>
              <a:t>1: </a:t>
            </a:r>
            <a:r>
              <a:rPr lang="ko-KR" altLang="en-US" sz="2400" dirty="0"/>
              <a:t>선형 </a:t>
            </a:r>
            <a:r>
              <a:rPr lang="ko-KR" altLang="en-US" sz="2400" dirty="0" err="1"/>
              <a:t>회귀을</a:t>
            </a:r>
            <a:r>
              <a:rPr lang="ko-KR" altLang="en-US" sz="2400" dirty="0"/>
              <a:t> 위한 상권코드 차원 축소 방법 비교 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353421"/>
            <a:ext cx="8229600" cy="460648"/>
          </a:xfrm>
        </p:spPr>
        <p:txBody>
          <a:bodyPr/>
          <a:lstStyle/>
          <a:p>
            <a:pPr lvl="0"/>
            <a:r>
              <a:rPr lang="ko-KR" altLang="en-US" b="1" dirty="0"/>
              <a:t>실험 결과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736704" y="2009115"/>
            <a:ext cx="4258616" cy="378732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(</a:t>
            </a:r>
            <a:r>
              <a:rPr lang="ko-KR" altLang="en-US" dirty="0"/>
              <a:t>상권코드</a:t>
            </a:r>
            <a:r>
              <a:rPr lang="en-US" altLang="ko-KR" dirty="0"/>
              <a:t>)Linear Regression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ko-KR" altLang="en-US" dirty="0" err="1"/>
              <a:t>다중공선성</a:t>
            </a:r>
            <a:r>
              <a:rPr lang="ko-KR" altLang="en-US" dirty="0"/>
              <a:t> 발생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각 클러스터링마다 </a:t>
            </a:r>
            <a:r>
              <a:rPr lang="en-US" altLang="ko-KR" dirty="0"/>
              <a:t>LR 10</a:t>
            </a:r>
            <a:r>
              <a:rPr lang="ko-KR" altLang="en-US" dirty="0"/>
              <a:t>회 실시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RMSE </a:t>
            </a:r>
            <a:r>
              <a:rPr lang="ko-KR" altLang="en-US" dirty="0"/>
              <a:t>평균이 가장 낮은 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◦ </a:t>
            </a:r>
            <a:r>
              <a:rPr lang="en-US" altLang="ko-KR" dirty="0" err="1"/>
              <a:t>Hierachical</a:t>
            </a:r>
            <a:r>
              <a:rPr lang="en-US" altLang="ko-KR" dirty="0"/>
              <a:t> Clustering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◦  </a:t>
            </a:r>
            <a:r>
              <a:rPr lang="ko-KR" altLang="en-US" sz="1400" dirty="0"/>
              <a:t>연산이 많아 데이터 </a:t>
            </a:r>
            <a:r>
              <a:rPr lang="ko-KR" altLang="en-US" sz="1400" dirty="0" err="1"/>
              <a:t>표본추출하여</a:t>
            </a:r>
            <a:r>
              <a:rPr lang="ko-KR" altLang="en-US" sz="1400" dirty="0"/>
              <a:t>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◦  </a:t>
            </a:r>
            <a:r>
              <a:rPr lang="ko-KR" altLang="en-US" sz="1400" dirty="0"/>
              <a:t>새로운 데이터 </a:t>
            </a:r>
            <a:r>
              <a:rPr lang="en-US" altLang="ko-KR" sz="1400" dirty="0"/>
              <a:t>predict </a:t>
            </a:r>
            <a:r>
              <a:rPr lang="ko-KR" altLang="en-US" sz="1400" dirty="0"/>
              <a:t>불가</a:t>
            </a:r>
            <a:endParaRPr lang="en-US" altLang="ko-KR" sz="1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" dirty="0" err="1"/>
              <a:t>ㅋ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RMSE </a:t>
            </a:r>
            <a:r>
              <a:rPr lang="ko-KR" altLang="en-US" dirty="0"/>
              <a:t>분산 제일 낮은 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◦ K-means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◦  </a:t>
            </a:r>
            <a:r>
              <a:rPr lang="en-US" altLang="ko-KR" dirty="0" err="1"/>
              <a:t>LR_c</a:t>
            </a:r>
            <a:r>
              <a:rPr lang="ko-KR" altLang="en-US" dirty="0"/>
              <a:t>와 평균은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분산은 낮음</a:t>
            </a:r>
            <a:r>
              <a:rPr lang="en-US" altLang="ko-KR" dirty="0"/>
              <a:t>(</a:t>
            </a:r>
            <a:r>
              <a:rPr lang="ko-KR" altLang="en-US" dirty="0"/>
              <a:t>안정적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1C42642-9253-4411-9C1E-07FCCB151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0" y="1868545"/>
            <a:ext cx="5237196" cy="3927897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F2219A-053B-4CB5-95F7-F1EB74FFC21D}"/>
              </a:ext>
            </a:extLst>
          </p:cNvPr>
          <p:cNvGrpSpPr/>
          <p:nvPr/>
        </p:nvGrpSpPr>
        <p:grpSpPr>
          <a:xfrm>
            <a:off x="135481" y="5949280"/>
            <a:ext cx="4108348" cy="784830"/>
            <a:chOff x="323528" y="5850918"/>
            <a:chExt cx="4108348" cy="7848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72A333-D378-45E7-9D57-6B68212AE6F5}"/>
                </a:ext>
              </a:extLst>
            </p:cNvPr>
            <p:cNvSpPr txBox="1"/>
            <p:nvPr/>
          </p:nvSpPr>
          <p:spPr>
            <a:xfrm>
              <a:off x="323528" y="5850918"/>
              <a:ext cx="3240360" cy="7848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[</a:t>
              </a:r>
              <a:r>
                <a:rPr lang="ko-KR" altLang="en-US" sz="900" dirty="0"/>
                <a:t>그림</a:t>
              </a:r>
              <a:r>
                <a:rPr lang="en-US" altLang="ko-KR" sz="900" dirty="0"/>
                <a:t>]: </a:t>
              </a:r>
              <a:r>
                <a:rPr lang="ko-KR" altLang="en-US" sz="900" dirty="0" err="1"/>
                <a:t>클러스터링별</a:t>
              </a:r>
              <a:r>
                <a:rPr lang="ko-KR" altLang="en-US" sz="900" dirty="0"/>
                <a:t> 선형회귀분석 결과</a:t>
              </a:r>
              <a:endParaRPr lang="en-US" altLang="ko-KR" sz="900" dirty="0"/>
            </a:p>
            <a:p>
              <a:endParaRPr lang="en-US" altLang="ko-KR" sz="900" dirty="0"/>
            </a:p>
            <a:p>
              <a:r>
                <a:rPr lang="en-US" altLang="ko-KR" sz="900" dirty="0"/>
                <a:t>LR : </a:t>
              </a:r>
              <a:r>
                <a:rPr lang="ko-KR" altLang="en-US" sz="900" dirty="0"/>
                <a:t>상권코드</a:t>
              </a:r>
              <a:r>
                <a:rPr lang="en-US" altLang="ko-KR" sz="900" dirty="0"/>
                <a:t>(1010</a:t>
              </a:r>
              <a:r>
                <a:rPr lang="ko-KR" altLang="en-US" sz="900" dirty="0"/>
                <a:t>개</a:t>
              </a:r>
              <a:r>
                <a:rPr lang="en-US" altLang="ko-KR" sz="900" dirty="0"/>
                <a:t>)</a:t>
              </a:r>
            </a:p>
            <a:p>
              <a:r>
                <a:rPr lang="en-US" altLang="ko-KR" sz="900" dirty="0" err="1"/>
                <a:t>LR_c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: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시군구</a:t>
              </a:r>
              <a:r>
                <a:rPr lang="en-US" altLang="ko-KR" sz="900" dirty="0"/>
                <a:t>(</a:t>
              </a:r>
              <a:r>
                <a:rPr lang="ko-KR" altLang="en-US" sz="900" dirty="0" err="1"/>
                <a:t>행정구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25</a:t>
              </a:r>
              <a:r>
                <a:rPr lang="ko-KR" altLang="en-US" sz="900" dirty="0"/>
                <a:t>개</a:t>
              </a:r>
              <a:r>
                <a:rPr lang="en-US" altLang="ko-KR" sz="900" dirty="0"/>
                <a:t>)</a:t>
              </a:r>
            </a:p>
            <a:p>
              <a:endParaRPr lang="en-US" altLang="ko-KR" sz="9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1314E0-BEC8-449B-ACF6-F28028FB79B7}"/>
                </a:ext>
              </a:extLst>
            </p:cNvPr>
            <p:cNvSpPr txBox="1"/>
            <p:nvPr/>
          </p:nvSpPr>
          <p:spPr>
            <a:xfrm>
              <a:off x="1692977" y="6070864"/>
              <a:ext cx="27388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/>
                <a:t>LR_hc</a:t>
              </a:r>
              <a:r>
                <a:rPr lang="en-US" altLang="ko-KR" sz="900" dirty="0"/>
                <a:t> : </a:t>
              </a:r>
              <a:r>
                <a:rPr lang="ko-KR" altLang="en-US" sz="900" dirty="0"/>
                <a:t>계층적 클러스터링 </a:t>
              </a:r>
              <a:endParaRPr lang="en-US" altLang="ko-KR" sz="900" dirty="0"/>
            </a:p>
            <a:p>
              <a:r>
                <a:rPr lang="en-US" altLang="ko-KR" sz="900" dirty="0" err="1"/>
                <a:t>LR_km</a:t>
              </a:r>
              <a:r>
                <a:rPr lang="en-US" altLang="ko-KR" sz="900" dirty="0"/>
                <a:t> : K-means</a:t>
              </a:r>
            </a:p>
            <a:p>
              <a:r>
                <a:rPr lang="en-US" altLang="ko-KR" sz="900" dirty="0" err="1"/>
                <a:t>LR_tsne</a:t>
              </a:r>
              <a:r>
                <a:rPr lang="en-US" altLang="ko-KR" sz="900" dirty="0"/>
                <a:t> : T-SNE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47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andom forest regression 이미지 검색결과">
            <a:extLst>
              <a:ext uri="{FF2B5EF4-FFF2-40B4-BE49-F238E27FC236}">
                <a16:creationId xmlns:a16="http://schemas.microsoft.com/office/drawing/2014/main" id="{55DB1E78-AA58-4718-BBAA-0CADE044E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334" y="3861048"/>
            <a:ext cx="3109211" cy="174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3200" dirty="0"/>
              <a:t>실험 </a:t>
            </a:r>
            <a:r>
              <a:rPr lang="en-US" altLang="ko-KR" sz="3200" dirty="0"/>
              <a:t>2: </a:t>
            </a:r>
            <a:r>
              <a:rPr lang="en-US" altLang="ko-KR" sz="2400" dirty="0"/>
              <a:t>Regression </a:t>
            </a:r>
            <a:r>
              <a:rPr lang="ko-KR" altLang="en-US" sz="2400" dirty="0"/>
              <a:t>모델 비교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/>
              <a:t>실험 내용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136815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1)</a:t>
            </a:r>
            <a:r>
              <a:rPr lang="ko-KR" altLang="en-US" dirty="0"/>
              <a:t>상권코드 </a:t>
            </a:r>
            <a:r>
              <a:rPr lang="en-US" altLang="ko-KR" dirty="0"/>
              <a:t>2)</a:t>
            </a:r>
            <a:r>
              <a:rPr lang="ko-KR" altLang="en-US" dirty="0" err="1"/>
              <a:t>시군구로</a:t>
            </a:r>
            <a:r>
              <a:rPr lang="ko-KR" altLang="en-US" dirty="0"/>
              <a:t> 각각 </a:t>
            </a:r>
            <a:r>
              <a:rPr lang="ko-KR" altLang="en-US" dirty="0" err="1"/>
              <a:t>분류시</a:t>
            </a:r>
            <a:r>
              <a:rPr lang="ko-KR" altLang="en-US" dirty="0"/>
              <a:t> 가장 성능이 좋은 모델을 </a:t>
            </a:r>
            <a:r>
              <a:rPr lang="ko-KR" altLang="en-US" dirty="0" err="1"/>
              <a:t>찾기위해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Goal : RMSE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를 </a:t>
            </a:r>
            <a:r>
              <a:rPr lang="ko-KR" altLang="en-US" dirty="0" err="1">
                <a:latin typeface="Arial" pitchFamily="34" charset="0"/>
                <a:cs typeface="Arial" pitchFamily="34" charset="0"/>
              </a:rPr>
              <a:t>최소화시키는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/>
              <a:t>Regression</a:t>
            </a:r>
            <a:r>
              <a:rPr lang="ko-KR" altLang="en-US" dirty="0"/>
              <a:t> 모델 찾기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6036A-E23A-42AF-8BC8-37408CEEC745}"/>
              </a:ext>
            </a:extLst>
          </p:cNvPr>
          <p:cNvSpPr txBox="1"/>
          <p:nvPr/>
        </p:nvSpPr>
        <p:spPr>
          <a:xfrm>
            <a:off x="755576" y="3245992"/>
            <a:ext cx="188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[Linear-Regression]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1447-5024-4966-8D47-7A9604256EC2}"/>
              </a:ext>
            </a:extLst>
          </p:cNvPr>
          <p:cNvSpPr txBox="1"/>
          <p:nvPr/>
        </p:nvSpPr>
        <p:spPr>
          <a:xfrm>
            <a:off x="6911641" y="3245992"/>
            <a:ext cx="150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[Light- GBM]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7324B-3EA8-4F67-B7A3-D1DD7FA1A247}"/>
              </a:ext>
            </a:extLst>
          </p:cNvPr>
          <p:cNvSpPr txBox="1"/>
          <p:nvPr/>
        </p:nvSpPr>
        <p:spPr>
          <a:xfrm>
            <a:off x="2878334" y="3230603"/>
            <a:ext cx="5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82C9E6-23B0-4ED4-A598-5678D8B4EBAA}"/>
              </a:ext>
            </a:extLst>
          </p:cNvPr>
          <p:cNvSpPr txBox="1"/>
          <p:nvPr/>
        </p:nvSpPr>
        <p:spPr>
          <a:xfrm>
            <a:off x="3676056" y="3259723"/>
            <a:ext cx="207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[Random-Forest]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DAA973-4BC4-4F8E-849A-C97243E82F32}"/>
              </a:ext>
            </a:extLst>
          </p:cNvPr>
          <p:cNvSpPr txBox="1"/>
          <p:nvPr/>
        </p:nvSpPr>
        <p:spPr>
          <a:xfrm>
            <a:off x="5987545" y="3230603"/>
            <a:ext cx="68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pic>
        <p:nvPicPr>
          <p:cNvPr id="1030" name="Picture 6" descr="light gbm 이미지 검색결과">
            <a:extLst>
              <a:ext uri="{FF2B5EF4-FFF2-40B4-BE49-F238E27FC236}">
                <a16:creationId xmlns:a16="http://schemas.microsoft.com/office/drawing/2014/main" id="{82F66CE7-B02F-41F8-AEDF-F8257DCAE2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91"/>
          <a:stretch/>
        </p:blipFill>
        <p:spPr bwMode="auto">
          <a:xfrm>
            <a:off x="6015309" y="4229402"/>
            <a:ext cx="2886075" cy="73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28C780D-F217-430C-BD8A-E0CE3CA7B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16" y="3705870"/>
            <a:ext cx="2786844" cy="21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7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3200" dirty="0"/>
              <a:t>실험 </a:t>
            </a:r>
            <a:r>
              <a:rPr lang="en-US" altLang="ko-KR" sz="3200" dirty="0"/>
              <a:t>2</a:t>
            </a:r>
            <a:r>
              <a:rPr lang="en-US" altLang="ko-KR" dirty="0"/>
              <a:t>: </a:t>
            </a:r>
            <a:r>
              <a:rPr lang="en-US" altLang="ko-KR" sz="2400" dirty="0"/>
              <a:t>Regression </a:t>
            </a:r>
            <a:r>
              <a:rPr lang="ko-KR" altLang="en-US" sz="2400" dirty="0"/>
              <a:t>모델 비교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353421"/>
            <a:ext cx="8229600" cy="460648"/>
          </a:xfrm>
        </p:spPr>
        <p:txBody>
          <a:bodyPr/>
          <a:lstStyle/>
          <a:p>
            <a:pPr lvl="0"/>
            <a:r>
              <a:rPr lang="ko-KR" altLang="en-US" b="1" dirty="0"/>
              <a:t>실험 결과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9646" y="2081198"/>
            <a:ext cx="4258616" cy="378732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상권코드</a:t>
            </a:r>
            <a:r>
              <a:rPr lang="en-US" altLang="ko-KR" dirty="0"/>
              <a:t>, </a:t>
            </a:r>
            <a:r>
              <a:rPr lang="ko-KR" altLang="en-US" dirty="0" err="1"/>
              <a:t>시군구</a:t>
            </a:r>
            <a:r>
              <a:rPr lang="ko-KR" altLang="en-US" dirty="0"/>
              <a:t> 모두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RF &gt; </a:t>
            </a:r>
            <a:r>
              <a:rPr lang="en-US" altLang="ko-KR" dirty="0" err="1"/>
              <a:t>LightGBM</a:t>
            </a:r>
            <a:r>
              <a:rPr lang="en-US" altLang="ko-KR" dirty="0"/>
              <a:t>&gt;LR </a:t>
            </a:r>
            <a:r>
              <a:rPr lang="ko-KR" altLang="en-US" dirty="0"/>
              <a:t>순으로 좋다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Linear Regression</a:t>
            </a:r>
            <a:r>
              <a:rPr lang="ko-KR" altLang="en-US" dirty="0"/>
              <a:t>은 </a:t>
            </a:r>
            <a:r>
              <a:rPr lang="ko-KR" altLang="en-US" dirty="0" err="1"/>
              <a:t>다중공선성</a:t>
            </a:r>
            <a:r>
              <a:rPr lang="ko-KR" altLang="en-US" dirty="0"/>
              <a:t> 발생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상권코드 </a:t>
            </a:r>
            <a:r>
              <a:rPr lang="en-US" altLang="ko-KR" dirty="0"/>
              <a:t>1010</a:t>
            </a:r>
            <a:r>
              <a:rPr lang="ko-KR" altLang="en-US" dirty="0"/>
              <a:t>개 </a:t>
            </a:r>
            <a:r>
              <a:rPr lang="en-US" altLang="ko-KR" dirty="0"/>
              <a:t>one-hot-encoding </a:t>
            </a:r>
            <a:r>
              <a:rPr lang="ko-KR" altLang="en-US" dirty="0"/>
              <a:t>시 오류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Random Forest</a:t>
            </a:r>
            <a:r>
              <a:rPr lang="ko-KR" altLang="en-US" dirty="0"/>
              <a:t>는 </a:t>
            </a:r>
            <a:r>
              <a:rPr lang="ko-KR" altLang="en-US" dirty="0" err="1"/>
              <a:t>다중공선성</a:t>
            </a:r>
            <a:r>
              <a:rPr lang="ko-KR" altLang="en-US" dirty="0"/>
              <a:t> 문제로부터 자유로움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(RF)</a:t>
            </a:r>
            <a:r>
              <a:rPr lang="ko-KR" altLang="en-US" dirty="0"/>
              <a:t> 상권코드 </a:t>
            </a:r>
            <a:r>
              <a:rPr lang="en-US" altLang="ko-KR" dirty="0"/>
              <a:t>1010</a:t>
            </a:r>
            <a:r>
              <a:rPr lang="ko-KR" altLang="en-US" dirty="0"/>
              <a:t>개를 넣으면 모델의 성능이 좋아진다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최고의 모델은 </a:t>
            </a:r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Forest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F2219A-053B-4CB5-95F7-F1EB74FFC21D}"/>
              </a:ext>
            </a:extLst>
          </p:cNvPr>
          <p:cNvGrpSpPr/>
          <p:nvPr/>
        </p:nvGrpSpPr>
        <p:grpSpPr>
          <a:xfrm>
            <a:off x="16966" y="6056392"/>
            <a:ext cx="4845661" cy="923330"/>
            <a:chOff x="323528" y="5850918"/>
            <a:chExt cx="4845661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72A333-D378-45E7-9D57-6B68212AE6F5}"/>
                </a:ext>
              </a:extLst>
            </p:cNvPr>
            <p:cNvSpPr txBox="1"/>
            <p:nvPr/>
          </p:nvSpPr>
          <p:spPr>
            <a:xfrm>
              <a:off x="323528" y="5850918"/>
              <a:ext cx="3240360" cy="9233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[</a:t>
              </a:r>
              <a:r>
                <a:rPr lang="ko-KR" altLang="en-US" sz="900" dirty="0"/>
                <a:t>그림</a:t>
              </a:r>
              <a:r>
                <a:rPr lang="en-US" altLang="ko-KR" sz="900" dirty="0"/>
                <a:t>]: </a:t>
              </a:r>
              <a:r>
                <a:rPr lang="ko-KR" altLang="en-US" sz="900" dirty="0"/>
                <a:t>회귀모형별 </a:t>
              </a:r>
              <a:r>
                <a:rPr lang="en-US" altLang="ko-KR" sz="900" dirty="0"/>
                <a:t>10</a:t>
              </a:r>
              <a:r>
                <a:rPr lang="ko-KR" altLang="en-US" sz="900" dirty="0"/>
                <a:t>회 </a:t>
              </a:r>
              <a:r>
                <a:rPr lang="en-US" altLang="ko-KR" sz="900" dirty="0"/>
                <a:t>Cross Validation</a:t>
              </a:r>
              <a:r>
                <a:rPr lang="ko-KR" altLang="en-US" sz="900" dirty="0"/>
                <a:t> 결과</a:t>
              </a:r>
              <a:endParaRPr lang="en-US" altLang="ko-KR" sz="900" dirty="0"/>
            </a:p>
            <a:p>
              <a:endParaRPr lang="en-US" altLang="ko-KR" sz="900" dirty="0"/>
            </a:p>
            <a:p>
              <a:r>
                <a:rPr lang="en-US" altLang="ko-KR" sz="900" dirty="0" err="1"/>
                <a:t>LR_c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:</a:t>
              </a:r>
              <a:r>
                <a:rPr lang="ko-KR" altLang="en-US" sz="900" dirty="0"/>
                <a:t> 선형회귀 </a:t>
              </a:r>
              <a:r>
                <a:rPr lang="en-US" altLang="ko-KR" sz="900" dirty="0"/>
                <a:t>+ </a:t>
              </a:r>
              <a:r>
                <a:rPr lang="ko-KR" altLang="en-US" sz="900" dirty="0" err="1"/>
                <a:t>시군구</a:t>
              </a:r>
              <a:r>
                <a:rPr lang="en-US" altLang="ko-KR" sz="900" dirty="0"/>
                <a:t>(</a:t>
              </a:r>
              <a:r>
                <a:rPr lang="ko-KR" altLang="en-US" sz="900" dirty="0" err="1"/>
                <a:t>행정구</a:t>
              </a:r>
              <a:r>
                <a:rPr lang="en-US" altLang="ko-KR" sz="900" dirty="0"/>
                <a:t>)</a:t>
              </a:r>
            </a:p>
            <a:p>
              <a:r>
                <a:rPr lang="en-US" altLang="ko-KR" sz="900" dirty="0"/>
                <a:t>RF : </a:t>
              </a:r>
              <a:r>
                <a:rPr lang="ko-KR" altLang="en-US" sz="900" dirty="0" err="1"/>
                <a:t>랜덤포레스트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+ </a:t>
              </a:r>
              <a:r>
                <a:rPr lang="ko-KR" altLang="en-US" sz="900" dirty="0"/>
                <a:t>상권코드</a:t>
              </a:r>
              <a:endParaRPr lang="en-US" altLang="ko-KR" sz="900" dirty="0"/>
            </a:p>
            <a:p>
              <a:r>
                <a:rPr lang="en-US" altLang="ko-KR" sz="900" dirty="0" err="1"/>
                <a:t>RF_c</a:t>
              </a:r>
              <a:r>
                <a:rPr lang="en-US" altLang="ko-KR" sz="900" dirty="0"/>
                <a:t> : </a:t>
              </a:r>
              <a:r>
                <a:rPr lang="ko-KR" altLang="en-US" sz="900" dirty="0" err="1"/>
                <a:t>랜덤포레스트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+ </a:t>
              </a:r>
              <a:r>
                <a:rPr lang="ko-KR" altLang="en-US" sz="900" dirty="0" err="1"/>
                <a:t>시군구</a:t>
              </a:r>
              <a:r>
                <a:rPr lang="en-US" altLang="ko-KR" sz="900" dirty="0"/>
                <a:t>(</a:t>
              </a:r>
              <a:r>
                <a:rPr lang="ko-KR" altLang="en-US" sz="900" dirty="0" err="1"/>
                <a:t>행정구</a:t>
              </a:r>
              <a:r>
                <a:rPr lang="en-US" altLang="ko-KR" sz="900" dirty="0"/>
                <a:t>)</a:t>
              </a:r>
            </a:p>
            <a:p>
              <a:endParaRPr lang="en-US" altLang="ko-KR" sz="9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1314E0-BEC8-449B-ACF6-F28028FB79B7}"/>
                </a:ext>
              </a:extLst>
            </p:cNvPr>
            <p:cNvSpPr txBox="1"/>
            <p:nvPr/>
          </p:nvSpPr>
          <p:spPr>
            <a:xfrm>
              <a:off x="2430290" y="6144459"/>
              <a:ext cx="2738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/>
                <a:t>lgb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=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Light</a:t>
              </a:r>
              <a:r>
                <a:rPr lang="ko-KR" altLang="en-US" sz="900" dirty="0"/>
                <a:t> </a:t>
              </a:r>
              <a:r>
                <a:rPr lang="en-US" altLang="ko-KR" sz="900" dirty="0" err="1"/>
                <a:t>Lgb</a:t>
              </a:r>
              <a:r>
                <a:rPr lang="en-US" altLang="ko-KR" sz="900" dirty="0"/>
                <a:t> + </a:t>
              </a:r>
              <a:r>
                <a:rPr lang="ko-KR" altLang="en-US" sz="900" dirty="0"/>
                <a:t>상권코드</a:t>
              </a:r>
              <a:endParaRPr lang="en-US" altLang="ko-KR" sz="900" dirty="0"/>
            </a:p>
            <a:p>
              <a:r>
                <a:rPr lang="en-US" altLang="ko-KR" sz="900" dirty="0" err="1"/>
                <a:t>lgb_c</a:t>
              </a:r>
              <a:r>
                <a:rPr lang="en-US" altLang="ko-KR" sz="900" dirty="0"/>
                <a:t> = </a:t>
              </a:r>
              <a:r>
                <a:rPr lang="en-US" altLang="ko-KR" sz="900" dirty="0" err="1"/>
                <a:t>Ligth</a:t>
              </a:r>
              <a:r>
                <a:rPr lang="en-US" altLang="ko-KR" sz="900" dirty="0"/>
                <a:t> </a:t>
              </a:r>
              <a:r>
                <a:rPr lang="en-US" altLang="ko-KR" sz="900" dirty="0" err="1"/>
                <a:t>lbg</a:t>
              </a:r>
              <a:r>
                <a:rPr lang="en-US" altLang="ko-KR" sz="900" dirty="0"/>
                <a:t> + </a:t>
              </a:r>
              <a:r>
                <a:rPr lang="ko-KR" altLang="en-US" sz="900" dirty="0" err="1"/>
                <a:t>시군구</a:t>
              </a:r>
              <a:r>
                <a:rPr lang="en-US" altLang="ko-KR" sz="900" dirty="0"/>
                <a:t>(</a:t>
              </a:r>
              <a:r>
                <a:rPr lang="ko-KR" altLang="en-US" sz="900" dirty="0" err="1"/>
                <a:t>행정구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177C146-C9B5-4693-86DF-B07ABC92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9" y="1801538"/>
            <a:ext cx="4835062" cy="384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7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3200" dirty="0"/>
              <a:t>실험 </a:t>
            </a:r>
            <a:r>
              <a:rPr lang="en-US" altLang="ko-KR" sz="3200" dirty="0"/>
              <a:t>3: </a:t>
            </a:r>
            <a:r>
              <a:rPr lang="en-US" altLang="ko-KR" sz="2400" dirty="0"/>
              <a:t>Random</a:t>
            </a:r>
            <a:r>
              <a:rPr lang="ko-KR" altLang="en-US" sz="2400" dirty="0"/>
              <a:t> </a:t>
            </a:r>
            <a:r>
              <a:rPr lang="en-US" altLang="ko-KR" sz="2400" dirty="0"/>
              <a:t>Forest</a:t>
            </a:r>
            <a:r>
              <a:rPr lang="ko-KR" altLang="en-US" sz="2400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/>
              <a:t>실험 내용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136815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Random Forest Regressor </a:t>
            </a:r>
            <a:r>
              <a:rPr lang="ko-KR" altLang="en-US" dirty="0"/>
              <a:t>모델을 사용했을 때 최고의 벡터축소</a:t>
            </a:r>
            <a:r>
              <a:rPr lang="en-US" altLang="ko-KR" dirty="0"/>
              <a:t> </a:t>
            </a:r>
            <a:r>
              <a:rPr lang="ko-KR" altLang="en-US" dirty="0"/>
              <a:t>방법 찾기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559D829B-620C-4EFD-ABA0-196DA2BCA0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1369827"/>
              </p:ext>
            </p:extLst>
          </p:nvPr>
        </p:nvGraphicFramePr>
        <p:xfrm>
          <a:off x="1684022" y="3102574"/>
          <a:ext cx="5796644" cy="346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13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3200" dirty="0"/>
              <a:t>실험 </a:t>
            </a:r>
            <a:r>
              <a:rPr lang="en-US" altLang="ko-KR" sz="3200" dirty="0"/>
              <a:t>3: </a:t>
            </a:r>
            <a:r>
              <a:rPr lang="en-US" altLang="ko-KR" sz="2400" dirty="0"/>
              <a:t>Random Forest 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353421"/>
            <a:ext cx="8229600" cy="460648"/>
          </a:xfrm>
        </p:spPr>
        <p:txBody>
          <a:bodyPr/>
          <a:lstStyle/>
          <a:p>
            <a:pPr lvl="0"/>
            <a:r>
              <a:rPr lang="ko-KR" altLang="en-US" b="1" dirty="0"/>
              <a:t>실험 결과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D2F4E3-45CB-44CE-803E-18CC59F9F5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6" y="1814069"/>
            <a:ext cx="7816308" cy="39081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CD59F0-F958-403F-A01C-3B756E5171D4}"/>
              </a:ext>
            </a:extLst>
          </p:cNvPr>
          <p:cNvSpPr txBox="1"/>
          <p:nvPr/>
        </p:nvSpPr>
        <p:spPr>
          <a:xfrm>
            <a:off x="7380312" y="536607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C9D384-523D-4C1B-847B-5150B7387C4E}"/>
              </a:ext>
            </a:extLst>
          </p:cNvPr>
          <p:cNvSpPr txBox="1"/>
          <p:nvPr/>
        </p:nvSpPr>
        <p:spPr>
          <a:xfrm>
            <a:off x="1187624" y="227471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207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3200" dirty="0"/>
              <a:t>실험 </a:t>
            </a:r>
            <a:r>
              <a:rPr lang="en-US" altLang="ko-KR" sz="3200" dirty="0"/>
              <a:t>3: </a:t>
            </a:r>
            <a:r>
              <a:rPr lang="en-US" altLang="ko-KR" sz="2400" dirty="0"/>
              <a:t>Random Forest </a:t>
            </a:r>
            <a:endParaRPr lang="ko-KR" altLang="en-US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096419B-2B80-4B04-9E56-2C5B2AC95E2D}"/>
              </a:ext>
            </a:extLst>
          </p:cNvPr>
          <p:cNvSpPr txBox="1">
            <a:spLocks/>
          </p:cNvSpPr>
          <p:nvPr/>
        </p:nvSpPr>
        <p:spPr>
          <a:xfrm>
            <a:off x="467544" y="1397583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실험 결과</a:t>
            </a:r>
            <a:endParaRPr lang="en-US" altLang="ko-KR" b="1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7B81A4BA-BC77-4A41-9E8D-B482CC1A2C47}"/>
              </a:ext>
            </a:extLst>
          </p:cNvPr>
          <p:cNvSpPr txBox="1">
            <a:spLocks/>
          </p:cNvSpPr>
          <p:nvPr/>
        </p:nvSpPr>
        <p:spPr>
          <a:xfrm>
            <a:off x="4679646" y="2313227"/>
            <a:ext cx="4258616" cy="3787327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/>
              <a:t>Random seed</a:t>
            </a:r>
            <a:r>
              <a:rPr lang="ko-KR" altLang="en-US"/>
              <a:t>별로 </a:t>
            </a:r>
            <a:r>
              <a:rPr lang="en-US" altLang="ko-KR"/>
              <a:t>RMSE</a:t>
            </a:r>
            <a:r>
              <a:rPr lang="ko-KR" altLang="en-US"/>
              <a:t>가 달라짐</a:t>
            </a:r>
            <a:endParaRPr lang="en-US" altLang="ko-KR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/>
              <a:t>Cross Validation 10</a:t>
            </a:r>
            <a:r>
              <a:rPr lang="ko-KR" altLang="en-US"/>
              <a:t>회 실시</a:t>
            </a:r>
            <a:endParaRPr lang="en-US" altLang="ko-KR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/>
              <a:t>k-means</a:t>
            </a:r>
            <a:r>
              <a:rPr lang="ko-KR" altLang="en-US"/>
              <a:t>로 벡터축소 </a:t>
            </a:r>
            <a:r>
              <a:rPr lang="en-US" altLang="ko-KR"/>
              <a:t>+ RF</a:t>
            </a:r>
            <a:r>
              <a:rPr lang="ko-KR" altLang="en-US"/>
              <a:t>가 가장 좋은 성능</a:t>
            </a: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6F2AA1A-CA7A-4AA2-AEA9-3C3A52A1E033}"/>
              </a:ext>
            </a:extLst>
          </p:cNvPr>
          <p:cNvGrpSpPr/>
          <p:nvPr/>
        </p:nvGrpSpPr>
        <p:grpSpPr>
          <a:xfrm>
            <a:off x="16966" y="6100554"/>
            <a:ext cx="4845661" cy="784830"/>
            <a:chOff x="323528" y="5850918"/>
            <a:chExt cx="4845661" cy="7848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379015-10A8-405A-A427-217E10DADD66}"/>
                </a:ext>
              </a:extLst>
            </p:cNvPr>
            <p:cNvSpPr txBox="1"/>
            <p:nvPr/>
          </p:nvSpPr>
          <p:spPr>
            <a:xfrm>
              <a:off x="323528" y="5850918"/>
              <a:ext cx="3240360" cy="7848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[</a:t>
              </a:r>
              <a:r>
                <a:rPr lang="ko-KR" altLang="en-US" sz="900" dirty="0"/>
                <a:t>그림</a:t>
              </a:r>
              <a:r>
                <a:rPr lang="en-US" altLang="ko-KR" sz="900" dirty="0"/>
                <a:t>]: </a:t>
              </a:r>
              <a:r>
                <a:rPr lang="ko-KR" altLang="en-US" sz="900" dirty="0" err="1"/>
                <a:t>랜덤포레스트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10</a:t>
              </a:r>
              <a:r>
                <a:rPr lang="ko-KR" altLang="en-US" sz="900" dirty="0"/>
                <a:t>회 실시 결과</a:t>
              </a:r>
              <a:endParaRPr lang="en-US" altLang="ko-KR" sz="900" dirty="0"/>
            </a:p>
            <a:p>
              <a:endParaRPr lang="en-US" altLang="ko-KR" sz="900" dirty="0"/>
            </a:p>
            <a:p>
              <a:r>
                <a:rPr lang="en-US" altLang="ko-KR" sz="900" dirty="0"/>
                <a:t>RF :  </a:t>
              </a:r>
              <a:r>
                <a:rPr lang="ko-KR" altLang="en-US" sz="900" dirty="0"/>
                <a:t>상권코드</a:t>
              </a:r>
              <a:endParaRPr lang="en-US" altLang="ko-KR" sz="900" dirty="0"/>
            </a:p>
            <a:p>
              <a:r>
                <a:rPr lang="en-US" altLang="ko-KR" sz="900" dirty="0" err="1"/>
                <a:t>RF_c</a:t>
              </a:r>
              <a:r>
                <a:rPr lang="en-US" altLang="ko-KR" sz="900" dirty="0"/>
                <a:t> : </a:t>
              </a:r>
              <a:r>
                <a:rPr lang="ko-KR" altLang="en-US" sz="900" dirty="0" err="1"/>
                <a:t>시군구</a:t>
              </a:r>
              <a:r>
                <a:rPr lang="en-US" altLang="ko-KR" sz="900" dirty="0"/>
                <a:t>(</a:t>
              </a:r>
              <a:r>
                <a:rPr lang="ko-KR" altLang="en-US" sz="900" dirty="0" err="1"/>
                <a:t>행정구</a:t>
              </a:r>
              <a:r>
                <a:rPr lang="en-US" altLang="ko-KR" sz="900" dirty="0"/>
                <a:t>)</a:t>
              </a:r>
            </a:p>
            <a:p>
              <a:endParaRPr lang="en-US" altLang="ko-KR" sz="9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09C0DC-CC52-4CA1-AB9B-807CA55EDB0D}"/>
                </a:ext>
              </a:extLst>
            </p:cNvPr>
            <p:cNvSpPr txBox="1"/>
            <p:nvPr/>
          </p:nvSpPr>
          <p:spPr>
            <a:xfrm>
              <a:off x="2430290" y="6144459"/>
              <a:ext cx="2738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/>
                <a:t>RF_k</a:t>
              </a:r>
              <a:r>
                <a:rPr lang="en-US" altLang="ko-KR" sz="900" dirty="0"/>
                <a:t> =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 K-means </a:t>
              </a:r>
              <a:r>
                <a:rPr lang="ko-KR" altLang="en-US" sz="900" dirty="0"/>
                <a:t>클러스터링</a:t>
              </a:r>
              <a:endParaRPr lang="en-US" altLang="ko-KR" sz="900" dirty="0"/>
            </a:p>
            <a:p>
              <a:r>
                <a:rPr lang="en-US" altLang="ko-KR" sz="900" dirty="0" err="1"/>
                <a:t>tsne</a:t>
              </a:r>
              <a:r>
                <a:rPr lang="en-US" altLang="ko-KR" sz="900" dirty="0"/>
                <a:t> = T-SNE</a:t>
              </a:r>
              <a:endParaRPr lang="ko-KR" altLang="en-US" sz="900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C8FD3EC1-E4F6-4C95-AB4E-8F2281C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8" y="2039082"/>
            <a:ext cx="4690763" cy="357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9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588</Words>
  <Application>Microsoft Office PowerPoint</Application>
  <PresentationFormat>화면 슬라이드 쇼(4:3)</PresentationFormat>
  <Paragraphs>103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 실험 1: 선형 회귀을 위한 상권코드 차원 축소 방법 비교 </vt:lpstr>
      <vt:lpstr> 실험 1: 선형 회귀을 위한 상권코드 차원 축소 방법 비교 </vt:lpstr>
      <vt:lpstr> 실험 2: Regression 모델 비교</vt:lpstr>
      <vt:lpstr> 실험 2: Regression 모델 비교</vt:lpstr>
      <vt:lpstr> 실험 3: Random Forest </vt:lpstr>
      <vt:lpstr> 실험 3: Random Forest </vt:lpstr>
      <vt:lpstr> 실험 3: Random Forest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Moon DAYOUNG</cp:lastModifiedBy>
  <cp:revision>71</cp:revision>
  <dcterms:created xsi:type="dcterms:W3CDTF">2014-04-01T16:35:38Z</dcterms:created>
  <dcterms:modified xsi:type="dcterms:W3CDTF">2020-02-25T09:09:23Z</dcterms:modified>
</cp:coreProperties>
</file>