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60" r:id="rId6"/>
    <p:sldId id="261" r:id="rId7"/>
    <p:sldId id="262" r:id="rId8"/>
    <p:sldId id="259" r:id="rId9"/>
    <p:sldId id="263" r:id="rId10"/>
    <p:sldId id="264" r:id="rId11"/>
    <p:sldId id="265" r:id="rId12"/>
    <p:sldId id="266" r:id="rId13"/>
    <p:sldId id="268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31" autoAdjust="0"/>
  </p:normalViewPr>
  <p:slideViewPr>
    <p:cSldViewPr snapToGrid="0">
      <p:cViewPr varScale="1">
        <p:scale>
          <a:sx n="18" d="100"/>
          <a:sy n="18" d="100"/>
        </p:scale>
        <p:origin x="4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9.1946799999999995E-2"/>
          <c:y val="0.14094100000000001"/>
          <c:w val="0.79220699999999999"/>
          <c:h val="0.788787000000000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Without labels</c:v>
                </c:pt>
              </c:strCache>
            </c:strRef>
          </c:tx>
          <c:spPr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E+0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3400" b="0" i="0" u="none" strike="noStrike">
                    <a:solidFill>
                      <a:srgbClr val="000000"/>
                    </a:solidFill>
                    <a:latin typeface="Helvetica Neue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Sheet1!$B$1:$B$1</c:f>
              <c:strCache>
                <c:ptCount val="1"/>
                <c:pt idx="0">
                  <c:v>RMSE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1270626001.4737899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A9-45F8-9FB5-016EF32E66F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1007 district labels</c:v>
                </c:pt>
              </c:strCache>
            </c:strRef>
          </c:tx>
          <c:spPr>
            <a:solidFill>
              <a:schemeClr val="accent4">
                <a:hueOff val="-1081314"/>
                <a:satOff val="4338"/>
                <a:lumOff val="-8931"/>
              </a:scheme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E+0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3400" b="0" i="0" u="none" strike="noStrike">
                    <a:solidFill>
                      <a:srgbClr val="000000"/>
                    </a:solidFill>
                    <a:latin typeface="Helvetica Neue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Sheet1!$B$1:$B$1</c:f>
              <c:strCache>
                <c:ptCount val="1"/>
                <c:pt idx="0">
                  <c:v>RMSE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1239214374.975879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A9-45F8-9FB5-016EF32E66F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10 clustered labels</c:v>
                </c:pt>
              </c:strCache>
            </c:strRef>
          </c:tx>
          <c:spPr>
            <a:solidFill>
              <a:srgbClr val="FF5400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E+0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3400" b="0" i="0" u="none" strike="noStrike">
                    <a:solidFill>
                      <a:srgbClr val="000000"/>
                    </a:solidFill>
                    <a:latin typeface="Helvetica Neue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Sheet1!$B$1:$B$1</c:f>
              <c:strCache>
                <c:ptCount val="1"/>
                <c:pt idx="0">
                  <c:v>RMSE</c:v>
                </c:pt>
              </c:strCache>
            </c:strRef>
          </c:cat>
          <c:val>
            <c:numRef>
              <c:f>Sheet1!$B$4:$B$4</c:f>
              <c:numCache>
                <c:formatCode>General</c:formatCode>
                <c:ptCount val="1"/>
                <c:pt idx="0">
                  <c:v>259127792.43266699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A9-45F8-9FB5-016EF32E66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2200" b="0" i="0" u="none" strike="noStrike">
                <a:solidFill>
                  <a:srgbClr val="000000"/>
                </a:solidFill>
                <a:latin typeface="Helvetica Neue"/>
              </a:defRPr>
            </a:pPr>
            <a:endParaRPr lang="ko-KR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t"/>
        <c:majorGridlines>
          <c:spPr>
            <a:ln w="12700" cap="flat">
              <a:solidFill>
                <a:srgbClr val="B8B8B8"/>
              </a:solidFill>
              <a:custDash>
                <a:ds d="1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200" b="0" i="0" u="none" strike="noStrike">
                <a:solidFill>
                  <a:srgbClr val="000000"/>
                </a:solidFill>
                <a:latin typeface="Helvetica Neue"/>
              </a:defRPr>
            </a:pPr>
            <a:endParaRPr lang="ko-KR"/>
          </a:p>
        </c:txPr>
        <c:crossAx val="2094734552"/>
        <c:crosses val="autoZero"/>
        <c:crossBetween val="between"/>
        <c:majorUnit val="350000000"/>
        <c:minorUnit val="17500000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7.68509E-2"/>
          <c:y val="0.14094100000000001"/>
          <c:w val="0.81293000000000004"/>
          <c:h val="0.788787000000000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Without labels</c:v>
                </c:pt>
              </c:strCache>
            </c:strRef>
          </c:tx>
          <c:spPr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E+0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3400" b="0" i="0" u="none" strike="noStrike">
                    <a:solidFill>
                      <a:srgbClr val="000000"/>
                    </a:solidFill>
                    <a:latin typeface="Helvetica Neue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Sheet1!$B$1:$B$1</c:f>
              <c:strCache>
                <c:ptCount val="1"/>
                <c:pt idx="0">
                  <c:v>MSE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1.6144904356212649E+18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79-473D-83B8-57B68314D66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1007 district labels</c:v>
                </c:pt>
              </c:strCache>
            </c:strRef>
          </c:tx>
          <c:spPr>
            <a:solidFill>
              <a:schemeClr val="accent4">
                <a:hueOff val="-1081314"/>
                <a:satOff val="4338"/>
                <a:lumOff val="-8931"/>
              </a:scheme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E+0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3400" b="0" i="0" u="none" strike="noStrike">
                    <a:solidFill>
                      <a:srgbClr val="000000"/>
                    </a:solidFill>
                    <a:latin typeface="Helvetica Neue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Sheet1!$B$1:$B$1</c:f>
              <c:strCache>
                <c:ptCount val="1"/>
                <c:pt idx="0">
                  <c:v>MSE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1.5356522671468593E+18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79-473D-83B8-57B68314D66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10 clustered labels</c:v>
                </c:pt>
              </c:strCache>
            </c:strRef>
          </c:tx>
          <c:spPr>
            <a:solidFill>
              <a:srgbClr val="FF5400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E+0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3400" b="0" i="0" u="none" strike="noStrike">
                    <a:solidFill>
                      <a:srgbClr val="000000"/>
                    </a:solidFill>
                    <a:latin typeface="Helvetica Neue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Sheet1!$B$1:$B$1</c:f>
              <c:strCache>
                <c:ptCount val="1"/>
                <c:pt idx="0">
                  <c:v>MSE</c:v>
                </c:pt>
              </c:strCache>
            </c:strRef>
          </c:cat>
          <c:val>
            <c:numRef>
              <c:f>Sheet1!$B$4:$B$4</c:f>
              <c:numCache>
                <c:formatCode>General</c:formatCode>
                <c:ptCount val="1"/>
                <c:pt idx="0">
                  <c:v>6.7147212811027352E+16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79-473D-83B8-57B68314D6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2200" b="0" i="0" u="none" strike="noStrike">
                <a:solidFill>
                  <a:srgbClr val="000000"/>
                </a:solidFill>
                <a:latin typeface="Helvetica Neue"/>
              </a:defRPr>
            </a:pPr>
            <a:endParaRPr lang="ko-KR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t"/>
        <c:majorGridlines>
          <c:spPr>
            <a:ln w="12700" cap="flat">
              <a:solidFill>
                <a:srgbClr val="B8B8B8"/>
              </a:solidFill>
              <a:custDash>
                <a:ds d="1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200" b="0" i="0" u="none" strike="noStrike">
                <a:solidFill>
                  <a:srgbClr val="000000"/>
                </a:solidFill>
                <a:latin typeface="Helvetica Neue"/>
              </a:defRPr>
            </a:pPr>
            <a:endParaRPr lang="ko-KR"/>
          </a:p>
        </c:txPr>
        <c:crossAx val="2094734552"/>
        <c:crosses val="autoZero"/>
        <c:crossBetween val="between"/>
        <c:majorUnit val="4.5E+17"/>
        <c:minorUnit val="2.25E+17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4293400000000001"/>
          <c:y val="0.17780399999999999"/>
          <c:w val="0.77849199999999996"/>
          <c:h val="0.7544030000000000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Without labels</c:v>
                </c:pt>
              </c:strCache>
            </c:strRef>
          </c:tx>
          <c:spPr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3400" b="0" i="0" u="none" strike="noStrike">
                    <a:solidFill>
                      <a:srgbClr val="000000"/>
                    </a:solidFill>
                    <a:latin typeface="Helvetica Neue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Sheet1!$B$1:$B$1</c:f>
              <c:strCache>
                <c:ptCount val="1"/>
                <c:pt idx="0">
                  <c:v>R_Squared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0.40176800000000001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9C-485B-9340-5678D765A37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1007 district labels</c:v>
                </c:pt>
              </c:strCache>
            </c:strRef>
          </c:tx>
          <c:spPr>
            <a:solidFill>
              <a:schemeClr val="accent4">
                <a:hueOff val="-1081314"/>
                <a:satOff val="4338"/>
                <a:lumOff val="-8931"/>
              </a:scheme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3400" b="0" i="0" u="none" strike="noStrike">
                    <a:solidFill>
                      <a:srgbClr val="000000"/>
                    </a:solidFill>
                    <a:latin typeface="Helvetica Neue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Sheet1!$B$1:$B$1</c:f>
              <c:strCache>
                <c:ptCount val="1"/>
                <c:pt idx="0">
                  <c:v>R_Squared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0.430981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9C-485B-9340-5678D765A37F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10 clustered labels (K-Mean)</c:v>
                </c:pt>
              </c:strCache>
            </c:strRef>
          </c:tx>
          <c:spPr>
            <a:solidFill>
              <a:srgbClr val="FF5400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3400" b="0" i="0" u="none" strike="noStrike">
                    <a:solidFill>
                      <a:srgbClr val="000000"/>
                    </a:solidFill>
                    <a:latin typeface="Helvetica Neue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Sheet1!$B$1:$B$1</c:f>
              <c:strCache>
                <c:ptCount val="1"/>
                <c:pt idx="0">
                  <c:v>R_Squared</c:v>
                </c:pt>
              </c:strCache>
            </c:strRef>
          </c:cat>
          <c:val>
            <c:numRef>
              <c:f>Sheet1!$B$4:$B$4</c:f>
              <c:numCache>
                <c:formatCode>General</c:formatCode>
                <c:ptCount val="1"/>
                <c:pt idx="0">
                  <c:v>0.97511899999999996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9C-485B-9340-5678D765A3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2200" b="0" i="0" u="none" strike="noStrike">
                <a:solidFill>
                  <a:srgbClr val="000000"/>
                </a:solidFill>
                <a:latin typeface="Helvetica Neue"/>
              </a:defRPr>
            </a:pPr>
            <a:endParaRPr lang="ko-KR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t"/>
        <c:majorGridlines>
          <c:spPr>
            <a:ln w="12700" cap="flat">
              <a:solidFill>
                <a:srgbClr val="B8B8B8"/>
              </a:solidFill>
              <a:custDash>
                <a:ds d="1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200" b="0" i="0" u="none" strike="noStrike">
                <a:solidFill>
                  <a:srgbClr val="000000"/>
                </a:solidFill>
                <a:latin typeface="Helvetica Neue"/>
              </a:defRPr>
            </a:pPr>
            <a:endParaRPr lang="ko-KR"/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7.1937699999999993E-2"/>
          <c:y val="0"/>
          <c:w val="0.79462200000000005"/>
          <c:h val="0.13987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900" b="0" i="0" u="none" strike="noStrike">
              <a:solidFill>
                <a:srgbClr val="000000"/>
              </a:solidFill>
              <a:latin typeface="Helvetica Neue"/>
            </a:defRPr>
          </a:pPr>
          <a:endParaRPr lang="ko-KR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223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문제정의 </a:t>
            </a:r>
            <a:r>
              <a:rPr lang="en-US" altLang="ko-KR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ko-KR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서울시 매출액 회귀분석에 있어서 방대한 양의 범주형 데이터로 인해 데이터가 다차원이 되는 문제를 해결하는게 중요하다</a:t>
            </a:r>
            <a:r>
              <a:rPr lang="en-US" altLang="ko-KR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ko-KR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왜냐하면 데이터의 다차원은 과도한 리소스를 </a:t>
            </a:r>
            <a:r>
              <a:rPr lang="ko-KR" altLang="en-US" sz="2200" b="0" i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차지함으로서</a:t>
            </a:r>
            <a:r>
              <a:rPr lang="ko-KR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연산 처리를 어렵게 하고</a:t>
            </a:r>
            <a:r>
              <a:rPr lang="en-US" altLang="ko-KR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ko-KR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예측 퍼포먼스 저하를 가져오기 때문이다</a:t>
            </a:r>
            <a:r>
              <a:rPr lang="en-US" altLang="ko-KR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12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클러스터링 적용 관점에서 우리 데이터의 특징</a:t>
            </a:r>
            <a:br>
              <a:rPr lang="ko-KR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ko-KR" altLang="en-US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altLang="ko-KR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</a:t>
            </a:r>
            <a:r>
              <a:rPr lang="ko-KR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데이터의 규모가 큼</a:t>
            </a:r>
          </a:p>
          <a:p>
            <a:r>
              <a:rPr lang="en-US" altLang="ko-KR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</a:t>
            </a:r>
            <a:r>
              <a:rPr lang="ko-KR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클러스터링 시 비교할 지표 라벨링이 없음</a:t>
            </a:r>
          </a:p>
          <a:p>
            <a:endParaRPr lang="en-US" altLang="ko-KR" dirty="0"/>
          </a:p>
          <a:p>
            <a:r>
              <a:rPr lang="ko-KR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첫 번째 특징 때문에</a:t>
            </a:r>
            <a:r>
              <a:rPr lang="en-US" altLang="ko-KR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ko-KR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우리가 배운 클러스터링 모델 중에서도 사용할 수 있는 클러스터링 모델이 제한 되어 있음</a:t>
            </a:r>
            <a:r>
              <a:rPr lang="en-US" altLang="ko-KR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r>
              <a:rPr lang="en-US" altLang="ko-KR" sz="2200" b="0" i="0" dirty="0">
                <a:effectLst/>
                <a:latin typeface="Helvetica Neue"/>
                <a:sym typeface="Helvetica Neue"/>
              </a:rPr>
              <a:t>-&gt; </a:t>
            </a:r>
            <a:r>
              <a:rPr lang="ko-KR" altLang="en-US" sz="2200" b="0" i="0" dirty="0">
                <a:effectLst/>
                <a:latin typeface="Helvetica Neue"/>
                <a:sym typeface="Helvetica Neue"/>
              </a:rPr>
              <a:t>비지도</a:t>
            </a:r>
            <a:endParaRPr lang="en-US" altLang="ko-KR" sz="2200" b="0" i="0" dirty="0">
              <a:effectLst/>
              <a:latin typeface="Helvetica Neue"/>
              <a:sym typeface="Helvetica Neue"/>
            </a:endParaRPr>
          </a:p>
          <a:p>
            <a:endParaRPr lang="en-US" altLang="ko-KR" sz="2200" b="0" i="0" dirty="0">
              <a:effectLst/>
              <a:latin typeface="Helvetica Neue"/>
              <a:sym typeface="Helvetica Neue"/>
            </a:endParaRPr>
          </a:p>
          <a:p>
            <a:r>
              <a:rPr lang="ko-KR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두 번째 특징 때문에</a:t>
            </a:r>
            <a:r>
              <a:rPr lang="en-US" altLang="ko-KR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ko-KR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클러스터링 퍼포먼스를 실루엣 점수로 밖에 측정할 수 없는데 많이 쓰이지도 않고 신뢰하기 어려움</a:t>
            </a:r>
            <a:r>
              <a:rPr lang="en-US" altLang="ko-KR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ko-KR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따라서 ‘</a:t>
            </a:r>
            <a:r>
              <a:rPr lang="ko-KR" altLang="en-US" sz="2200" b="0" i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방법’론에서</a:t>
            </a:r>
            <a:r>
              <a:rPr lang="ko-KR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클러스터링 모델 간의 비교가 힘듦</a:t>
            </a:r>
            <a:r>
              <a:rPr lang="en-US" altLang="ko-KR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endParaRPr lang="en-US" altLang="ko-KR" sz="2200" b="0" i="0" dirty="0">
              <a:effectLst/>
              <a:latin typeface="Helvetica Neue"/>
              <a:sym typeface="Helvetica Neue"/>
            </a:endParaRPr>
          </a:p>
          <a:p>
            <a:r>
              <a:rPr lang="en-US" altLang="ko-KR" dirty="0"/>
              <a:t>3. </a:t>
            </a:r>
            <a:r>
              <a:rPr lang="ko-KR" altLang="en-US" dirty="0"/>
              <a:t>모델에서도 회귀분석 외 </a:t>
            </a:r>
            <a:r>
              <a:rPr lang="ko-KR" altLang="en-US" dirty="0" err="1"/>
              <a:t>랜덤포레스트와</a:t>
            </a:r>
            <a:r>
              <a:rPr lang="ko-KR" altLang="en-US" dirty="0"/>
              <a:t> 같은 비선형 모델을 시도해보고자 함</a:t>
            </a:r>
          </a:p>
        </p:txBody>
      </p:sp>
    </p:spTree>
    <p:extLst>
      <p:ext uri="{BB962C8B-B14F-4D97-AF65-F5344CB8AC3E}">
        <p14:creationId xmlns:p14="http://schemas.microsoft.com/office/powerpoint/2010/main" val="966056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클러스터링 적용 관점에서 우리 데이터의 특징</a:t>
            </a:r>
            <a:br>
              <a:rPr lang="ko-KR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ko-KR" altLang="en-US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altLang="ko-KR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</a:t>
            </a:r>
            <a:r>
              <a:rPr lang="ko-KR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데이터의 규모가 큼</a:t>
            </a:r>
          </a:p>
          <a:p>
            <a:r>
              <a:rPr lang="en-US" altLang="ko-KR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</a:t>
            </a:r>
            <a:r>
              <a:rPr lang="ko-KR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클러스터링 시 비교할 지표 라벨링이 없음</a:t>
            </a:r>
          </a:p>
          <a:p>
            <a:endParaRPr lang="en-US" altLang="ko-KR" dirty="0"/>
          </a:p>
          <a:p>
            <a:r>
              <a:rPr lang="ko-KR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첫 번째 특징 때문에</a:t>
            </a:r>
            <a:r>
              <a:rPr lang="en-US" altLang="ko-KR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ko-KR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우리가 배운 클러스터링 모델 중에서도 사용할 수 있는 클러스터링 모델이 제한 되어 있음</a:t>
            </a:r>
            <a:r>
              <a:rPr lang="en-US" altLang="ko-KR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endParaRPr lang="en-US" altLang="ko-KR" sz="2200" b="0" i="0" dirty="0">
              <a:effectLst/>
              <a:latin typeface="Helvetica Neue"/>
              <a:sym typeface="Helvetica Neue"/>
            </a:endParaRPr>
          </a:p>
          <a:p>
            <a:endParaRPr lang="en-US" altLang="ko-KR" sz="2200" b="0" i="0" dirty="0">
              <a:effectLst/>
              <a:latin typeface="Helvetica Neue"/>
              <a:sym typeface="Helvetica Neue"/>
            </a:endParaRPr>
          </a:p>
          <a:p>
            <a:r>
              <a:rPr lang="ko-KR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두 번째 특징 때문에</a:t>
            </a:r>
            <a:r>
              <a:rPr lang="en-US" altLang="ko-KR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ko-KR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클러스터링 퍼포먼스를 실루엣 점수로 밖에 측정할 수 없는데 많이 쓰이지도 않고 신뢰하기 어려움</a:t>
            </a:r>
            <a:r>
              <a:rPr lang="en-US" altLang="ko-KR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ko-KR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따라서 ‘</a:t>
            </a:r>
            <a:r>
              <a:rPr lang="ko-KR" altLang="en-US" sz="2200" b="0" i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방법’론에서</a:t>
            </a:r>
            <a:r>
              <a:rPr lang="ko-KR" alt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클러스터링 모델 간의 비교가 힘듦</a:t>
            </a:r>
            <a:r>
              <a:rPr lang="en-US" altLang="ko-KR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endParaRPr lang="en-US" altLang="ko-KR" sz="2200" b="0" i="0" dirty="0">
              <a:effectLst/>
              <a:latin typeface="Helvetica Neue"/>
              <a:sym typeface="Helvetica Neue"/>
            </a:endParaRPr>
          </a:p>
          <a:p>
            <a:r>
              <a:rPr lang="en-US" altLang="ko-KR" dirty="0"/>
              <a:t>3. </a:t>
            </a:r>
            <a:r>
              <a:rPr lang="ko-KR" altLang="en-US" dirty="0"/>
              <a:t>모델에서도 회귀분석 외 </a:t>
            </a:r>
            <a:r>
              <a:rPr lang="ko-KR" altLang="en-US" dirty="0" err="1"/>
              <a:t>랜덤포레스트와</a:t>
            </a:r>
            <a:r>
              <a:rPr lang="ko-KR" altLang="en-US" dirty="0"/>
              <a:t> 같은 비선형 모델을 시도해보고자 함</a:t>
            </a:r>
          </a:p>
        </p:txBody>
      </p:sp>
    </p:spTree>
    <p:extLst>
      <p:ext uri="{BB962C8B-B14F-4D97-AF65-F5344CB8AC3E}">
        <p14:creationId xmlns:p14="http://schemas.microsoft.com/office/powerpoint/2010/main" val="136944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배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5400" dirty="0"/>
              <a:t>서울시 골목상권 월 매출액 예측</a:t>
            </a:r>
            <a:br>
              <a:rPr lang="en-US" altLang="ko-KR" dirty="0"/>
            </a:br>
            <a:r>
              <a:rPr lang="en-US" altLang="ko-KR" dirty="0"/>
              <a:t>                          </a:t>
            </a:r>
            <a:r>
              <a:rPr lang="en-US" altLang="ko-KR" sz="4400" dirty="0"/>
              <a:t>- 1</a:t>
            </a:r>
            <a:r>
              <a:rPr lang="ko-KR" altLang="en-US" sz="4400" dirty="0"/>
              <a:t>조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그룹"/>
          <p:cNvGrpSpPr/>
          <p:nvPr/>
        </p:nvGrpSpPr>
        <p:grpSpPr>
          <a:xfrm>
            <a:off x="676807" y="762538"/>
            <a:ext cx="11646749" cy="8201675"/>
            <a:chOff x="19050" y="0"/>
            <a:chExt cx="11646747" cy="8201674"/>
          </a:xfrm>
        </p:grpSpPr>
        <p:graphicFrame>
          <p:nvGraphicFramePr>
            <p:cNvPr id="220" name="표"/>
            <p:cNvGraphicFramePr/>
            <p:nvPr/>
          </p:nvGraphicFramePr>
          <p:xfrm>
            <a:off x="25400" y="612031"/>
            <a:ext cx="3813461" cy="2019428"/>
          </p:xfrm>
          <a:graphic>
            <a:graphicData uri="http://schemas.openxmlformats.org/drawingml/2006/table">
              <a:tbl>
                <a:tblPr firstRow="1">
                  <a:tableStyleId>{CF821DB8-F4EB-4A41-A1BA-3FCAFE7338EE}</a:tableStyleId>
                </a:tblPr>
                <a:tblGrid>
                  <a:gridCol w="127115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115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115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04857">
                  <a:tc gridSpan="3"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100" b="1">
                            <a:solidFill>
                              <a:srgbClr val="FFFFFF"/>
                            </a:solidFill>
                          </a:rPr>
                          <a:t>Independent Variables X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92929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04857">
                  <a:tc gridSpan="2"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300" b="1">
                            <a:solidFill>
                              <a:srgbClr val="FFFFFF"/>
                            </a:solidFill>
                          </a:rPr>
                          <a:t>Categorical variables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92929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300" b="1">
                            <a:solidFill>
                              <a:srgbClr val="FFFFFF"/>
                            </a:solidFill>
                          </a:rPr>
                          <a:t>Numerical variables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92929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04857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300" b="1"/>
                          <a:t>상권코드(district)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300"/>
                          <a:t>업종코드(code)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300"/>
                          <a:t>총 17개의  수치형 변수</a:t>
                        </a:r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04857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300" b="1"/>
                          <a:t>1007개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300"/>
                          <a:t>45개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300"/>
                          <a:t>113265개</a:t>
                        </a:r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21" name="Regressor"/>
            <p:cNvSpPr txBox="1"/>
            <p:nvPr/>
          </p:nvSpPr>
          <p:spPr>
            <a:xfrm>
              <a:off x="19050" y="5443645"/>
              <a:ext cx="3826163" cy="461059"/>
            </a:xfrm>
            <a:prstGeom prst="rect">
              <a:avLst/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r>
                <a:t>Regressor</a:t>
              </a:r>
            </a:p>
          </p:txBody>
        </p:sp>
        <p:sp>
          <p:nvSpPr>
            <p:cNvPr id="222" name="선"/>
            <p:cNvSpPr/>
            <p:nvPr/>
          </p:nvSpPr>
          <p:spPr>
            <a:xfrm flipH="1">
              <a:off x="1281883" y="4556573"/>
              <a:ext cx="1" cy="8892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3" name="One-hot Encoding"/>
            <p:cNvSpPr txBox="1"/>
            <p:nvPr/>
          </p:nvSpPr>
          <p:spPr>
            <a:xfrm>
              <a:off x="23311" y="4204593"/>
              <a:ext cx="2504718" cy="427240"/>
            </a:xfrm>
            <a:prstGeom prst="rect">
              <a:avLst/>
            </a:prstGeom>
            <a:solidFill>
              <a:srgbClr val="D6D5D5"/>
            </a:solidFill>
            <a:ln w="3175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100"/>
              </a:lvl1pPr>
            </a:lstStyle>
            <a:p>
              <a:r>
                <a:t>One-hot Encoding</a:t>
              </a:r>
            </a:p>
          </p:txBody>
        </p:sp>
        <p:sp>
          <p:nvSpPr>
            <p:cNvPr id="224" name="선"/>
            <p:cNvSpPr/>
            <p:nvPr/>
          </p:nvSpPr>
          <p:spPr>
            <a:xfrm flipH="1">
              <a:off x="3203191" y="2635849"/>
              <a:ext cx="1" cy="28123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5" name="선"/>
            <p:cNvSpPr/>
            <p:nvPr/>
          </p:nvSpPr>
          <p:spPr>
            <a:xfrm flipH="1">
              <a:off x="1932131" y="5890755"/>
              <a:ext cx="1" cy="10991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aphicFrame>
          <p:nvGraphicFramePr>
            <p:cNvPr id="226" name="표"/>
            <p:cNvGraphicFramePr/>
            <p:nvPr/>
          </p:nvGraphicFramePr>
          <p:xfrm>
            <a:off x="25400" y="7009322"/>
            <a:ext cx="3813461" cy="1192352"/>
          </p:xfrm>
          <a:graphic>
            <a:graphicData uri="http://schemas.openxmlformats.org/drawingml/2006/table">
              <a:tbl>
                <a:tblPr firstRow="1">
                  <a:tableStyleId>{CF821DB8-F4EB-4A41-A1BA-3FCAFE7338EE}</a:tableStyleId>
                </a:tblPr>
                <a:tblGrid>
                  <a:gridCol w="127115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115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115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96176">
                  <a:tc gridSpan="3"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100" b="1">
                            <a:solidFill>
                              <a:srgbClr val="FFFFFF"/>
                            </a:solidFill>
                          </a:rPr>
                          <a:t>Dependent Variable Y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92929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96176">
                  <a:tc gridSpan="3"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900"/>
                          <a:t>총 매출액 (sales_total)</a:t>
                        </a:r>
                      </a:p>
                    </a:txBody>
                    <a:tcPr marL="50800" marR="50800" marT="50800" marB="50800" anchor="ctr" horzOverflow="overflow"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227" name="선"/>
            <p:cNvSpPr/>
            <p:nvPr/>
          </p:nvSpPr>
          <p:spPr>
            <a:xfrm flipH="1">
              <a:off x="1932131" y="2627558"/>
              <a:ext cx="1" cy="15673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8" name="화살표"/>
            <p:cNvSpPr/>
            <p:nvPr/>
          </p:nvSpPr>
          <p:spPr>
            <a:xfrm rot="5400000">
              <a:off x="-104996" y="2808713"/>
              <a:ext cx="1498468" cy="1205055"/>
            </a:xfrm>
            <a:prstGeom prst="rightArrow">
              <a:avLst>
                <a:gd name="adj1" fmla="val 49788"/>
                <a:gd name="adj2" fmla="val 47724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aphicFrame>
          <p:nvGraphicFramePr>
            <p:cNvPr id="229" name="표"/>
            <p:cNvGraphicFramePr/>
            <p:nvPr/>
          </p:nvGraphicFramePr>
          <p:xfrm>
            <a:off x="4686354" y="612031"/>
            <a:ext cx="3813461" cy="2019428"/>
          </p:xfrm>
          <a:graphic>
            <a:graphicData uri="http://schemas.openxmlformats.org/drawingml/2006/table">
              <a:tbl>
                <a:tblPr firstRow="1">
                  <a:tableStyleId>{CF821DB8-F4EB-4A41-A1BA-3FCAFE7338EE}</a:tableStyleId>
                </a:tblPr>
                <a:tblGrid>
                  <a:gridCol w="127115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115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115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04857">
                  <a:tc gridSpan="3"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100" b="1">
                            <a:solidFill>
                              <a:srgbClr val="FFFFFF"/>
                            </a:solidFill>
                          </a:rPr>
                          <a:t>Independent Variables X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92929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04857">
                  <a:tc gridSpan="2"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300" b="1">
                            <a:solidFill>
                              <a:srgbClr val="FFFFFF"/>
                            </a:solidFill>
                          </a:rPr>
                          <a:t>Categorical variables</a:t>
                        </a:r>
                      </a:p>
                    </a:txBody>
                    <a:tcPr marL="50800" marR="50800" marT="50800" marB="50800" anchor="ctr" horzOverflow="overflow">
                      <a:lnB w="38100">
                        <a:solidFill>
                          <a:srgbClr val="FF0000"/>
                        </a:solidFill>
                        <a:miter lim="400000"/>
                      </a:lnB>
                      <a:solidFill>
                        <a:srgbClr val="92929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300" b="1">
                            <a:solidFill>
                              <a:srgbClr val="FFFFFF"/>
                            </a:solidFill>
                          </a:rPr>
                          <a:t>Numerical variables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92929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04857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300" b="1"/>
                          <a:t>상권코드(district)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FF0000"/>
                        </a:solidFill>
                        <a:miter lim="400000"/>
                      </a:lnL>
                      <a:lnR w="38100">
                        <a:solidFill>
                          <a:srgbClr val="FF0000"/>
                        </a:solidFill>
                        <a:miter lim="400000"/>
                      </a:lnR>
                      <a:lnT w="38100">
                        <a:solidFill>
                          <a:srgbClr val="FF0000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300"/>
                          <a:t>업종코드(code)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FF0000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300"/>
                          <a:t>총 17개의  수치형 변수</a:t>
                        </a:r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04857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300" b="1"/>
                          <a:t>1007개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FF0000"/>
                        </a:solidFill>
                        <a:miter lim="400000"/>
                      </a:lnL>
                      <a:lnR w="38100">
                        <a:solidFill>
                          <a:srgbClr val="FF0000"/>
                        </a:solidFill>
                        <a:miter lim="400000"/>
                      </a:lnR>
                      <a:lnB w="38100">
                        <a:solidFill>
                          <a:srgbClr val="FF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300"/>
                          <a:t>45개</a:t>
                        </a:r>
                      </a:p>
                    </a:txBody>
                    <a:tcPr marL="50800" marR="50800" marT="50800" marB="50800" anchor="ctr" horzOverflow="overflow">
                      <a:lnL w="38100">
                        <a:solidFill>
                          <a:srgbClr val="FF0000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300"/>
                          <a:t>113265개</a:t>
                        </a:r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30" name="Regressor"/>
            <p:cNvSpPr txBox="1"/>
            <p:nvPr/>
          </p:nvSpPr>
          <p:spPr>
            <a:xfrm>
              <a:off x="4680004" y="5443645"/>
              <a:ext cx="3826164" cy="461059"/>
            </a:xfrm>
            <a:prstGeom prst="rect">
              <a:avLst/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r>
                <a:t>Regressor</a:t>
              </a:r>
            </a:p>
          </p:txBody>
        </p:sp>
        <p:sp>
          <p:nvSpPr>
            <p:cNvPr id="231" name="선"/>
            <p:cNvSpPr/>
            <p:nvPr/>
          </p:nvSpPr>
          <p:spPr>
            <a:xfrm>
              <a:off x="5942838" y="4556573"/>
              <a:ext cx="1" cy="8892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2" name="One-hot Encoding"/>
            <p:cNvSpPr txBox="1"/>
            <p:nvPr/>
          </p:nvSpPr>
          <p:spPr>
            <a:xfrm>
              <a:off x="4684266" y="4204593"/>
              <a:ext cx="2504718" cy="427240"/>
            </a:xfrm>
            <a:prstGeom prst="rect">
              <a:avLst/>
            </a:prstGeom>
            <a:solidFill>
              <a:srgbClr val="D6D5D5"/>
            </a:solidFill>
            <a:ln w="3175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100"/>
              </a:lvl1pPr>
            </a:lstStyle>
            <a:p>
              <a:r>
                <a:t>One-hot Encoding</a:t>
              </a:r>
            </a:p>
          </p:txBody>
        </p:sp>
        <p:sp>
          <p:nvSpPr>
            <p:cNvPr id="233" name="선"/>
            <p:cNvSpPr/>
            <p:nvPr/>
          </p:nvSpPr>
          <p:spPr>
            <a:xfrm>
              <a:off x="7864146" y="2635849"/>
              <a:ext cx="1" cy="28123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4" name="선"/>
            <p:cNvSpPr/>
            <p:nvPr/>
          </p:nvSpPr>
          <p:spPr>
            <a:xfrm>
              <a:off x="6593086" y="5890755"/>
              <a:ext cx="1" cy="109918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aphicFrame>
          <p:nvGraphicFramePr>
            <p:cNvPr id="235" name="표"/>
            <p:cNvGraphicFramePr/>
            <p:nvPr/>
          </p:nvGraphicFramePr>
          <p:xfrm>
            <a:off x="4686354" y="7009322"/>
            <a:ext cx="3813461" cy="1192352"/>
          </p:xfrm>
          <a:graphic>
            <a:graphicData uri="http://schemas.openxmlformats.org/drawingml/2006/table">
              <a:tbl>
                <a:tblPr firstRow="1">
                  <a:tableStyleId>{CF821DB8-F4EB-4A41-A1BA-3FCAFE7338EE}</a:tableStyleId>
                </a:tblPr>
                <a:tblGrid>
                  <a:gridCol w="127115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115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115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96176">
                  <a:tc gridSpan="3"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100" b="1">
                            <a:solidFill>
                              <a:srgbClr val="FFFFFF"/>
                            </a:solidFill>
                          </a:rPr>
                          <a:t>Dependent Variable Y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92929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96176">
                  <a:tc gridSpan="3"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900"/>
                          <a:t>총 매출액 (sales_total)</a:t>
                        </a:r>
                      </a:p>
                    </a:txBody>
                    <a:tcPr marL="50800" marR="50800" marT="50800" marB="50800" anchor="ctr" horzOverflow="overflow"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236" name="선"/>
            <p:cNvSpPr/>
            <p:nvPr/>
          </p:nvSpPr>
          <p:spPr>
            <a:xfrm>
              <a:off x="6593424" y="2620581"/>
              <a:ext cx="1" cy="15673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7" name="Clustering"/>
            <p:cNvSpPr txBox="1"/>
            <p:nvPr/>
          </p:nvSpPr>
          <p:spPr>
            <a:xfrm>
              <a:off x="4665025" y="3227058"/>
              <a:ext cx="1298119" cy="39940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hueOff val="-152896"/>
                    <a:lumOff val="12368"/>
                  </a:schemeClr>
                </a:gs>
                <a:gs pos="100000">
                  <a:schemeClr val="accent5">
                    <a:hueOff val="-82419"/>
                    <a:satOff val="-9513"/>
                    <a:lumOff val="-1634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900"/>
              </a:lvl1pPr>
            </a:lstStyle>
            <a:p>
              <a:r>
                <a:t>Clustering</a:t>
              </a:r>
            </a:p>
          </p:txBody>
        </p:sp>
        <p:sp>
          <p:nvSpPr>
            <p:cNvPr id="238" name="화살표"/>
            <p:cNvSpPr/>
            <p:nvPr/>
          </p:nvSpPr>
          <p:spPr>
            <a:xfrm rot="5400000">
              <a:off x="5026671" y="2336257"/>
              <a:ext cx="574828" cy="1205055"/>
            </a:xfrm>
            <a:prstGeom prst="rightArrow">
              <a:avLst>
                <a:gd name="adj1" fmla="val 47647"/>
                <a:gd name="adj2" fmla="val 64295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9" name="선"/>
            <p:cNvSpPr/>
            <p:nvPr/>
          </p:nvSpPr>
          <p:spPr>
            <a:xfrm>
              <a:off x="5314084" y="3623894"/>
              <a:ext cx="1" cy="574828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0" name="선"/>
            <p:cNvSpPr/>
            <p:nvPr/>
          </p:nvSpPr>
          <p:spPr>
            <a:xfrm flipV="1">
              <a:off x="5950004" y="1950614"/>
              <a:ext cx="3187027" cy="1289279"/>
            </a:xfrm>
            <a:prstGeom prst="line">
              <a:avLst/>
            </a:prstGeom>
            <a:noFill/>
            <a:ln w="12700" cap="flat">
              <a:solidFill>
                <a:srgbClr val="5E5E5E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1" name="선"/>
            <p:cNvSpPr/>
            <p:nvPr/>
          </p:nvSpPr>
          <p:spPr>
            <a:xfrm>
              <a:off x="5950004" y="3637436"/>
              <a:ext cx="3187027" cy="1540281"/>
            </a:xfrm>
            <a:prstGeom prst="line">
              <a:avLst/>
            </a:prstGeom>
            <a:noFill/>
            <a:ln w="12700" cap="flat">
              <a:solidFill>
                <a:srgbClr val="5E5E5E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aphicFrame>
          <p:nvGraphicFramePr>
            <p:cNvPr id="242" name="표"/>
            <p:cNvGraphicFramePr/>
            <p:nvPr/>
          </p:nvGraphicFramePr>
          <p:xfrm>
            <a:off x="9149284" y="1927437"/>
            <a:ext cx="2516513" cy="3237752"/>
          </p:xfrm>
          <a:graphic>
            <a:graphicData uri="http://schemas.openxmlformats.org/drawingml/2006/table">
              <a:tbl>
                <a:tblPr>
                  <a:tableStyleId>{2708684C-4D16-4618-839F-0558EEFCDFE6}</a:tableStyleId>
                </a:tblPr>
                <a:tblGrid>
                  <a:gridCol w="251651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809438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200">
                            <a:solidFill>
                              <a:srgbClr val="FFFFFF"/>
                            </a:solidFill>
                          </a:rPr>
                          <a:t>K-mean</a:t>
                        </a: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FFFFFF"/>
                        </a:solidFill>
                        <a:custDash>
                          <a:ds d="200000" sp="200000"/>
                        </a:custDash>
                        <a:miter lim="400000"/>
                      </a:lnL>
                      <a:lnR w="12700">
                        <a:solidFill>
                          <a:srgbClr val="FFFFFF"/>
                        </a:solidFill>
                        <a:custDash>
                          <a:ds d="200000" sp="200000"/>
                        </a:custDash>
                        <a:miter lim="400000"/>
                      </a:lnR>
                      <a:lnT w="12700">
                        <a:solidFill>
                          <a:srgbClr val="FFFFFF"/>
                        </a:solidFill>
                        <a:custDash>
                          <a:ds d="200000" sp="200000"/>
                        </a:custDash>
                        <a:miter lim="400000"/>
                      </a:lnT>
                      <a:lnB w="12700">
                        <a:solidFill>
                          <a:srgbClr val="FFFFFF"/>
                        </a:solidFill>
                        <a:custDash>
                          <a:ds d="200000" sp="200000"/>
                        </a:custDash>
                        <a:miter lim="400000"/>
                      </a:lnB>
                      <a:gradFill flip="none" rotWithShape="1">
                        <a:gsLst>
                          <a:gs pos="0">
                            <a:schemeClr val="accent5">
                              <a:hueOff val="-152896"/>
                              <a:lumOff val="12368"/>
                            </a:schemeClr>
                          </a:gs>
                          <a:gs pos="100000"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09438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200">
                            <a:solidFill>
                              <a:srgbClr val="FFFFFF"/>
                            </a:solidFill>
                          </a:rPr>
                          <a:t>DBSCAN</a:t>
                        </a: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FFFFFF"/>
                        </a:solidFill>
                        <a:custDash>
                          <a:ds d="200000" sp="200000"/>
                        </a:custDash>
                        <a:miter lim="400000"/>
                      </a:lnL>
                      <a:lnR w="12700">
                        <a:solidFill>
                          <a:srgbClr val="FFFFFF"/>
                        </a:solidFill>
                        <a:custDash>
                          <a:ds d="200000" sp="200000"/>
                        </a:custDash>
                        <a:miter lim="400000"/>
                      </a:lnR>
                      <a:lnT w="12700">
                        <a:solidFill>
                          <a:srgbClr val="FFFFFF"/>
                        </a:solidFill>
                        <a:custDash>
                          <a:ds d="200000" sp="200000"/>
                        </a:custDash>
                        <a:miter lim="400000"/>
                      </a:lnT>
                      <a:lnB w="12700">
                        <a:solidFill>
                          <a:srgbClr val="FFFFFF"/>
                        </a:solidFill>
                        <a:custDash>
                          <a:ds d="200000" sp="200000"/>
                        </a:custDash>
                        <a:miter lim="400000"/>
                      </a:lnB>
                      <a:gradFill flip="none" rotWithShape="1">
                        <a:gsLst>
                          <a:gs pos="0">
                            <a:schemeClr val="accent5">
                              <a:hueOff val="-152896"/>
                              <a:lumOff val="12368"/>
                            </a:schemeClr>
                          </a:gs>
                          <a:gs pos="100000"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809438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200">
                            <a:solidFill>
                              <a:srgbClr val="FFFFFF"/>
                            </a:solidFill>
                          </a:rPr>
                          <a:t>Hierararchical Clustering</a:t>
                        </a:r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FFFFFF"/>
                        </a:solidFill>
                        <a:custDash>
                          <a:ds d="200000" sp="200000"/>
                        </a:custDash>
                        <a:miter lim="400000"/>
                      </a:lnL>
                      <a:lnR w="12700">
                        <a:solidFill>
                          <a:srgbClr val="FFFFFF"/>
                        </a:solidFill>
                        <a:custDash>
                          <a:ds d="200000" sp="200000"/>
                        </a:custDash>
                        <a:miter lim="400000"/>
                      </a:lnR>
                      <a:lnT w="12700">
                        <a:solidFill>
                          <a:srgbClr val="FFFFFF"/>
                        </a:solidFill>
                        <a:custDash>
                          <a:ds d="200000" sp="200000"/>
                        </a:custDash>
                        <a:miter lim="400000"/>
                      </a:lnT>
                      <a:lnB w="12700">
                        <a:solidFill>
                          <a:srgbClr val="FFFFFF"/>
                        </a:solidFill>
                        <a:custDash>
                          <a:ds d="200000" sp="200000"/>
                        </a:custDash>
                        <a:miter lim="400000"/>
                      </a:lnB>
                      <a:gradFill flip="none" rotWithShape="1">
                        <a:gsLst>
                          <a:gs pos="0">
                            <a:schemeClr val="accent5">
                              <a:hueOff val="-152896"/>
                              <a:lumOff val="12368"/>
                            </a:schemeClr>
                          </a:gs>
                          <a:gs pos="100000"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809438">
                  <a:tc>
                    <a:txBody>
                      <a:bodyPr/>
                      <a:lstStyle/>
                      <a:p>
                        <a:pPr defTabSz="914400">
                          <a:defRPr sz="2200">
                            <a:solidFill>
                              <a:srgbClr val="FFFFFF"/>
                            </a:solidFill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12700">
                        <a:solidFill>
                          <a:srgbClr val="FFFFFF"/>
                        </a:solidFill>
                        <a:custDash>
                          <a:ds d="200000" sp="200000"/>
                        </a:custDash>
                        <a:miter lim="400000"/>
                      </a:lnL>
                      <a:lnR w="12700">
                        <a:solidFill>
                          <a:srgbClr val="FFFFFF"/>
                        </a:solidFill>
                        <a:custDash>
                          <a:ds d="200000" sp="200000"/>
                        </a:custDash>
                        <a:miter lim="400000"/>
                      </a:lnR>
                      <a:lnT w="12700">
                        <a:solidFill>
                          <a:srgbClr val="FFFFFF"/>
                        </a:solidFill>
                        <a:custDash>
                          <a:ds d="200000" sp="200000"/>
                        </a:custDash>
                        <a:miter lim="400000"/>
                      </a:lnT>
                      <a:lnB w="12700">
                        <a:solidFill>
                          <a:srgbClr val="FFFFFF"/>
                        </a:solidFill>
                        <a:custDash>
                          <a:ds d="200000" sp="200000"/>
                        </a:custDash>
                        <a:miter lim="400000"/>
                      </a:lnB>
                      <a:gradFill flip="none" rotWithShape="1">
                        <a:gsLst>
                          <a:gs pos="0">
                            <a:schemeClr val="accent5">
                              <a:hueOff val="-152896"/>
                              <a:lumOff val="12368"/>
                            </a:schemeClr>
                          </a:gs>
                          <a:gs pos="100000"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gs>
                        </a:gsLst>
                        <a:lin ang="5400000" scaled="0"/>
                      </a:gra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246" name="그룹"/>
            <p:cNvGrpSpPr/>
            <p:nvPr/>
          </p:nvGrpSpPr>
          <p:grpSpPr>
            <a:xfrm>
              <a:off x="10389211" y="4605260"/>
              <a:ext cx="36661" cy="290662"/>
              <a:chOff x="0" y="0"/>
              <a:chExt cx="36660" cy="290660"/>
            </a:xfrm>
          </p:grpSpPr>
          <p:sp>
            <p:nvSpPr>
              <p:cNvPr id="243" name="원"/>
              <p:cNvSpPr/>
              <p:nvPr/>
            </p:nvSpPr>
            <p:spPr>
              <a:xfrm>
                <a:off x="0" y="0"/>
                <a:ext cx="36661" cy="3666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4" name="원"/>
              <p:cNvSpPr/>
              <p:nvPr/>
            </p:nvSpPr>
            <p:spPr>
              <a:xfrm>
                <a:off x="0" y="126945"/>
                <a:ext cx="36661" cy="3666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5" name="원"/>
              <p:cNvSpPr/>
              <p:nvPr/>
            </p:nvSpPr>
            <p:spPr>
              <a:xfrm>
                <a:off x="0" y="254000"/>
                <a:ext cx="36661" cy="3666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47" name="기존 연구"/>
            <p:cNvSpPr txBox="1"/>
            <p:nvPr/>
          </p:nvSpPr>
          <p:spPr>
            <a:xfrm>
              <a:off x="1305310" y="0"/>
              <a:ext cx="1253643" cy="486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기존 연구</a:t>
              </a:r>
            </a:p>
          </p:txBody>
        </p:sp>
        <p:sp>
          <p:nvSpPr>
            <p:cNvPr id="248" name="제안하는 방법"/>
            <p:cNvSpPr txBox="1"/>
            <p:nvPr/>
          </p:nvSpPr>
          <p:spPr>
            <a:xfrm>
              <a:off x="5696263" y="0"/>
              <a:ext cx="1780947" cy="4863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제안하는 방법</a:t>
              </a: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2D 가로형 막대 차트"/>
          <p:cNvGraphicFramePr/>
          <p:nvPr/>
        </p:nvGraphicFramePr>
        <p:xfrm>
          <a:off x="1048494" y="3808457"/>
          <a:ext cx="11221821" cy="2377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2" name="2D 가로형 막대 차트"/>
          <p:cNvGraphicFramePr/>
          <p:nvPr/>
        </p:nvGraphicFramePr>
        <p:xfrm>
          <a:off x="1239883" y="6606054"/>
          <a:ext cx="10935746" cy="2377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3" name="2D 가로형 막대 차트"/>
          <p:cNvGraphicFramePr/>
          <p:nvPr/>
        </p:nvGraphicFramePr>
        <p:xfrm>
          <a:off x="448063" y="904268"/>
          <a:ext cx="11419517" cy="2484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6E19772-DBF5-4C8E-B166-0998F134C5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76" y="488821"/>
            <a:ext cx="11927653" cy="325922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상권코드라는 범주형 데이터는  회귀분석 모델링 성능 예측에 분명 도움을 주는 데이터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rPr dirty="0" err="1"/>
              <a:t>상권코드라는</a:t>
            </a:r>
            <a:r>
              <a:rPr dirty="0"/>
              <a:t> </a:t>
            </a:r>
            <a:r>
              <a:rPr dirty="0" err="1"/>
              <a:t>범주형</a:t>
            </a:r>
            <a:r>
              <a:rPr dirty="0"/>
              <a:t> </a:t>
            </a:r>
            <a:r>
              <a:rPr dirty="0" err="1"/>
              <a:t>데이터는</a:t>
            </a:r>
            <a:r>
              <a:rPr dirty="0"/>
              <a:t> </a:t>
            </a:r>
            <a:br>
              <a:rPr dirty="0"/>
            </a:br>
            <a:r>
              <a:rPr dirty="0" err="1"/>
              <a:t>회귀분석</a:t>
            </a:r>
            <a:r>
              <a:rPr dirty="0"/>
              <a:t> </a:t>
            </a:r>
            <a:r>
              <a:rPr dirty="0" err="1"/>
              <a:t>모델링</a:t>
            </a:r>
            <a:r>
              <a:rPr dirty="0"/>
              <a:t> </a:t>
            </a:r>
            <a:r>
              <a:rPr dirty="0" err="1"/>
              <a:t>성능</a:t>
            </a:r>
            <a:r>
              <a:rPr dirty="0"/>
              <a:t> </a:t>
            </a:r>
            <a:r>
              <a:rPr dirty="0" err="1"/>
              <a:t>예측에</a:t>
            </a:r>
            <a:r>
              <a:rPr dirty="0"/>
              <a:t> </a:t>
            </a:r>
            <a:r>
              <a:rPr dirty="0" err="1"/>
              <a:t>분명</a:t>
            </a:r>
            <a:r>
              <a:rPr dirty="0"/>
              <a:t> </a:t>
            </a:r>
            <a:r>
              <a:rPr dirty="0" err="1"/>
              <a:t>도움을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데이터</a:t>
            </a:r>
            <a:endParaRPr dirty="0"/>
          </a:p>
          <a:p>
            <a:pPr>
              <a:defRPr sz="3000"/>
            </a:pPr>
            <a:r>
              <a:rPr dirty="0"/>
              <a:t>1007개의 </a:t>
            </a:r>
            <a:r>
              <a:rPr dirty="0" err="1"/>
              <a:t>기존</a:t>
            </a:r>
            <a:r>
              <a:rPr dirty="0"/>
              <a:t> </a:t>
            </a:r>
            <a:r>
              <a:rPr dirty="0" err="1"/>
              <a:t>라벨을</a:t>
            </a:r>
            <a:r>
              <a:rPr dirty="0"/>
              <a:t>, </a:t>
            </a:r>
            <a:r>
              <a:rPr dirty="0" err="1"/>
              <a:t>clustering으로</a:t>
            </a:r>
            <a:r>
              <a:rPr dirty="0"/>
              <a:t> </a:t>
            </a:r>
            <a:r>
              <a:rPr dirty="0" err="1"/>
              <a:t>얻어낸</a:t>
            </a:r>
            <a:r>
              <a:rPr dirty="0"/>
              <a:t> 10개의 </a:t>
            </a:r>
            <a:r>
              <a:rPr dirty="0" err="1"/>
              <a:t>새로운</a:t>
            </a:r>
            <a:r>
              <a:rPr dirty="0"/>
              <a:t> </a:t>
            </a:r>
            <a:r>
              <a:rPr dirty="0" err="1"/>
              <a:t>라벨로</a:t>
            </a:r>
            <a:r>
              <a:rPr dirty="0"/>
              <a:t> </a:t>
            </a:r>
            <a:r>
              <a:rPr dirty="0" err="1"/>
              <a:t>대체하는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회귀분석</a:t>
            </a:r>
            <a:r>
              <a:rPr dirty="0"/>
              <a:t> </a:t>
            </a:r>
            <a:r>
              <a:rPr dirty="0" err="1"/>
              <a:t>모델의</a:t>
            </a:r>
            <a:r>
              <a:rPr dirty="0"/>
              <a:t> </a:t>
            </a:r>
            <a:r>
              <a:rPr dirty="0" err="1"/>
              <a:t>계산</a:t>
            </a:r>
            <a:r>
              <a:rPr dirty="0"/>
              <a:t> </a:t>
            </a:r>
            <a:r>
              <a:rPr dirty="0" err="1"/>
              <a:t>처리</a:t>
            </a:r>
            <a:r>
              <a:rPr dirty="0"/>
              <a:t> </a:t>
            </a:r>
            <a:r>
              <a:rPr dirty="0" err="1"/>
              <a:t>과정을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용이하게</a:t>
            </a:r>
            <a:r>
              <a:rPr dirty="0"/>
              <a:t> 함</a:t>
            </a:r>
          </a:p>
          <a:p>
            <a:pPr>
              <a:defRPr sz="3000"/>
            </a:pPr>
            <a:r>
              <a:rPr dirty="0" err="1"/>
              <a:t>기본적인</a:t>
            </a:r>
            <a:r>
              <a:rPr dirty="0"/>
              <a:t> K-mean </a:t>
            </a:r>
            <a:r>
              <a:rPr dirty="0" err="1"/>
              <a:t>clustering으로</a:t>
            </a:r>
            <a:r>
              <a:rPr dirty="0"/>
              <a:t> </a:t>
            </a:r>
            <a:r>
              <a:rPr dirty="0" err="1"/>
              <a:t>회귀분석</a:t>
            </a:r>
            <a:r>
              <a:rPr dirty="0"/>
              <a:t> </a:t>
            </a:r>
            <a:r>
              <a:rPr dirty="0" err="1"/>
              <a:t>예측율을</a:t>
            </a:r>
            <a:r>
              <a:rPr dirty="0"/>
              <a:t> </a:t>
            </a:r>
            <a:r>
              <a:rPr dirty="0" err="1"/>
              <a:t>높일</a:t>
            </a:r>
            <a:r>
              <a:rPr dirty="0"/>
              <a:t> 수 </a:t>
            </a:r>
            <a:r>
              <a:rPr dirty="0" err="1"/>
              <a:t>있고</a:t>
            </a:r>
            <a:r>
              <a:rPr dirty="0"/>
              <a:t>, </a:t>
            </a:r>
            <a:br>
              <a:rPr dirty="0"/>
            </a:br>
            <a:r>
              <a:rPr dirty="0" err="1"/>
              <a:t>오차</a:t>
            </a:r>
            <a:r>
              <a:rPr dirty="0"/>
              <a:t> </a:t>
            </a:r>
            <a:r>
              <a:rPr dirty="0" err="1"/>
              <a:t>역시</a:t>
            </a:r>
            <a:r>
              <a:rPr dirty="0"/>
              <a:t> </a:t>
            </a:r>
            <a:r>
              <a:rPr dirty="0" err="1"/>
              <a:t>비약적으로</a:t>
            </a:r>
            <a:r>
              <a:rPr dirty="0"/>
              <a:t> </a:t>
            </a:r>
            <a:r>
              <a:rPr dirty="0" err="1"/>
              <a:t>줄일</a:t>
            </a:r>
            <a:r>
              <a:rPr dirty="0"/>
              <a:t> 수 </a:t>
            </a:r>
            <a:r>
              <a:rPr dirty="0" err="1"/>
              <a:t>있다</a:t>
            </a:r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상권코드라는 범주형 데이터는  회귀분석 모델링 성능 예측에 분명 도움을 주는 데이터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 sz="3000"/>
            </a:pPr>
            <a:r>
              <a:rPr lang="en-US" altLang="ko-KR" dirty="0"/>
              <a:t>[</a:t>
            </a:r>
            <a:r>
              <a:rPr lang="ko-KR" altLang="en-US" dirty="0"/>
              <a:t>앞으로 시도할 내용</a:t>
            </a:r>
            <a:r>
              <a:rPr lang="en-US" altLang="ko-KR" dirty="0"/>
              <a:t>]</a:t>
            </a:r>
          </a:p>
          <a:p>
            <a:pPr>
              <a:buFont typeface="Wingdings" panose="05000000000000000000" pitchFamily="2" charset="2"/>
              <a:buChar char="§"/>
              <a:defRPr sz="3000"/>
            </a:pPr>
            <a:r>
              <a:rPr lang="ko-KR" altLang="en-US" dirty="0"/>
              <a:t>비지도 학습에 해당하는 클러스터링 모델 모두 시도 예정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  <a:defRPr sz="3000"/>
            </a:pPr>
            <a:r>
              <a:rPr lang="ko-KR" altLang="en-US" dirty="0"/>
              <a:t>데이터의 규모가 커서 사용가능한 클러스터링 모델 제한될 수 있음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  <a:defRPr sz="3000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  <a:defRPr sz="3000"/>
            </a:pPr>
            <a:r>
              <a:rPr lang="ko-KR" altLang="en-US" dirty="0"/>
              <a:t>클러스터링 후 성능을 평가할 방법 모색</a:t>
            </a:r>
            <a:r>
              <a:rPr lang="en-US" altLang="ko-KR" dirty="0"/>
              <a:t>. </a:t>
            </a:r>
          </a:p>
          <a:p>
            <a:pPr lvl="1">
              <a:buFont typeface="Arial" panose="020B0604020202020204" pitchFamily="34" charset="0"/>
              <a:buChar char="•"/>
              <a:defRPr sz="3000"/>
            </a:pPr>
            <a:r>
              <a:rPr lang="ko-KR" altLang="en-US" dirty="0"/>
              <a:t>평가 지표가 될 라벨링이 없기 때문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  <a:defRPr sz="3000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  <a:defRPr sz="3000"/>
            </a:pPr>
            <a:r>
              <a:rPr lang="en-US" altLang="ko-KR" dirty="0"/>
              <a:t>Regression</a:t>
            </a:r>
            <a:r>
              <a:rPr lang="ko-KR" altLang="en-US" dirty="0"/>
              <a:t> 에서 선형모델 외 비선형모델</a:t>
            </a:r>
            <a:r>
              <a:rPr lang="en-US" altLang="ko-KR" dirty="0"/>
              <a:t>(Random Forest) </a:t>
            </a:r>
            <a:r>
              <a:rPr lang="ko-KR" altLang="en-US" dirty="0"/>
              <a:t>시도</a:t>
            </a:r>
          </a:p>
        </p:txBody>
      </p:sp>
    </p:spTree>
    <p:extLst>
      <p:ext uri="{BB962C8B-B14F-4D97-AF65-F5344CB8AC3E}">
        <p14:creationId xmlns:p14="http://schemas.microsoft.com/office/powerpoint/2010/main" val="38664619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배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배경</a:t>
            </a:r>
          </a:p>
        </p:txBody>
      </p:sp>
    </p:spTree>
    <p:extLst>
      <p:ext uri="{BB962C8B-B14F-4D97-AF65-F5344CB8AC3E}">
        <p14:creationId xmlns:p14="http://schemas.microsoft.com/office/powerpoint/2010/main" val="29294102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화살표"/>
          <p:cNvSpPr/>
          <p:nvPr/>
        </p:nvSpPr>
        <p:spPr>
          <a:xfrm>
            <a:off x="10082741" y="3928957"/>
            <a:ext cx="1895686" cy="1895686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rgbClr val="FFFFFF"/>
              </a:gs>
              <a:gs pos="100000">
                <a:srgbClr val="929292"/>
              </a:gs>
            </a:gsLst>
            <a:lin ang="108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" name="월 매출액"/>
          <p:cNvSpPr txBox="1"/>
          <p:nvPr/>
        </p:nvSpPr>
        <p:spPr>
          <a:xfrm>
            <a:off x="11183850" y="4633620"/>
            <a:ext cx="1253644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월 매출액</a:t>
            </a:r>
          </a:p>
        </p:txBody>
      </p:sp>
      <p:grpSp>
        <p:nvGrpSpPr>
          <p:cNvPr id="189" name="그룹"/>
          <p:cNvGrpSpPr/>
          <p:nvPr/>
        </p:nvGrpSpPr>
        <p:grpSpPr>
          <a:xfrm>
            <a:off x="131814" y="3129486"/>
            <a:ext cx="9878079" cy="3494783"/>
            <a:chOff x="0" y="0"/>
            <a:chExt cx="9878077" cy="3494782"/>
          </a:xfrm>
        </p:grpSpPr>
        <p:graphicFrame>
          <p:nvGraphicFramePr>
            <p:cNvPr id="123" name="표 4"/>
            <p:cNvGraphicFramePr/>
            <p:nvPr/>
          </p:nvGraphicFramePr>
          <p:xfrm>
            <a:off x="1489735" y="1036604"/>
            <a:ext cx="8388342" cy="173736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90759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350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3509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3509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3509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35094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935094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935094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93509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</a:tblGrid>
                <a:tr h="161925">
                  <a:tc>
                    <a:txBody>
                      <a:bodyPr/>
                      <a:lstStyle/>
                      <a:p>
                        <a:pPr algn="l"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1000001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254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……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254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1001010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254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CS10001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254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……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254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r>
                          <a:t>업종n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254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유동인구수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254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직장인구수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254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…..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25400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66700"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1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54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……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54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0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54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1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54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……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54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0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54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K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54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N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54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……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254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66700"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66700"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66700"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0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……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1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0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……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1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……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defRPr>
                        </a:pPr>
                        <a:endParaRPr/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400">
                            <a:latin typeface="맑은 고딕"/>
                            <a:ea typeface="맑은 고딕"/>
                            <a:cs typeface="맑은 고딕"/>
                            <a:sym typeface="맑은 고딕"/>
                          </a:rPr>
                          <a:t>……</a:t>
                        </a:r>
                      </a:p>
                    </a:txBody>
                    <a:tcPr marL="45720" marR="4572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rgbClr val="000000">
                          <a:alpha val="2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24" name="오른쪽 중괄호 7"/>
            <p:cNvSpPr/>
            <p:nvPr/>
          </p:nvSpPr>
          <p:spPr>
            <a:xfrm rot="16200000">
              <a:off x="2696519" y="-717868"/>
              <a:ext cx="369333" cy="2782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96"/>
                    <a:pt x="10800" y="213"/>
                  </a:cubicBezTo>
                  <a:lnTo>
                    <a:pt x="10800" y="10587"/>
                  </a:lnTo>
                  <a:cubicBezTo>
                    <a:pt x="10800" y="10704"/>
                    <a:pt x="15635" y="10800"/>
                    <a:pt x="21600" y="10800"/>
                  </a:cubicBezTo>
                  <a:cubicBezTo>
                    <a:pt x="15635" y="10800"/>
                    <a:pt x="10800" y="10896"/>
                    <a:pt x="10800" y="11013"/>
                  </a:cubicBezTo>
                  <a:lnTo>
                    <a:pt x="10800" y="21387"/>
                  </a:lnTo>
                  <a:cubicBezTo>
                    <a:pt x="10800" y="21504"/>
                    <a:pt x="5965" y="21600"/>
                    <a:pt x="0" y="21600"/>
                  </a:cubicBez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 b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25" name="TextBox 9"/>
            <p:cNvSpPr txBox="1"/>
            <p:nvPr/>
          </p:nvSpPr>
          <p:spPr>
            <a:xfrm>
              <a:off x="1664635" y="0"/>
              <a:ext cx="2433101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914400">
                <a:defRPr sz="1800" b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상권코드(1007개)</a:t>
              </a:r>
            </a:p>
          </p:txBody>
        </p:sp>
        <p:sp>
          <p:nvSpPr>
            <p:cNvPr id="126" name="TextBox 10"/>
            <p:cNvSpPr txBox="1"/>
            <p:nvPr/>
          </p:nvSpPr>
          <p:spPr>
            <a:xfrm>
              <a:off x="4467361" y="0"/>
              <a:ext cx="2433100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914400">
                <a:defRPr sz="1800" b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업종 코드(45개)</a:t>
              </a:r>
            </a:p>
          </p:txBody>
        </p:sp>
        <p:sp>
          <p:nvSpPr>
            <p:cNvPr id="127" name="오른쪽 중괄호 11"/>
            <p:cNvSpPr/>
            <p:nvPr/>
          </p:nvSpPr>
          <p:spPr>
            <a:xfrm rot="16200000">
              <a:off x="5482863" y="-717868"/>
              <a:ext cx="369333" cy="2782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96"/>
                    <a:pt x="10800" y="213"/>
                  </a:cubicBezTo>
                  <a:lnTo>
                    <a:pt x="10800" y="10587"/>
                  </a:lnTo>
                  <a:cubicBezTo>
                    <a:pt x="10800" y="10704"/>
                    <a:pt x="15635" y="10800"/>
                    <a:pt x="21600" y="10800"/>
                  </a:cubicBezTo>
                  <a:cubicBezTo>
                    <a:pt x="15635" y="10800"/>
                    <a:pt x="10800" y="10896"/>
                    <a:pt x="10800" y="11013"/>
                  </a:cubicBezTo>
                  <a:lnTo>
                    <a:pt x="10800" y="21387"/>
                  </a:lnTo>
                  <a:cubicBezTo>
                    <a:pt x="10800" y="21504"/>
                    <a:pt x="5965" y="21600"/>
                    <a:pt x="0" y="21600"/>
                  </a:cubicBez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 b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28" name="TextBox 12"/>
            <p:cNvSpPr txBox="1"/>
            <p:nvPr/>
          </p:nvSpPr>
          <p:spPr>
            <a:xfrm>
              <a:off x="7226436" y="0"/>
              <a:ext cx="2433100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914400">
                <a:defRPr sz="1800" b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r>
                <a:t>연속형 데이터 변수(17개)</a:t>
              </a:r>
            </a:p>
          </p:txBody>
        </p:sp>
        <p:sp>
          <p:nvSpPr>
            <p:cNvPr id="129" name="오른쪽 중괄호 11"/>
            <p:cNvSpPr/>
            <p:nvPr/>
          </p:nvSpPr>
          <p:spPr>
            <a:xfrm rot="16200000">
              <a:off x="8269208" y="-717868"/>
              <a:ext cx="369333" cy="2782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96"/>
                    <a:pt x="10800" y="213"/>
                  </a:cubicBezTo>
                  <a:lnTo>
                    <a:pt x="10800" y="10587"/>
                  </a:lnTo>
                  <a:cubicBezTo>
                    <a:pt x="10800" y="10704"/>
                    <a:pt x="15635" y="10800"/>
                    <a:pt x="21600" y="10800"/>
                  </a:cubicBezTo>
                  <a:cubicBezTo>
                    <a:pt x="15635" y="10800"/>
                    <a:pt x="10800" y="10896"/>
                    <a:pt x="10800" y="11013"/>
                  </a:cubicBezTo>
                  <a:lnTo>
                    <a:pt x="10800" y="21387"/>
                  </a:lnTo>
                  <a:cubicBezTo>
                    <a:pt x="10800" y="21504"/>
                    <a:pt x="5965" y="21600"/>
                    <a:pt x="0" y="21600"/>
                  </a:cubicBez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 b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grpSp>
          <p:nvGrpSpPr>
            <p:cNvPr id="132" name="그룹"/>
            <p:cNvGrpSpPr/>
            <p:nvPr/>
          </p:nvGrpSpPr>
          <p:grpSpPr>
            <a:xfrm>
              <a:off x="1480647" y="2848861"/>
              <a:ext cx="6471617" cy="645921"/>
              <a:chOff x="0" y="0"/>
              <a:chExt cx="6471616" cy="645919"/>
            </a:xfrm>
          </p:grpSpPr>
          <p:sp>
            <p:nvSpPr>
              <p:cNvPr id="130" name="선"/>
              <p:cNvSpPr/>
              <p:nvPr/>
            </p:nvSpPr>
            <p:spPr>
              <a:xfrm>
                <a:off x="0" y="0"/>
                <a:ext cx="6471617" cy="0"/>
              </a:xfrm>
              <a:prstGeom prst="line">
                <a:avLst/>
              </a:prstGeom>
              <a:noFill/>
              <a:ln w="15875" cap="flat">
                <a:solidFill>
                  <a:srgbClr val="000000"/>
                </a:solidFill>
                <a:prstDash val="solid"/>
                <a:miter lim="400000"/>
                <a:headEnd type="triangle" w="med" len="sm"/>
                <a:tailEnd type="triangle" w="med" len="sm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" name="One-hot encoded"/>
              <p:cNvSpPr txBox="1"/>
              <p:nvPr/>
            </p:nvSpPr>
            <p:spPr>
              <a:xfrm>
                <a:off x="1975917" y="184554"/>
                <a:ext cx="2519782" cy="4613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r>
                  <a:t>One-hot encoded</a:t>
                </a:r>
              </a:p>
            </p:txBody>
          </p:sp>
        </p:grpSp>
        <p:grpSp>
          <p:nvGrpSpPr>
            <p:cNvPr id="141" name="그룹"/>
            <p:cNvGrpSpPr/>
            <p:nvPr/>
          </p:nvGrpSpPr>
          <p:grpSpPr>
            <a:xfrm>
              <a:off x="1936756" y="1742677"/>
              <a:ext cx="27970" cy="553996"/>
              <a:chOff x="0" y="0"/>
              <a:chExt cx="27969" cy="553994"/>
            </a:xfrm>
          </p:grpSpPr>
          <p:grpSp>
            <p:nvGrpSpPr>
              <p:cNvPr id="136" name="그룹"/>
              <p:cNvGrpSpPr/>
              <p:nvPr/>
            </p:nvGrpSpPr>
            <p:grpSpPr>
              <a:xfrm>
                <a:off x="0" y="0"/>
                <a:ext cx="27970" cy="221755"/>
                <a:chOff x="0" y="0"/>
                <a:chExt cx="27969" cy="221754"/>
              </a:xfrm>
            </p:grpSpPr>
            <p:sp>
              <p:nvSpPr>
                <p:cNvPr id="133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34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35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140" name="그룹"/>
              <p:cNvGrpSpPr/>
              <p:nvPr/>
            </p:nvGrpSpPr>
            <p:grpSpPr>
              <a:xfrm>
                <a:off x="0" y="332240"/>
                <a:ext cx="27970" cy="221755"/>
                <a:chOff x="0" y="0"/>
                <a:chExt cx="27969" cy="221754"/>
              </a:xfrm>
            </p:grpSpPr>
            <p:sp>
              <p:nvSpPr>
                <p:cNvPr id="137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38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39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</p:grpSp>
        <p:sp>
          <p:nvSpPr>
            <p:cNvPr id="142" name="오른쪽 중괄호 7"/>
            <p:cNvSpPr/>
            <p:nvPr/>
          </p:nvSpPr>
          <p:spPr>
            <a:xfrm flipH="1">
              <a:off x="1070244" y="1374219"/>
              <a:ext cx="364194" cy="1290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96"/>
                    <a:pt x="10800" y="213"/>
                  </a:cubicBezTo>
                  <a:lnTo>
                    <a:pt x="10800" y="10587"/>
                  </a:lnTo>
                  <a:cubicBezTo>
                    <a:pt x="10800" y="10704"/>
                    <a:pt x="15635" y="10800"/>
                    <a:pt x="21600" y="10800"/>
                  </a:cubicBezTo>
                  <a:cubicBezTo>
                    <a:pt x="15635" y="10800"/>
                    <a:pt x="10800" y="10896"/>
                    <a:pt x="10800" y="11013"/>
                  </a:cubicBezTo>
                  <a:lnTo>
                    <a:pt x="10800" y="21387"/>
                  </a:lnTo>
                  <a:cubicBezTo>
                    <a:pt x="10800" y="21504"/>
                    <a:pt x="5965" y="21600"/>
                    <a:pt x="0" y="21600"/>
                  </a:cubicBez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 b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grpSp>
          <p:nvGrpSpPr>
            <p:cNvPr id="151" name="그룹"/>
            <p:cNvGrpSpPr/>
            <p:nvPr/>
          </p:nvGrpSpPr>
          <p:grpSpPr>
            <a:xfrm>
              <a:off x="3779531" y="1742677"/>
              <a:ext cx="27970" cy="553996"/>
              <a:chOff x="0" y="0"/>
              <a:chExt cx="27969" cy="553994"/>
            </a:xfrm>
          </p:grpSpPr>
          <p:grpSp>
            <p:nvGrpSpPr>
              <p:cNvPr id="146" name="그룹"/>
              <p:cNvGrpSpPr/>
              <p:nvPr/>
            </p:nvGrpSpPr>
            <p:grpSpPr>
              <a:xfrm>
                <a:off x="0" y="0"/>
                <a:ext cx="27970" cy="221755"/>
                <a:chOff x="0" y="0"/>
                <a:chExt cx="27969" cy="221754"/>
              </a:xfrm>
            </p:grpSpPr>
            <p:sp>
              <p:nvSpPr>
                <p:cNvPr id="143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44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45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150" name="그룹"/>
              <p:cNvGrpSpPr/>
              <p:nvPr/>
            </p:nvGrpSpPr>
            <p:grpSpPr>
              <a:xfrm>
                <a:off x="0" y="332240"/>
                <a:ext cx="27970" cy="221755"/>
                <a:chOff x="0" y="0"/>
                <a:chExt cx="27969" cy="221754"/>
              </a:xfrm>
            </p:grpSpPr>
            <p:sp>
              <p:nvSpPr>
                <p:cNvPr id="147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48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49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</p:grpSp>
        <p:grpSp>
          <p:nvGrpSpPr>
            <p:cNvPr id="160" name="그룹"/>
            <p:cNvGrpSpPr/>
            <p:nvPr/>
          </p:nvGrpSpPr>
          <p:grpSpPr>
            <a:xfrm>
              <a:off x="4702471" y="1742677"/>
              <a:ext cx="27970" cy="553996"/>
              <a:chOff x="0" y="0"/>
              <a:chExt cx="27969" cy="553994"/>
            </a:xfrm>
          </p:grpSpPr>
          <p:grpSp>
            <p:nvGrpSpPr>
              <p:cNvPr id="155" name="그룹"/>
              <p:cNvGrpSpPr/>
              <p:nvPr/>
            </p:nvGrpSpPr>
            <p:grpSpPr>
              <a:xfrm>
                <a:off x="0" y="0"/>
                <a:ext cx="27970" cy="221755"/>
                <a:chOff x="0" y="0"/>
                <a:chExt cx="27969" cy="221754"/>
              </a:xfrm>
            </p:grpSpPr>
            <p:sp>
              <p:nvSpPr>
                <p:cNvPr id="152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53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54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159" name="그룹"/>
              <p:cNvGrpSpPr/>
              <p:nvPr/>
            </p:nvGrpSpPr>
            <p:grpSpPr>
              <a:xfrm>
                <a:off x="0" y="332240"/>
                <a:ext cx="27970" cy="221755"/>
                <a:chOff x="0" y="0"/>
                <a:chExt cx="27969" cy="221754"/>
              </a:xfrm>
            </p:grpSpPr>
            <p:sp>
              <p:nvSpPr>
                <p:cNvPr id="156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57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58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</p:grpSp>
        <p:grpSp>
          <p:nvGrpSpPr>
            <p:cNvPr id="169" name="그룹"/>
            <p:cNvGrpSpPr/>
            <p:nvPr/>
          </p:nvGrpSpPr>
          <p:grpSpPr>
            <a:xfrm>
              <a:off x="6565735" y="1742677"/>
              <a:ext cx="27971" cy="553996"/>
              <a:chOff x="0" y="0"/>
              <a:chExt cx="27969" cy="553994"/>
            </a:xfrm>
          </p:grpSpPr>
          <p:grpSp>
            <p:nvGrpSpPr>
              <p:cNvPr id="164" name="그룹"/>
              <p:cNvGrpSpPr/>
              <p:nvPr/>
            </p:nvGrpSpPr>
            <p:grpSpPr>
              <a:xfrm>
                <a:off x="0" y="0"/>
                <a:ext cx="27970" cy="221755"/>
                <a:chOff x="0" y="0"/>
                <a:chExt cx="27969" cy="221754"/>
              </a:xfrm>
            </p:grpSpPr>
            <p:sp>
              <p:nvSpPr>
                <p:cNvPr id="161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62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63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168" name="그룹"/>
              <p:cNvGrpSpPr/>
              <p:nvPr/>
            </p:nvGrpSpPr>
            <p:grpSpPr>
              <a:xfrm>
                <a:off x="0" y="332240"/>
                <a:ext cx="27970" cy="221755"/>
                <a:chOff x="0" y="0"/>
                <a:chExt cx="27969" cy="221754"/>
              </a:xfrm>
            </p:grpSpPr>
            <p:sp>
              <p:nvSpPr>
                <p:cNvPr id="165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66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67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</p:grpSp>
        <p:grpSp>
          <p:nvGrpSpPr>
            <p:cNvPr id="178" name="그룹"/>
            <p:cNvGrpSpPr/>
            <p:nvPr/>
          </p:nvGrpSpPr>
          <p:grpSpPr>
            <a:xfrm>
              <a:off x="8429001" y="1742677"/>
              <a:ext cx="27970" cy="553996"/>
              <a:chOff x="0" y="0"/>
              <a:chExt cx="27969" cy="553994"/>
            </a:xfrm>
          </p:grpSpPr>
          <p:grpSp>
            <p:nvGrpSpPr>
              <p:cNvPr id="173" name="그룹"/>
              <p:cNvGrpSpPr/>
              <p:nvPr/>
            </p:nvGrpSpPr>
            <p:grpSpPr>
              <a:xfrm>
                <a:off x="0" y="0"/>
                <a:ext cx="27970" cy="221755"/>
                <a:chOff x="0" y="0"/>
                <a:chExt cx="27969" cy="221754"/>
              </a:xfrm>
            </p:grpSpPr>
            <p:sp>
              <p:nvSpPr>
                <p:cNvPr id="170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71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72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177" name="그룹"/>
              <p:cNvGrpSpPr/>
              <p:nvPr/>
            </p:nvGrpSpPr>
            <p:grpSpPr>
              <a:xfrm>
                <a:off x="0" y="332240"/>
                <a:ext cx="27970" cy="221755"/>
                <a:chOff x="0" y="0"/>
                <a:chExt cx="27969" cy="221754"/>
              </a:xfrm>
            </p:grpSpPr>
            <p:sp>
              <p:nvSpPr>
                <p:cNvPr id="174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75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76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</p:grpSp>
        <p:sp>
          <p:nvSpPr>
            <p:cNvPr id="179" name="113256개"/>
            <p:cNvSpPr txBox="1"/>
            <p:nvPr/>
          </p:nvSpPr>
          <p:spPr>
            <a:xfrm>
              <a:off x="0" y="1835505"/>
              <a:ext cx="1021296" cy="368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700" b="0">
                  <a:solidFill>
                    <a:srgbClr val="000000"/>
                  </a:solidFill>
                </a:defRPr>
              </a:lvl1pPr>
            </a:lstStyle>
            <a:p>
              <a:r>
                <a:t>113256개</a:t>
              </a:r>
            </a:p>
          </p:txBody>
        </p:sp>
        <p:grpSp>
          <p:nvGrpSpPr>
            <p:cNvPr id="188" name="그룹"/>
            <p:cNvGrpSpPr/>
            <p:nvPr/>
          </p:nvGrpSpPr>
          <p:grpSpPr>
            <a:xfrm>
              <a:off x="7497368" y="1742677"/>
              <a:ext cx="27971" cy="553996"/>
              <a:chOff x="0" y="0"/>
              <a:chExt cx="27969" cy="553994"/>
            </a:xfrm>
          </p:grpSpPr>
          <p:grpSp>
            <p:nvGrpSpPr>
              <p:cNvPr id="183" name="그룹"/>
              <p:cNvGrpSpPr/>
              <p:nvPr/>
            </p:nvGrpSpPr>
            <p:grpSpPr>
              <a:xfrm>
                <a:off x="0" y="0"/>
                <a:ext cx="27970" cy="221755"/>
                <a:chOff x="0" y="0"/>
                <a:chExt cx="27969" cy="221754"/>
              </a:xfrm>
            </p:grpSpPr>
            <p:sp>
              <p:nvSpPr>
                <p:cNvPr id="180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81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82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187" name="그룹"/>
              <p:cNvGrpSpPr/>
              <p:nvPr/>
            </p:nvGrpSpPr>
            <p:grpSpPr>
              <a:xfrm>
                <a:off x="0" y="332240"/>
                <a:ext cx="27970" cy="221755"/>
                <a:chOff x="0" y="0"/>
                <a:chExt cx="27969" cy="221754"/>
              </a:xfrm>
            </p:grpSpPr>
            <p:sp>
              <p:nvSpPr>
                <p:cNvPr id="184" name="원"/>
                <p:cNvSpPr/>
                <p:nvPr/>
              </p:nvSpPr>
              <p:spPr>
                <a:xfrm>
                  <a:off x="0" y="0"/>
                  <a:ext cx="27970" cy="27970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85" name="원"/>
                <p:cNvSpPr/>
                <p:nvPr/>
              </p:nvSpPr>
              <p:spPr>
                <a:xfrm>
                  <a:off x="0" y="96850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86" name="원"/>
                <p:cNvSpPr/>
                <p:nvPr/>
              </p:nvSpPr>
              <p:spPr>
                <a:xfrm>
                  <a:off x="0" y="193784"/>
                  <a:ext cx="27970" cy="2797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</p:grpSp>
      </p:grpSp>
      <p:sp>
        <p:nvSpPr>
          <p:cNvPr id="190" name="REGRESSION"/>
          <p:cNvSpPr txBox="1"/>
          <p:nvPr/>
        </p:nvSpPr>
        <p:spPr>
          <a:xfrm>
            <a:off x="10227419" y="3812133"/>
            <a:ext cx="461060" cy="212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eaVert" wrap="none" lIns="50800" tIns="50800" rIns="50800" bIns="50800" anchor="ctr">
            <a:spAutoFit/>
          </a:bodyPr>
          <a:lstStyle>
            <a:lvl1pPr>
              <a:defRPr>
                <a:gradFill flip="none" rotWithShape="1">
                  <a:gsLst>
                    <a:gs pos="0">
                      <a:srgbClr val="000000"/>
                    </a:gs>
                    <a:gs pos="100000">
                      <a:srgbClr val="929292"/>
                    </a:gs>
                  </a:gsLst>
                  <a:lin ang="10800000" scaled="0"/>
                </a:gradFill>
              </a:defRPr>
            </a:lvl1pPr>
          </a:lstStyle>
          <a:p>
            <a:r>
              <a:t>REGRESSION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문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문제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표 8"/>
          <p:cNvGraphicFramePr/>
          <p:nvPr/>
        </p:nvGraphicFramePr>
        <p:xfrm>
          <a:off x="1387141" y="3680334"/>
          <a:ext cx="2187756" cy="399914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187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049"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>
                          <a:solidFill>
                            <a:srgbClr val="535353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상권 코드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049"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  <a:defRPr sz="1800"/>
                      </a:pPr>
                      <a:r>
                        <a:rPr sz="1000" b="1">
                          <a:solidFill>
                            <a:srgbClr val="535353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업종 코드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049"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  <a:defRPr sz="1800"/>
                      </a:pPr>
                      <a:r>
                        <a:rPr sz="1000" b="1">
                          <a:solidFill>
                            <a:srgbClr val="535353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여성의 매출액 비율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049"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  <a:defRPr sz="1000" b="1">
                          <a:solidFill>
                            <a:srgbClr val="535353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20-30대 매출액 비율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049"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  <a:defRPr sz="1800"/>
                      </a:pPr>
                      <a:r>
                        <a:rPr sz="1000" b="1">
                          <a:solidFill>
                            <a:srgbClr val="535353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시간대별 매출액 비율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049"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  <a:defRPr sz="1800"/>
                      </a:pPr>
                      <a:r>
                        <a:rPr sz="1000" b="1">
                          <a:solidFill>
                            <a:srgbClr val="535353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여성 직장인구 비율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603"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  <a:defRPr sz="1800"/>
                      </a:pPr>
                      <a:r>
                        <a:rPr sz="1000" b="1">
                          <a:solidFill>
                            <a:srgbClr val="535353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유동인구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049"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  <a:defRPr sz="1800"/>
                      </a:pPr>
                      <a:r>
                        <a:rPr sz="1000" b="1">
                          <a:solidFill>
                            <a:srgbClr val="535353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사업체수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049"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  <a:defRPr sz="1800"/>
                      </a:pPr>
                      <a:r>
                        <a:rPr sz="1000" b="1">
                          <a:solidFill>
                            <a:srgbClr val="535353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개업 점포수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049"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  <a:defRPr sz="1800"/>
                      </a:pPr>
                      <a:r>
                        <a:rPr sz="1000" b="1">
                          <a:solidFill>
                            <a:srgbClr val="535353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폐업 점포수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049"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  <a:defRPr sz="1800"/>
                      </a:pPr>
                      <a:r>
                        <a:rPr sz="1000" b="1">
                          <a:solidFill>
                            <a:srgbClr val="535353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지역 월별 평균소득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3049"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  <a:defRPr sz="1800"/>
                      </a:pPr>
                      <a:r>
                        <a:rPr sz="1000" b="1">
                          <a:solidFill>
                            <a:srgbClr val="535353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아파트 평균시가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8" name="화살표: 오른쪽 4"/>
          <p:cNvSpPr/>
          <p:nvPr/>
        </p:nvSpPr>
        <p:spPr>
          <a:xfrm>
            <a:off x="3817577" y="2506903"/>
            <a:ext cx="1879601" cy="2256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5353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graphicFrame>
        <p:nvGraphicFramePr>
          <p:cNvPr id="199" name="표 6"/>
          <p:cNvGraphicFramePr/>
          <p:nvPr/>
        </p:nvGraphicFramePr>
        <p:xfrm>
          <a:off x="9615515" y="3660498"/>
          <a:ext cx="1980062" cy="433641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98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641"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  <a:defRPr sz="1800"/>
                      </a:pPr>
                      <a:r>
                        <a:rPr sz="1000" b="1">
                          <a:solidFill>
                            <a:srgbClr val="535353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월별 매출액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0" name="직사각형 7"/>
          <p:cNvSpPr txBox="1"/>
          <p:nvPr/>
        </p:nvSpPr>
        <p:spPr>
          <a:xfrm>
            <a:off x="2612636" y="2047365"/>
            <a:ext cx="561564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 sz="5400">
                <a:ln w="9525" cap="flat">
                  <a:solidFill>
                    <a:srgbClr val="FFFFFF"/>
                  </a:solidFill>
                  <a:prstDash val="solid"/>
                  <a:round/>
                </a:ln>
                <a:solidFill>
                  <a:srgbClr val="535353"/>
                </a:solidFill>
                <a:effectLst>
                  <a:outerShdw blurRad="12700" dist="38100" dir="2700000" rotWithShape="0">
                    <a:srgbClr val="808080"/>
                  </a:outerShdw>
                </a:effectLst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r>
              <a:t>X</a:t>
            </a:r>
          </a:p>
        </p:txBody>
      </p:sp>
      <p:sp>
        <p:nvSpPr>
          <p:cNvPr id="201" name="직사각형 10"/>
          <p:cNvSpPr txBox="1"/>
          <p:nvPr/>
        </p:nvSpPr>
        <p:spPr>
          <a:xfrm>
            <a:off x="10332661" y="2047365"/>
            <a:ext cx="561564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914400">
              <a:defRPr sz="5400">
                <a:ln w="9525" cap="flat">
                  <a:solidFill>
                    <a:srgbClr val="FFFFFF"/>
                  </a:solidFill>
                  <a:prstDash val="solid"/>
                  <a:round/>
                </a:ln>
                <a:solidFill>
                  <a:srgbClr val="535353"/>
                </a:solidFill>
                <a:effectLst>
                  <a:outerShdw blurRad="12700" dist="38100" dir="2700000" rotWithShape="0">
                    <a:srgbClr val="808080"/>
                  </a:outerShdw>
                </a:effectLst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r>
              <a:t>Y</a:t>
            </a:r>
          </a:p>
        </p:txBody>
      </p:sp>
      <p:graphicFrame>
        <p:nvGraphicFramePr>
          <p:cNvPr id="202" name="표 9"/>
          <p:cNvGraphicFramePr/>
          <p:nvPr/>
        </p:nvGraphicFramePr>
        <p:xfrm>
          <a:off x="4633221" y="3783516"/>
          <a:ext cx="4263263" cy="20161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93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161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900" b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1000001</a:t>
                      </a:r>
                    </a:p>
                  </a:txBody>
                  <a:tcPr marL="30242" marR="30242" marT="30242" marB="30242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900" b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1000002</a:t>
                      </a:r>
                    </a:p>
                  </a:txBody>
                  <a:tcPr marL="30242" marR="30242" marT="30242" marB="30242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900" b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…..</a:t>
                      </a:r>
                    </a:p>
                  </a:txBody>
                  <a:tcPr marL="30242" marR="30242" marT="30242" marB="30242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900" b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…..</a:t>
                      </a:r>
                    </a:p>
                  </a:txBody>
                  <a:tcPr marL="30242" marR="30242" marT="30242" marB="30242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900" b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…</a:t>
                      </a:r>
                    </a:p>
                  </a:txBody>
                  <a:tcPr marL="30242" marR="30242" marT="30242" marB="30242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900" b="1"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1001010</a:t>
                      </a:r>
                    </a:p>
                  </a:txBody>
                  <a:tcPr marL="30242" marR="30242" marT="30242" marB="30242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3" name="TextBox 21"/>
          <p:cNvSpPr txBox="1"/>
          <p:nvPr/>
        </p:nvSpPr>
        <p:spPr>
          <a:xfrm>
            <a:off x="3586750" y="3674005"/>
            <a:ext cx="828586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914400">
              <a:defRPr sz="1800" b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1010개</a:t>
            </a:r>
          </a:p>
        </p:txBody>
      </p:sp>
      <p:pic>
        <p:nvPicPr>
          <p:cNvPr id="204" name="그림 23" descr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412" y="2047365"/>
            <a:ext cx="1284102" cy="1284102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화살표: 오른쪽 25"/>
          <p:cNvSpPr/>
          <p:nvPr/>
        </p:nvSpPr>
        <p:spPr>
          <a:xfrm>
            <a:off x="7780814" y="2506902"/>
            <a:ext cx="1879601" cy="2256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35353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6" name="직선 화살표 연결선 28"/>
          <p:cNvSpPr/>
          <p:nvPr/>
        </p:nvSpPr>
        <p:spPr>
          <a:xfrm>
            <a:off x="6764853" y="4089987"/>
            <a:ext cx="1" cy="638509"/>
          </a:xfrm>
          <a:prstGeom prst="line">
            <a:avLst/>
          </a:prstGeom>
          <a:ln w="190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algn="l" defTabSz="914400">
              <a:defRPr sz="1800" b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7" name="직사각형 31"/>
          <p:cNvSpPr txBox="1"/>
          <p:nvPr/>
        </p:nvSpPr>
        <p:spPr>
          <a:xfrm>
            <a:off x="4805807" y="6835420"/>
            <a:ext cx="472565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914400">
              <a:defRPr b="0">
                <a:solidFill>
                  <a:srgbClr val="00000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 err="1"/>
              <a:t>저차원의</a:t>
            </a:r>
            <a:r>
              <a:rPr dirty="0"/>
              <a:t> </a:t>
            </a:r>
            <a:r>
              <a:rPr dirty="0" err="1"/>
              <a:t>특징벡터로</a:t>
            </a:r>
            <a:r>
              <a:rPr dirty="0"/>
              <a:t> </a:t>
            </a:r>
            <a:r>
              <a:rPr dirty="0" err="1"/>
              <a:t>변환</a:t>
            </a:r>
            <a:r>
              <a:rPr dirty="0"/>
              <a:t> </a:t>
            </a:r>
            <a:r>
              <a:rPr dirty="0" err="1"/>
              <a:t>필요</a:t>
            </a:r>
            <a:br>
              <a:rPr dirty="0"/>
            </a:br>
            <a:r>
              <a:rPr dirty="0"/>
              <a:t>(</a:t>
            </a:r>
            <a:r>
              <a:rPr dirty="0" err="1"/>
              <a:t>카테고리</a:t>
            </a:r>
            <a:r>
              <a:rPr dirty="0"/>
              <a:t> </a:t>
            </a:r>
            <a:r>
              <a:rPr dirty="0" err="1"/>
              <a:t>재분류</a:t>
            </a:r>
            <a:r>
              <a:rPr dirty="0"/>
              <a:t>) </a:t>
            </a:r>
          </a:p>
        </p:txBody>
      </p:sp>
      <p:grpSp>
        <p:nvGrpSpPr>
          <p:cNvPr id="212" name="그룹"/>
          <p:cNvGrpSpPr/>
          <p:nvPr/>
        </p:nvGrpSpPr>
        <p:grpSpPr>
          <a:xfrm>
            <a:off x="4259618" y="4752232"/>
            <a:ext cx="7120182" cy="1590653"/>
            <a:chOff x="-50800" y="-50800"/>
            <a:chExt cx="7120180" cy="1590652"/>
          </a:xfrm>
        </p:grpSpPr>
        <p:sp>
          <p:nvSpPr>
            <p:cNvPr id="208" name="직사각형 26"/>
            <p:cNvSpPr txBox="1"/>
            <p:nvPr/>
          </p:nvSpPr>
          <p:spPr>
            <a:xfrm>
              <a:off x="70784" y="48104"/>
              <a:ext cx="1165748" cy="4810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914400">
                <a:defRPr b="0">
                  <a:solidFill>
                    <a:srgbClr val="000000"/>
                  </a:solidFill>
                  <a:effectLst>
                    <a:outerShdw blurRad="38100" dist="19050" dir="2700000" rotWithShape="0">
                      <a:srgbClr val="000000">
                        <a:alpha val="40000"/>
                      </a:srgbClr>
                    </a:outerShdw>
                  </a:effectLst>
                  <a:latin typeface="맑은 고딕"/>
                  <a:ea typeface="맑은 고딕"/>
                  <a:cs typeface="맑은 고딕"/>
                  <a:sym typeface="맑은 고딕"/>
                </a:defRPr>
              </a:lvl1pPr>
            </a:lstStyle>
            <a:p>
              <a:r>
                <a:t>문제점 </a:t>
              </a:r>
            </a:p>
          </p:txBody>
        </p:sp>
        <p:sp>
          <p:nvSpPr>
            <p:cNvPr id="209" name="1007개나 되는 상권 코드 때문에 데이터의 차원이 과도하게 높아짐…"/>
            <p:cNvSpPr txBox="1"/>
            <p:nvPr/>
          </p:nvSpPr>
          <p:spPr>
            <a:xfrm>
              <a:off x="101140" y="479836"/>
              <a:ext cx="6968241" cy="8361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208359" indent="-208359" algn="l">
                <a:buSzPct val="145000"/>
                <a:buChar char="-"/>
                <a:defRPr sz="1500" b="0">
                  <a:solidFill>
                    <a:srgbClr val="000000"/>
                  </a:solidFill>
                </a:defRPr>
              </a:pPr>
              <a:r>
                <a:t>1007개나 되는 상권 코드 때문에 데이터의 차원이 과도하게 높아짐</a:t>
              </a:r>
            </a:p>
            <a:p>
              <a:pPr marL="208359" indent="-208359" algn="l">
                <a:buSzPct val="145000"/>
                <a:buChar char="-"/>
                <a:defRPr sz="1500" b="0">
                  <a:solidFill>
                    <a:srgbClr val="000000"/>
                  </a:solidFill>
                </a:defRPr>
              </a:pPr>
              <a:r>
                <a:t>고차원의 데이터는 회귀분석 모델링 시, 많은 메모리를 소비하고 연산 처리에 부담을 줌</a:t>
              </a:r>
            </a:p>
            <a:p>
              <a:pPr marL="208359" indent="-208359" algn="l">
                <a:buSzPct val="145000"/>
                <a:buChar char="-"/>
                <a:defRPr sz="1500" b="0">
                  <a:solidFill>
                    <a:srgbClr val="000000"/>
                  </a:solidFill>
                </a:defRPr>
              </a:pPr>
              <a:r>
                <a:t>고차원 데이터는 회귀분석 모델의 성능 저하를 초래함.</a:t>
              </a:r>
            </a:p>
          </p:txBody>
        </p:sp>
        <p:pic>
          <p:nvPicPr>
            <p:cNvPr id="210" name="직사각형 직사각형" descr="직사각형 직사각형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0801" y="-50800"/>
              <a:ext cx="6968241" cy="159065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관련 연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관련 연구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표 4"/>
          <p:cNvGraphicFramePr/>
          <p:nvPr/>
        </p:nvGraphicFramePr>
        <p:xfrm>
          <a:off x="1244599" y="2521152"/>
          <a:ext cx="10515601" cy="47725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508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6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36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 b="1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선행연구</a:t>
                      </a: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 b="1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262626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상권코드 분류방법</a:t>
                      </a: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700" b="1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262626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t>Data-Driven </a:t>
                      </a:r>
                    </a:p>
                    <a:p>
                      <a:pPr defTabSz="914400">
                        <a:defRPr sz="1700" b="1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262626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t>분류 여부</a:t>
                      </a: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 b="1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262626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분석 방법</a:t>
                      </a: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7100"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빅데이터 분석을 통한 서울시 골목상권 분석</a:t>
                      </a:r>
                      <a:br/>
                      <a:r>
                        <a:t>(2017)</a:t>
                      </a: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행정구</a:t>
                      </a: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X</a:t>
                      </a: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2500" indent="-112500" algn="l" defTabSz="914400">
                        <a:buSzPct val="100000"/>
                        <a:buFont typeface="Arial"/>
                        <a:buChar char="•"/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t>회귀분석(실패)</a:t>
                      </a:r>
                    </a:p>
                    <a:p>
                      <a:pPr marL="112500" indent="-112500" algn="l" defTabSz="914400">
                        <a:buSzPct val="100000"/>
                        <a:buFont typeface="Arial"/>
                        <a:buChar char="•"/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t>상관관계 분석</a:t>
                      </a:r>
                    </a:p>
                    <a:p>
                      <a:pPr marL="112500" indent="-112500" algn="l" defTabSz="914400">
                        <a:buSzPct val="100000"/>
                        <a:buFont typeface="Arial"/>
                        <a:buChar char="•"/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t>군집분석</a:t>
                      </a: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6874"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골목상권</a:t>
                      </a:r>
                      <a:r>
                        <a:rPr dirty="0"/>
                        <a:t> 내 </a:t>
                      </a:r>
                      <a:r>
                        <a:rPr dirty="0" err="1"/>
                        <a:t>외식업종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점포의</a:t>
                      </a:r>
                      <a:r>
                        <a:rPr dirty="0"/>
                        <a:t> </a:t>
                      </a:r>
                    </a:p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/>
                        <a:t>월 </a:t>
                      </a:r>
                      <a:r>
                        <a:rPr dirty="0" err="1"/>
                        <a:t>매출액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예측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모형에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관한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연구</a:t>
                      </a:r>
                      <a:r>
                        <a:rPr dirty="0"/>
                        <a:t>(2018)</a:t>
                      </a: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행정구 </a:t>
                      </a: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X</a:t>
                      </a: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2500" indent="-112500" algn="l" defTabSz="914400">
                        <a:buSzPct val="100000"/>
                        <a:buFont typeface="Arial"/>
                        <a:buChar char="•"/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t>선형모형(회귀분석 등)</a:t>
                      </a:r>
                    </a:p>
                    <a:p>
                      <a:pPr marL="112500" indent="-112500" algn="l" defTabSz="914400">
                        <a:buSzPct val="100000"/>
                        <a:buFont typeface="Arial"/>
                        <a:buChar char="•"/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t>비선형 모형(랜덤포레스트 등)</a:t>
                      </a: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7100"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서울시 골목상권 매출액에 </a:t>
                      </a:r>
                      <a:br/>
                      <a:r>
                        <a:t>영향을 미치는 요인에 관한 연구(2019)</a:t>
                      </a: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t>도심, 부도심, 상업지역 등으로 분류</a:t>
                      </a: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rPr>
                        <a:t>X</a:t>
                      </a:r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2500" indent="-112500" algn="l" defTabSz="914400">
                        <a:buSzPct val="100000"/>
                        <a:buFont typeface="Arial"/>
                        <a:buChar char="•"/>
                        <a:defRPr sz="1500">
                          <a:ln w="9525" cap="flat">
                            <a:solidFill>
                              <a:srgbClr val="5B9BD5">
                                <a:alpha val="0"/>
                              </a:srgbClr>
                            </a:solidFill>
                            <a:prstDash val="solid"/>
                            <a:round/>
                          </a:ln>
                          <a:solidFill>
                            <a:srgbClr val="404040"/>
                          </a:solidFill>
                          <a:latin typeface="나눔바른고딕"/>
                          <a:ea typeface="나눔바른고딕"/>
                          <a:cs typeface="나눔바른고딕"/>
                          <a:sym typeface="나눔바른고딕"/>
                        </a:defRPr>
                      </a:pPr>
                      <a:r>
                        <a:rPr dirty="0" err="1"/>
                        <a:t>다항회귀모형</a:t>
                      </a:r>
                      <a:endParaRPr dirty="0"/>
                    </a:p>
                  </a:txBody>
                  <a:tcPr marL="31635" marR="31635" marT="31635" marB="3163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-SNE로 2차원 평면에 그려본 서울시 골목상권 데이터"/>
          <p:cNvSpPr txBox="1"/>
          <p:nvPr/>
        </p:nvSpPr>
        <p:spPr>
          <a:xfrm>
            <a:off x="1333288" y="6661990"/>
            <a:ext cx="6937797" cy="2133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dirty="0"/>
              <a:t>T-</a:t>
            </a:r>
            <a:r>
              <a:rPr dirty="0" err="1"/>
              <a:t>SNE로</a:t>
            </a:r>
            <a:r>
              <a:rPr dirty="0"/>
              <a:t> 2차원 </a:t>
            </a:r>
            <a:r>
              <a:rPr dirty="0" err="1"/>
              <a:t>평면에</a:t>
            </a:r>
            <a:r>
              <a:rPr dirty="0"/>
              <a:t> </a:t>
            </a:r>
            <a:r>
              <a:rPr dirty="0" err="1"/>
              <a:t>그려본</a:t>
            </a:r>
            <a:r>
              <a:rPr dirty="0"/>
              <a:t> </a:t>
            </a:r>
            <a:r>
              <a:rPr dirty="0" err="1"/>
              <a:t>서울시</a:t>
            </a:r>
            <a:r>
              <a:rPr dirty="0"/>
              <a:t> </a:t>
            </a:r>
            <a:r>
              <a:rPr dirty="0" err="1"/>
              <a:t>골목상권</a:t>
            </a:r>
            <a:r>
              <a:rPr dirty="0"/>
              <a:t> </a:t>
            </a:r>
            <a:r>
              <a:rPr dirty="0" err="1"/>
              <a:t>데이터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데이터간 거리관계 유지</a:t>
            </a:r>
            <a:r>
              <a:rPr lang="en-US" altLang="ko-KR" dirty="0"/>
              <a:t>)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ABFC0B-F68B-4107-AB69-01724A609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2" y="280987"/>
            <a:ext cx="8515350" cy="7648575"/>
          </a:xfrm>
          <a:prstGeom prst="rect">
            <a:avLst/>
          </a:prstGeom>
        </p:spPr>
      </p:pic>
      <p:sp>
        <p:nvSpPr>
          <p:cNvPr id="5" name="상권코드라는 범주형 데이터는  회귀분석 모델링 성능 예측에 분명 도움을 주는 데이터…">
            <a:extLst>
              <a:ext uri="{FF2B5EF4-FFF2-40B4-BE49-F238E27FC236}">
                <a16:creationId xmlns:a16="http://schemas.microsoft.com/office/drawing/2014/main" id="{B84325DD-7016-4A1C-907A-4ACE38FF3B01}"/>
              </a:ext>
            </a:extLst>
          </p:cNvPr>
          <p:cNvSpPr txBox="1">
            <a:spLocks/>
          </p:cNvSpPr>
          <p:nvPr/>
        </p:nvSpPr>
        <p:spPr>
          <a:xfrm>
            <a:off x="9059861" y="304799"/>
            <a:ext cx="3781215" cy="8810626"/>
          </a:xfrm>
          <a:prstGeom prst="rect">
            <a:avLst/>
          </a:prstGeom>
        </p:spPr>
        <p:txBody>
          <a:bodyPr/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defRPr sz="3000"/>
            </a:pPr>
            <a:r>
              <a:rPr lang="ko-KR" altLang="en-US" sz="3000" dirty="0"/>
              <a:t>군집별로 서로 다른 상권들이 </a:t>
            </a:r>
            <a:r>
              <a:rPr lang="ko-KR" altLang="en-US" sz="3000" dirty="0" err="1"/>
              <a:t>모여있다</a:t>
            </a:r>
            <a:r>
              <a:rPr lang="ko-KR" altLang="en-US" sz="3000" dirty="0"/>
              <a:t> </a:t>
            </a:r>
            <a:endParaRPr lang="en-US" altLang="ko-KR" sz="3000" dirty="0"/>
          </a:p>
          <a:p>
            <a:pPr hangingPunct="1">
              <a:defRPr sz="3000"/>
            </a:pPr>
            <a:endParaRPr lang="en-US" altLang="ko-KR" sz="3000" dirty="0"/>
          </a:p>
          <a:p>
            <a:pPr hangingPunct="1">
              <a:defRPr sz="3000"/>
            </a:pPr>
            <a:r>
              <a:rPr lang="ko-KR" altLang="en-US" sz="3000" dirty="0"/>
              <a:t>지리적으로 가까운 </a:t>
            </a:r>
            <a:r>
              <a:rPr lang="ko-KR" altLang="en-US" sz="3000" dirty="0" err="1"/>
              <a:t>상권간의</a:t>
            </a:r>
            <a:r>
              <a:rPr lang="ko-KR" altLang="en-US" sz="3000" dirty="0"/>
              <a:t> 군집이 형성 되지 않음</a:t>
            </a:r>
            <a:r>
              <a:rPr lang="en-US" altLang="ko-KR" sz="3000" dirty="0"/>
              <a:t>. </a:t>
            </a:r>
          </a:p>
          <a:p>
            <a:pPr hangingPunct="1">
              <a:defRPr sz="3000"/>
            </a:pPr>
            <a:endParaRPr lang="en-US" altLang="ko-KR" sz="3000" dirty="0"/>
          </a:p>
          <a:p>
            <a:pPr hangingPunct="1">
              <a:defRPr sz="3000"/>
            </a:pPr>
            <a:r>
              <a:rPr lang="ko-KR" altLang="en-US" sz="3000" dirty="0"/>
              <a:t>데이터간</a:t>
            </a:r>
            <a:r>
              <a:rPr lang="en-US" altLang="ko-KR" sz="3000" dirty="0"/>
              <a:t>     </a:t>
            </a:r>
            <a:r>
              <a:rPr lang="ko-KR" altLang="en-US" sz="3000" dirty="0"/>
              <a:t> 비슷한 거리의  </a:t>
            </a:r>
            <a:r>
              <a:rPr lang="ko-KR" altLang="en-US" sz="3000" dirty="0" err="1"/>
              <a:t>상권코드끼리의</a:t>
            </a:r>
            <a:r>
              <a:rPr lang="ko-KR" altLang="en-US" sz="3000" dirty="0"/>
              <a:t> 군집화 필요</a:t>
            </a:r>
            <a:endParaRPr lang="en-US" altLang="ko-KR" sz="3000" dirty="0"/>
          </a:p>
          <a:p>
            <a:pPr hangingPunct="1">
              <a:defRPr sz="3000"/>
            </a:pPr>
            <a:endParaRPr lang="en-US" altLang="ko-KR" sz="3000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8E39790-A557-4043-AC14-6EBC8926A02F}"/>
              </a:ext>
            </a:extLst>
          </p:cNvPr>
          <p:cNvSpPr/>
          <p:nvPr/>
        </p:nvSpPr>
        <p:spPr>
          <a:xfrm>
            <a:off x="10358437" y="1985963"/>
            <a:ext cx="1057275" cy="914400"/>
          </a:xfrm>
          <a:prstGeom prst="downArrow">
            <a:avLst/>
          </a:prstGeom>
          <a:solidFill>
            <a:schemeClr val="bg2"/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3528732-2392-454F-9CCF-11A1BC007FC3}"/>
              </a:ext>
            </a:extLst>
          </p:cNvPr>
          <p:cNvSpPr/>
          <p:nvPr/>
        </p:nvSpPr>
        <p:spPr>
          <a:xfrm>
            <a:off x="10358436" y="5233987"/>
            <a:ext cx="1057275" cy="914400"/>
          </a:xfrm>
          <a:prstGeom prst="downArrow">
            <a:avLst/>
          </a:prstGeom>
          <a:solidFill>
            <a:schemeClr val="bg2"/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D4E2CF-BAAF-4154-9644-76BC0897AA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957" y="-957692"/>
            <a:ext cx="10450286" cy="9753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제안하는 방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제안하는 방법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632</Words>
  <Application>Microsoft Office PowerPoint</Application>
  <PresentationFormat>사용자 지정</PresentationFormat>
  <Paragraphs>161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Apple SD 산돌고딕 Neo 옅은체</vt:lpstr>
      <vt:lpstr>Helvetica Neue</vt:lpstr>
      <vt:lpstr>Helvetica Neue Light</vt:lpstr>
      <vt:lpstr>Helvetica Neue Medium</vt:lpstr>
      <vt:lpstr>Helvetica Neue Thin</vt:lpstr>
      <vt:lpstr>나눔바른고딕</vt:lpstr>
      <vt:lpstr>맑은 고딕</vt:lpstr>
      <vt:lpstr>Arial</vt:lpstr>
      <vt:lpstr>Wingdings</vt:lpstr>
      <vt:lpstr>White</vt:lpstr>
      <vt:lpstr>서울시 골목상권 월 매출액 예측                           - 1조</vt:lpstr>
      <vt:lpstr>배경</vt:lpstr>
      <vt:lpstr>PowerPoint 프레젠테이션</vt:lpstr>
      <vt:lpstr>문제</vt:lpstr>
      <vt:lpstr>PowerPoint 프레젠테이션</vt:lpstr>
      <vt:lpstr>관련 연구</vt:lpstr>
      <vt:lpstr>PowerPoint 프레젠테이션</vt:lpstr>
      <vt:lpstr>PowerPoint 프레젠테이션</vt:lpstr>
      <vt:lpstr>제안하는 방법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배경</dc:title>
  <cp:lastModifiedBy>Moon DAYOUNG</cp:lastModifiedBy>
  <cp:revision>18</cp:revision>
  <dcterms:modified xsi:type="dcterms:W3CDTF">2020-02-12T08:56:39Z</dcterms:modified>
</cp:coreProperties>
</file>