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57" r:id="rId4"/>
    <p:sldId id="343" r:id="rId5"/>
    <p:sldId id="262" r:id="rId6"/>
    <p:sldId id="258" r:id="rId7"/>
    <p:sldId id="264" r:id="rId8"/>
    <p:sldId id="341" r:id="rId9"/>
    <p:sldId id="260" r:id="rId10"/>
    <p:sldId id="337" r:id="rId11"/>
    <p:sldId id="342" r:id="rId12"/>
    <p:sldId id="332" r:id="rId13"/>
    <p:sldId id="329" r:id="rId14"/>
    <p:sldId id="330" r:id="rId15"/>
    <p:sldId id="331" r:id="rId16"/>
    <p:sldId id="339" r:id="rId17"/>
    <p:sldId id="317" r:id="rId18"/>
    <p:sldId id="320" r:id="rId19"/>
    <p:sldId id="321" r:id="rId20"/>
    <p:sldId id="318" r:id="rId21"/>
    <p:sldId id="319" r:id="rId22"/>
    <p:sldId id="34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jin Kim" initials="SK" lastIdx="1" clrIdx="0">
    <p:extLst>
      <p:ext uri="{19B8F6BF-5375-455C-9EA6-DF929625EA0E}">
        <p15:presenceInfo xmlns:p15="http://schemas.microsoft.com/office/powerpoint/2012/main" userId="49a70774dc8177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15"/>
    <a:srgbClr val="237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소상공인 </a:t>
            </a:r>
            <a:r>
              <a:rPr lang="ko-KR" altLang="en-US" sz="1800" dirty="0" err="1"/>
              <a:t>사업체수</a:t>
            </a:r>
            <a:r>
              <a:rPr lang="ko-KR" altLang="en-US" sz="1800" dirty="0"/>
              <a:t> 현황</a:t>
            </a:r>
            <a:endParaRPr lang="en-US" altLang="ko-KR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Sheet1!$A$2:$B$2</c:f>
              <c:strCache>
                <c:ptCount val="2"/>
                <c:pt idx="0">
                  <c:v>사업체수</c:v>
                </c:pt>
                <c:pt idx="1">
                  <c:v>전체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dLbls>
            <c:delete val="1"/>
          </c:dLbls>
          <c:cat>
            <c:strRef>
              <c:f>Sheet1!$C$1:$K$1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Sheet1!$C$2:$K$2</c:f>
              <c:numCache>
                <c:formatCode>#,##0</c:formatCode>
                <c:ptCount val="9"/>
                <c:pt idx="0">
                  <c:v>3069</c:v>
                </c:pt>
                <c:pt idx="1">
                  <c:v>3125</c:v>
                </c:pt>
                <c:pt idx="2">
                  <c:v>3235</c:v>
                </c:pt>
                <c:pt idx="3">
                  <c:v>3354</c:v>
                </c:pt>
                <c:pt idx="4">
                  <c:v>3419</c:v>
                </c:pt>
                <c:pt idx="5">
                  <c:v>3545</c:v>
                </c:pt>
                <c:pt idx="6">
                  <c:v>3605</c:v>
                </c:pt>
                <c:pt idx="7">
                  <c:v>3676</c:v>
                </c:pt>
                <c:pt idx="8">
                  <c:v>3737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9A-48F8-87BF-1CD11CF48DF1}"/>
            </c:ext>
          </c:extLst>
        </c:ser>
        <c:ser>
          <c:idx val="1"/>
          <c:order val="1"/>
          <c:tx>
            <c:strRef>
              <c:f>Sheet1!$A$3:$B$3</c:f>
              <c:strCache>
                <c:ptCount val="2"/>
                <c:pt idx="0">
                  <c:v>사업체수</c:v>
                </c:pt>
                <c:pt idx="1">
                  <c:v>소상공인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dLbls>
            <c:delete val="1"/>
          </c:dLbls>
          <c:cat>
            <c:strRef>
              <c:f>Sheet1!$C$1:$K$1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Sheet1!$C$3:$K$3</c:f>
              <c:numCache>
                <c:formatCode>#,##0</c:formatCode>
                <c:ptCount val="9"/>
                <c:pt idx="0">
                  <c:v>2686</c:v>
                </c:pt>
                <c:pt idx="1">
                  <c:v>2749</c:v>
                </c:pt>
                <c:pt idx="2">
                  <c:v>2835</c:v>
                </c:pt>
                <c:pt idx="3">
                  <c:v>2919</c:v>
                </c:pt>
                <c:pt idx="4">
                  <c:v>2962</c:v>
                </c:pt>
                <c:pt idx="5">
                  <c:v>3063</c:v>
                </c:pt>
                <c:pt idx="6">
                  <c:v>3084</c:v>
                </c:pt>
                <c:pt idx="7">
                  <c:v>3137</c:v>
                </c:pt>
                <c:pt idx="8">
                  <c:v>3188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9A-48F8-87BF-1CD11CF48D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axId val="760192656"/>
        <c:axId val="760204176"/>
        <c:extLst>
          <c:ext xmlns:c15="http://schemas.microsoft.com/office/drawing/2012/chart" uri="{02D57815-91ED-43cb-92C2-25804820EDAC}">
            <c15:filteredArea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Sheet1!$B$4</c15:sqref>
                        </c15:formulaRef>
                      </c:ext>
                    </c:extLst>
                    <c:strCache>
                      <c:ptCount val="1"/>
                      <c:pt idx="0">
                        <c:v>(비중,%)</c:v>
                      </c:pt>
                    </c:strCache>
                  </c:strRef>
                </c:tx>
                <c:spPr>
                  <a:pattFill prst="ltUpDiag">
                    <a:fgClr>
                      <a:schemeClr val="accent3"/>
                    </a:fgClr>
                    <a:bgClr>
                      <a:schemeClr val="accent3">
                        <a:lumMod val="20000"/>
                        <a:lumOff val="80000"/>
                      </a:schemeClr>
                    </a:bgClr>
                  </a:pattFill>
                  <a:ln w="25400">
                    <a:noFill/>
                  </a:ln>
                  <a:effectLst>
                    <a:innerShdw blurRad="114300">
                      <a:schemeClr val="accent3"/>
                    </a:innerShdw>
                  </a:effectLst>
                </c:spP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Sheet1!$C$1:$K$1</c15:sqref>
                        </c15:formulaRef>
                      </c:ext>
                    </c:extLst>
                    <c:strCache>
                      <c:ptCount val="9"/>
                      <c:pt idx="0">
                        <c:v>2009</c:v>
                      </c:pt>
                      <c:pt idx="1">
                        <c:v>2010</c:v>
                      </c:pt>
                      <c:pt idx="2">
                        <c:v>2011</c:v>
                      </c:pt>
                      <c:pt idx="3">
                        <c:v>2012</c:v>
                      </c:pt>
                      <c:pt idx="4">
                        <c:v>2013</c:v>
                      </c:pt>
                      <c:pt idx="5">
                        <c:v>2014</c:v>
                      </c:pt>
                      <c:pt idx="6">
                        <c:v>2015</c:v>
                      </c:pt>
                      <c:pt idx="7">
                        <c:v>2016</c:v>
                      </c:pt>
                      <c:pt idx="8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0.87520364939719775</c:v>
                      </c:pt>
                      <c:pt idx="1">
                        <c:v>0.87968000000000002</c:v>
                      </c:pt>
                      <c:pt idx="2">
                        <c:v>0.87635239567233381</c:v>
                      </c:pt>
                      <c:pt idx="3">
                        <c:v>0.87030411449016098</c:v>
                      </c:pt>
                      <c:pt idx="4">
                        <c:v>0.86633518572682067</c:v>
                      </c:pt>
                      <c:pt idx="5">
                        <c:v>0.864033850493653</c:v>
                      </c:pt>
                      <c:pt idx="6">
                        <c:v>0.85547850208044385</c:v>
                      </c:pt>
                      <c:pt idx="7">
                        <c:v>0.85337323177366708</c:v>
                      </c:pt>
                      <c:pt idx="8">
                        <c:v>0.85309071447685314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13A8-4983-97D8-97561032D75D}"/>
                  </c:ext>
                </c:extLst>
              </c15:ser>
            </c15:filteredAreaSeries>
          </c:ext>
        </c:extLst>
      </c:areaChart>
      <c:catAx>
        <c:axId val="760192656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0204176"/>
        <c:crosses val="autoZero"/>
        <c:auto val="1"/>
        <c:lblAlgn val="ctr"/>
        <c:lblOffset val="100"/>
        <c:noMultiLvlLbl val="0"/>
      </c:catAx>
      <c:valAx>
        <c:axId val="7602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사업체 개수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단위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천개</a:t>
                </a:r>
                <a:r>
                  <a:rPr lang="en-US" altLang="ko-KR" baseline="0" dirty="0"/>
                  <a:t>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0192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자영업자</a:t>
            </a:r>
            <a:r>
              <a:rPr lang="en-US" altLang="ko-KR" sz="1800" dirty="0"/>
              <a:t>, </a:t>
            </a:r>
            <a:r>
              <a:rPr lang="ko-KR" altLang="en-US" sz="1800" dirty="0"/>
              <a:t>소상공인 비중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비중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대한민국</c:v>
                </c:pt>
                <c:pt idx="1">
                  <c:v>유럽 (평균)</c:v>
                </c:pt>
                <c:pt idx="2">
                  <c:v>일본</c:v>
                </c:pt>
                <c:pt idx="3">
                  <c:v>미국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0.82899999999999996</c:v>
                </c:pt>
                <c:pt idx="1">
                  <c:v>0.6</c:v>
                </c:pt>
                <c:pt idx="2">
                  <c:v>0.53500000000000003</c:v>
                </c:pt>
                <c:pt idx="3">
                  <c:v>0.42399999999999999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5-4E70-A5C5-5F15827A3FB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605016312"/>
        <c:axId val="60501759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pattFill prst="narHorz">
                    <a:fgClr>
                      <a:schemeClr val="accent2"/>
                    </a:fgClr>
                    <a:bgClr>
                      <a:schemeClr val="accent2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2"/>
                    </a:inn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대한민국</c:v>
                      </c:pt>
                      <c:pt idx="1">
                        <c:v>유럽 (평균)</c:v>
                      </c:pt>
                      <c:pt idx="2">
                        <c:v>일본</c:v>
                      </c:pt>
                      <c:pt idx="3">
                        <c:v>미국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5C5-4E70-A5C5-5F15827A3FB3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열2</c:v>
                      </c:pt>
                    </c:strCache>
                  </c:strRef>
                </c:tx>
                <c:spPr>
                  <a:pattFill prst="narHorz">
                    <a:fgClr>
                      <a:schemeClr val="accent3"/>
                    </a:fgClr>
                    <a:bgClr>
                      <a:schemeClr val="accent3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3"/>
                    </a:inn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대한민국</c:v>
                      </c:pt>
                      <c:pt idx="1">
                        <c:v>유럽 (평균)</c:v>
                      </c:pt>
                      <c:pt idx="2">
                        <c:v>일본</c:v>
                      </c:pt>
                      <c:pt idx="3">
                        <c:v>미국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65C5-4E70-A5C5-5F15827A3FB3}"/>
                  </c:ext>
                </c:extLst>
              </c15:ser>
            </c15:filteredBarSeries>
          </c:ext>
        </c:extLst>
      </c:barChart>
      <c:catAx>
        <c:axId val="605016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5017592"/>
        <c:crosses val="autoZero"/>
        <c:auto val="1"/>
        <c:lblAlgn val="ctr"/>
        <c:lblOffset val="100"/>
        <c:noMultiLvlLbl val="0"/>
      </c:catAx>
      <c:valAx>
        <c:axId val="60501759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5016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0DE1E-5D9B-48F7-970F-73904263EA42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C5B04DF8-A0E9-4C4E-A6D9-EDC4114D41CD}">
      <dgm:prSet phldrT="[텍스트]" custT="1"/>
      <dgm:spPr/>
      <dgm:t>
        <a:bodyPr/>
        <a:lstStyle/>
        <a:p>
          <a:pPr latinLnBrk="1"/>
          <a:r>
            <a:rPr lang="ko-KR" altLang="en-US" sz="1800" b="1" dirty="0"/>
            <a:t>분기마다 개점 </a:t>
          </a:r>
          <a:r>
            <a:rPr lang="ko-KR" altLang="en-US" sz="1800" b="1" dirty="0" err="1"/>
            <a:t>점포수</a:t>
          </a:r>
          <a:r>
            <a:rPr lang="en-US" altLang="ko-KR" sz="1800" b="1" dirty="0"/>
            <a:t>, </a:t>
          </a:r>
          <a:r>
            <a:rPr lang="ko-KR" altLang="en-US" sz="1800" b="1" dirty="0"/>
            <a:t>폐점 </a:t>
          </a:r>
          <a:r>
            <a:rPr lang="ko-KR" altLang="en-US" sz="1800" b="1" dirty="0" err="1"/>
            <a:t>점포수</a:t>
          </a:r>
          <a:r>
            <a:rPr lang="ko-KR" altLang="en-US" sz="1800" b="1" dirty="0"/>
            <a:t> </a:t>
          </a:r>
        </a:p>
      </dgm:t>
    </dgm:pt>
    <dgm:pt modelId="{06D2BFBF-E5CF-44E0-8137-61C765DCF8A8}" type="parTrans" cxnId="{9BD060C5-1DDA-4F21-BB8E-AFEFFD66C62C}">
      <dgm:prSet/>
      <dgm:spPr/>
      <dgm:t>
        <a:bodyPr/>
        <a:lstStyle/>
        <a:p>
          <a:pPr latinLnBrk="1"/>
          <a:endParaRPr lang="ko-KR" altLang="en-US"/>
        </a:p>
      </dgm:t>
    </dgm:pt>
    <dgm:pt modelId="{83D526B3-096E-4F79-9B25-0B58177C2FE6}" type="sibTrans" cxnId="{9BD060C5-1DDA-4F21-BB8E-AFEFFD66C62C}">
      <dgm:prSet/>
      <dgm:spPr/>
      <dgm:t>
        <a:bodyPr/>
        <a:lstStyle/>
        <a:p>
          <a:pPr latinLnBrk="1"/>
          <a:endParaRPr lang="ko-KR" altLang="en-US"/>
        </a:p>
      </dgm:t>
    </dgm:pt>
    <dgm:pt modelId="{DB36E208-CCE1-4E41-9AF6-C63580C1F1C2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가게 회전율이 높은 상권일수록 매출액이 높다</a:t>
          </a:r>
        </a:p>
      </dgm:t>
    </dgm:pt>
    <dgm:pt modelId="{94BFDEA0-A752-4E53-AF19-52C4B1BB9391}" type="parTrans" cxnId="{C2E97E3A-8C72-4AA0-AF69-B3CC709007DC}">
      <dgm:prSet/>
      <dgm:spPr/>
      <dgm:t>
        <a:bodyPr/>
        <a:lstStyle/>
        <a:p>
          <a:pPr latinLnBrk="1"/>
          <a:endParaRPr lang="ko-KR" altLang="en-US"/>
        </a:p>
      </dgm:t>
    </dgm:pt>
    <dgm:pt modelId="{EABC9FE0-956A-46DE-925D-83173C17735D}" type="sibTrans" cxnId="{C2E97E3A-8C72-4AA0-AF69-B3CC709007DC}">
      <dgm:prSet/>
      <dgm:spPr/>
      <dgm:t>
        <a:bodyPr/>
        <a:lstStyle/>
        <a:p>
          <a:pPr latinLnBrk="1"/>
          <a:endParaRPr lang="ko-KR" altLang="en-US"/>
        </a:p>
      </dgm:t>
    </dgm:pt>
    <dgm:pt modelId="{12752B16-D963-4C62-85FF-C69D4E445B4F}">
      <dgm:prSet phldrT="[텍스트]" custT="1"/>
      <dgm:spPr/>
      <dgm:t>
        <a:bodyPr/>
        <a:lstStyle/>
        <a:p>
          <a:pPr latinLnBrk="1"/>
          <a:r>
            <a:rPr lang="ko-KR" altLang="en-US" sz="1800" b="1" dirty="0"/>
            <a:t>여성직장인구</a:t>
          </a:r>
          <a:r>
            <a:rPr lang="en-US" altLang="ko-KR" sz="1800" b="1" dirty="0"/>
            <a:t>, </a:t>
          </a:r>
          <a:r>
            <a:rPr lang="ko-KR" altLang="en-US" sz="1800" b="1" dirty="0"/>
            <a:t>남성</a:t>
          </a:r>
          <a:r>
            <a:rPr lang="en-US" altLang="ko-KR" sz="1800" b="1" dirty="0"/>
            <a:t>/</a:t>
          </a:r>
          <a:r>
            <a:rPr lang="ko-KR" altLang="en-US" sz="1800" b="1" dirty="0"/>
            <a:t>여성 유동인구</a:t>
          </a:r>
        </a:p>
      </dgm:t>
    </dgm:pt>
    <dgm:pt modelId="{F1B079C8-5734-4616-BCA9-831C299A6FE5}" type="parTrans" cxnId="{EA0A4687-80FC-4E26-A5EB-0A61C5163871}">
      <dgm:prSet/>
      <dgm:spPr/>
      <dgm:t>
        <a:bodyPr/>
        <a:lstStyle/>
        <a:p>
          <a:pPr latinLnBrk="1"/>
          <a:endParaRPr lang="ko-KR" altLang="en-US"/>
        </a:p>
      </dgm:t>
    </dgm:pt>
    <dgm:pt modelId="{B5B96FD1-7520-42F6-94E3-69A9325B9685}" type="sibTrans" cxnId="{EA0A4687-80FC-4E26-A5EB-0A61C5163871}">
      <dgm:prSet/>
      <dgm:spPr/>
      <dgm:t>
        <a:bodyPr/>
        <a:lstStyle/>
        <a:p>
          <a:pPr latinLnBrk="1"/>
          <a:endParaRPr lang="ko-KR" altLang="en-US"/>
        </a:p>
      </dgm:t>
    </dgm:pt>
    <dgm:pt modelId="{DE751DD6-C727-4131-A56C-992483E9C309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여성을 타겟으로 하는 상권인 경우 직장인을 타겟팅 하는 것이 유리하다</a:t>
          </a:r>
        </a:p>
      </dgm:t>
    </dgm:pt>
    <dgm:pt modelId="{D6A82C10-C38D-4A49-B232-8CB9D4865D14}" type="parTrans" cxnId="{3F7FA1A6-2303-422E-BD69-E7516DB8B18D}">
      <dgm:prSet/>
      <dgm:spPr/>
      <dgm:t>
        <a:bodyPr/>
        <a:lstStyle/>
        <a:p>
          <a:pPr latinLnBrk="1"/>
          <a:endParaRPr lang="ko-KR" altLang="en-US"/>
        </a:p>
      </dgm:t>
    </dgm:pt>
    <dgm:pt modelId="{34A6BC99-CD87-478A-9988-8DE25271703A}" type="sibTrans" cxnId="{3F7FA1A6-2303-422E-BD69-E7516DB8B18D}">
      <dgm:prSet/>
      <dgm:spPr/>
      <dgm:t>
        <a:bodyPr/>
        <a:lstStyle/>
        <a:p>
          <a:pPr latinLnBrk="1"/>
          <a:endParaRPr lang="ko-KR" altLang="en-US"/>
        </a:p>
      </dgm:t>
    </dgm:pt>
    <dgm:pt modelId="{77D5B34F-35E8-4DBF-A71C-6D8AA59EB536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유동인구가 많은 곳은 남성을 타겟팅 하는 것이 유리하다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755471CB-7B23-4196-A502-32F6CFB43815}" type="parTrans" cxnId="{95E0126B-E981-4040-AC72-93FE0A1A1A70}">
      <dgm:prSet/>
      <dgm:spPr/>
      <dgm:t>
        <a:bodyPr/>
        <a:lstStyle/>
        <a:p>
          <a:pPr latinLnBrk="1"/>
          <a:endParaRPr lang="ko-KR" altLang="en-US"/>
        </a:p>
      </dgm:t>
    </dgm:pt>
    <dgm:pt modelId="{D4C0C141-7242-4832-B3C3-6207BBD70855}" type="sibTrans" cxnId="{95E0126B-E981-4040-AC72-93FE0A1A1A70}">
      <dgm:prSet/>
      <dgm:spPr/>
      <dgm:t>
        <a:bodyPr/>
        <a:lstStyle/>
        <a:p>
          <a:pPr latinLnBrk="1"/>
          <a:endParaRPr lang="ko-KR" altLang="en-US"/>
        </a:p>
      </dgm:t>
    </dgm:pt>
    <dgm:pt modelId="{1479B639-3030-4095-BCC6-1678200B9CC3}">
      <dgm:prSet phldrT="[텍스트]" custT="1"/>
      <dgm:spPr/>
      <dgm:t>
        <a:bodyPr/>
        <a:lstStyle/>
        <a:p>
          <a:pPr latinLnBrk="1"/>
          <a:r>
            <a:rPr lang="ko-KR" altLang="en-US" sz="1800" b="1" dirty="0"/>
            <a:t>시간대별 매출 비율</a:t>
          </a:r>
          <a:r>
            <a:rPr lang="en-US" altLang="ko-KR" sz="1800" b="1" dirty="0"/>
            <a:t>*</a:t>
          </a:r>
          <a:endParaRPr lang="ko-KR" altLang="en-US" sz="1800" b="1" dirty="0"/>
        </a:p>
      </dgm:t>
    </dgm:pt>
    <dgm:pt modelId="{EFA60802-4AAC-4AD0-B690-6BED6D6EF637}" type="parTrans" cxnId="{A4CC6A64-61CE-4FB9-86F2-59E7986D1246}">
      <dgm:prSet/>
      <dgm:spPr/>
      <dgm:t>
        <a:bodyPr/>
        <a:lstStyle/>
        <a:p>
          <a:pPr latinLnBrk="1"/>
          <a:endParaRPr lang="ko-KR" altLang="en-US"/>
        </a:p>
      </dgm:t>
    </dgm:pt>
    <dgm:pt modelId="{0A811C88-01C0-4BC9-BCFB-DFFB02F63218}" type="sibTrans" cxnId="{A4CC6A64-61CE-4FB9-86F2-59E7986D1246}">
      <dgm:prSet/>
      <dgm:spPr/>
      <dgm:t>
        <a:bodyPr/>
        <a:lstStyle/>
        <a:p>
          <a:pPr latinLnBrk="1"/>
          <a:endParaRPr lang="ko-KR" altLang="en-US"/>
        </a:p>
      </dgm:t>
    </dgm:pt>
    <dgm:pt modelId="{67BB2AC9-CEFE-4ED6-B59D-6D1CBFAD82A1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단순히 점포수가 많은 것보다 개업 및 폐업이 활발한 것이 </a:t>
          </a:r>
          <a:br>
            <a:rPr lang="en-US" altLang="ko-KR" sz="1400" dirty="0"/>
          </a:br>
          <a:r>
            <a:rPr lang="ko-KR" altLang="en-US" sz="1400" dirty="0"/>
            <a:t>상권 매출액에 더 큰 영향을 끼친다</a:t>
          </a:r>
        </a:p>
      </dgm:t>
    </dgm:pt>
    <dgm:pt modelId="{B9A08FAA-FA9A-46BA-B6E2-92C90DF7513E}" type="parTrans" cxnId="{F084DB18-3DB1-41CC-9FD8-FBB0AEC21B39}">
      <dgm:prSet/>
      <dgm:spPr/>
      <dgm:t>
        <a:bodyPr/>
        <a:lstStyle/>
        <a:p>
          <a:pPr latinLnBrk="1"/>
          <a:endParaRPr lang="ko-KR" altLang="en-US"/>
        </a:p>
      </dgm:t>
    </dgm:pt>
    <dgm:pt modelId="{DC4B4A8D-7E54-480C-AFDC-7E9A43CFDA20}" type="sibTrans" cxnId="{F084DB18-3DB1-41CC-9FD8-FBB0AEC21B39}">
      <dgm:prSet/>
      <dgm:spPr/>
      <dgm:t>
        <a:bodyPr/>
        <a:lstStyle/>
        <a:p>
          <a:pPr latinLnBrk="1"/>
          <a:endParaRPr lang="ko-KR" altLang="en-US"/>
        </a:p>
      </dgm:t>
    </dgm:pt>
    <dgm:pt modelId="{E0F581FB-8545-4889-9F9E-F7846EB8F497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유일하게 </a:t>
          </a:r>
          <a:r>
            <a:rPr lang="en-US" altLang="ko-KR" sz="1400" dirty="0"/>
            <a:t>21~24</a:t>
          </a:r>
          <a:r>
            <a:rPr lang="ko-KR" altLang="en-US" sz="1400" dirty="0"/>
            <a:t>시 매출 비율의 </a:t>
          </a:r>
          <a:r>
            <a:rPr lang="en-US" altLang="ko-KR" sz="1400" dirty="0"/>
            <a:t>p-value </a:t>
          </a:r>
          <a:r>
            <a:rPr lang="ko-KR" altLang="en-US" sz="1400" dirty="0"/>
            <a:t>값이 유의미하다</a:t>
          </a:r>
        </a:p>
      </dgm:t>
    </dgm:pt>
    <dgm:pt modelId="{52E1D42B-AACA-4B98-B24D-B1EDE836E970}" type="parTrans" cxnId="{505192B2-6866-47E2-9300-FD9324B8A008}">
      <dgm:prSet/>
      <dgm:spPr/>
      <dgm:t>
        <a:bodyPr/>
        <a:lstStyle/>
        <a:p>
          <a:pPr latinLnBrk="1"/>
          <a:endParaRPr lang="ko-KR" altLang="en-US"/>
        </a:p>
      </dgm:t>
    </dgm:pt>
    <dgm:pt modelId="{47119B8C-192E-4DD1-ADDB-4CAB4BCC40FC}" type="sibTrans" cxnId="{505192B2-6866-47E2-9300-FD9324B8A008}">
      <dgm:prSet/>
      <dgm:spPr/>
      <dgm:t>
        <a:bodyPr/>
        <a:lstStyle/>
        <a:p>
          <a:pPr latinLnBrk="1"/>
          <a:endParaRPr lang="ko-KR" altLang="en-US"/>
        </a:p>
      </dgm:t>
    </dgm:pt>
    <dgm:pt modelId="{1941FAF5-CD1D-4BDC-B775-97C1FC1C20C7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매출 비율의 분포 특성 때문</a:t>
          </a:r>
        </a:p>
      </dgm:t>
    </dgm:pt>
    <dgm:pt modelId="{139213B6-1573-4207-9A2B-75D458C4D9FA}" type="parTrans" cxnId="{169E9F63-88B4-418E-80F1-57BEDD167973}">
      <dgm:prSet/>
      <dgm:spPr/>
      <dgm:t>
        <a:bodyPr/>
        <a:lstStyle/>
        <a:p>
          <a:pPr latinLnBrk="1"/>
          <a:endParaRPr lang="ko-KR" altLang="en-US"/>
        </a:p>
      </dgm:t>
    </dgm:pt>
    <dgm:pt modelId="{1F6A7128-5D7D-436F-B144-538BF90F7762}" type="sibTrans" cxnId="{169E9F63-88B4-418E-80F1-57BEDD167973}">
      <dgm:prSet/>
      <dgm:spPr/>
      <dgm:t>
        <a:bodyPr/>
        <a:lstStyle/>
        <a:p>
          <a:pPr latinLnBrk="1"/>
          <a:endParaRPr lang="ko-KR" altLang="en-US"/>
        </a:p>
      </dgm:t>
    </dgm:pt>
    <dgm:pt modelId="{05279F0D-83C1-4D13-8F3F-97B02B97ED65}" type="pres">
      <dgm:prSet presAssocID="{3F30DE1E-5D9B-48F7-970F-73904263EA42}" presName="linear" presStyleCnt="0">
        <dgm:presLayoutVars>
          <dgm:animLvl val="lvl"/>
          <dgm:resizeHandles val="exact"/>
        </dgm:presLayoutVars>
      </dgm:prSet>
      <dgm:spPr/>
    </dgm:pt>
    <dgm:pt modelId="{842F8EDC-45A5-48B2-AD63-E1836BEDD62D}" type="pres">
      <dgm:prSet presAssocID="{C5B04DF8-A0E9-4C4E-A6D9-EDC4114D41C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E0A869-FCFF-4D16-BE5C-7D029F088F5E}" type="pres">
      <dgm:prSet presAssocID="{C5B04DF8-A0E9-4C4E-A6D9-EDC4114D41CD}" presName="childText" presStyleLbl="revTx" presStyleIdx="0" presStyleCnt="3" custScaleY="128025">
        <dgm:presLayoutVars>
          <dgm:bulletEnabled val="1"/>
        </dgm:presLayoutVars>
      </dgm:prSet>
      <dgm:spPr/>
    </dgm:pt>
    <dgm:pt modelId="{9097E005-E812-40FF-9FA6-FFE64CE3CB09}" type="pres">
      <dgm:prSet presAssocID="{12752B16-D963-4C62-85FF-C69D4E445B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9A5F72-E39D-4072-BDB5-04E4DAB95563}" type="pres">
      <dgm:prSet presAssocID="{12752B16-D963-4C62-85FF-C69D4E445B4F}" presName="childText" presStyleLbl="revTx" presStyleIdx="1" presStyleCnt="3" custScaleY="182923">
        <dgm:presLayoutVars>
          <dgm:bulletEnabled val="1"/>
        </dgm:presLayoutVars>
      </dgm:prSet>
      <dgm:spPr/>
    </dgm:pt>
    <dgm:pt modelId="{04FB3563-1919-486E-ADE3-96F9E67DAB75}" type="pres">
      <dgm:prSet presAssocID="{1479B639-3030-4095-BCC6-1678200B9CC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BA2F03C-67E2-4501-A271-732F47B7B305}" type="pres">
      <dgm:prSet presAssocID="{1479B639-3030-4095-BCC6-1678200B9CC3}" presName="childText" presStyleLbl="revTx" presStyleIdx="2" presStyleCnt="3" custScaleY="182065">
        <dgm:presLayoutVars>
          <dgm:bulletEnabled val="1"/>
        </dgm:presLayoutVars>
      </dgm:prSet>
      <dgm:spPr/>
    </dgm:pt>
  </dgm:ptLst>
  <dgm:cxnLst>
    <dgm:cxn modelId="{29586007-59F4-4DB9-93F5-52B89D1EA488}" type="presOf" srcId="{C5B04DF8-A0E9-4C4E-A6D9-EDC4114D41CD}" destId="{842F8EDC-45A5-48B2-AD63-E1836BEDD62D}" srcOrd="0" destOrd="0" presId="urn:microsoft.com/office/officeart/2005/8/layout/vList2"/>
    <dgm:cxn modelId="{4D8E3C18-CA4F-48A5-8186-9256977CF253}" type="presOf" srcId="{77D5B34F-35E8-4DBF-A71C-6D8AA59EB536}" destId="{7F9A5F72-E39D-4072-BDB5-04E4DAB95563}" srcOrd="0" destOrd="1" presId="urn:microsoft.com/office/officeart/2005/8/layout/vList2"/>
    <dgm:cxn modelId="{F084DB18-3DB1-41CC-9FD8-FBB0AEC21B39}" srcId="{C5B04DF8-A0E9-4C4E-A6D9-EDC4114D41CD}" destId="{67BB2AC9-CEFE-4ED6-B59D-6D1CBFAD82A1}" srcOrd="1" destOrd="0" parTransId="{B9A08FAA-FA9A-46BA-B6E2-92C90DF7513E}" sibTransId="{DC4B4A8D-7E54-480C-AFDC-7E9A43CFDA20}"/>
    <dgm:cxn modelId="{D6B85F2B-B6FE-487E-8240-92F41CD03CDC}" type="presOf" srcId="{E0F581FB-8545-4889-9F9E-F7846EB8F497}" destId="{0BA2F03C-67E2-4501-A271-732F47B7B305}" srcOrd="0" destOrd="0" presId="urn:microsoft.com/office/officeart/2005/8/layout/vList2"/>
    <dgm:cxn modelId="{C2E97E3A-8C72-4AA0-AF69-B3CC709007DC}" srcId="{C5B04DF8-A0E9-4C4E-A6D9-EDC4114D41CD}" destId="{DB36E208-CCE1-4E41-9AF6-C63580C1F1C2}" srcOrd="0" destOrd="0" parTransId="{94BFDEA0-A752-4E53-AF19-52C4B1BB9391}" sibTransId="{EABC9FE0-956A-46DE-925D-83173C17735D}"/>
    <dgm:cxn modelId="{462D385D-14E6-4193-A315-67AAED4B868C}" type="presOf" srcId="{1479B639-3030-4095-BCC6-1678200B9CC3}" destId="{04FB3563-1919-486E-ADE3-96F9E67DAB75}" srcOrd="0" destOrd="0" presId="urn:microsoft.com/office/officeart/2005/8/layout/vList2"/>
    <dgm:cxn modelId="{169E9F63-88B4-418E-80F1-57BEDD167973}" srcId="{1479B639-3030-4095-BCC6-1678200B9CC3}" destId="{1941FAF5-CD1D-4BDC-B775-97C1FC1C20C7}" srcOrd="1" destOrd="0" parTransId="{139213B6-1573-4207-9A2B-75D458C4D9FA}" sibTransId="{1F6A7128-5D7D-436F-B144-538BF90F7762}"/>
    <dgm:cxn modelId="{A4CC6A64-61CE-4FB9-86F2-59E7986D1246}" srcId="{3F30DE1E-5D9B-48F7-970F-73904263EA42}" destId="{1479B639-3030-4095-BCC6-1678200B9CC3}" srcOrd="2" destOrd="0" parTransId="{EFA60802-4AAC-4AD0-B690-6BED6D6EF637}" sibTransId="{0A811C88-01C0-4BC9-BCFB-DFFB02F63218}"/>
    <dgm:cxn modelId="{95E0126B-E981-4040-AC72-93FE0A1A1A70}" srcId="{12752B16-D963-4C62-85FF-C69D4E445B4F}" destId="{77D5B34F-35E8-4DBF-A71C-6D8AA59EB536}" srcOrd="1" destOrd="0" parTransId="{755471CB-7B23-4196-A502-32F6CFB43815}" sibTransId="{D4C0C141-7242-4832-B3C3-6207BBD70855}"/>
    <dgm:cxn modelId="{EA0A4687-80FC-4E26-A5EB-0A61C5163871}" srcId="{3F30DE1E-5D9B-48F7-970F-73904263EA42}" destId="{12752B16-D963-4C62-85FF-C69D4E445B4F}" srcOrd="1" destOrd="0" parTransId="{F1B079C8-5734-4616-BCA9-831C299A6FE5}" sibTransId="{B5B96FD1-7520-42F6-94E3-69A9325B9685}"/>
    <dgm:cxn modelId="{EC5C618C-26A8-4C97-A17D-D2BC5A1F5A16}" type="presOf" srcId="{67BB2AC9-CEFE-4ED6-B59D-6D1CBFAD82A1}" destId="{05E0A869-FCFF-4D16-BE5C-7D029F088F5E}" srcOrd="0" destOrd="1" presId="urn:microsoft.com/office/officeart/2005/8/layout/vList2"/>
    <dgm:cxn modelId="{40D8969A-9B9D-4B77-B96D-EE0990AA6B3F}" type="presOf" srcId="{1941FAF5-CD1D-4BDC-B775-97C1FC1C20C7}" destId="{0BA2F03C-67E2-4501-A271-732F47B7B305}" srcOrd="0" destOrd="1" presId="urn:microsoft.com/office/officeart/2005/8/layout/vList2"/>
    <dgm:cxn modelId="{A90C709D-23EF-4DE5-96C4-FE7F1D28254C}" type="presOf" srcId="{12752B16-D963-4C62-85FF-C69D4E445B4F}" destId="{9097E005-E812-40FF-9FA6-FFE64CE3CB09}" srcOrd="0" destOrd="0" presId="urn:microsoft.com/office/officeart/2005/8/layout/vList2"/>
    <dgm:cxn modelId="{3F7FA1A6-2303-422E-BD69-E7516DB8B18D}" srcId="{12752B16-D963-4C62-85FF-C69D4E445B4F}" destId="{DE751DD6-C727-4131-A56C-992483E9C309}" srcOrd="0" destOrd="0" parTransId="{D6A82C10-C38D-4A49-B232-8CB9D4865D14}" sibTransId="{34A6BC99-CD87-478A-9988-8DE25271703A}"/>
    <dgm:cxn modelId="{505192B2-6866-47E2-9300-FD9324B8A008}" srcId="{1479B639-3030-4095-BCC6-1678200B9CC3}" destId="{E0F581FB-8545-4889-9F9E-F7846EB8F497}" srcOrd="0" destOrd="0" parTransId="{52E1D42B-AACA-4B98-B24D-B1EDE836E970}" sibTransId="{47119B8C-192E-4DD1-ADDB-4CAB4BCC40FC}"/>
    <dgm:cxn modelId="{E321C0BD-0A9E-444E-8505-3D4CAFE6ECD7}" type="presOf" srcId="{DE751DD6-C727-4131-A56C-992483E9C309}" destId="{7F9A5F72-E39D-4072-BDB5-04E4DAB95563}" srcOrd="0" destOrd="0" presId="urn:microsoft.com/office/officeart/2005/8/layout/vList2"/>
    <dgm:cxn modelId="{9BD060C5-1DDA-4F21-BB8E-AFEFFD66C62C}" srcId="{3F30DE1E-5D9B-48F7-970F-73904263EA42}" destId="{C5B04DF8-A0E9-4C4E-A6D9-EDC4114D41CD}" srcOrd="0" destOrd="0" parTransId="{06D2BFBF-E5CF-44E0-8137-61C765DCF8A8}" sibTransId="{83D526B3-096E-4F79-9B25-0B58177C2FE6}"/>
    <dgm:cxn modelId="{F89076E4-DBD3-4EEC-B487-4EF8465AED25}" type="presOf" srcId="{DB36E208-CCE1-4E41-9AF6-C63580C1F1C2}" destId="{05E0A869-FCFF-4D16-BE5C-7D029F088F5E}" srcOrd="0" destOrd="0" presId="urn:microsoft.com/office/officeart/2005/8/layout/vList2"/>
    <dgm:cxn modelId="{6E67ECF7-6C5F-4ECE-A2EE-70699142AE73}" type="presOf" srcId="{3F30DE1E-5D9B-48F7-970F-73904263EA42}" destId="{05279F0D-83C1-4D13-8F3F-97B02B97ED65}" srcOrd="0" destOrd="0" presId="urn:microsoft.com/office/officeart/2005/8/layout/vList2"/>
    <dgm:cxn modelId="{C2C7ED9F-C60D-4ABC-83BF-FE73002712F9}" type="presParOf" srcId="{05279F0D-83C1-4D13-8F3F-97B02B97ED65}" destId="{842F8EDC-45A5-48B2-AD63-E1836BEDD62D}" srcOrd="0" destOrd="0" presId="urn:microsoft.com/office/officeart/2005/8/layout/vList2"/>
    <dgm:cxn modelId="{DF29C746-E055-4F51-87ED-EB681E13243A}" type="presParOf" srcId="{05279F0D-83C1-4D13-8F3F-97B02B97ED65}" destId="{05E0A869-FCFF-4D16-BE5C-7D029F088F5E}" srcOrd="1" destOrd="0" presId="urn:microsoft.com/office/officeart/2005/8/layout/vList2"/>
    <dgm:cxn modelId="{E50C8304-8D1C-4D4B-8A56-B3E7CF3E5B4D}" type="presParOf" srcId="{05279F0D-83C1-4D13-8F3F-97B02B97ED65}" destId="{9097E005-E812-40FF-9FA6-FFE64CE3CB09}" srcOrd="2" destOrd="0" presId="urn:microsoft.com/office/officeart/2005/8/layout/vList2"/>
    <dgm:cxn modelId="{36BB10D2-B76B-4CF5-AA6A-87E1B3F6EB1A}" type="presParOf" srcId="{05279F0D-83C1-4D13-8F3F-97B02B97ED65}" destId="{7F9A5F72-E39D-4072-BDB5-04E4DAB95563}" srcOrd="3" destOrd="0" presId="urn:microsoft.com/office/officeart/2005/8/layout/vList2"/>
    <dgm:cxn modelId="{1320A8D6-8D86-4A50-A33E-7AEC0C3C011E}" type="presParOf" srcId="{05279F0D-83C1-4D13-8F3F-97B02B97ED65}" destId="{04FB3563-1919-486E-ADE3-96F9E67DAB75}" srcOrd="4" destOrd="0" presId="urn:microsoft.com/office/officeart/2005/8/layout/vList2"/>
    <dgm:cxn modelId="{02C7598B-5746-404A-B497-4EA48CD311D0}" type="presParOf" srcId="{05279F0D-83C1-4D13-8F3F-97B02B97ED65}" destId="{0BA2F03C-67E2-4501-A271-732F47B7B30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0DE1E-5D9B-48F7-970F-73904263EA42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DB36E208-CCE1-4E41-9AF6-C63580C1F1C2}">
      <dgm:prSet phldrT="[텍스트]" custT="1"/>
      <dgm:spPr/>
      <dgm:t>
        <a:bodyPr/>
        <a:lstStyle/>
        <a:p>
          <a:pPr latinLnBrk="1"/>
          <a:r>
            <a:rPr lang="en-US" altLang="ko-KR" sz="1400" b="1" dirty="0"/>
            <a:t>21-24</a:t>
          </a:r>
          <a:r>
            <a:rPr lang="ko-KR" altLang="en-US" sz="1400" b="1" dirty="0"/>
            <a:t>시 매출비율만 유의미한 이유</a:t>
          </a:r>
        </a:p>
      </dgm:t>
    </dgm:pt>
    <dgm:pt modelId="{94BFDEA0-A752-4E53-AF19-52C4B1BB9391}" type="parTrans" cxnId="{C2E97E3A-8C72-4AA0-AF69-B3CC709007DC}">
      <dgm:prSet/>
      <dgm:spPr/>
      <dgm:t>
        <a:bodyPr/>
        <a:lstStyle/>
        <a:p>
          <a:pPr latinLnBrk="1"/>
          <a:endParaRPr lang="ko-KR" altLang="en-US"/>
        </a:p>
      </dgm:t>
    </dgm:pt>
    <dgm:pt modelId="{EABC9FE0-956A-46DE-925D-83173C17735D}" type="sibTrans" cxnId="{C2E97E3A-8C72-4AA0-AF69-B3CC709007DC}">
      <dgm:prSet/>
      <dgm:spPr/>
      <dgm:t>
        <a:bodyPr/>
        <a:lstStyle/>
        <a:p>
          <a:pPr latinLnBrk="1"/>
          <a:endParaRPr lang="ko-KR" altLang="en-US"/>
        </a:p>
      </dgm:t>
    </dgm:pt>
    <dgm:pt modelId="{BECDF646-7FD0-4368-B7F5-88A31C43A227}">
      <dgm:prSet phldrT="[텍스트]" custT="1"/>
      <dgm:spPr/>
      <dgm:t>
        <a:bodyPr anchor="ctr"/>
        <a:lstStyle/>
        <a:p>
          <a:pPr latinLnBrk="1"/>
          <a:r>
            <a:rPr lang="en-US" altLang="ko-KR" sz="1400" dirty="0"/>
            <a:t>21-24</a:t>
          </a:r>
          <a:r>
            <a:rPr lang="ko-KR" altLang="en-US" sz="1400" dirty="0"/>
            <a:t>시 매출비율은 고르게 분포</a:t>
          </a:r>
        </a:p>
      </dgm:t>
    </dgm:pt>
    <dgm:pt modelId="{EE45F9A3-8861-45AE-9A43-D9BE82B34999}" type="parTrans" cxnId="{4FCC4963-DF0C-461A-8274-5676CD3017D1}">
      <dgm:prSet/>
      <dgm:spPr/>
      <dgm:t>
        <a:bodyPr/>
        <a:lstStyle/>
        <a:p>
          <a:pPr latinLnBrk="1"/>
          <a:endParaRPr lang="ko-KR" altLang="en-US"/>
        </a:p>
      </dgm:t>
    </dgm:pt>
    <dgm:pt modelId="{A457DA82-FF19-4CAB-9DAD-44947D91676B}" type="sibTrans" cxnId="{4FCC4963-DF0C-461A-8274-5676CD3017D1}">
      <dgm:prSet/>
      <dgm:spPr/>
      <dgm:t>
        <a:bodyPr/>
        <a:lstStyle/>
        <a:p>
          <a:pPr latinLnBrk="1"/>
          <a:endParaRPr lang="ko-KR" altLang="en-US"/>
        </a:p>
      </dgm:t>
    </dgm:pt>
    <dgm:pt modelId="{F4FE5DE6-7948-4C6E-AAD1-144826E025BD}">
      <dgm:prSet phldrT="[텍스트]" custT="1"/>
      <dgm:spPr/>
      <dgm:t>
        <a:bodyPr anchor="ctr"/>
        <a:lstStyle/>
        <a:p>
          <a:pPr latinLnBrk="1"/>
          <a:r>
            <a:rPr lang="en-US" altLang="ko-KR" sz="1400" dirty="0"/>
            <a:t>21</a:t>
          </a:r>
          <a:r>
            <a:rPr lang="ko-KR" altLang="en-US" sz="1400" dirty="0"/>
            <a:t>시 </a:t>
          </a:r>
          <a:r>
            <a:rPr lang="en-US" altLang="ko-KR" sz="1400" dirty="0"/>
            <a:t>- 24</a:t>
          </a:r>
          <a:r>
            <a:rPr lang="ko-KR" altLang="en-US" sz="1400" dirty="0"/>
            <a:t>시 시간대에는 고르게 분포하고 있어 </a:t>
          </a:r>
          <a:br>
            <a:rPr lang="en-US" altLang="ko-KR" sz="1400" dirty="0"/>
          </a:br>
          <a:r>
            <a:rPr lang="en-US" altLang="ko-KR" sz="1400" dirty="0"/>
            <a:t>p-value</a:t>
          </a:r>
          <a:r>
            <a:rPr lang="ko-KR" altLang="en-US" sz="1400" dirty="0"/>
            <a:t>값이 </a:t>
          </a:r>
          <a:r>
            <a:rPr lang="ko-KR" altLang="en-US" sz="1400" dirty="0" err="1"/>
            <a:t>유의미</a:t>
          </a:r>
          <a:r>
            <a:rPr lang="en-US" altLang="ko-KR" sz="1400" dirty="0"/>
            <a:t>. </a:t>
          </a:r>
          <a:br>
            <a:rPr lang="en-US" altLang="ko-KR" sz="1400" dirty="0"/>
          </a:br>
          <a:r>
            <a:rPr lang="en-US" altLang="ko-KR" sz="1400" dirty="0"/>
            <a:t>- </a:t>
          </a:r>
          <a:r>
            <a:rPr lang="ko-KR" altLang="en-US" sz="1400" dirty="0"/>
            <a:t>하지만 기울기가 </a:t>
          </a:r>
          <a:r>
            <a:rPr lang="en-US" altLang="ko-KR" sz="1400" dirty="0"/>
            <a:t>0</a:t>
          </a:r>
          <a:r>
            <a:rPr lang="ko-KR" altLang="en-US" sz="1400" dirty="0"/>
            <a:t>에 가까운 것이 특징이다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258EF6E6-4CCE-4120-BBF6-EC9A0C9020A3}" type="parTrans" cxnId="{4A6B3071-E2D5-49A3-9DF6-47107305EEAC}">
      <dgm:prSet/>
      <dgm:spPr/>
      <dgm:t>
        <a:bodyPr/>
        <a:lstStyle/>
        <a:p>
          <a:pPr latinLnBrk="1"/>
          <a:endParaRPr lang="ko-KR" altLang="en-US"/>
        </a:p>
      </dgm:t>
    </dgm:pt>
    <dgm:pt modelId="{8CF71137-D197-4E2F-B11D-28CC85874FF9}" type="sibTrans" cxnId="{4A6B3071-E2D5-49A3-9DF6-47107305EEAC}">
      <dgm:prSet/>
      <dgm:spPr/>
      <dgm:t>
        <a:bodyPr/>
        <a:lstStyle/>
        <a:p>
          <a:pPr latinLnBrk="1"/>
          <a:endParaRPr lang="ko-KR" altLang="en-US"/>
        </a:p>
      </dgm:t>
    </dgm:pt>
    <dgm:pt modelId="{C1B718FF-EE1A-4BB6-B433-8CB45FE64656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기타 시간대들은 매출비율이 한 곳에 밀집</a:t>
          </a:r>
          <a:br>
            <a:rPr lang="en-US" altLang="ko-KR" sz="1400" dirty="0"/>
          </a:br>
          <a:r>
            <a:rPr lang="en-US" altLang="ko-KR" sz="1400" dirty="0"/>
            <a:t>- </a:t>
          </a:r>
          <a:r>
            <a:rPr lang="ko-KR" altLang="en-US" sz="1400" dirty="0"/>
            <a:t>보편적으로 가게들이 점심 또는 저녁 타임에 </a:t>
          </a:r>
          <a:br>
            <a:rPr lang="en-US" altLang="ko-KR" sz="1400" dirty="0"/>
          </a:br>
          <a:r>
            <a:rPr lang="ko-KR" altLang="en-US" sz="1400" dirty="0"/>
            <a:t>매출이 집중적으로 일어나는 경우가 많아  </a:t>
          </a:r>
          <a:br>
            <a:rPr lang="en-US" altLang="ko-KR" sz="1400" dirty="0"/>
          </a:br>
          <a:r>
            <a:rPr lang="en-US" altLang="ko-KR" sz="1400" dirty="0"/>
            <a:t>- </a:t>
          </a:r>
          <a:r>
            <a:rPr lang="ko-KR" altLang="en-US" sz="1400" dirty="0"/>
            <a:t>해당 시간대에 피크인 것이 매출을 예측하는데 </a:t>
          </a:r>
          <a:br>
            <a:rPr lang="en-US" altLang="ko-KR" sz="1400" dirty="0"/>
          </a:br>
          <a:r>
            <a:rPr lang="ko-KR" altLang="en-US" sz="1400" dirty="0"/>
            <a:t>큰 영향력을 주지 않는다</a:t>
          </a:r>
        </a:p>
      </dgm:t>
    </dgm:pt>
    <dgm:pt modelId="{B69AC68D-E67D-4E9F-9923-FEC012649D41}" type="parTrans" cxnId="{B1E7631E-2CC9-403A-9F13-F61D50CFB8BF}">
      <dgm:prSet/>
      <dgm:spPr/>
      <dgm:t>
        <a:bodyPr/>
        <a:lstStyle/>
        <a:p>
          <a:pPr latinLnBrk="1"/>
          <a:endParaRPr lang="ko-KR" altLang="en-US"/>
        </a:p>
      </dgm:t>
    </dgm:pt>
    <dgm:pt modelId="{FE970D37-479F-4BA5-AD10-BB307872F66D}" type="sibTrans" cxnId="{B1E7631E-2CC9-403A-9F13-F61D50CFB8BF}">
      <dgm:prSet/>
      <dgm:spPr/>
      <dgm:t>
        <a:bodyPr/>
        <a:lstStyle/>
        <a:p>
          <a:pPr latinLnBrk="1"/>
          <a:endParaRPr lang="ko-KR" altLang="en-US"/>
        </a:p>
      </dgm:t>
    </dgm:pt>
    <dgm:pt modelId="{39C4F5AB-1EC6-4F91-A85F-46A9962DD28C}" type="pres">
      <dgm:prSet presAssocID="{3F30DE1E-5D9B-48F7-970F-73904263EA42}" presName="linear" presStyleCnt="0">
        <dgm:presLayoutVars>
          <dgm:animLvl val="lvl"/>
          <dgm:resizeHandles val="exact"/>
        </dgm:presLayoutVars>
      </dgm:prSet>
      <dgm:spPr/>
    </dgm:pt>
    <dgm:pt modelId="{5D071BDB-45E0-4241-8C86-EB3FFBBB9559}" type="pres">
      <dgm:prSet presAssocID="{DB36E208-CCE1-4E41-9AF6-C63580C1F1C2}" presName="parentText" presStyleLbl="node1" presStyleIdx="0" presStyleCnt="1" custScaleY="50666">
        <dgm:presLayoutVars>
          <dgm:chMax val="0"/>
          <dgm:bulletEnabled val="1"/>
        </dgm:presLayoutVars>
      </dgm:prSet>
      <dgm:spPr/>
    </dgm:pt>
    <dgm:pt modelId="{785CA770-77FB-4953-9B01-B3FE6B67E189}" type="pres">
      <dgm:prSet presAssocID="{DB36E208-CCE1-4E41-9AF6-C63580C1F1C2}" presName="childText" presStyleLbl="revTx" presStyleIdx="0" presStyleCnt="1" custScaleY="125952">
        <dgm:presLayoutVars>
          <dgm:bulletEnabled val="1"/>
        </dgm:presLayoutVars>
      </dgm:prSet>
      <dgm:spPr/>
    </dgm:pt>
  </dgm:ptLst>
  <dgm:cxnLst>
    <dgm:cxn modelId="{A3181400-C452-492C-9846-DCBC74A27867}" type="presOf" srcId="{BECDF646-7FD0-4368-B7F5-88A31C43A227}" destId="{785CA770-77FB-4953-9B01-B3FE6B67E189}" srcOrd="0" destOrd="0" presId="urn:microsoft.com/office/officeart/2005/8/layout/vList2"/>
    <dgm:cxn modelId="{B1E7631E-2CC9-403A-9F13-F61D50CFB8BF}" srcId="{DB36E208-CCE1-4E41-9AF6-C63580C1F1C2}" destId="{C1B718FF-EE1A-4BB6-B433-8CB45FE64656}" srcOrd="1" destOrd="0" parTransId="{B69AC68D-E67D-4E9F-9923-FEC012649D41}" sibTransId="{FE970D37-479F-4BA5-AD10-BB307872F66D}"/>
    <dgm:cxn modelId="{E6078B33-C1A6-4AE1-89F1-DD9E838BC71F}" type="presOf" srcId="{DB36E208-CCE1-4E41-9AF6-C63580C1F1C2}" destId="{5D071BDB-45E0-4241-8C86-EB3FFBBB9559}" srcOrd="0" destOrd="0" presId="urn:microsoft.com/office/officeart/2005/8/layout/vList2"/>
    <dgm:cxn modelId="{C2E97E3A-8C72-4AA0-AF69-B3CC709007DC}" srcId="{3F30DE1E-5D9B-48F7-970F-73904263EA42}" destId="{DB36E208-CCE1-4E41-9AF6-C63580C1F1C2}" srcOrd="0" destOrd="0" parTransId="{94BFDEA0-A752-4E53-AF19-52C4B1BB9391}" sibTransId="{EABC9FE0-956A-46DE-925D-83173C17735D}"/>
    <dgm:cxn modelId="{72C7675D-6C94-4629-9D17-F42B00404BDA}" type="presOf" srcId="{F4FE5DE6-7948-4C6E-AAD1-144826E025BD}" destId="{785CA770-77FB-4953-9B01-B3FE6B67E189}" srcOrd="0" destOrd="2" presId="urn:microsoft.com/office/officeart/2005/8/layout/vList2"/>
    <dgm:cxn modelId="{4FCC4963-DF0C-461A-8274-5676CD3017D1}" srcId="{DB36E208-CCE1-4E41-9AF6-C63580C1F1C2}" destId="{BECDF646-7FD0-4368-B7F5-88A31C43A227}" srcOrd="0" destOrd="0" parTransId="{EE45F9A3-8861-45AE-9A43-D9BE82B34999}" sibTransId="{A457DA82-FF19-4CAB-9DAD-44947D91676B}"/>
    <dgm:cxn modelId="{4A6B3071-E2D5-49A3-9DF6-47107305EEAC}" srcId="{DB36E208-CCE1-4E41-9AF6-C63580C1F1C2}" destId="{F4FE5DE6-7948-4C6E-AAD1-144826E025BD}" srcOrd="2" destOrd="0" parTransId="{258EF6E6-4CCE-4120-BBF6-EC9A0C9020A3}" sibTransId="{8CF71137-D197-4E2F-B11D-28CC85874FF9}"/>
    <dgm:cxn modelId="{20BEBA86-5B69-457F-A79D-DB9A4B203593}" type="presOf" srcId="{3F30DE1E-5D9B-48F7-970F-73904263EA42}" destId="{39C4F5AB-1EC6-4F91-A85F-46A9962DD28C}" srcOrd="0" destOrd="0" presId="urn:microsoft.com/office/officeart/2005/8/layout/vList2"/>
    <dgm:cxn modelId="{CF8C139A-3884-4BB3-8D23-7E8F05CB4D89}" type="presOf" srcId="{C1B718FF-EE1A-4BB6-B433-8CB45FE64656}" destId="{785CA770-77FB-4953-9B01-B3FE6B67E189}" srcOrd="0" destOrd="1" presId="urn:microsoft.com/office/officeart/2005/8/layout/vList2"/>
    <dgm:cxn modelId="{D5AD577F-A94E-4D2E-A38E-C9AF0A439ADF}" type="presParOf" srcId="{39C4F5AB-1EC6-4F91-A85F-46A9962DD28C}" destId="{5D071BDB-45E0-4241-8C86-EB3FFBBB9559}" srcOrd="0" destOrd="0" presId="urn:microsoft.com/office/officeart/2005/8/layout/vList2"/>
    <dgm:cxn modelId="{818E5A83-02BA-4026-9A57-64AE3C329C8A}" type="presParOf" srcId="{39C4F5AB-1EC6-4F91-A85F-46A9962DD28C}" destId="{785CA770-77FB-4953-9B01-B3FE6B67E18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30DE1E-5D9B-48F7-970F-73904263EA42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BECDF646-7FD0-4368-B7F5-88A31C43A227}">
      <dgm:prSet phldrT="[텍스트]" custT="1"/>
      <dgm:spPr/>
      <dgm:t>
        <a:bodyPr anchor="ctr"/>
        <a:lstStyle/>
        <a:p>
          <a:pPr algn="ctr" latinLnBrk="1"/>
          <a:r>
            <a:rPr lang="ko-KR" altLang="en-US" sz="1400" b="1" dirty="0" err="1"/>
            <a:t>시군구</a:t>
          </a:r>
          <a:r>
            <a:rPr lang="ko-KR" altLang="en-US" sz="1400" b="1" dirty="0"/>
            <a:t> 단위의 군집화를 통해 더 높은 </a:t>
          </a:r>
          <a:r>
            <a:rPr lang="en-US" altLang="ko-KR" sz="1400" b="1" dirty="0"/>
            <a:t>R-Square</a:t>
          </a:r>
          <a:r>
            <a:rPr lang="ko-KR" altLang="en-US" sz="1400" b="1" dirty="0"/>
            <a:t>값을 가진 모델 산출</a:t>
          </a:r>
        </a:p>
      </dgm:t>
    </dgm:pt>
    <dgm:pt modelId="{EE45F9A3-8861-45AE-9A43-D9BE82B34999}" type="parTrans" cxnId="{4FCC4963-DF0C-461A-8274-5676CD3017D1}">
      <dgm:prSet/>
      <dgm:spPr/>
      <dgm:t>
        <a:bodyPr/>
        <a:lstStyle/>
        <a:p>
          <a:pPr latinLnBrk="1"/>
          <a:endParaRPr lang="ko-KR" altLang="en-US"/>
        </a:p>
      </dgm:t>
    </dgm:pt>
    <dgm:pt modelId="{A457DA82-FF19-4CAB-9DAD-44947D91676B}" type="sibTrans" cxnId="{4FCC4963-DF0C-461A-8274-5676CD3017D1}">
      <dgm:prSet/>
      <dgm:spPr/>
      <dgm:t>
        <a:bodyPr/>
        <a:lstStyle/>
        <a:p>
          <a:pPr latinLnBrk="1"/>
          <a:endParaRPr lang="ko-KR" altLang="en-US"/>
        </a:p>
      </dgm:t>
    </dgm:pt>
    <dgm:pt modelId="{9987A0C8-0F03-4AE1-B3E3-0D22086B838D}">
      <dgm:prSet phldrT="[텍스트]" custT="1"/>
      <dgm:spPr/>
      <dgm:t>
        <a:bodyPr anchor="ctr"/>
        <a:lstStyle/>
        <a:p>
          <a:pPr algn="ctr" latinLnBrk="1"/>
          <a:r>
            <a:rPr lang="ko-KR" altLang="en-US" sz="1400" b="1" dirty="0"/>
            <a:t>지역적 특성에 맞게 </a:t>
          </a:r>
          <a:r>
            <a:rPr lang="ko-KR" altLang="en-US" sz="1400" b="1" dirty="0" err="1"/>
            <a:t>머신러닝을</a:t>
          </a:r>
          <a:r>
            <a:rPr lang="ko-KR" altLang="en-US" sz="1400" b="1" dirty="0"/>
            <a:t> 통해 군집화 한다면 설명력 있는 모델이 나올 수 있을 것으로 예상</a:t>
          </a:r>
        </a:p>
      </dgm:t>
    </dgm:pt>
    <dgm:pt modelId="{A277F568-956A-49DA-98BF-16D684EA58EF}" type="parTrans" cxnId="{8579CBD5-E6E1-4899-B9EC-C76BF7D6F30D}">
      <dgm:prSet/>
      <dgm:spPr/>
      <dgm:t>
        <a:bodyPr/>
        <a:lstStyle/>
        <a:p>
          <a:pPr latinLnBrk="1"/>
          <a:endParaRPr lang="ko-KR" altLang="en-US"/>
        </a:p>
      </dgm:t>
    </dgm:pt>
    <dgm:pt modelId="{CFA906A4-2765-463C-A5D6-B7555EE4D6BF}" type="sibTrans" cxnId="{8579CBD5-E6E1-4899-B9EC-C76BF7D6F30D}">
      <dgm:prSet/>
      <dgm:spPr/>
      <dgm:t>
        <a:bodyPr/>
        <a:lstStyle/>
        <a:p>
          <a:pPr latinLnBrk="1"/>
          <a:endParaRPr lang="ko-KR" altLang="en-US"/>
        </a:p>
      </dgm:t>
    </dgm:pt>
    <dgm:pt modelId="{3D3DAC78-AFE6-4406-9CB3-A0585BEE796C}">
      <dgm:prSet phldrT="[텍스트]" custT="1"/>
      <dgm:spPr/>
      <dgm:t>
        <a:bodyPr anchor="ctr"/>
        <a:lstStyle/>
        <a:p>
          <a:pPr algn="ctr" latinLnBrk="1"/>
          <a:r>
            <a:rPr lang="ko-KR" altLang="en-US" sz="1400" b="1" dirty="0"/>
            <a:t>추후 </a:t>
          </a:r>
          <a:r>
            <a:rPr lang="ko-KR" altLang="en-US" sz="1400" b="1" dirty="0" err="1"/>
            <a:t>머신러닝</a:t>
          </a:r>
          <a:r>
            <a:rPr lang="ko-KR" altLang="en-US" sz="1400" b="1" dirty="0"/>
            <a:t> 프로젝트의 과제</a:t>
          </a:r>
        </a:p>
      </dgm:t>
    </dgm:pt>
    <dgm:pt modelId="{6FC12C72-5D84-43BC-B850-B33A2E82DC0D}" type="parTrans" cxnId="{FFEDAFF6-DFB3-4FF8-B713-70541731BE7B}">
      <dgm:prSet/>
      <dgm:spPr/>
      <dgm:t>
        <a:bodyPr/>
        <a:lstStyle/>
        <a:p>
          <a:pPr latinLnBrk="1"/>
          <a:endParaRPr lang="ko-KR" altLang="en-US"/>
        </a:p>
      </dgm:t>
    </dgm:pt>
    <dgm:pt modelId="{E0AF375D-D6F0-4642-8E0A-CDBB5B5009EF}" type="sibTrans" cxnId="{FFEDAFF6-DFB3-4FF8-B713-70541731BE7B}">
      <dgm:prSet/>
      <dgm:spPr/>
      <dgm:t>
        <a:bodyPr/>
        <a:lstStyle/>
        <a:p>
          <a:pPr latinLnBrk="1"/>
          <a:endParaRPr lang="ko-KR" altLang="en-US"/>
        </a:p>
      </dgm:t>
    </dgm:pt>
    <dgm:pt modelId="{111260E5-13A0-4278-8380-D93AB8954C85}">
      <dgm:prSet phldrT="[텍스트]" custT="1"/>
      <dgm:spPr/>
      <dgm:t>
        <a:bodyPr anchor="ctr"/>
        <a:lstStyle/>
        <a:p>
          <a:pPr algn="ctr" latinLnBrk="1"/>
          <a:r>
            <a:rPr lang="ko-KR" altLang="en-US" sz="1400" b="1" dirty="0"/>
            <a:t>딥러닝 등 다른 방법을 이용하면 실제 매출액이 그래프 상 튀는 구간도 예측할 수 있을 것으로 전망</a:t>
          </a:r>
        </a:p>
      </dgm:t>
    </dgm:pt>
    <dgm:pt modelId="{9B6F8FCB-CC6B-447D-B5A5-0C2CA5DA6048}" type="parTrans" cxnId="{5E8292DE-4182-4AEA-92B4-F795B69361D1}">
      <dgm:prSet/>
      <dgm:spPr/>
      <dgm:t>
        <a:bodyPr/>
        <a:lstStyle/>
        <a:p>
          <a:pPr latinLnBrk="1"/>
          <a:endParaRPr lang="ko-KR" altLang="en-US"/>
        </a:p>
      </dgm:t>
    </dgm:pt>
    <dgm:pt modelId="{93E305BA-5209-442A-88FC-F1A0658DBB1C}" type="sibTrans" cxnId="{5E8292DE-4182-4AEA-92B4-F795B69361D1}">
      <dgm:prSet/>
      <dgm:spPr/>
      <dgm:t>
        <a:bodyPr/>
        <a:lstStyle/>
        <a:p>
          <a:pPr latinLnBrk="1"/>
          <a:endParaRPr lang="ko-KR" altLang="en-US"/>
        </a:p>
      </dgm:t>
    </dgm:pt>
    <dgm:pt modelId="{39C4F5AB-1EC6-4F91-A85F-46A9962DD28C}" type="pres">
      <dgm:prSet presAssocID="{3F30DE1E-5D9B-48F7-970F-73904263EA42}" presName="linear" presStyleCnt="0">
        <dgm:presLayoutVars>
          <dgm:animLvl val="lvl"/>
          <dgm:resizeHandles val="exact"/>
        </dgm:presLayoutVars>
      </dgm:prSet>
      <dgm:spPr/>
    </dgm:pt>
    <dgm:pt modelId="{AAD432E4-9975-4764-BF04-9138A651E43F}" type="pres">
      <dgm:prSet presAssocID="{BECDF646-7FD0-4368-B7F5-88A31C43A22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7C440F-C83F-4D81-B13F-C91AAD5E099E}" type="pres">
      <dgm:prSet presAssocID="{A457DA82-FF19-4CAB-9DAD-44947D91676B}" presName="spacer" presStyleCnt="0"/>
      <dgm:spPr/>
    </dgm:pt>
    <dgm:pt modelId="{61F1D9EF-7C16-4299-9174-E8BA55A15EC8}" type="pres">
      <dgm:prSet presAssocID="{9987A0C8-0F03-4AE1-B3E3-0D22086B83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9935A9-D478-41B6-97EB-1542EC12E4D9}" type="pres">
      <dgm:prSet presAssocID="{CFA906A4-2765-463C-A5D6-B7555EE4D6BF}" presName="spacer" presStyleCnt="0"/>
      <dgm:spPr/>
    </dgm:pt>
    <dgm:pt modelId="{89AD7553-6A4C-4BC9-977E-9D8FCD842782}" type="pres">
      <dgm:prSet presAssocID="{111260E5-13A0-4278-8380-D93AB8954C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28E174-4C39-4327-A23C-6F13891C04B9}" type="pres">
      <dgm:prSet presAssocID="{93E305BA-5209-442A-88FC-F1A0658DBB1C}" presName="spacer" presStyleCnt="0"/>
      <dgm:spPr/>
    </dgm:pt>
    <dgm:pt modelId="{AFE4FFC7-42A3-4700-9859-AE37E704CF16}" type="pres">
      <dgm:prSet presAssocID="{3D3DAC78-AFE6-4406-9CB3-A0585BEE796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FCC4963-DF0C-461A-8274-5676CD3017D1}" srcId="{3F30DE1E-5D9B-48F7-970F-73904263EA42}" destId="{BECDF646-7FD0-4368-B7F5-88A31C43A227}" srcOrd="0" destOrd="0" parTransId="{EE45F9A3-8861-45AE-9A43-D9BE82B34999}" sibTransId="{A457DA82-FF19-4CAB-9DAD-44947D91676B}"/>
    <dgm:cxn modelId="{2D961852-7852-4E9E-8CEF-4D55A65A430C}" type="presOf" srcId="{BECDF646-7FD0-4368-B7F5-88A31C43A227}" destId="{AAD432E4-9975-4764-BF04-9138A651E43F}" srcOrd="0" destOrd="0" presId="urn:microsoft.com/office/officeart/2005/8/layout/vList2"/>
    <dgm:cxn modelId="{7ABDAD84-E8DC-42CC-95A5-3362A804802D}" type="presOf" srcId="{3D3DAC78-AFE6-4406-9CB3-A0585BEE796C}" destId="{AFE4FFC7-42A3-4700-9859-AE37E704CF16}" srcOrd="0" destOrd="0" presId="urn:microsoft.com/office/officeart/2005/8/layout/vList2"/>
    <dgm:cxn modelId="{20BEBA86-5B69-457F-A79D-DB9A4B203593}" type="presOf" srcId="{3F30DE1E-5D9B-48F7-970F-73904263EA42}" destId="{39C4F5AB-1EC6-4F91-A85F-46A9962DD28C}" srcOrd="0" destOrd="0" presId="urn:microsoft.com/office/officeart/2005/8/layout/vList2"/>
    <dgm:cxn modelId="{93A24AD1-1F10-426E-B077-F3BDBD25215E}" type="presOf" srcId="{9987A0C8-0F03-4AE1-B3E3-0D22086B838D}" destId="{61F1D9EF-7C16-4299-9174-E8BA55A15EC8}" srcOrd="0" destOrd="0" presId="urn:microsoft.com/office/officeart/2005/8/layout/vList2"/>
    <dgm:cxn modelId="{8579CBD5-E6E1-4899-B9EC-C76BF7D6F30D}" srcId="{3F30DE1E-5D9B-48F7-970F-73904263EA42}" destId="{9987A0C8-0F03-4AE1-B3E3-0D22086B838D}" srcOrd="1" destOrd="0" parTransId="{A277F568-956A-49DA-98BF-16D684EA58EF}" sibTransId="{CFA906A4-2765-463C-A5D6-B7555EE4D6BF}"/>
    <dgm:cxn modelId="{9EC73CD7-FB10-4C11-BB1B-4247688F9FEF}" type="presOf" srcId="{111260E5-13A0-4278-8380-D93AB8954C85}" destId="{89AD7553-6A4C-4BC9-977E-9D8FCD842782}" srcOrd="0" destOrd="0" presId="urn:microsoft.com/office/officeart/2005/8/layout/vList2"/>
    <dgm:cxn modelId="{5E8292DE-4182-4AEA-92B4-F795B69361D1}" srcId="{3F30DE1E-5D9B-48F7-970F-73904263EA42}" destId="{111260E5-13A0-4278-8380-D93AB8954C85}" srcOrd="2" destOrd="0" parTransId="{9B6F8FCB-CC6B-447D-B5A5-0C2CA5DA6048}" sibTransId="{93E305BA-5209-442A-88FC-F1A0658DBB1C}"/>
    <dgm:cxn modelId="{FFEDAFF6-DFB3-4FF8-B713-70541731BE7B}" srcId="{3F30DE1E-5D9B-48F7-970F-73904263EA42}" destId="{3D3DAC78-AFE6-4406-9CB3-A0585BEE796C}" srcOrd="3" destOrd="0" parTransId="{6FC12C72-5D84-43BC-B850-B33A2E82DC0D}" sibTransId="{E0AF375D-D6F0-4642-8E0A-CDBB5B5009EF}"/>
    <dgm:cxn modelId="{C9B988B5-C3B1-4CAB-B7D8-5E6FC21014E1}" type="presParOf" srcId="{39C4F5AB-1EC6-4F91-A85F-46A9962DD28C}" destId="{AAD432E4-9975-4764-BF04-9138A651E43F}" srcOrd="0" destOrd="0" presId="urn:microsoft.com/office/officeart/2005/8/layout/vList2"/>
    <dgm:cxn modelId="{4FCA3848-4FE2-40F9-ADA4-90DCB0601F4D}" type="presParOf" srcId="{39C4F5AB-1EC6-4F91-A85F-46A9962DD28C}" destId="{527C440F-C83F-4D81-B13F-C91AAD5E099E}" srcOrd="1" destOrd="0" presId="urn:microsoft.com/office/officeart/2005/8/layout/vList2"/>
    <dgm:cxn modelId="{A9771665-B72B-41F7-A3FA-FC7B93786537}" type="presParOf" srcId="{39C4F5AB-1EC6-4F91-A85F-46A9962DD28C}" destId="{61F1D9EF-7C16-4299-9174-E8BA55A15EC8}" srcOrd="2" destOrd="0" presId="urn:microsoft.com/office/officeart/2005/8/layout/vList2"/>
    <dgm:cxn modelId="{E41E1891-495E-4CAA-9F62-0329BC1EAA7C}" type="presParOf" srcId="{39C4F5AB-1EC6-4F91-A85F-46A9962DD28C}" destId="{3B9935A9-D478-41B6-97EB-1542EC12E4D9}" srcOrd="3" destOrd="0" presId="urn:microsoft.com/office/officeart/2005/8/layout/vList2"/>
    <dgm:cxn modelId="{518D1F3C-F4CD-4530-88B7-B5C73F0306AA}" type="presParOf" srcId="{39C4F5AB-1EC6-4F91-A85F-46A9962DD28C}" destId="{89AD7553-6A4C-4BC9-977E-9D8FCD842782}" srcOrd="4" destOrd="0" presId="urn:microsoft.com/office/officeart/2005/8/layout/vList2"/>
    <dgm:cxn modelId="{D42D3E85-C568-497D-97EB-0AD024AC3537}" type="presParOf" srcId="{39C4F5AB-1EC6-4F91-A85F-46A9962DD28C}" destId="{ED28E174-4C39-4327-A23C-6F13891C04B9}" srcOrd="5" destOrd="0" presId="urn:microsoft.com/office/officeart/2005/8/layout/vList2"/>
    <dgm:cxn modelId="{D88CE37D-9D95-49A7-A654-DC182FD8F731}" type="presParOf" srcId="{39C4F5AB-1EC6-4F91-A85F-46A9962DD28C}" destId="{AFE4FFC7-42A3-4700-9859-AE37E704CF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F8EDC-45A5-48B2-AD63-E1836BEDD62D}">
      <dsp:nvSpPr>
        <dsp:cNvPr id="0" name=""/>
        <dsp:cNvSpPr/>
      </dsp:nvSpPr>
      <dsp:spPr>
        <a:xfrm>
          <a:off x="0" y="2414"/>
          <a:ext cx="6689558" cy="5396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분기마다 개점 </a:t>
          </a:r>
          <a:r>
            <a:rPr lang="ko-KR" altLang="en-US" sz="1800" b="1" kern="1200" dirty="0" err="1"/>
            <a:t>점포수</a:t>
          </a:r>
          <a:r>
            <a:rPr lang="en-US" altLang="ko-KR" sz="1800" b="1" kern="1200" dirty="0"/>
            <a:t>, </a:t>
          </a:r>
          <a:r>
            <a:rPr lang="ko-KR" altLang="en-US" sz="1800" b="1" kern="1200" dirty="0"/>
            <a:t>폐점 </a:t>
          </a:r>
          <a:r>
            <a:rPr lang="ko-KR" altLang="en-US" sz="1800" b="1" kern="1200" dirty="0" err="1"/>
            <a:t>점포수</a:t>
          </a:r>
          <a:r>
            <a:rPr lang="ko-KR" altLang="en-US" sz="1800" b="1" kern="1200" dirty="0"/>
            <a:t> </a:t>
          </a:r>
        </a:p>
      </dsp:txBody>
      <dsp:txXfrm>
        <a:off x="26344" y="28758"/>
        <a:ext cx="6636870" cy="486974"/>
      </dsp:txXfrm>
    </dsp:sp>
    <dsp:sp modelId="{05E0A869-FCFF-4D16-BE5C-7D029F088F5E}">
      <dsp:nvSpPr>
        <dsp:cNvPr id="0" name=""/>
        <dsp:cNvSpPr/>
      </dsp:nvSpPr>
      <dsp:spPr>
        <a:xfrm>
          <a:off x="0" y="542077"/>
          <a:ext cx="6689558" cy="1171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393" tIns="17780" rIns="99568" bIns="1778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가게 회전율이 높은 상권일수록 매출액이 높다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단순히 점포수가 많은 것보다 개업 및 폐업이 활발한 것이 </a:t>
          </a:r>
          <a:br>
            <a:rPr lang="en-US" altLang="ko-KR" sz="1400" kern="1200" dirty="0"/>
          </a:br>
          <a:r>
            <a:rPr lang="ko-KR" altLang="en-US" sz="1400" kern="1200" dirty="0"/>
            <a:t>상권 매출액에 더 큰 영향을 끼친다</a:t>
          </a:r>
        </a:p>
      </dsp:txBody>
      <dsp:txXfrm>
        <a:off x="0" y="542077"/>
        <a:ext cx="6689558" cy="1171434"/>
      </dsp:txXfrm>
    </dsp:sp>
    <dsp:sp modelId="{9097E005-E812-40FF-9FA6-FFE64CE3CB09}">
      <dsp:nvSpPr>
        <dsp:cNvPr id="0" name=""/>
        <dsp:cNvSpPr/>
      </dsp:nvSpPr>
      <dsp:spPr>
        <a:xfrm>
          <a:off x="0" y="1713512"/>
          <a:ext cx="6689558" cy="5396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여성직장인구</a:t>
          </a:r>
          <a:r>
            <a:rPr lang="en-US" altLang="ko-KR" sz="1800" b="1" kern="1200" dirty="0"/>
            <a:t>, </a:t>
          </a:r>
          <a:r>
            <a:rPr lang="ko-KR" altLang="en-US" sz="1800" b="1" kern="1200" dirty="0"/>
            <a:t>남성</a:t>
          </a:r>
          <a:r>
            <a:rPr lang="en-US" altLang="ko-KR" sz="1800" b="1" kern="1200" dirty="0"/>
            <a:t>/</a:t>
          </a:r>
          <a:r>
            <a:rPr lang="ko-KR" altLang="en-US" sz="1800" b="1" kern="1200" dirty="0"/>
            <a:t>여성 유동인구</a:t>
          </a:r>
        </a:p>
      </dsp:txBody>
      <dsp:txXfrm>
        <a:off x="26344" y="1739856"/>
        <a:ext cx="6636870" cy="486974"/>
      </dsp:txXfrm>
    </dsp:sp>
    <dsp:sp modelId="{7F9A5F72-E39D-4072-BDB5-04E4DAB95563}">
      <dsp:nvSpPr>
        <dsp:cNvPr id="0" name=""/>
        <dsp:cNvSpPr/>
      </dsp:nvSpPr>
      <dsp:spPr>
        <a:xfrm>
          <a:off x="0" y="2253174"/>
          <a:ext cx="6689558" cy="1164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393" tIns="17780" rIns="99568" bIns="1778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여성을 타겟으로 하는 상권인 경우 직장인을 타겟팅 하는 것이 유리하다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유동인구가 많은 곳은 남성을 타겟팅 하는 것이 유리하다</a:t>
          </a:r>
          <a:r>
            <a:rPr lang="en-US" altLang="ko-KR" sz="1400" kern="1200" dirty="0"/>
            <a:t>.</a:t>
          </a:r>
          <a:endParaRPr lang="ko-KR" altLang="en-US" sz="1400" kern="1200" dirty="0"/>
        </a:p>
      </dsp:txBody>
      <dsp:txXfrm>
        <a:off x="0" y="2253174"/>
        <a:ext cx="6689558" cy="1164350"/>
      </dsp:txXfrm>
    </dsp:sp>
    <dsp:sp modelId="{04FB3563-1919-486E-ADE3-96F9E67DAB75}">
      <dsp:nvSpPr>
        <dsp:cNvPr id="0" name=""/>
        <dsp:cNvSpPr/>
      </dsp:nvSpPr>
      <dsp:spPr>
        <a:xfrm>
          <a:off x="0" y="3417525"/>
          <a:ext cx="6689558" cy="5396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시간대별 매출 비율</a:t>
          </a:r>
          <a:r>
            <a:rPr lang="en-US" altLang="ko-KR" sz="1800" b="1" kern="1200" dirty="0"/>
            <a:t>*</a:t>
          </a:r>
          <a:endParaRPr lang="ko-KR" altLang="en-US" sz="1800" b="1" kern="1200" dirty="0"/>
        </a:p>
      </dsp:txBody>
      <dsp:txXfrm>
        <a:off x="26344" y="3443869"/>
        <a:ext cx="6636870" cy="486974"/>
      </dsp:txXfrm>
    </dsp:sp>
    <dsp:sp modelId="{0BA2F03C-67E2-4501-A271-732F47B7B305}">
      <dsp:nvSpPr>
        <dsp:cNvPr id="0" name=""/>
        <dsp:cNvSpPr/>
      </dsp:nvSpPr>
      <dsp:spPr>
        <a:xfrm>
          <a:off x="0" y="3957187"/>
          <a:ext cx="6689558" cy="115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393" tIns="17780" rIns="99568" bIns="1778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유일하게 </a:t>
          </a:r>
          <a:r>
            <a:rPr lang="en-US" altLang="ko-KR" sz="1400" kern="1200" dirty="0"/>
            <a:t>21~24</a:t>
          </a:r>
          <a:r>
            <a:rPr lang="ko-KR" altLang="en-US" sz="1400" kern="1200" dirty="0"/>
            <a:t>시 매출 비율의 </a:t>
          </a:r>
          <a:r>
            <a:rPr lang="en-US" altLang="ko-KR" sz="1400" kern="1200" dirty="0"/>
            <a:t>p-value </a:t>
          </a:r>
          <a:r>
            <a:rPr lang="ko-KR" altLang="en-US" sz="1400" kern="1200" dirty="0"/>
            <a:t>값이 유의미하다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매출 비율의 분포 특성 때문</a:t>
          </a:r>
        </a:p>
      </dsp:txBody>
      <dsp:txXfrm>
        <a:off x="0" y="3957187"/>
        <a:ext cx="6689558" cy="1158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71BDB-45E0-4241-8C86-EB3FFBBB9559}">
      <dsp:nvSpPr>
        <dsp:cNvPr id="0" name=""/>
        <dsp:cNvSpPr/>
      </dsp:nvSpPr>
      <dsp:spPr>
        <a:xfrm>
          <a:off x="0" y="284775"/>
          <a:ext cx="4612114" cy="61650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21-24</a:t>
          </a:r>
          <a:r>
            <a:rPr lang="ko-KR" altLang="en-US" sz="1400" b="1" kern="1200" dirty="0"/>
            <a:t>시 매출비율만 유의미한 이유</a:t>
          </a:r>
        </a:p>
      </dsp:txBody>
      <dsp:txXfrm>
        <a:off x="30095" y="314870"/>
        <a:ext cx="4551924" cy="556313"/>
      </dsp:txXfrm>
    </dsp:sp>
    <dsp:sp modelId="{785CA770-77FB-4953-9B01-B3FE6B67E189}">
      <dsp:nvSpPr>
        <dsp:cNvPr id="0" name=""/>
        <dsp:cNvSpPr/>
      </dsp:nvSpPr>
      <dsp:spPr>
        <a:xfrm>
          <a:off x="0" y="901279"/>
          <a:ext cx="4612114" cy="338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35" tIns="17780" rIns="99568" bIns="1778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400" kern="1200" dirty="0"/>
            <a:t>21-24</a:t>
          </a:r>
          <a:r>
            <a:rPr lang="ko-KR" altLang="en-US" sz="1400" kern="1200" dirty="0"/>
            <a:t>시 매출비율은 고르게 분포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기타 시간대들은 매출비율이 한 곳에 밀집</a:t>
          </a:r>
          <a:br>
            <a:rPr lang="en-US" altLang="ko-KR" sz="1400" kern="1200" dirty="0"/>
          </a:br>
          <a:r>
            <a:rPr lang="en-US" altLang="ko-KR" sz="1400" kern="1200" dirty="0"/>
            <a:t>- </a:t>
          </a:r>
          <a:r>
            <a:rPr lang="ko-KR" altLang="en-US" sz="1400" kern="1200" dirty="0"/>
            <a:t>보편적으로 가게들이 점심 또는 저녁 타임에 </a:t>
          </a:r>
          <a:br>
            <a:rPr lang="en-US" altLang="ko-KR" sz="1400" kern="1200" dirty="0"/>
          </a:br>
          <a:r>
            <a:rPr lang="ko-KR" altLang="en-US" sz="1400" kern="1200" dirty="0"/>
            <a:t>매출이 집중적으로 일어나는 경우가 많아  </a:t>
          </a:r>
          <a:br>
            <a:rPr lang="en-US" altLang="ko-KR" sz="1400" kern="1200" dirty="0"/>
          </a:br>
          <a:r>
            <a:rPr lang="en-US" altLang="ko-KR" sz="1400" kern="1200" dirty="0"/>
            <a:t>- </a:t>
          </a:r>
          <a:r>
            <a:rPr lang="ko-KR" altLang="en-US" sz="1400" kern="1200" dirty="0"/>
            <a:t>해당 시간대에 피크인 것이 매출을 예측하는데 </a:t>
          </a:r>
          <a:br>
            <a:rPr lang="en-US" altLang="ko-KR" sz="1400" kern="1200" dirty="0"/>
          </a:br>
          <a:r>
            <a:rPr lang="ko-KR" altLang="en-US" sz="1400" kern="1200" dirty="0"/>
            <a:t>큰 영향력을 주지 않는다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400" kern="1200" dirty="0"/>
            <a:t>21</a:t>
          </a:r>
          <a:r>
            <a:rPr lang="ko-KR" altLang="en-US" sz="1400" kern="1200" dirty="0"/>
            <a:t>시 </a:t>
          </a:r>
          <a:r>
            <a:rPr lang="en-US" altLang="ko-KR" sz="1400" kern="1200" dirty="0"/>
            <a:t>- 24</a:t>
          </a:r>
          <a:r>
            <a:rPr lang="ko-KR" altLang="en-US" sz="1400" kern="1200" dirty="0"/>
            <a:t>시 시간대에는 고르게 분포하고 있어 </a:t>
          </a:r>
          <a:br>
            <a:rPr lang="en-US" altLang="ko-KR" sz="1400" kern="1200" dirty="0"/>
          </a:br>
          <a:r>
            <a:rPr lang="en-US" altLang="ko-KR" sz="1400" kern="1200" dirty="0"/>
            <a:t>p-value</a:t>
          </a:r>
          <a:r>
            <a:rPr lang="ko-KR" altLang="en-US" sz="1400" kern="1200" dirty="0"/>
            <a:t>값이 </a:t>
          </a:r>
          <a:r>
            <a:rPr lang="ko-KR" altLang="en-US" sz="1400" kern="1200" dirty="0" err="1"/>
            <a:t>유의미</a:t>
          </a:r>
          <a:r>
            <a:rPr lang="en-US" altLang="ko-KR" sz="1400" kern="1200" dirty="0"/>
            <a:t>. </a:t>
          </a:r>
          <a:br>
            <a:rPr lang="en-US" altLang="ko-KR" sz="1400" kern="1200" dirty="0"/>
          </a:br>
          <a:r>
            <a:rPr lang="en-US" altLang="ko-KR" sz="1400" kern="1200" dirty="0"/>
            <a:t>- </a:t>
          </a:r>
          <a:r>
            <a:rPr lang="ko-KR" altLang="en-US" sz="1400" kern="1200" dirty="0"/>
            <a:t>하지만 기울기가 </a:t>
          </a:r>
          <a:r>
            <a:rPr lang="en-US" altLang="ko-KR" sz="1400" kern="1200" dirty="0"/>
            <a:t>0</a:t>
          </a:r>
          <a:r>
            <a:rPr lang="ko-KR" altLang="en-US" sz="1400" kern="1200" dirty="0"/>
            <a:t>에 가까운 것이 특징이다</a:t>
          </a:r>
          <a:r>
            <a:rPr lang="en-US" altLang="ko-KR" sz="1400" kern="1200" dirty="0"/>
            <a:t>.</a:t>
          </a:r>
          <a:endParaRPr lang="ko-KR" altLang="en-US" sz="1400" kern="1200" dirty="0"/>
        </a:p>
      </dsp:txBody>
      <dsp:txXfrm>
        <a:off x="0" y="901279"/>
        <a:ext cx="4612114" cy="3389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432E4-9975-4764-BF04-9138A651E43F}">
      <dsp:nvSpPr>
        <dsp:cNvPr id="0" name=""/>
        <dsp:cNvSpPr/>
      </dsp:nvSpPr>
      <dsp:spPr>
        <a:xfrm>
          <a:off x="0" y="12644"/>
          <a:ext cx="9083336" cy="617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 err="1"/>
            <a:t>시군구</a:t>
          </a:r>
          <a:r>
            <a:rPr lang="ko-KR" altLang="en-US" sz="1400" b="1" kern="1200" dirty="0"/>
            <a:t> 단위의 군집화를 통해 더 높은 </a:t>
          </a:r>
          <a:r>
            <a:rPr lang="en-US" altLang="ko-KR" sz="1400" b="1" kern="1200" dirty="0"/>
            <a:t>R-Square</a:t>
          </a:r>
          <a:r>
            <a:rPr lang="ko-KR" altLang="en-US" sz="1400" b="1" kern="1200" dirty="0"/>
            <a:t>값을 가진 모델 산출</a:t>
          </a:r>
        </a:p>
      </dsp:txBody>
      <dsp:txXfrm>
        <a:off x="30157" y="42801"/>
        <a:ext cx="9023022" cy="557446"/>
      </dsp:txXfrm>
    </dsp:sp>
    <dsp:sp modelId="{61F1D9EF-7C16-4299-9174-E8BA55A15EC8}">
      <dsp:nvSpPr>
        <dsp:cNvPr id="0" name=""/>
        <dsp:cNvSpPr/>
      </dsp:nvSpPr>
      <dsp:spPr>
        <a:xfrm>
          <a:off x="0" y="725444"/>
          <a:ext cx="9083336" cy="617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지역적 특성에 맞게 </a:t>
          </a:r>
          <a:r>
            <a:rPr lang="ko-KR" altLang="en-US" sz="1400" b="1" kern="1200" dirty="0" err="1"/>
            <a:t>머신러닝을</a:t>
          </a:r>
          <a:r>
            <a:rPr lang="ko-KR" altLang="en-US" sz="1400" b="1" kern="1200" dirty="0"/>
            <a:t> 통해 군집화 한다면 설명력 있는 모델이 나올 수 있을 것으로 예상</a:t>
          </a:r>
        </a:p>
      </dsp:txBody>
      <dsp:txXfrm>
        <a:off x="30157" y="755601"/>
        <a:ext cx="9023022" cy="557446"/>
      </dsp:txXfrm>
    </dsp:sp>
    <dsp:sp modelId="{89AD7553-6A4C-4BC9-977E-9D8FCD842782}">
      <dsp:nvSpPr>
        <dsp:cNvPr id="0" name=""/>
        <dsp:cNvSpPr/>
      </dsp:nvSpPr>
      <dsp:spPr>
        <a:xfrm>
          <a:off x="0" y="1438244"/>
          <a:ext cx="9083336" cy="617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딥러닝 등 다른 방법을 이용하면 실제 매출액이 그래프 상 튀는 구간도 예측할 수 있을 것으로 전망</a:t>
          </a:r>
        </a:p>
      </dsp:txBody>
      <dsp:txXfrm>
        <a:off x="30157" y="1468401"/>
        <a:ext cx="9023022" cy="557446"/>
      </dsp:txXfrm>
    </dsp:sp>
    <dsp:sp modelId="{AFE4FFC7-42A3-4700-9859-AE37E704CF16}">
      <dsp:nvSpPr>
        <dsp:cNvPr id="0" name=""/>
        <dsp:cNvSpPr/>
      </dsp:nvSpPr>
      <dsp:spPr>
        <a:xfrm>
          <a:off x="0" y="2151044"/>
          <a:ext cx="9083336" cy="617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추후 </a:t>
          </a:r>
          <a:r>
            <a:rPr lang="ko-KR" altLang="en-US" sz="1400" b="1" kern="1200" dirty="0" err="1"/>
            <a:t>머신러닝</a:t>
          </a:r>
          <a:r>
            <a:rPr lang="ko-KR" altLang="en-US" sz="1400" b="1" kern="1200" dirty="0"/>
            <a:t> 프로젝트의 과제</a:t>
          </a:r>
        </a:p>
      </dsp:txBody>
      <dsp:txXfrm>
        <a:off x="30157" y="2181201"/>
        <a:ext cx="9023022" cy="55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64D66-6553-43FB-A87A-3E954434868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CD01-733A-473F-B85B-40A329860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22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3160E-31C2-4507-9C9F-415B35D07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49F7AB-1B54-4E8F-926E-3615DC6F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6C395-134A-4900-AF67-E1644CC2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AE67-20B8-4A73-8A90-F39E36CD2B28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B55DF-F924-4EB3-981F-0E1624D7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BD337-5CF0-4FC1-9DE4-F9D3D33A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8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9FA97-383A-4A1F-A67F-C598D0BE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DBC3AD-E95F-4C1F-A766-FE990592E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EBB0D-9866-47F0-8CD4-4A24D6DE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197E-2F69-4E1B-9736-8905A9AA9494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0C8B0-891A-486A-9F6B-64D55BBC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3483B-B8B0-4D50-9425-9D891B95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9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D1F88E-62D6-4448-AD11-327BB9E90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4BC09-66DD-4DE3-82AC-D2F1E02E3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2D4A0-C409-48CB-B53E-AE6144AB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D3CA-AE41-4712-9562-C7AA71E7ADCD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E5E3E-B295-4B37-BC4F-763B1AC2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1B226-12BE-4748-81FF-401252F7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7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82664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9D13-E7F8-483A-BD8B-C3AB2E0B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29CF-D0B2-48AA-A18F-7827291C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2C955-E2C1-4886-B26F-6CB863B7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D1F6-3C1D-42D4-B089-BE9C59FDBA97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64E87-FD3C-48E5-8321-738FC5F4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23402-E4E8-4C1D-9883-43F735C6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72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30909-DCF7-431C-BEA2-67076271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3443F-4359-4606-9BA7-A2B6BC73D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35964-F16A-414D-B808-DA4007E7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04D-A08A-49E8-814D-4DFEC77E908F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31E49-8FCA-408E-8942-71C1C2E6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8A898-64BD-467A-A117-D9DCF9B1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7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05D73-2258-461C-9AF4-FADC0755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83FE0-EE44-4A02-B8AD-77DCBA3CB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2DBB1-1B6E-420E-91E3-5412A4CC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7F32D5-7BA4-4F45-AEBE-CACEDC67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3F3E-9ED1-4279-99FF-BFC1246863FB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E09568-24E8-4526-8262-21E0C00D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8EE78-23D7-46D5-99D9-BBBBCF8A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8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3D0E8-AA34-4510-90B9-3F27486C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BD9DB-AD55-4A9E-A787-63CEAF77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A8DEA-175F-4D3C-8579-D6F4D520F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15C77F-8354-48D5-9746-01A815538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0800ED-AE22-43B9-83DD-5C6B18AFD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2FDD5-F6A2-4439-B0E0-0C5DB887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724F-3083-4F5A-87BA-A4673D7A0E7A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42FE91-8410-487F-93FF-2E479A41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75EC4-9ADB-4F6B-A9E6-2BA91DA1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3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761A8-56F7-4A15-9C86-AA1C9E2E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FF6FD1-A1EA-40DD-8CE6-C08D3F6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D4F6-7DC6-45B5-98C9-237FDB13CC01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6F99F9-43F9-40B9-A3C1-2A3DA348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84CCDA-616D-492C-95C0-DE88D6D4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7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2281F-4F35-4A96-82D8-CBC3F8CA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5D1E-3267-4CFD-A205-97416CF9F9A0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DA800-B29E-48A8-8308-A30CEB1B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ACFDF-0485-4BB1-91D5-E3FB5F79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9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5A513-F3A3-4CE9-A4FF-49BCB914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422E3-52E8-46F9-AC61-E14A6C310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4D3ABA-AEA6-4118-B6EE-EC5EEC159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D67361-1A63-400E-8690-E6A5DD2E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334F-82D0-4716-B2DC-A4BE47665B1E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76A7F-7C00-4F40-A864-F6A4CB33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C0519-7A24-4FB7-B9F3-92E42293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6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2BC70-7D6F-46F2-A582-2676E66B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AA4E72-6B7E-4D41-B268-EF28E98FD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195BFD-68B7-40AE-B03C-59005B141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2F5B53-2B79-4E35-ABF8-96456998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1FE3-FD22-47EB-821D-C5F64ADC51E4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14D08-949E-4AB8-9A7D-3F51FC70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66E2E-37ED-414C-877A-0DCA3D56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3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B88058-8DB2-4A90-A0A8-0C5B5D7A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D3181-189B-49B1-B257-1CE71027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9F682-69D8-4920-B14F-15E6CB81A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9B22-41C2-49F7-AF46-1F1741F7345C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C07E0-0311-4C34-9E4C-8FEE88A76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29739-EEBD-445A-90E5-7AED52DEE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2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3AF3B-14AF-42E8-9D03-4E9E692FA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서울시 골목상권</a:t>
            </a:r>
            <a:br>
              <a:rPr lang="en-US" altLang="ko-KR" dirty="0"/>
            </a:br>
            <a:r>
              <a:rPr lang="ko-KR" altLang="en-US" dirty="0"/>
              <a:t>매출 영향 요인분석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1301E5-C822-4EC6-9950-9ACBAE36C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Regression Project 5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김세진 </a:t>
            </a:r>
            <a:r>
              <a:rPr lang="ko-KR" altLang="en-US" dirty="0" err="1"/>
              <a:t>문다영</a:t>
            </a:r>
            <a:r>
              <a:rPr lang="ko-KR" altLang="en-US" dirty="0"/>
              <a:t> </a:t>
            </a:r>
            <a:r>
              <a:rPr lang="ko-KR" altLang="en-US" dirty="0" err="1"/>
              <a:t>박동재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70EF6D-96D7-4E2F-A314-2D546C72D004}"/>
              </a:ext>
            </a:extLst>
          </p:cNvPr>
          <p:cNvCxnSpPr/>
          <p:nvPr/>
        </p:nvCxnSpPr>
        <p:spPr>
          <a:xfrm>
            <a:off x="1107744" y="3753133"/>
            <a:ext cx="997651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3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방법 </a:t>
            </a:r>
            <a:r>
              <a:rPr lang="en-US" altLang="ko-KR" sz="2400" dirty="0"/>
              <a:t>- EDA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3F7C475-2830-4B7C-A1DC-BECC43F6C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28973"/>
              </p:ext>
            </p:extLst>
          </p:nvPr>
        </p:nvGraphicFramePr>
        <p:xfrm>
          <a:off x="4343400" y="1712491"/>
          <a:ext cx="3505200" cy="4833462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983768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95420733"/>
                    </a:ext>
                  </a:extLst>
                </a:gridCol>
              </a:tblGrid>
              <a:tr h="108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 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30043"/>
                  </a:ext>
                </a:extLst>
              </a:tr>
              <a:tr h="79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Distribution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특이사항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69764"/>
                  </a:ext>
                </a:extLst>
              </a:tr>
              <a:tr h="79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Outliers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Robust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Scaler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2887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Missing Data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으로 대체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0029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다중공선성을</a:t>
                      </a:r>
                      <a:r>
                        <a:rPr lang="ko-KR" altLang="en-US" sz="1100" dirty="0"/>
                        <a:t> 일으키는 선형 종속 없음</a:t>
                      </a:r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Heatmap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2975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A0C208-7930-48A2-94F9-BE6995E86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56356"/>
              </p:ext>
            </p:extLst>
          </p:nvPr>
        </p:nvGraphicFramePr>
        <p:xfrm>
          <a:off x="459155" y="1712491"/>
          <a:ext cx="3505200" cy="4833462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751156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14677618"/>
                    </a:ext>
                  </a:extLst>
                </a:gridCol>
              </a:tblGrid>
              <a:tr h="108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종속 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850310"/>
                  </a:ext>
                </a:extLst>
              </a:tr>
              <a:tr h="12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Distribution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특이사항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393003"/>
                  </a:ext>
                </a:extLst>
              </a:tr>
              <a:tr h="12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Outliers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이상치 확인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857089"/>
                  </a:ext>
                </a:extLst>
              </a:tr>
              <a:tr h="12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Missing Data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해당사항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09150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F7F58EBA-3762-4AD0-A72C-DB6EC2768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5286"/>
              </p:ext>
            </p:extLst>
          </p:nvPr>
        </p:nvGraphicFramePr>
        <p:xfrm>
          <a:off x="8227645" y="1712491"/>
          <a:ext cx="3505200" cy="4833462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983768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95420733"/>
                    </a:ext>
                  </a:extLst>
                </a:gridCol>
              </a:tblGrid>
              <a:tr h="108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 변수와 종속 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30043"/>
                  </a:ext>
                </a:extLst>
              </a:tr>
              <a:tr h="12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Scatter plot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특이사항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69764"/>
                  </a:ext>
                </a:extLst>
              </a:tr>
              <a:tr h="12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Linear or </a:t>
                      </a:r>
                      <a:br>
                        <a:rPr lang="en-US" altLang="ko-KR" b="1" dirty="0"/>
                      </a:br>
                      <a:r>
                        <a:rPr lang="en-US" altLang="ko-KR" b="1" dirty="0"/>
                        <a:t>Non-linear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특이사항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288713"/>
                  </a:ext>
                </a:extLst>
              </a:tr>
              <a:tr h="12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특이사항 없음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100" dirty="0"/>
                        <a:t>Heatmap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0029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70CBCB0-629E-4BC6-9125-13FC72DC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06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76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방법 </a:t>
            </a:r>
            <a:r>
              <a:rPr lang="en-US" altLang="ko-KR" sz="2400" dirty="0"/>
              <a:t>- EDA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70CBCB0-629E-4BC6-9125-13FC72DC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2CF33A-672B-4FC0-8768-8768F387FA9D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A41191B-C678-44B9-8667-05114A3DE263}"/>
              </a:ext>
            </a:extLst>
          </p:cNvPr>
          <p:cNvGraphicFramePr>
            <a:graphicFrameLocks noGrp="1"/>
          </p:cNvGraphicFramePr>
          <p:nvPr/>
        </p:nvGraphicFramePr>
        <p:xfrm>
          <a:off x="244718" y="1402301"/>
          <a:ext cx="7070482" cy="521693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06286">
                  <a:extLst>
                    <a:ext uri="{9D8B030D-6E8A-4147-A177-3AD203B41FA5}">
                      <a16:colId xmlns:a16="http://schemas.microsoft.com/office/drawing/2014/main" val="2045141115"/>
                    </a:ext>
                  </a:extLst>
                </a:gridCol>
                <a:gridCol w="1959199">
                  <a:extLst>
                    <a:ext uri="{9D8B030D-6E8A-4147-A177-3AD203B41FA5}">
                      <a16:colId xmlns:a16="http://schemas.microsoft.com/office/drawing/2014/main" val="292617005"/>
                    </a:ext>
                  </a:extLst>
                </a:gridCol>
                <a:gridCol w="4804997">
                  <a:extLst>
                    <a:ext uri="{9D8B030D-6E8A-4147-A177-3AD203B41FA5}">
                      <a16:colId xmlns:a16="http://schemas.microsoft.com/office/drawing/2014/main" val="709397567"/>
                    </a:ext>
                  </a:extLst>
                </a:gridCol>
              </a:tblGrid>
              <a:tr h="2395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 err="1">
                          <a:effectLst/>
                        </a:rPr>
                        <a:t>변수명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설명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026766482"/>
                  </a:ext>
                </a:extLst>
              </a:tr>
              <a:tr h="288000">
                <a:tc rowSpan="17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독립변수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sales_female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여성의 매출액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/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총 매출액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(50m Cell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단위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47398094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latin typeface="+mn-lt"/>
                        </a:rPr>
                        <a:t>sales_2030s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전체 매출액 대비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20-30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대가 지출한 매출액의 비율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7766540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latin typeface="+mn-lt"/>
                        </a:rPr>
                        <a:t>sales_06_11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전체 매출액 대비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06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- 11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시의 매출액의 비율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3540129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latin typeface="+mn-lt"/>
                        </a:rPr>
                        <a:t>sales_11_14</a:t>
                      </a:r>
                      <a:endParaRPr lang="ko-KR" altLang="ko-KR" sz="105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전체 매출액 대비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11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- 14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시의 매출액의 비율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58636953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latin typeface="+mn-lt"/>
                        </a:rPr>
                        <a:t>sales_14_17 </a:t>
                      </a:r>
                      <a:endParaRPr lang="ko-KR" altLang="ko-KR" sz="105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전체 매출액 대비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14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- 17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시의 매출액의 비율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29488593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latin typeface="+mn-lt"/>
                        </a:rPr>
                        <a:t>sales_17_21</a:t>
                      </a:r>
                      <a:endParaRPr lang="ko-KR" altLang="ko-KR" sz="105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전체 매출액 대비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17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- 21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시의 매출액의 비율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43331409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latin typeface="+mn-lt"/>
                        </a:rPr>
                        <a:t>sales_21_24</a:t>
                      </a:r>
                      <a:endParaRPr lang="ko-KR" altLang="ko-KR" sz="105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</a:rPr>
                        <a:t>전체 매출액 대비 </a:t>
                      </a:r>
                      <a:r>
                        <a:rPr kumimoji="0" lang="en-US" altLang="ko-KR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</a:rPr>
                        <a:t>21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- 24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시의 </a:t>
                      </a:r>
                      <a:r>
                        <a:rPr kumimoji="0" lang="ko-KR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</a:rPr>
                        <a:t>매출액의 비율</a:t>
                      </a:r>
                      <a:endParaRPr kumimoji="0" lang="ko-KR" altLang="ko-KR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87641791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sales_weekday</a:t>
                      </a:r>
                      <a:endParaRPr lang="ko-KR" altLang="ko-KR" sz="105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전체 매출액 대비 주중 매출액의 비율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11480582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s_work_female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총 직장인구 대비 여성직장인구의 비율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(50m Cell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단위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67757799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s_float_male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총 유동인구 대비 남성 유동인구의 비율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(50m Cell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단위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14386767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s_float_female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총 유동인구 대비 여성 유동인구의 비율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(50m Cell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단위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01807742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b_facil_total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총 </a:t>
                      </a:r>
                      <a:r>
                        <a:rPr lang="ko-KR" altLang="en-US" sz="1050" kern="100" dirty="0" err="1">
                          <a:effectLst/>
                          <a:latin typeface="+mn-lt"/>
                        </a:rPr>
                        <a:t>집객시설수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64286914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s_store_no_of_store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사업자등록번호 기반 서울시 소재 사업체정보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수</a:t>
                      </a:r>
                      <a:endParaRPr lang="ko-KR" altLang="ko-KR" sz="1050" b="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095922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s_store_no_of_opening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개업 </a:t>
                      </a:r>
                      <a:r>
                        <a:rPr lang="ko-KR" altLang="en-US" sz="1050" kern="100" dirty="0" err="1">
                          <a:effectLst/>
                          <a:latin typeface="+mn-lt"/>
                        </a:rPr>
                        <a:t>점포수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개업 신고 사업자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3116235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s_store_no_of_closing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폐업 </a:t>
                      </a:r>
                      <a:r>
                        <a:rPr lang="ko-KR" altLang="en-US" sz="1050" kern="100" dirty="0" err="1">
                          <a:effectLst/>
                          <a:latin typeface="+mn-lt"/>
                        </a:rPr>
                        <a:t>점포수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폐업 신고 사업자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77747650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>
                          <a:latin typeface="+mn-lt"/>
                        </a:rPr>
                        <a:t>b_income_avg_monthly_inc</a:t>
                      </a:r>
                      <a:endParaRPr lang="ko-KR" altLang="ko-KR" sz="1050" b="1" kern="100" dirty="0">
                        <a:effectLst/>
                        <a:latin typeface="+mn-lt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국민건강보험공단의 건강보험료 납부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20</a:t>
                      </a: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분위를 </a:t>
                      </a:r>
                      <a:r>
                        <a:rPr lang="ko-KR" altLang="ko-KR" sz="1050" kern="100" dirty="0" err="1">
                          <a:effectLst/>
                          <a:latin typeface="+mn-lt"/>
                        </a:rPr>
                        <a:t>기준소득월액으로</a:t>
                      </a: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 환산하여 주거지 기반으로 소득분위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(10</a:t>
                      </a: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분위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를 산출한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배후지역의 월별평균소득 </a:t>
                      </a: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정보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77169309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b_apt_avg_price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서울시 공간정보담당관에서 제공된 아파트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DB</a:t>
                      </a: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기반으로 산출한 </a:t>
                      </a:r>
                      <a:br>
                        <a:rPr lang="en-US" altLang="ko-KR" sz="1050" kern="100" dirty="0">
                          <a:effectLst/>
                          <a:latin typeface="+mn-lt"/>
                        </a:rPr>
                      </a:b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아파트 평균시가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를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평당 가격으로 산출</a:t>
                      </a:r>
                      <a:endParaRPr lang="en-US" alt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508015135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5612785-1E3D-4134-86B3-A747C1053021}"/>
              </a:ext>
            </a:extLst>
          </p:cNvPr>
          <p:cNvSpPr/>
          <p:nvPr/>
        </p:nvSpPr>
        <p:spPr>
          <a:xfrm>
            <a:off x="7514203" y="3565069"/>
            <a:ext cx="980388" cy="895547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AA6CDD1-A722-477F-9A96-041A7BF74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55414"/>
              </p:ext>
            </p:extLst>
          </p:nvPr>
        </p:nvGraphicFramePr>
        <p:xfrm>
          <a:off x="8610600" y="3160712"/>
          <a:ext cx="3423920" cy="1599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3920">
                  <a:extLst>
                    <a:ext uri="{9D8B030D-6E8A-4147-A177-3AD203B41FA5}">
                      <a16:colId xmlns:a16="http://schemas.microsoft.com/office/drawing/2014/main" val="232013194"/>
                    </a:ext>
                  </a:extLst>
                </a:gridCol>
              </a:tblGrid>
              <a:tr h="304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종속변수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061298"/>
                  </a:ext>
                </a:extLst>
              </a:tr>
              <a:tr h="304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매출액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45255"/>
                  </a:ext>
                </a:extLst>
              </a:tr>
              <a:tr h="9881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</a:rPr>
                        <a:t>3</a:t>
                      </a:r>
                      <a:r>
                        <a:rPr lang="ko-KR" altLang="ko-KR" sz="1400" kern="100" dirty="0">
                          <a:effectLst/>
                        </a:rPr>
                        <a:t>개 카드사의 카드승인금액을 </a:t>
                      </a:r>
                      <a:endParaRPr lang="en-US" altLang="ko-KR" sz="14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>
                          <a:effectLst/>
                        </a:rPr>
                        <a:t>바탕으로 서울시 보정비율을</a:t>
                      </a:r>
                      <a:endParaRPr lang="en-US" altLang="ko-KR" sz="14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>
                          <a:effectLst/>
                        </a:rPr>
                        <a:t> 곱</a:t>
                      </a:r>
                      <a:r>
                        <a:rPr lang="ko-KR" altLang="en-US" sz="1400" kern="100" dirty="0">
                          <a:effectLst/>
                        </a:rPr>
                        <a:t>한</a:t>
                      </a:r>
                      <a:r>
                        <a:rPr lang="ko-KR" altLang="ko-KR" sz="1400" kern="100" dirty="0">
                          <a:effectLst/>
                        </a:rPr>
                        <a:t> </a:t>
                      </a:r>
                      <a:r>
                        <a:rPr lang="en-US" altLang="ko-KR" sz="1400" kern="100" dirty="0">
                          <a:effectLst/>
                        </a:rPr>
                        <a:t>45</a:t>
                      </a:r>
                      <a:r>
                        <a:rPr lang="ko-KR" altLang="ko-KR" sz="1400" kern="100" dirty="0">
                          <a:effectLst/>
                        </a:rPr>
                        <a:t>개 생활밀집업종 매출액</a:t>
                      </a:r>
                      <a:endParaRPr lang="ko-KR" alt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35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76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방법 </a:t>
            </a:r>
            <a:r>
              <a:rPr lang="en-US" altLang="ko-KR" sz="2400" dirty="0"/>
              <a:t>- Feature Selection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46AC11-0003-4C5F-ADAE-1B05F202A951}"/>
              </a:ext>
            </a:extLst>
          </p:cNvPr>
          <p:cNvGrpSpPr/>
          <p:nvPr/>
        </p:nvGrpSpPr>
        <p:grpSpPr>
          <a:xfrm>
            <a:off x="628651" y="2574430"/>
            <a:ext cx="10934698" cy="2487129"/>
            <a:chOff x="579876" y="2608550"/>
            <a:chExt cx="10934698" cy="2487129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9E77C26B-642A-44D2-9575-70FB95C6DAD6}"/>
                </a:ext>
              </a:extLst>
            </p:cNvPr>
            <p:cNvSpPr/>
            <p:nvPr/>
          </p:nvSpPr>
          <p:spPr>
            <a:xfrm>
              <a:off x="579876" y="4164901"/>
              <a:ext cx="4797384" cy="930778"/>
            </a:xfrm>
            <a:custGeom>
              <a:avLst/>
              <a:gdLst>
                <a:gd name="connsiteX0" fmla="*/ 0 w 4797384"/>
                <a:gd name="connsiteY0" fmla="*/ 0 h 930778"/>
                <a:gd name="connsiteX1" fmla="*/ 4797384 w 4797384"/>
                <a:gd name="connsiteY1" fmla="*/ 0 h 930778"/>
                <a:gd name="connsiteX2" fmla="*/ 4797384 w 4797384"/>
                <a:gd name="connsiteY2" fmla="*/ 930778 h 930778"/>
                <a:gd name="connsiteX3" fmla="*/ 0 w 4797384"/>
                <a:gd name="connsiteY3" fmla="*/ 930778 h 930778"/>
                <a:gd name="connsiteX4" fmla="*/ 0 w 4797384"/>
                <a:gd name="connsiteY4" fmla="*/ 0 h 93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84" h="930778">
                  <a:moveTo>
                    <a:pt x="0" y="0"/>
                  </a:moveTo>
                  <a:lnTo>
                    <a:pt x="4797384" y="0"/>
                  </a:lnTo>
                  <a:lnTo>
                    <a:pt x="4797384" y="930778"/>
                  </a:lnTo>
                  <a:lnTo>
                    <a:pt x="0" y="9307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ea"/>
                <a:buAutoNum type="circleNumDbPlain"/>
              </a:pPr>
              <a:r>
                <a:rPr lang="ko-KR" altLang="en-US" sz="1400" kern="1200" dirty="0"/>
                <a:t> 변수와 매출액에 대한 상관관계 분석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ea"/>
                <a:buAutoNum type="circleNumDbPlain"/>
              </a:pPr>
              <a:r>
                <a:rPr lang="ko-KR" altLang="en-US" sz="1400" kern="1200" dirty="0"/>
                <a:t> 변수들 간의 상관관계 분석하여 </a:t>
              </a:r>
              <a:r>
                <a:rPr lang="ko-KR" altLang="en-US" sz="1400" kern="1200" dirty="0" err="1"/>
                <a:t>다중공선성이</a:t>
              </a:r>
              <a:r>
                <a:rPr lang="ko-KR" altLang="en-US" sz="1400" kern="1200" dirty="0"/>
                <a:t> 의심되는 경우 매출액과의 상관관계가 높은 변수만 선택</a:t>
              </a: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EE7639DF-A499-4400-B886-D3A2FDF8DA3F}"/>
                </a:ext>
              </a:extLst>
            </p:cNvPr>
            <p:cNvSpPr/>
            <p:nvPr/>
          </p:nvSpPr>
          <p:spPr>
            <a:xfrm>
              <a:off x="5419878" y="2900715"/>
              <a:ext cx="553435" cy="1056569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3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2014F45C-968B-4C4C-9FC3-8E4D986B8FE7}"/>
                </a:ext>
              </a:extLst>
            </p:cNvPr>
            <p:cNvSpPr/>
            <p:nvPr/>
          </p:nvSpPr>
          <p:spPr>
            <a:xfrm>
              <a:off x="5872689" y="2900715"/>
              <a:ext cx="553435" cy="1056569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3">
                <a:shade val="90000"/>
                <a:hueOff val="0"/>
                <a:satOff val="0"/>
                <a:lumOff val="23095"/>
                <a:alphaOff val="0"/>
              </a:schemeClr>
            </a:lnRef>
            <a:fillRef idx="1">
              <a:schemeClr val="accent3">
                <a:shade val="90000"/>
                <a:hueOff val="0"/>
                <a:satOff val="0"/>
                <a:lumOff val="23095"/>
                <a:alphaOff val="0"/>
              </a:schemeClr>
            </a:fillRef>
            <a:effectRef idx="0">
              <a:schemeClr val="accent3">
                <a:shade val="90000"/>
                <a:hueOff val="0"/>
                <a:satOff val="0"/>
                <a:lumOff val="2309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6920AD5-7F2E-45D5-8F4E-2D2DAFB83136}"/>
                </a:ext>
              </a:extLst>
            </p:cNvPr>
            <p:cNvSpPr/>
            <p:nvPr/>
          </p:nvSpPr>
          <p:spPr>
            <a:xfrm>
              <a:off x="8313422" y="2752711"/>
              <a:ext cx="1282964" cy="1282964"/>
            </a:xfrm>
            <a:custGeom>
              <a:avLst/>
              <a:gdLst>
                <a:gd name="connsiteX0" fmla="*/ 0 w 1282964"/>
                <a:gd name="connsiteY0" fmla="*/ 641482 h 1282964"/>
                <a:gd name="connsiteX1" fmla="*/ 641482 w 1282964"/>
                <a:gd name="connsiteY1" fmla="*/ 0 h 1282964"/>
                <a:gd name="connsiteX2" fmla="*/ 1282964 w 1282964"/>
                <a:gd name="connsiteY2" fmla="*/ 641482 h 1282964"/>
                <a:gd name="connsiteX3" fmla="*/ 641482 w 1282964"/>
                <a:gd name="connsiteY3" fmla="*/ 1282964 h 1282964"/>
                <a:gd name="connsiteX4" fmla="*/ 0 w 1282964"/>
                <a:gd name="connsiteY4" fmla="*/ 641482 h 128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964" h="1282964">
                  <a:moveTo>
                    <a:pt x="0" y="641482"/>
                  </a:moveTo>
                  <a:cubicBezTo>
                    <a:pt x="0" y="287201"/>
                    <a:pt x="287201" y="0"/>
                    <a:pt x="641482" y="0"/>
                  </a:cubicBezTo>
                  <a:cubicBezTo>
                    <a:pt x="995763" y="0"/>
                    <a:pt x="1282964" y="287201"/>
                    <a:pt x="1282964" y="641482"/>
                  </a:cubicBezTo>
                  <a:cubicBezTo>
                    <a:pt x="1282964" y="995763"/>
                    <a:pt x="995763" y="1282964"/>
                    <a:pt x="641482" y="1282964"/>
                  </a:cubicBezTo>
                  <a:cubicBezTo>
                    <a:pt x="287201" y="1282964"/>
                    <a:pt x="0" y="995763"/>
                    <a:pt x="0" y="641482"/>
                  </a:cubicBezTo>
                  <a:close/>
                </a:path>
              </a:pathLst>
            </a:cu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187886" tIns="187886" rIns="187886" bIns="187886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kern="1200" dirty="0"/>
                <a:t>변수 편집</a:t>
              </a: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93E85D5-C924-4074-9CFD-534187B8B5CD}"/>
                </a:ext>
              </a:extLst>
            </p:cNvPr>
            <p:cNvSpPr/>
            <p:nvPr/>
          </p:nvSpPr>
          <p:spPr>
            <a:xfrm>
              <a:off x="6814742" y="4164901"/>
              <a:ext cx="4699832" cy="930778"/>
            </a:xfrm>
            <a:custGeom>
              <a:avLst/>
              <a:gdLst>
                <a:gd name="connsiteX0" fmla="*/ 0 w 4699832"/>
                <a:gd name="connsiteY0" fmla="*/ 0 h 930778"/>
                <a:gd name="connsiteX1" fmla="*/ 4699832 w 4699832"/>
                <a:gd name="connsiteY1" fmla="*/ 0 h 930778"/>
                <a:gd name="connsiteX2" fmla="*/ 4699832 w 4699832"/>
                <a:gd name="connsiteY2" fmla="*/ 930778 h 930778"/>
                <a:gd name="connsiteX3" fmla="*/ 0 w 4699832"/>
                <a:gd name="connsiteY3" fmla="*/ 930778 h 930778"/>
                <a:gd name="connsiteX4" fmla="*/ 0 w 4699832"/>
                <a:gd name="connsiteY4" fmla="*/ 0 h 93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9832" h="930778">
                  <a:moveTo>
                    <a:pt x="0" y="0"/>
                  </a:moveTo>
                  <a:lnTo>
                    <a:pt x="4699832" y="0"/>
                  </a:lnTo>
                  <a:lnTo>
                    <a:pt x="4699832" y="930778"/>
                  </a:lnTo>
                  <a:lnTo>
                    <a:pt x="0" y="9307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ea"/>
                <a:buAutoNum type="circleNumDbPlain"/>
              </a:pPr>
              <a:r>
                <a:rPr lang="ko-KR" altLang="en-US" sz="1400" kern="1200" dirty="0"/>
                <a:t> 상관관계가 높은 변수를 만들기 위해 일부 변수 병합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ea"/>
                <a:buAutoNum type="circleNumDbPlain"/>
              </a:pPr>
              <a:r>
                <a:rPr lang="ko-KR" altLang="en-US" sz="1400" kern="1200" dirty="0"/>
                <a:t> 변수 조합하여 새 변수 생성</a:t>
              </a:r>
              <a:br>
                <a:rPr lang="en-US" altLang="ko-KR" sz="1400" kern="1200" dirty="0"/>
              </a:br>
              <a:r>
                <a:rPr lang="en-US" altLang="ko-KR" sz="1400" kern="1200" dirty="0"/>
                <a:t>(</a:t>
              </a:r>
              <a:r>
                <a:rPr lang="ko-KR" altLang="en-US" sz="1400" kern="1200" dirty="0"/>
                <a:t>시간대별 매출액 비율</a:t>
              </a:r>
              <a:r>
                <a:rPr lang="en-US" altLang="ko-KR" sz="1400" kern="1200" dirty="0"/>
                <a:t>, </a:t>
              </a:r>
              <a:r>
                <a:rPr lang="ko-KR" altLang="en-US" sz="1400" kern="1200" dirty="0"/>
                <a:t>연령대별 매출액 비율</a:t>
              </a:r>
              <a:r>
                <a:rPr lang="en-US" altLang="ko-KR" sz="1400" kern="1200" dirty="0"/>
                <a:t>)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7CB449D-3BE7-4620-AC61-603A68E0A4A6}"/>
                </a:ext>
              </a:extLst>
            </p:cNvPr>
            <p:cNvGrpSpPr/>
            <p:nvPr/>
          </p:nvGrpSpPr>
          <p:grpSpPr>
            <a:xfrm>
              <a:off x="2103157" y="2608550"/>
              <a:ext cx="1649063" cy="1496594"/>
              <a:chOff x="2403524" y="2538769"/>
              <a:chExt cx="1649063" cy="1496594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21DE62D-5651-49C6-8C7B-0C3FD60B1D76}"/>
                  </a:ext>
                </a:extLst>
              </p:cNvPr>
              <p:cNvSpPr/>
              <p:nvPr/>
            </p:nvSpPr>
            <p:spPr>
              <a:xfrm>
                <a:off x="2487467" y="2924910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9050F41C-17B6-44A6-9A7A-FF5892B8ADCA}"/>
                  </a:ext>
                </a:extLst>
              </p:cNvPr>
              <p:cNvSpPr/>
              <p:nvPr/>
            </p:nvSpPr>
            <p:spPr>
              <a:xfrm>
                <a:off x="2571411" y="2757022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3785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378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02903AF-1C24-4FDE-BF31-B8805810CFF1}"/>
                  </a:ext>
                </a:extLst>
              </p:cNvPr>
              <p:cNvSpPr/>
              <p:nvPr/>
            </p:nvSpPr>
            <p:spPr>
              <a:xfrm>
                <a:off x="2772876" y="2790600"/>
                <a:ext cx="188444" cy="18844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7571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7571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C4E5669-7737-498B-ABB9-05BB9ED0711A}"/>
                  </a:ext>
                </a:extLst>
              </p:cNvPr>
              <p:cNvSpPr/>
              <p:nvPr/>
            </p:nvSpPr>
            <p:spPr>
              <a:xfrm>
                <a:off x="2940763" y="2605924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11356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1135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CC2D734-BF69-4394-8E72-0E85CB169A4B}"/>
                  </a:ext>
                </a:extLst>
              </p:cNvPr>
              <p:cNvSpPr/>
              <p:nvPr/>
            </p:nvSpPr>
            <p:spPr>
              <a:xfrm>
                <a:off x="3159016" y="2538769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15142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1514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A827866-BF3A-4B30-8D0D-752CADAC1141}"/>
                  </a:ext>
                </a:extLst>
              </p:cNvPr>
              <p:cNvSpPr/>
              <p:nvPr/>
            </p:nvSpPr>
            <p:spPr>
              <a:xfrm>
                <a:off x="3427636" y="2656290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18927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1892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D39894F-2C5B-45D7-AF92-0C4CBD8351AE}"/>
                  </a:ext>
                </a:extLst>
              </p:cNvPr>
              <p:cNvSpPr/>
              <p:nvPr/>
            </p:nvSpPr>
            <p:spPr>
              <a:xfrm>
                <a:off x="3595523" y="2740234"/>
                <a:ext cx="188444" cy="18844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22713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2271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C5D64A-FDC2-4D60-B303-01354FEDD173}"/>
                  </a:ext>
                </a:extLst>
              </p:cNvPr>
              <p:cNvSpPr/>
              <p:nvPr/>
            </p:nvSpPr>
            <p:spPr>
              <a:xfrm>
                <a:off x="3830565" y="2924910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26498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2649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FB31ED6-F491-45E1-8395-82B9A266B0D7}"/>
                  </a:ext>
                </a:extLst>
              </p:cNvPr>
              <p:cNvSpPr/>
              <p:nvPr/>
            </p:nvSpPr>
            <p:spPr>
              <a:xfrm>
                <a:off x="3931298" y="3109586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30284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3028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948D68B-3FD4-456B-8E6E-70562693C1BE}"/>
                  </a:ext>
                </a:extLst>
              </p:cNvPr>
              <p:cNvSpPr/>
              <p:nvPr/>
            </p:nvSpPr>
            <p:spPr>
              <a:xfrm>
                <a:off x="3058284" y="2757022"/>
                <a:ext cx="308364" cy="30836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34069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34069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247B6D66-B2C6-4C58-82B5-A2705E15877B}"/>
                  </a:ext>
                </a:extLst>
              </p:cNvPr>
              <p:cNvSpPr/>
              <p:nvPr/>
            </p:nvSpPr>
            <p:spPr>
              <a:xfrm>
                <a:off x="2403524" y="3394994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34069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34069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408B3BA3-DB36-422A-9105-F21BA18431D6}"/>
                  </a:ext>
                </a:extLst>
              </p:cNvPr>
              <p:cNvSpPr/>
              <p:nvPr/>
            </p:nvSpPr>
            <p:spPr>
              <a:xfrm>
                <a:off x="2504256" y="3546092"/>
                <a:ext cx="188444" cy="18844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30284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3028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13F15A8-B1C4-4C8C-B0FC-43AFC63CFD06}"/>
                  </a:ext>
                </a:extLst>
              </p:cNvPr>
              <p:cNvSpPr/>
              <p:nvPr/>
            </p:nvSpPr>
            <p:spPr>
              <a:xfrm>
                <a:off x="2756087" y="3680402"/>
                <a:ext cx="274101" cy="274101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26498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2649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54F4606-5926-4013-B29E-9CA6EF0DE27A}"/>
                  </a:ext>
                </a:extLst>
              </p:cNvPr>
              <p:cNvSpPr/>
              <p:nvPr/>
            </p:nvSpPr>
            <p:spPr>
              <a:xfrm>
                <a:off x="3108650" y="3898656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22713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2271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0823B4E-B903-4CDC-864F-4DE9A110EAB7}"/>
                  </a:ext>
                </a:extLst>
              </p:cNvPr>
              <p:cNvSpPr/>
              <p:nvPr/>
            </p:nvSpPr>
            <p:spPr>
              <a:xfrm>
                <a:off x="3175805" y="3680402"/>
                <a:ext cx="188444" cy="18844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18927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1892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1EDA1ACB-07C7-4F81-9C26-EDA19A5A62AF}"/>
                  </a:ext>
                </a:extLst>
              </p:cNvPr>
              <p:cNvSpPr/>
              <p:nvPr/>
            </p:nvSpPr>
            <p:spPr>
              <a:xfrm>
                <a:off x="3343692" y="3915444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15142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1514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1017692-3B2A-44EA-AE07-7001A722BB68}"/>
                  </a:ext>
                </a:extLst>
              </p:cNvPr>
              <p:cNvSpPr/>
              <p:nvPr/>
            </p:nvSpPr>
            <p:spPr>
              <a:xfrm>
                <a:off x="3494791" y="3646825"/>
                <a:ext cx="274101" cy="274101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11356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1135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0B48DA49-B735-4B31-9558-F27BD092166D}"/>
                  </a:ext>
                </a:extLst>
              </p:cNvPr>
              <p:cNvSpPr/>
              <p:nvPr/>
            </p:nvSpPr>
            <p:spPr>
              <a:xfrm>
                <a:off x="3864143" y="3579670"/>
                <a:ext cx="188444" cy="18844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7571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7571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04A4F282-8A91-4181-AED8-F2636D58E0DD}"/>
                  </a:ext>
                </a:extLst>
              </p:cNvPr>
              <p:cNvSpPr/>
              <p:nvPr/>
            </p:nvSpPr>
            <p:spPr>
              <a:xfrm>
                <a:off x="2489180" y="3076008"/>
                <a:ext cx="1507559" cy="496809"/>
              </a:xfrm>
              <a:custGeom>
                <a:avLst/>
                <a:gdLst>
                  <a:gd name="connsiteX0" fmla="*/ 0 w 1507559"/>
                  <a:gd name="connsiteY0" fmla="*/ 0 h 496809"/>
                  <a:gd name="connsiteX1" fmla="*/ 1507559 w 1507559"/>
                  <a:gd name="connsiteY1" fmla="*/ 0 h 496809"/>
                  <a:gd name="connsiteX2" fmla="*/ 1507559 w 1507559"/>
                  <a:gd name="connsiteY2" fmla="*/ 496809 h 496809"/>
                  <a:gd name="connsiteX3" fmla="*/ 0 w 1507559"/>
                  <a:gd name="connsiteY3" fmla="*/ 496809 h 496809"/>
                  <a:gd name="connsiteX4" fmla="*/ 0 w 1507559"/>
                  <a:gd name="connsiteY4" fmla="*/ 0 h 49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7559" h="496809">
                    <a:moveTo>
                      <a:pt x="0" y="0"/>
                    </a:moveTo>
                    <a:lnTo>
                      <a:pt x="1507559" y="0"/>
                    </a:lnTo>
                    <a:lnTo>
                      <a:pt x="1507559" y="496809"/>
                    </a:lnTo>
                    <a:lnTo>
                      <a:pt x="0" y="49680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100" kern="1200" dirty="0"/>
                  <a:t>17</a:t>
                </a:r>
                <a:r>
                  <a:rPr lang="ko-KR" altLang="en-US" sz="1100" kern="1200" dirty="0"/>
                  <a:t>개 파일</a:t>
                </a:r>
                <a:r>
                  <a:rPr lang="en-US" altLang="ko-KR" sz="1100" kern="1200" dirty="0"/>
                  <a:t>, 1000</a:t>
                </a:r>
                <a:r>
                  <a:rPr lang="ko-KR" altLang="en-US" sz="1100" kern="1200" dirty="0"/>
                  <a:t>여개의 컬럼 중 변수 설정</a:t>
                </a:r>
              </a:p>
            </p:txBody>
          </p:sp>
        </p:grpSp>
      </p:grp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09F78675-C7CA-4F5A-A699-3C493BA1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2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1 </a:t>
            </a:r>
            <a:r>
              <a:rPr lang="en-US" altLang="ko-KR" sz="2400" dirty="0"/>
              <a:t>- </a:t>
            </a:r>
            <a:r>
              <a:rPr lang="ko-KR" altLang="en-US" sz="2400" dirty="0"/>
              <a:t>수치형 데이터 변수만으로 </a:t>
            </a:r>
            <a:r>
              <a:rPr lang="en-US" altLang="ko-KR" sz="2400" dirty="0"/>
              <a:t>OLS </a:t>
            </a:r>
            <a:r>
              <a:rPr lang="ko-KR" altLang="en-US" sz="2400" dirty="0"/>
              <a:t>회귀분석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DFAE471-A992-46B2-895C-3FE101A4CA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71965"/>
            <a:ext cx="4724400" cy="5061858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0FFE052-64EC-4E0A-8D48-086B9C858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90688"/>
            <a:ext cx="5607538" cy="4234867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R-Squared: 0.296</a:t>
            </a:r>
          </a:p>
          <a:p>
            <a:pPr lvl="1"/>
            <a:r>
              <a:rPr lang="ko-KR" altLang="en-US" sz="1600" dirty="0"/>
              <a:t>너무 낮은 </a:t>
            </a:r>
            <a:r>
              <a:rPr lang="en-US" altLang="ko-KR" sz="1600" dirty="0"/>
              <a:t>R-Squared</a:t>
            </a:r>
            <a:r>
              <a:rPr lang="ko-KR" altLang="en-US" sz="1600" dirty="0"/>
              <a:t>값</a:t>
            </a:r>
            <a:endParaRPr lang="en-US" altLang="ko-KR" sz="1600" dirty="0"/>
          </a:p>
          <a:p>
            <a:pPr lvl="1"/>
            <a:r>
              <a:rPr lang="en-US" altLang="ko-KR" sz="1600" dirty="0"/>
              <a:t>R-Squared</a:t>
            </a:r>
            <a:r>
              <a:rPr lang="ko-KR" altLang="en-US" sz="1600" dirty="0"/>
              <a:t>를 높이기 위해 상권코드와 업종별 코드를 범주형 데이터로 추가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2000" dirty="0"/>
          </a:p>
          <a:p>
            <a:r>
              <a:rPr lang="ko-KR" altLang="en-US" sz="2000" dirty="0"/>
              <a:t>업종코드 범주형 데이터 추가 시 </a:t>
            </a:r>
            <a:br>
              <a:rPr lang="en-US" altLang="ko-KR" sz="2000" dirty="0"/>
            </a:br>
            <a:r>
              <a:rPr lang="en-US" altLang="ko-KR" sz="2000" dirty="0"/>
              <a:t>R-Squared=0.29</a:t>
            </a:r>
          </a:p>
          <a:p>
            <a:endParaRPr lang="en-US" altLang="ko-KR" sz="2000" dirty="0"/>
          </a:p>
          <a:p>
            <a:r>
              <a:rPr lang="ko-KR" altLang="en-US" sz="2000" dirty="0"/>
              <a:t>상권코드 범주형 데이터 추가 시 </a:t>
            </a:r>
            <a:br>
              <a:rPr lang="en-US" altLang="ko-KR" sz="2000" dirty="0"/>
            </a:br>
            <a:r>
              <a:rPr lang="ko-KR" altLang="en-US" sz="2000" dirty="0" err="1"/>
              <a:t>다중공선성</a:t>
            </a:r>
            <a:r>
              <a:rPr lang="ko-KR" altLang="en-US" sz="2000" dirty="0"/>
              <a:t> 발생</a:t>
            </a:r>
            <a:endParaRPr lang="en-US" altLang="ko-KR" sz="2000" dirty="0"/>
          </a:p>
          <a:p>
            <a:pPr lvl="1"/>
            <a:r>
              <a:rPr lang="ko-KR" altLang="en-US" sz="1600" dirty="0"/>
              <a:t>코드 </a:t>
            </a:r>
            <a:r>
              <a:rPr lang="en-US" altLang="ko-KR" sz="1600" dirty="0"/>
              <a:t>1000</a:t>
            </a:r>
            <a:r>
              <a:rPr lang="ko-KR" altLang="en-US" sz="1600" dirty="0"/>
              <a:t>여개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CD3437-01A5-440A-9FB0-61CE60DE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62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시군구</a:t>
            </a:r>
            <a:r>
              <a:rPr lang="ko-KR" altLang="en-US" sz="2400" dirty="0"/>
              <a:t> 코드로 </a:t>
            </a:r>
            <a:r>
              <a:rPr lang="en-US" altLang="ko-KR" sz="2400" dirty="0"/>
              <a:t>OLS </a:t>
            </a:r>
            <a:r>
              <a:rPr lang="ko-KR" altLang="en-US" sz="2400" dirty="0"/>
              <a:t>회귀분석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C59D684-52FA-47CB-A460-230ECB0B2B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44246"/>
            <a:ext cx="4625210" cy="5357433"/>
          </a:xfrm>
          <a:prstGeom prst="rect">
            <a:avLst/>
          </a:prstGeom>
        </p:spPr>
      </p:pic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94D5AC44-28E3-4337-A00B-A823D88CA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90688"/>
            <a:ext cx="5607050" cy="4235450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상권코드</a:t>
            </a:r>
            <a:r>
              <a:rPr lang="en-US" altLang="ko-KR" sz="2000" dirty="0"/>
              <a:t>(district)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시군구</a:t>
            </a:r>
            <a:r>
              <a:rPr lang="ko-KR" altLang="en-US" sz="2000" dirty="0"/>
              <a:t> 코드로 변경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R-Squared: 0.420</a:t>
            </a:r>
          </a:p>
          <a:p>
            <a:pPr lvl="1"/>
            <a:r>
              <a:rPr lang="ko-KR" altLang="en-US" sz="1600" dirty="0"/>
              <a:t>상권코드를 </a:t>
            </a:r>
            <a:r>
              <a:rPr lang="ko-KR" altLang="en-US" sz="1600" dirty="0" err="1"/>
              <a:t>군집화한</a:t>
            </a:r>
            <a:r>
              <a:rPr lang="ko-KR" altLang="en-US" sz="1600" dirty="0"/>
              <a:t> 효과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 err="1"/>
              <a:t>시군구</a:t>
            </a:r>
            <a:r>
              <a:rPr lang="ko-KR" altLang="en-US" sz="2000" dirty="0"/>
              <a:t> 코드</a:t>
            </a:r>
            <a:r>
              <a:rPr lang="en-US" altLang="ko-KR" sz="2000" dirty="0"/>
              <a:t>, </a:t>
            </a:r>
            <a:r>
              <a:rPr lang="ko-KR" altLang="en-US" sz="2000" dirty="0"/>
              <a:t>업종코드 범주형 데이터로 추가</a:t>
            </a:r>
            <a:endParaRPr lang="en-US" altLang="ko-KR" sz="2000" dirty="0"/>
          </a:p>
          <a:p>
            <a:pPr lvl="1"/>
            <a:r>
              <a:rPr lang="en-US" altLang="ko-KR" sz="1600" dirty="0"/>
              <a:t>R-Squared</a:t>
            </a:r>
            <a:r>
              <a:rPr lang="ko-KR" altLang="en-US" sz="1600" dirty="0"/>
              <a:t>값 거의 변화 없음</a:t>
            </a:r>
            <a:endParaRPr lang="en-US" altLang="ko-KR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C92FD767-9624-4ED7-BA4D-3BC79CA4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1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시군구</a:t>
            </a:r>
            <a:r>
              <a:rPr lang="ko-KR" altLang="en-US" sz="2400" dirty="0"/>
              <a:t> 코드로 데이터 병합 후 </a:t>
            </a:r>
            <a:r>
              <a:rPr lang="en-US" altLang="ko-KR" sz="2400" dirty="0"/>
              <a:t>OLS </a:t>
            </a:r>
            <a:r>
              <a:rPr lang="ko-KR" altLang="en-US" sz="2400" dirty="0"/>
              <a:t>회귀분석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F5FAF52-0189-4E01-BBAE-F71CAED808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12258"/>
            <a:ext cx="4634526" cy="5545742"/>
          </a:xfrm>
          <a:prstGeom prst="rect">
            <a:avLst/>
          </a:prstGeom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9B2E23D1-7914-44D2-9C05-622FE78EF74F}"/>
              </a:ext>
            </a:extLst>
          </p:cNvPr>
          <p:cNvSpPr txBox="1">
            <a:spLocks/>
          </p:cNvSpPr>
          <p:nvPr/>
        </p:nvSpPr>
        <p:spPr>
          <a:xfrm>
            <a:off x="6248400" y="1843088"/>
            <a:ext cx="5607538" cy="4234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시군구</a:t>
            </a:r>
            <a:r>
              <a:rPr lang="ko-KR" altLang="en-US" sz="2000" dirty="0"/>
              <a:t> 코드별로 데이터를 묶어</a:t>
            </a:r>
            <a:r>
              <a:rPr lang="en-US" altLang="ko-KR" sz="2000" dirty="0"/>
              <a:t>(</a:t>
            </a:r>
            <a:r>
              <a:rPr lang="en-US" altLang="ko-KR" sz="2000" dirty="0" err="1"/>
              <a:t>groupby</a:t>
            </a:r>
            <a:r>
              <a:rPr lang="en-US" altLang="ko-KR" sz="2000" dirty="0"/>
              <a:t>) OLS </a:t>
            </a:r>
            <a:r>
              <a:rPr lang="ko-KR" altLang="en-US" sz="2000" dirty="0"/>
              <a:t>회귀분석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R-Squared: 0.876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특징을 나타내는 수치형 데이터로 </a:t>
            </a:r>
            <a:br>
              <a:rPr lang="en-US" altLang="ko-KR" sz="2000" dirty="0"/>
            </a:br>
            <a:r>
              <a:rPr lang="ko-KR" altLang="en-US" sz="2000" dirty="0" err="1"/>
              <a:t>시군구</a:t>
            </a:r>
            <a:r>
              <a:rPr lang="ko-KR" altLang="en-US" sz="2000" dirty="0"/>
              <a:t> 범주형 데이터를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Category embedding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업종별 더미변수의 가중치가 </a:t>
            </a:r>
            <a:br>
              <a:rPr lang="en-US" altLang="ko-KR" sz="2000" dirty="0"/>
            </a:br>
            <a:r>
              <a:rPr lang="ko-KR" altLang="en-US" sz="2000" dirty="0"/>
              <a:t>상대적으로 높게 나타남</a:t>
            </a:r>
            <a:endParaRPr lang="en-US" altLang="ko-KR" sz="200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343E6A7-E33D-41BC-A673-3F47914C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7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과최적화 여부 확인</a:t>
            </a:r>
            <a:endParaRPr lang="ko-KR" altLang="en-US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9B2E23D1-7914-44D2-9C05-622FE78EF74F}"/>
              </a:ext>
            </a:extLst>
          </p:cNvPr>
          <p:cNvSpPr txBox="1">
            <a:spLocks/>
          </p:cNvSpPr>
          <p:nvPr/>
        </p:nvSpPr>
        <p:spPr>
          <a:xfrm>
            <a:off x="1634040" y="2319113"/>
            <a:ext cx="3440449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/>
              <a:t>실제 결과값과 예측치 비교</a:t>
            </a:r>
            <a:endParaRPr lang="en-US" altLang="ko-KR" sz="200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343E6A7-E33D-41BC-A673-3F47914C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341B94-203F-47A4-8691-74A544C056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945"/>
          <a:stretch/>
        </p:blipFill>
        <p:spPr>
          <a:xfrm>
            <a:off x="1292103" y="3077849"/>
            <a:ext cx="4124325" cy="26524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05D470-BB59-4A21-8E8B-C8BCD5AC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106" y="3805495"/>
            <a:ext cx="4099718" cy="1195750"/>
          </a:xfrm>
          <a:prstGeom prst="rect">
            <a:avLst/>
          </a:prstGeom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691A74DB-0C64-482E-A7B1-EF7C2DB95361}"/>
              </a:ext>
            </a:extLst>
          </p:cNvPr>
          <p:cNvSpPr txBox="1">
            <a:spLocks/>
          </p:cNvSpPr>
          <p:nvPr/>
        </p:nvSpPr>
        <p:spPr>
          <a:xfrm>
            <a:off x="6399824" y="2316698"/>
            <a:ext cx="4445488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/>
              <a:t>K-fold</a:t>
            </a:r>
            <a:r>
              <a:rPr lang="ko-KR" altLang="en-US" sz="2000" dirty="0"/>
              <a:t>를 통한 과최적화 여부 확인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77939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019B1DD-C4A4-4EF3-8F5A-2E16E1544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51084"/>
              </p:ext>
            </p:extLst>
          </p:nvPr>
        </p:nvGraphicFramePr>
        <p:xfrm>
          <a:off x="918533" y="2461108"/>
          <a:ext cx="4810144" cy="307092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202536">
                  <a:extLst>
                    <a:ext uri="{9D8B030D-6E8A-4147-A177-3AD203B41FA5}">
                      <a16:colId xmlns:a16="http://schemas.microsoft.com/office/drawing/2014/main" val="260659872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224010222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2492603775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91856288"/>
                    </a:ext>
                  </a:extLst>
                </a:gridCol>
              </a:tblGrid>
              <a:tr h="42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service_code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4140779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편의점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3.3262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326538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한식음식점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3.2647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7758379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슈퍼마켓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2.8416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6407588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CS300009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의약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의료용품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1.5862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8112506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CS200006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일반의원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1.2226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04967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EF0E7E-199E-4B87-982F-FA3A449F40C3}"/>
              </a:ext>
            </a:extLst>
          </p:cNvPr>
          <p:cNvSpPr txBox="1"/>
          <p:nvPr/>
        </p:nvSpPr>
        <p:spPr>
          <a:xfrm>
            <a:off x="701656" y="1869583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매출액에 </a:t>
            </a:r>
            <a:r>
              <a:rPr lang="ko-KR" altLang="en-US" dirty="0">
                <a:solidFill>
                  <a:srgbClr val="C00000"/>
                </a:solidFill>
              </a:rPr>
              <a:t>양</a:t>
            </a:r>
            <a:r>
              <a:rPr lang="ko-KR" altLang="en-US" dirty="0"/>
              <a:t>의 영향력을 미치는 상위 다섯 업종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AEE1B81-FE1C-4CE8-B512-3B7CC14A4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36439"/>
              </p:ext>
            </p:extLst>
          </p:nvPr>
        </p:nvGraphicFramePr>
        <p:xfrm>
          <a:off x="6463323" y="2461108"/>
          <a:ext cx="4810144" cy="3070919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202536">
                  <a:extLst>
                    <a:ext uri="{9D8B030D-6E8A-4147-A177-3AD203B41FA5}">
                      <a16:colId xmlns:a16="http://schemas.microsoft.com/office/drawing/2014/main" val="220283917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426531378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3103200291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604833704"/>
                    </a:ext>
                  </a:extLst>
                </a:gridCol>
              </a:tblGrid>
              <a:tr h="524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service_code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9552083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분식전문점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-1.1309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8855285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CS200016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두발미용업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-1.1126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4273931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커피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음료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-1.0532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23868832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CS300011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화장품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-0.8848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1099094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CS100010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호프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간이주점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-0.8637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309874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61668D-7E89-4569-BC75-F73CF4E89CE3}"/>
              </a:ext>
            </a:extLst>
          </p:cNvPr>
          <p:cNvSpPr txBox="1"/>
          <p:nvPr/>
        </p:nvSpPr>
        <p:spPr>
          <a:xfrm>
            <a:off x="6246446" y="1869583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매출액에 </a:t>
            </a:r>
            <a:r>
              <a:rPr lang="ko-KR" altLang="en-US" dirty="0">
                <a:solidFill>
                  <a:srgbClr val="0070C0"/>
                </a:solidFill>
              </a:rPr>
              <a:t>음</a:t>
            </a:r>
            <a:r>
              <a:rPr lang="ko-KR" altLang="en-US" dirty="0"/>
              <a:t>의 영향력을 미치는</a:t>
            </a:r>
            <a:r>
              <a:rPr lang="en-US" altLang="ko-KR" dirty="0"/>
              <a:t> </a:t>
            </a:r>
            <a:r>
              <a:rPr lang="ko-KR" altLang="en-US" dirty="0"/>
              <a:t>상위 다섯 업종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C9030679-BBC9-4684-B0B6-CDD77EAE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8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019B1DD-C4A4-4EF3-8F5A-2E16E1544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90694"/>
              </p:ext>
            </p:extLst>
          </p:nvPr>
        </p:nvGraphicFramePr>
        <p:xfrm>
          <a:off x="918534" y="2094661"/>
          <a:ext cx="4810144" cy="307092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202536">
                  <a:extLst>
                    <a:ext uri="{9D8B030D-6E8A-4147-A177-3AD203B41FA5}">
                      <a16:colId xmlns:a16="http://schemas.microsoft.com/office/drawing/2014/main" val="260659872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224010222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2492603775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91856288"/>
                    </a:ext>
                  </a:extLst>
                </a:gridCol>
              </a:tblGrid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service_code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4140779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편의점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3.3262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326538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한식음식점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3.2647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7758379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슈퍼마켓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2.8416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6407588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CS300009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의약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의료용품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1.5862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8112506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CS200006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일반의원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1.2226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04967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EF0E7E-199E-4B87-982F-FA3A449F40C3}"/>
              </a:ext>
            </a:extLst>
          </p:cNvPr>
          <p:cNvSpPr txBox="1"/>
          <p:nvPr/>
        </p:nvSpPr>
        <p:spPr>
          <a:xfrm>
            <a:off x="701657" y="1506022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매출액에 </a:t>
            </a:r>
            <a:r>
              <a:rPr lang="ko-KR" altLang="en-US" dirty="0">
                <a:solidFill>
                  <a:srgbClr val="C00000"/>
                </a:solidFill>
              </a:rPr>
              <a:t>양</a:t>
            </a:r>
            <a:r>
              <a:rPr lang="ko-KR" altLang="en-US" dirty="0"/>
              <a:t>의 영향력을 미치는 상위 다섯 업종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1668D-7E89-4569-BC75-F73CF4E89CE3}"/>
              </a:ext>
            </a:extLst>
          </p:cNvPr>
          <p:cNvSpPr txBox="1"/>
          <p:nvPr/>
        </p:nvSpPr>
        <p:spPr>
          <a:xfrm>
            <a:off x="6246445" y="1506022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평균 매출액 상위 다섯 업종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231A2-80AB-4920-8D35-E97532A0F878}"/>
              </a:ext>
            </a:extLst>
          </p:cNvPr>
          <p:cNvSpPr txBox="1"/>
          <p:nvPr/>
        </p:nvSpPr>
        <p:spPr>
          <a:xfrm>
            <a:off x="1432352" y="5835864"/>
            <a:ext cx="9026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평균 매출액에 비례하여 매출액에 강한 </a:t>
            </a:r>
            <a:r>
              <a:rPr lang="ko-KR" altLang="en-US" b="1" dirty="0">
                <a:solidFill>
                  <a:srgbClr val="C00000"/>
                </a:solidFill>
              </a:rPr>
              <a:t>양</a:t>
            </a:r>
            <a:r>
              <a:rPr lang="ko-KR" altLang="en-US" sz="2000" b="1" dirty="0"/>
              <a:t>의 영향력을 미치는 것은 아니다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B2DF1-9E71-4A8F-85F1-EEDFD0A0421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58400" y="2129400"/>
            <a:ext cx="4921559" cy="26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6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AEE1B81-FE1C-4CE8-B512-3B7CC14A4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89577"/>
              </p:ext>
            </p:extLst>
          </p:nvPr>
        </p:nvGraphicFramePr>
        <p:xfrm>
          <a:off x="923076" y="2096521"/>
          <a:ext cx="4810144" cy="307092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202536">
                  <a:extLst>
                    <a:ext uri="{9D8B030D-6E8A-4147-A177-3AD203B41FA5}">
                      <a16:colId xmlns:a16="http://schemas.microsoft.com/office/drawing/2014/main" val="220283917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426531378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3103200291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604833704"/>
                    </a:ext>
                  </a:extLst>
                </a:gridCol>
              </a:tblGrid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service_code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9552083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분식전문점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-1.1309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8855285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CS200016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두발미용업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-1.1126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4273931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커피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음료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-1.0532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23868832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CS300011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화장품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-0.8848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1099094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CS100010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호프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간이주점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-0.8637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309874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61668D-7E89-4569-BC75-F73CF4E89CE3}"/>
              </a:ext>
            </a:extLst>
          </p:cNvPr>
          <p:cNvSpPr txBox="1"/>
          <p:nvPr/>
        </p:nvSpPr>
        <p:spPr>
          <a:xfrm>
            <a:off x="706199" y="1504910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매출액에 </a:t>
            </a:r>
            <a:r>
              <a:rPr lang="ko-KR" altLang="en-US" dirty="0">
                <a:solidFill>
                  <a:srgbClr val="0070C0"/>
                </a:solidFill>
              </a:rPr>
              <a:t>음</a:t>
            </a:r>
            <a:r>
              <a:rPr lang="ko-KR" altLang="en-US" dirty="0"/>
              <a:t>의 영향력을 미치는</a:t>
            </a:r>
            <a:r>
              <a:rPr lang="en-US" altLang="ko-KR" dirty="0"/>
              <a:t> </a:t>
            </a:r>
            <a:r>
              <a:rPr lang="ko-KR" altLang="en-US" dirty="0"/>
              <a:t>상위 다섯 업종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3DF66-C9DB-48DD-8263-B1F30E4B40EB}"/>
              </a:ext>
            </a:extLst>
          </p:cNvPr>
          <p:cNvSpPr txBox="1"/>
          <p:nvPr/>
        </p:nvSpPr>
        <p:spPr>
          <a:xfrm>
            <a:off x="6241905" y="1504910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평균 매출액 하위 다섯 업종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FF9CCE-E834-44DB-842A-D8EE3252BCFC}"/>
              </a:ext>
            </a:extLst>
          </p:cNvPr>
          <p:cNvSpPr/>
          <p:nvPr/>
        </p:nvSpPr>
        <p:spPr>
          <a:xfrm>
            <a:off x="1432800" y="5835600"/>
            <a:ext cx="90317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평균 매출액이 </a:t>
            </a:r>
            <a:r>
              <a:rPr lang="ko-KR" altLang="en-US" sz="2000" b="1" dirty="0">
                <a:solidFill>
                  <a:srgbClr val="0070C0"/>
                </a:solidFill>
              </a:rPr>
              <a:t>낮은</a:t>
            </a:r>
            <a:r>
              <a:rPr lang="ko-KR" altLang="en-US" sz="2000" b="1" dirty="0"/>
              <a:t> 업종이 매출액에 강한 </a:t>
            </a:r>
            <a:r>
              <a:rPr lang="ko-KR" altLang="en-US" sz="2000" b="1" dirty="0">
                <a:solidFill>
                  <a:srgbClr val="0070C0"/>
                </a:solidFill>
              </a:rPr>
              <a:t>음</a:t>
            </a:r>
            <a:r>
              <a:rPr lang="ko-KR" altLang="en-US" sz="2000" b="1" dirty="0"/>
              <a:t>의 영향력을 미치는 것은 아니다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051B7D-D764-4582-A549-FDEBDD10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81" y="2130020"/>
            <a:ext cx="4921200" cy="26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2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D1F7F-86B4-4103-83E6-3577E1110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>
            <a:norm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소상공인 사업체 수의 비율이 </a:t>
            </a:r>
            <a:b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</a:b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2017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년 기준으로 </a:t>
            </a:r>
            <a:b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</a:b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전체 사업체수의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85.3%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차지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출처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통계청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)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706914-E1A0-40A3-9FEE-3C5C8D32F7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자영업자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소상공인 비중이 </a:t>
            </a:r>
            <a:b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</a:b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해외 선진국보다 훨씬 높음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.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출처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: OECD)</a:t>
            </a:r>
            <a:endParaRPr lang="fr-FR" altLang="ko-KR" sz="2400" dirty="0">
              <a:ln>
                <a:solidFill>
                  <a:schemeClr val="accent1"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16E39B91-815A-49F9-90C9-D5CD72883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903754"/>
              </p:ext>
            </p:extLst>
          </p:nvPr>
        </p:nvGraphicFramePr>
        <p:xfrm>
          <a:off x="838200" y="3159457"/>
          <a:ext cx="4784678" cy="354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2A79258A-193D-4D3A-B178-917DD8C65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224896"/>
              </p:ext>
            </p:extLst>
          </p:nvPr>
        </p:nvGraphicFramePr>
        <p:xfrm>
          <a:off x="6096000" y="3159458"/>
          <a:ext cx="5181600" cy="354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154B26-D962-4AB4-B793-F654E6B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68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sz="2800" dirty="0"/>
              <a:t>– </a:t>
            </a:r>
            <a:r>
              <a:rPr lang="ko-KR" altLang="en-US" sz="2800" dirty="0"/>
              <a:t>시사점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CB36F8-CBF8-4B26-A73A-91CD8788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07" y="1415171"/>
            <a:ext cx="4437351" cy="5200307"/>
          </a:xfrm>
          <a:prstGeom prst="rect">
            <a:avLst/>
          </a:prstGeom>
        </p:spPr>
      </p:pic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A46DEA3C-35F5-42F6-BF8C-57C65EE71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9756355"/>
              </p:ext>
            </p:extLst>
          </p:nvPr>
        </p:nvGraphicFramePr>
        <p:xfrm>
          <a:off x="5117534" y="1415171"/>
          <a:ext cx="6689559" cy="5118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51DCE0-52EE-4393-941B-C52239D6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3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sz="2800" dirty="0">
                <a:solidFill>
                  <a:prstClr val="black"/>
                </a:solidFill>
              </a:rPr>
              <a:t>– </a:t>
            </a:r>
            <a:r>
              <a:rPr lang="ko-KR" altLang="en-US" sz="2800" dirty="0">
                <a:solidFill>
                  <a:prstClr val="black"/>
                </a:solidFill>
              </a:rPr>
              <a:t>시사점</a:t>
            </a:r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6A3EF4F-F056-4AF1-98D3-EC9D7F8187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529447"/>
              </p:ext>
            </p:extLst>
          </p:nvPr>
        </p:nvGraphicFramePr>
        <p:xfrm>
          <a:off x="397548" y="1558018"/>
          <a:ext cx="4612114" cy="457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485E420-6088-4644-BDE5-4D286C0549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" b="32130"/>
          <a:stretch/>
        </p:blipFill>
        <p:spPr>
          <a:xfrm>
            <a:off x="5282730" y="3301623"/>
            <a:ext cx="6511722" cy="28446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5A2F8A-7CFE-4021-9A9F-5D9F5A5B2D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35" t="69141" r="49387" b="-451"/>
          <a:stretch/>
        </p:blipFill>
        <p:spPr>
          <a:xfrm>
            <a:off x="6237244" y="1558018"/>
            <a:ext cx="4602694" cy="1870982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94001A6-5A71-42D8-9BDD-8243A495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6A3EF4F-F056-4AF1-98D3-EC9D7F8187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940136"/>
              </p:ext>
            </p:extLst>
          </p:nvPr>
        </p:nvGraphicFramePr>
        <p:xfrm>
          <a:off x="1554332" y="1405542"/>
          <a:ext cx="9083336" cy="2781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94001A6-5A71-42D8-9BDD-8243A495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449ECA-81DB-4793-B172-468D1E3E61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41"/>
          <a:stretch/>
        </p:blipFill>
        <p:spPr>
          <a:xfrm>
            <a:off x="1701312" y="4368928"/>
            <a:ext cx="4318054" cy="21670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05A7E7-C0E5-4E2E-81FA-650EDBC9BF3A}"/>
              </a:ext>
            </a:extLst>
          </p:cNvPr>
          <p:cNvSpPr txBox="1"/>
          <p:nvPr/>
        </p:nvSpPr>
        <p:spPr>
          <a:xfrm>
            <a:off x="6247520" y="4759092"/>
            <a:ext cx="4243168" cy="1386732"/>
          </a:xfrm>
          <a:prstGeom prst="leftArrowCallou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ko-KR" sz="1600" dirty="0"/>
              <a:t>2018</a:t>
            </a:r>
            <a:r>
              <a:rPr lang="ko-KR" altLang="en-US" sz="1600" dirty="0"/>
              <a:t>년도 분기별 </a:t>
            </a:r>
            <a:br>
              <a:rPr lang="en-US" altLang="ko-KR" sz="1600" dirty="0"/>
            </a:br>
            <a:r>
              <a:rPr lang="ko-KR" altLang="en-US" sz="1600" dirty="0">
                <a:solidFill>
                  <a:srgbClr val="2379B5"/>
                </a:solidFill>
              </a:rPr>
              <a:t>실제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2379B5"/>
                </a:solidFill>
              </a:rPr>
              <a:t>매출액</a:t>
            </a:r>
            <a:r>
              <a:rPr lang="ko-KR" altLang="en-US" sz="1600" dirty="0">
                <a:solidFill>
                  <a:schemeClr val="tx1"/>
                </a:solidFill>
              </a:rPr>
              <a:t>과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>
                <a:solidFill>
                  <a:srgbClr val="FF8315"/>
                </a:solidFill>
              </a:rPr>
              <a:t>신경망 분석</a:t>
            </a:r>
            <a:r>
              <a:rPr lang="ko-KR" altLang="en-US" sz="1600" dirty="0"/>
              <a:t>을 이용한 </a:t>
            </a:r>
            <a:br>
              <a:rPr lang="en-US" altLang="ko-KR" sz="1600" dirty="0"/>
            </a:br>
            <a:r>
              <a:rPr lang="ko-KR" altLang="en-US" sz="1600" dirty="0">
                <a:solidFill>
                  <a:srgbClr val="FF8315"/>
                </a:solidFill>
              </a:rPr>
              <a:t>매출 </a:t>
            </a:r>
            <a:r>
              <a:rPr lang="ko-KR" altLang="en-US" sz="1600" dirty="0" err="1">
                <a:solidFill>
                  <a:srgbClr val="FF8315"/>
                </a:solidFill>
              </a:rPr>
              <a:t>예측값</a:t>
            </a:r>
            <a:endParaRPr lang="ko-KR" altLang="en-US" sz="1600" dirty="0">
              <a:solidFill>
                <a:srgbClr val="FF83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46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D1F7F-86B4-4103-83E6-3577E1110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6"/>
            <a:ext cx="10515600" cy="2652590"/>
          </a:xfrm>
        </p:spPr>
        <p:txBody>
          <a:bodyPr vert="horz">
            <a:normAutofit/>
          </a:bodyPr>
          <a:lstStyle/>
          <a:p>
            <a:pPr marL="0" lvl="0" indent="0">
              <a:buNone/>
            </a:pPr>
            <a:r>
              <a:rPr lang="en-US" altLang="ko-KR" sz="1800" dirty="0"/>
              <a:t>“</a:t>
            </a:r>
            <a:r>
              <a:rPr lang="ko-KR" altLang="en-US" sz="1800" dirty="0"/>
              <a:t>소상공인 절반 </a:t>
            </a:r>
            <a:r>
              <a:rPr lang="en-US" altLang="ko-KR" sz="1800" dirty="0"/>
              <a:t>5</a:t>
            </a:r>
            <a:r>
              <a:rPr lang="ko-KR" altLang="en-US" sz="1800" dirty="0"/>
              <a:t>년 내 망한다</a:t>
            </a:r>
            <a:r>
              <a:rPr lang="en-US" altLang="ko-KR" sz="1800" dirty="0"/>
              <a:t>”</a:t>
            </a:r>
            <a:r>
              <a:rPr lang="ko-KR" altLang="en-US" sz="1800" dirty="0"/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동아일보 </a:t>
            </a:r>
            <a:r>
              <a:rPr lang="en-US" altLang="ko-KR" sz="1200" dirty="0">
                <a:solidFill>
                  <a:prstClr val="black"/>
                </a:solidFill>
              </a:rPr>
              <a:t>2019. 5. 30)</a:t>
            </a:r>
            <a:endParaRPr lang="en-US" altLang="ko-KR" sz="1600" dirty="0"/>
          </a:p>
          <a:p>
            <a:pPr marL="0" lvl="0" indent="0" algn="r">
              <a:buNone/>
            </a:pPr>
            <a:r>
              <a:rPr lang="en-US" altLang="ko-KR" sz="1800" dirty="0"/>
              <a:t>“</a:t>
            </a:r>
            <a:r>
              <a:rPr lang="ko-KR" altLang="en-US" sz="1800" dirty="0"/>
              <a:t>소상공인</a:t>
            </a:r>
            <a:r>
              <a:rPr lang="en-US" altLang="ko-KR" sz="1800" dirty="0"/>
              <a:t>, 2</a:t>
            </a:r>
            <a:r>
              <a:rPr lang="ko-KR" altLang="en-US" sz="1800" dirty="0"/>
              <a:t>곳 중 </a:t>
            </a:r>
            <a:r>
              <a:rPr lang="en-US" altLang="ko-KR" sz="1800" dirty="0"/>
              <a:t>1</a:t>
            </a:r>
            <a:r>
              <a:rPr lang="ko-KR" altLang="en-US" sz="1800" dirty="0"/>
              <a:t>곳은 ‘빚’</a:t>
            </a:r>
            <a:r>
              <a:rPr lang="en-US" altLang="ko-KR" sz="1800" dirty="0"/>
              <a:t>…</a:t>
            </a:r>
            <a:r>
              <a:rPr lang="ko-KR" altLang="en-US" sz="1800" dirty="0"/>
              <a:t>평균 부채 </a:t>
            </a:r>
            <a:r>
              <a:rPr lang="en-US" altLang="ko-KR" sz="1800" dirty="0"/>
              <a:t>1</a:t>
            </a:r>
            <a:r>
              <a:rPr lang="ko-KR" altLang="en-US" sz="1800" dirty="0"/>
              <a:t>억</a:t>
            </a:r>
            <a:r>
              <a:rPr lang="en-US" altLang="ko-KR" sz="1800" dirty="0"/>
              <a:t>8100</a:t>
            </a:r>
            <a:r>
              <a:rPr lang="ko-KR" altLang="en-US" sz="1800" dirty="0"/>
              <a:t>만원</a:t>
            </a:r>
            <a:r>
              <a:rPr lang="en-US" altLang="ko-KR" sz="1800" dirty="0"/>
              <a:t>”</a:t>
            </a:r>
            <a:r>
              <a:rPr lang="ko-KR" altLang="en-US" sz="1800" dirty="0"/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한국일보 </a:t>
            </a:r>
            <a:r>
              <a:rPr lang="en-US" altLang="ko-KR" sz="1200" dirty="0">
                <a:solidFill>
                  <a:prstClr val="black"/>
                </a:solidFill>
              </a:rPr>
              <a:t>2019. 12. 27)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800" dirty="0"/>
          </a:p>
          <a:p>
            <a:r>
              <a:rPr lang="ko-KR" altLang="en-US" sz="2400" dirty="0"/>
              <a:t>정부와 지자체의 지원정책이 있으나 개별 소상공인 대상</a:t>
            </a:r>
            <a:r>
              <a:rPr lang="en-US" altLang="ko-KR" sz="2400" dirty="0"/>
              <a:t>. </a:t>
            </a:r>
            <a:r>
              <a:rPr lang="ko-KR" altLang="en-US" sz="2400" dirty="0"/>
              <a:t>상권</a:t>
            </a:r>
            <a:r>
              <a:rPr lang="en-US" altLang="ko-KR" sz="2400" dirty="0"/>
              <a:t>X</a:t>
            </a:r>
          </a:p>
          <a:p>
            <a:r>
              <a:rPr lang="ko-KR" altLang="en-US" sz="2400" dirty="0"/>
              <a:t>소상공인은 진입장벽이 낮은 골목상권을 중심으로 창업활동</a:t>
            </a:r>
          </a:p>
          <a:p>
            <a:pPr lvl="1"/>
            <a:r>
              <a:rPr lang="ko-KR" altLang="en-US" sz="2000" dirty="0"/>
              <a:t>발달상권에 비해 골목상권의 생존율이 현저히 낮음</a:t>
            </a:r>
          </a:p>
          <a:p>
            <a:endParaRPr lang="ko-KR" altLang="en-US" sz="2400" dirty="0"/>
          </a:p>
          <a:p>
            <a:pPr marL="0" indent="0">
              <a:buNone/>
            </a:pP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B9D10E-9D55-45B7-80C8-DE8EEBD1B273}"/>
              </a:ext>
            </a:extLst>
          </p:cNvPr>
          <p:cNvGrpSpPr/>
          <p:nvPr/>
        </p:nvGrpSpPr>
        <p:grpSpPr>
          <a:xfrm>
            <a:off x="1649047" y="4904748"/>
            <a:ext cx="8893905" cy="1119198"/>
            <a:chOff x="1609969" y="5008693"/>
            <a:chExt cx="8893905" cy="11191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79F43B-0150-4820-A986-DD68A9B5A379}"/>
                </a:ext>
              </a:extLst>
            </p:cNvPr>
            <p:cNvSpPr txBox="1"/>
            <p:nvPr/>
          </p:nvSpPr>
          <p:spPr>
            <a:xfrm>
              <a:off x="1609969" y="5008693"/>
              <a:ext cx="44860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b="1" dirty="0"/>
                <a:t>소상공인 지원 정책에 필요</a:t>
              </a:r>
              <a:endParaRPr lang="ko-KR" altLang="en-US" sz="2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1C6E7E-7D6C-4044-9F8D-C08CD9F19412}"/>
                </a:ext>
              </a:extLst>
            </p:cNvPr>
            <p:cNvSpPr txBox="1"/>
            <p:nvPr/>
          </p:nvSpPr>
          <p:spPr>
            <a:xfrm>
              <a:off x="7307382" y="5008693"/>
              <a:ext cx="3196492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b="1" dirty="0"/>
                <a:t>골목상권의 분석 필요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70A05C-8DBA-4183-9511-2A187EA235E3}"/>
                </a:ext>
              </a:extLst>
            </p:cNvPr>
            <p:cNvSpPr txBox="1"/>
            <p:nvPr/>
          </p:nvSpPr>
          <p:spPr>
            <a:xfrm>
              <a:off x="1609969" y="5604671"/>
              <a:ext cx="44860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b="1" dirty="0"/>
                <a:t>신규 소상공인 창업의 지표</a:t>
              </a:r>
              <a:endParaRPr lang="ko-KR" altLang="en-US" sz="2800" dirty="0"/>
            </a:p>
          </p:txBody>
        </p:sp>
        <p:sp>
          <p:nvSpPr>
            <p:cNvPr id="7" name="화살표: 줄무늬가 있는 오른쪽 6">
              <a:extLst>
                <a:ext uri="{FF2B5EF4-FFF2-40B4-BE49-F238E27FC236}">
                  <a16:creationId xmlns:a16="http://schemas.microsoft.com/office/drawing/2014/main" id="{F9334406-75FE-4F2A-8C7E-A809D440C492}"/>
                </a:ext>
              </a:extLst>
            </p:cNvPr>
            <p:cNvSpPr/>
            <p:nvPr/>
          </p:nvSpPr>
          <p:spPr>
            <a:xfrm>
              <a:off x="6287476" y="5289394"/>
              <a:ext cx="828431" cy="523220"/>
            </a:xfrm>
            <a:prstGeom prst="stripedRightArrow">
              <a:avLst/>
            </a:prstGeom>
            <a:gradFill flip="none" rotWithShape="1">
              <a:gsLst>
                <a:gs pos="0">
                  <a:schemeClr val="dk1"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1"/>
              <a:tileRect/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FCFB40-7EBA-48AF-8639-B793E42D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0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화살표"/>
          <p:cNvSpPr/>
          <p:nvPr/>
        </p:nvSpPr>
        <p:spPr>
          <a:xfrm>
            <a:off x="9689499" y="2323972"/>
            <a:ext cx="1332904" cy="1332904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FFFFF"/>
              </a:gs>
              <a:gs pos="100000">
                <a:srgbClr val="929292"/>
              </a:gs>
            </a:gsLst>
            <a:lin ang="10800000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22" name="월 매출액"/>
          <p:cNvSpPr txBox="1"/>
          <p:nvPr/>
        </p:nvSpPr>
        <p:spPr>
          <a:xfrm>
            <a:off x="10695031" y="2855576"/>
            <a:ext cx="777457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sz="1266" dirty="0"/>
              <a:t>월 </a:t>
            </a:r>
            <a:r>
              <a:rPr sz="1266" dirty="0" err="1"/>
              <a:t>매출액</a:t>
            </a:r>
            <a:endParaRPr sz="1266" dirty="0"/>
          </a:p>
        </p:txBody>
      </p:sp>
      <p:grpSp>
        <p:nvGrpSpPr>
          <p:cNvPr id="189" name="그룹"/>
          <p:cNvGrpSpPr/>
          <p:nvPr/>
        </p:nvGrpSpPr>
        <p:grpSpPr>
          <a:xfrm>
            <a:off x="57142" y="1442351"/>
            <a:ext cx="9435814" cy="3096146"/>
            <a:chOff x="0" y="0"/>
            <a:chExt cx="13419822" cy="4403408"/>
          </a:xfrm>
        </p:grpSpPr>
        <p:graphicFrame>
          <p:nvGraphicFramePr>
            <p:cNvPr id="123" name="표 4"/>
            <p:cNvGraphicFramePr/>
            <p:nvPr/>
          </p:nvGraphicFramePr>
          <p:xfrm>
            <a:off x="1489735" y="1036604"/>
            <a:ext cx="11930087" cy="2470912"/>
          </p:xfrm>
          <a:graphic>
            <a:graphicData uri="http://schemas.openxmlformats.org/drawingml/2006/table">
              <a:tbl>
                <a:tblPr firstRow="1"/>
                <a:tblGrid>
                  <a:gridCol w="90759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161925"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1000001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1001010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CS10001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r>
                          <a:t>업종n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유동인구수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직장인구수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…..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66700"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K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N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66700"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66700"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66700"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 dirty="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 dirty="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4" name="오른쪽 중괄호 7"/>
            <p:cNvSpPr/>
            <p:nvPr/>
          </p:nvSpPr>
          <p:spPr>
            <a:xfrm rot="16200000">
              <a:off x="2605351" y="-626699"/>
              <a:ext cx="369331" cy="2600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96"/>
                    <a:pt x="10800" y="213"/>
                  </a:cubicBezTo>
                  <a:lnTo>
                    <a:pt x="10800" y="10587"/>
                  </a:lnTo>
                  <a:cubicBezTo>
                    <a:pt x="10800" y="10704"/>
                    <a:pt x="15635" y="10800"/>
                    <a:pt x="21600" y="10800"/>
                  </a:cubicBezTo>
                  <a:cubicBezTo>
                    <a:pt x="15635" y="10800"/>
                    <a:pt x="10800" y="10896"/>
                    <a:pt x="10800" y="11013"/>
                  </a:cubicBezTo>
                  <a:lnTo>
                    <a:pt x="10800" y="21387"/>
                  </a:lnTo>
                  <a:cubicBezTo>
                    <a:pt x="10800" y="21504"/>
                    <a:pt x="5965" y="21600"/>
                    <a:pt x="0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defTabSz="642915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1266"/>
            </a:p>
          </p:txBody>
        </p:sp>
        <p:sp>
          <p:nvSpPr>
            <p:cNvPr id="125" name="TextBox 9"/>
            <p:cNvSpPr txBox="1"/>
            <p:nvPr/>
          </p:nvSpPr>
          <p:spPr>
            <a:xfrm>
              <a:off x="1664635" y="0"/>
              <a:ext cx="2433100" cy="369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2146" tIns="32146" rIns="32146" bIns="32146" numCol="1" anchor="t">
              <a:spAutoFit/>
            </a:bodyPr>
            <a:lstStyle/>
            <a:p>
              <a:pPr defTabSz="642915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266"/>
                <a:t>상권코드(1007개)</a:t>
              </a:r>
            </a:p>
          </p:txBody>
        </p:sp>
        <p:sp>
          <p:nvSpPr>
            <p:cNvPr id="126" name="TextBox 10"/>
            <p:cNvSpPr txBox="1"/>
            <p:nvPr/>
          </p:nvSpPr>
          <p:spPr>
            <a:xfrm>
              <a:off x="4467361" y="0"/>
              <a:ext cx="2433100" cy="369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2146" tIns="32146" rIns="32146" bIns="32146" numCol="1" anchor="t">
              <a:spAutoFit/>
            </a:bodyPr>
            <a:lstStyle/>
            <a:p>
              <a:pPr defTabSz="642915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266"/>
                <a:t>업종 코드(45개)</a:t>
              </a:r>
            </a:p>
          </p:txBody>
        </p:sp>
        <p:sp>
          <p:nvSpPr>
            <p:cNvPr id="127" name="오른쪽 중괄호 11"/>
            <p:cNvSpPr/>
            <p:nvPr/>
          </p:nvSpPr>
          <p:spPr>
            <a:xfrm rot="16200000">
              <a:off x="5322535" y="-557539"/>
              <a:ext cx="369331" cy="2462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96"/>
                    <a:pt x="10800" y="213"/>
                  </a:cubicBezTo>
                  <a:lnTo>
                    <a:pt x="10800" y="10587"/>
                  </a:lnTo>
                  <a:cubicBezTo>
                    <a:pt x="10800" y="10704"/>
                    <a:pt x="15635" y="10800"/>
                    <a:pt x="21600" y="10800"/>
                  </a:cubicBezTo>
                  <a:cubicBezTo>
                    <a:pt x="15635" y="10800"/>
                    <a:pt x="10800" y="10896"/>
                    <a:pt x="10800" y="11013"/>
                  </a:cubicBezTo>
                  <a:lnTo>
                    <a:pt x="10800" y="21387"/>
                  </a:lnTo>
                  <a:cubicBezTo>
                    <a:pt x="10800" y="21504"/>
                    <a:pt x="5965" y="21600"/>
                    <a:pt x="0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defTabSz="642915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1266"/>
            </a:p>
          </p:txBody>
        </p:sp>
        <p:sp>
          <p:nvSpPr>
            <p:cNvPr id="128" name="TextBox 12"/>
            <p:cNvSpPr txBox="1"/>
            <p:nvPr/>
          </p:nvSpPr>
          <p:spPr>
            <a:xfrm>
              <a:off x="6877223" y="0"/>
              <a:ext cx="3218885" cy="369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2146" tIns="32146" rIns="32146" bIns="32146" numCol="1" anchor="t">
              <a:spAutoFit/>
            </a:bodyPr>
            <a:lstStyle>
              <a:lvl1pPr defTabSz="914400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r>
                <a:rPr sz="1266" dirty="0" err="1"/>
                <a:t>연속형</a:t>
              </a:r>
              <a:r>
                <a:rPr sz="1266" dirty="0"/>
                <a:t> </a:t>
              </a:r>
              <a:r>
                <a:rPr sz="1266" dirty="0" err="1"/>
                <a:t>데이터</a:t>
              </a:r>
              <a:r>
                <a:rPr sz="1266" dirty="0"/>
                <a:t> </a:t>
              </a:r>
              <a:r>
                <a:rPr sz="1266" dirty="0" err="1"/>
                <a:t>변수</a:t>
              </a:r>
              <a:r>
                <a:rPr sz="1266" dirty="0"/>
                <a:t>(17개)</a:t>
              </a:r>
            </a:p>
          </p:txBody>
        </p:sp>
        <p:sp>
          <p:nvSpPr>
            <p:cNvPr id="129" name="오른쪽 중괄호 11"/>
            <p:cNvSpPr/>
            <p:nvPr/>
          </p:nvSpPr>
          <p:spPr>
            <a:xfrm rot="16200000">
              <a:off x="7819999" y="-592763"/>
              <a:ext cx="437204" cy="2600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96"/>
                    <a:pt x="10800" y="213"/>
                  </a:cubicBezTo>
                  <a:lnTo>
                    <a:pt x="10800" y="10587"/>
                  </a:lnTo>
                  <a:cubicBezTo>
                    <a:pt x="10800" y="10704"/>
                    <a:pt x="15635" y="10800"/>
                    <a:pt x="21600" y="10800"/>
                  </a:cubicBezTo>
                  <a:cubicBezTo>
                    <a:pt x="15635" y="10800"/>
                    <a:pt x="10800" y="10896"/>
                    <a:pt x="10800" y="11013"/>
                  </a:cubicBezTo>
                  <a:lnTo>
                    <a:pt x="10800" y="21387"/>
                  </a:lnTo>
                  <a:cubicBezTo>
                    <a:pt x="10800" y="21504"/>
                    <a:pt x="5965" y="21600"/>
                    <a:pt x="0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defTabSz="642915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1266"/>
            </a:p>
          </p:txBody>
        </p:sp>
        <p:grpSp>
          <p:nvGrpSpPr>
            <p:cNvPr id="132" name="그룹"/>
            <p:cNvGrpSpPr/>
            <p:nvPr/>
          </p:nvGrpSpPr>
          <p:grpSpPr>
            <a:xfrm>
              <a:off x="1489735" y="3685874"/>
              <a:ext cx="5248584" cy="717534"/>
              <a:chOff x="9088" y="837010"/>
              <a:chExt cx="5248583" cy="717532"/>
            </a:xfrm>
          </p:grpSpPr>
          <p:sp>
            <p:nvSpPr>
              <p:cNvPr id="130" name="선"/>
              <p:cNvSpPr/>
              <p:nvPr/>
            </p:nvSpPr>
            <p:spPr>
              <a:xfrm flipV="1">
                <a:off x="9088" y="837010"/>
                <a:ext cx="5248583" cy="12616"/>
              </a:xfrm>
              <a:prstGeom prst="line">
                <a:avLst/>
              </a:prstGeom>
              <a:noFill/>
              <a:ln w="15875" cap="flat">
                <a:solidFill>
                  <a:srgbClr val="000000"/>
                </a:solidFill>
                <a:prstDash val="solid"/>
                <a:miter lim="400000"/>
                <a:headEnd type="triangle" w="med" len="sm"/>
                <a:tailEnd type="triangle" w="med" len="sm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47" dirty="0"/>
              </a:p>
            </p:txBody>
          </p:sp>
          <p:sp>
            <p:nvSpPr>
              <p:cNvPr id="131" name="One-hot encoded"/>
              <p:cNvSpPr txBox="1"/>
              <p:nvPr/>
            </p:nvSpPr>
            <p:spPr>
              <a:xfrm>
                <a:off x="1803682" y="1174905"/>
                <a:ext cx="1976610" cy="379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r>
                  <a:rPr sz="1266" dirty="0"/>
                  <a:t>One-hot encoded</a:t>
                </a:r>
              </a:p>
            </p:txBody>
          </p:sp>
        </p:grpSp>
        <p:grpSp>
          <p:nvGrpSpPr>
            <p:cNvPr id="141" name="그룹"/>
            <p:cNvGrpSpPr/>
            <p:nvPr/>
          </p:nvGrpSpPr>
          <p:grpSpPr>
            <a:xfrm>
              <a:off x="1936756" y="1742677"/>
              <a:ext cx="27970" cy="553996"/>
              <a:chOff x="0" y="0"/>
              <a:chExt cx="27969" cy="553994"/>
            </a:xfrm>
          </p:grpSpPr>
          <p:grpSp>
            <p:nvGrpSpPr>
              <p:cNvPr id="136" name="그룹"/>
              <p:cNvGrpSpPr/>
              <p:nvPr/>
            </p:nvGrpSpPr>
            <p:grpSpPr>
              <a:xfrm>
                <a:off x="0" y="0"/>
                <a:ext cx="27970" cy="221755"/>
                <a:chOff x="0" y="0"/>
                <a:chExt cx="27969" cy="221754"/>
              </a:xfrm>
            </p:grpSpPr>
            <p:sp>
              <p:nvSpPr>
                <p:cNvPr id="133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34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35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  <p:grpSp>
            <p:nvGrpSpPr>
              <p:cNvPr id="140" name="그룹"/>
              <p:cNvGrpSpPr/>
              <p:nvPr/>
            </p:nvGrpSpPr>
            <p:grpSpPr>
              <a:xfrm>
                <a:off x="0" y="332240"/>
                <a:ext cx="27970" cy="221755"/>
                <a:chOff x="0" y="0"/>
                <a:chExt cx="27969" cy="221754"/>
              </a:xfrm>
            </p:grpSpPr>
            <p:sp>
              <p:nvSpPr>
                <p:cNvPr id="137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38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39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</p:grpSp>
        <p:sp>
          <p:nvSpPr>
            <p:cNvPr id="142" name="오른쪽 중괄호 7"/>
            <p:cNvSpPr/>
            <p:nvPr/>
          </p:nvSpPr>
          <p:spPr>
            <a:xfrm flipH="1">
              <a:off x="1070244" y="1374219"/>
              <a:ext cx="364194" cy="1290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96"/>
                    <a:pt x="10800" y="213"/>
                  </a:cubicBezTo>
                  <a:lnTo>
                    <a:pt x="10800" y="10587"/>
                  </a:lnTo>
                  <a:cubicBezTo>
                    <a:pt x="10800" y="10704"/>
                    <a:pt x="15635" y="10800"/>
                    <a:pt x="21600" y="10800"/>
                  </a:cubicBezTo>
                  <a:cubicBezTo>
                    <a:pt x="15635" y="10800"/>
                    <a:pt x="10800" y="10896"/>
                    <a:pt x="10800" y="11013"/>
                  </a:cubicBezTo>
                  <a:lnTo>
                    <a:pt x="10800" y="21387"/>
                  </a:lnTo>
                  <a:cubicBezTo>
                    <a:pt x="10800" y="21504"/>
                    <a:pt x="5965" y="21600"/>
                    <a:pt x="0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defTabSz="642915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1266"/>
            </a:p>
          </p:txBody>
        </p:sp>
        <p:grpSp>
          <p:nvGrpSpPr>
            <p:cNvPr id="151" name="그룹"/>
            <p:cNvGrpSpPr/>
            <p:nvPr/>
          </p:nvGrpSpPr>
          <p:grpSpPr>
            <a:xfrm>
              <a:off x="3779531" y="1742677"/>
              <a:ext cx="27970" cy="553996"/>
              <a:chOff x="0" y="0"/>
              <a:chExt cx="27969" cy="553994"/>
            </a:xfrm>
          </p:grpSpPr>
          <p:grpSp>
            <p:nvGrpSpPr>
              <p:cNvPr id="146" name="그룹"/>
              <p:cNvGrpSpPr/>
              <p:nvPr/>
            </p:nvGrpSpPr>
            <p:grpSpPr>
              <a:xfrm>
                <a:off x="0" y="0"/>
                <a:ext cx="27970" cy="221755"/>
                <a:chOff x="0" y="0"/>
                <a:chExt cx="27969" cy="221754"/>
              </a:xfrm>
            </p:grpSpPr>
            <p:sp>
              <p:nvSpPr>
                <p:cNvPr id="143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44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45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  <p:grpSp>
            <p:nvGrpSpPr>
              <p:cNvPr id="150" name="그룹"/>
              <p:cNvGrpSpPr/>
              <p:nvPr/>
            </p:nvGrpSpPr>
            <p:grpSpPr>
              <a:xfrm>
                <a:off x="0" y="332240"/>
                <a:ext cx="27970" cy="221755"/>
                <a:chOff x="0" y="0"/>
                <a:chExt cx="27969" cy="221754"/>
              </a:xfrm>
            </p:grpSpPr>
            <p:sp>
              <p:nvSpPr>
                <p:cNvPr id="147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48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49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</p:grpSp>
        <p:grpSp>
          <p:nvGrpSpPr>
            <p:cNvPr id="160" name="그룹"/>
            <p:cNvGrpSpPr/>
            <p:nvPr/>
          </p:nvGrpSpPr>
          <p:grpSpPr>
            <a:xfrm>
              <a:off x="4702471" y="1742677"/>
              <a:ext cx="27970" cy="553996"/>
              <a:chOff x="0" y="0"/>
              <a:chExt cx="27969" cy="553994"/>
            </a:xfrm>
          </p:grpSpPr>
          <p:grpSp>
            <p:nvGrpSpPr>
              <p:cNvPr id="155" name="그룹"/>
              <p:cNvGrpSpPr/>
              <p:nvPr/>
            </p:nvGrpSpPr>
            <p:grpSpPr>
              <a:xfrm>
                <a:off x="0" y="0"/>
                <a:ext cx="27970" cy="221755"/>
                <a:chOff x="0" y="0"/>
                <a:chExt cx="27969" cy="221754"/>
              </a:xfrm>
            </p:grpSpPr>
            <p:sp>
              <p:nvSpPr>
                <p:cNvPr id="152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53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54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  <p:grpSp>
            <p:nvGrpSpPr>
              <p:cNvPr id="159" name="그룹"/>
              <p:cNvGrpSpPr/>
              <p:nvPr/>
            </p:nvGrpSpPr>
            <p:grpSpPr>
              <a:xfrm>
                <a:off x="0" y="332240"/>
                <a:ext cx="27970" cy="221755"/>
                <a:chOff x="0" y="0"/>
                <a:chExt cx="27969" cy="221754"/>
              </a:xfrm>
            </p:grpSpPr>
            <p:sp>
              <p:nvSpPr>
                <p:cNvPr id="156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57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58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</p:grpSp>
        <p:grpSp>
          <p:nvGrpSpPr>
            <p:cNvPr id="169" name="그룹"/>
            <p:cNvGrpSpPr/>
            <p:nvPr/>
          </p:nvGrpSpPr>
          <p:grpSpPr>
            <a:xfrm>
              <a:off x="6565735" y="1742677"/>
              <a:ext cx="27971" cy="553996"/>
              <a:chOff x="0" y="0"/>
              <a:chExt cx="27969" cy="553994"/>
            </a:xfrm>
          </p:grpSpPr>
          <p:grpSp>
            <p:nvGrpSpPr>
              <p:cNvPr id="164" name="그룹"/>
              <p:cNvGrpSpPr/>
              <p:nvPr/>
            </p:nvGrpSpPr>
            <p:grpSpPr>
              <a:xfrm>
                <a:off x="0" y="0"/>
                <a:ext cx="27970" cy="221755"/>
                <a:chOff x="0" y="0"/>
                <a:chExt cx="27969" cy="221754"/>
              </a:xfrm>
            </p:grpSpPr>
            <p:sp>
              <p:nvSpPr>
                <p:cNvPr id="161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62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63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  <p:grpSp>
            <p:nvGrpSpPr>
              <p:cNvPr id="168" name="그룹"/>
              <p:cNvGrpSpPr/>
              <p:nvPr/>
            </p:nvGrpSpPr>
            <p:grpSpPr>
              <a:xfrm>
                <a:off x="0" y="332240"/>
                <a:ext cx="27970" cy="221755"/>
                <a:chOff x="0" y="0"/>
                <a:chExt cx="27969" cy="221754"/>
              </a:xfrm>
            </p:grpSpPr>
            <p:sp>
              <p:nvSpPr>
                <p:cNvPr id="165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66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67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</p:grpSp>
        <p:grpSp>
          <p:nvGrpSpPr>
            <p:cNvPr id="178" name="그룹"/>
            <p:cNvGrpSpPr/>
            <p:nvPr/>
          </p:nvGrpSpPr>
          <p:grpSpPr>
            <a:xfrm>
              <a:off x="8429001" y="1742677"/>
              <a:ext cx="27970" cy="553996"/>
              <a:chOff x="0" y="0"/>
              <a:chExt cx="27969" cy="553994"/>
            </a:xfrm>
          </p:grpSpPr>
          <p:grpSp>
            <p:nvGrpSpPr>
              <p:cNvPr id="173" name="그룹"/>
              <p:cNvGrpSpPr/>
              <p:nvPr/>
            </p:nvGrpSpPr>
            <p:grpSpPr>
              <a:xfrm>
                <a:off x="0" y="0"/>
                <a:ext cx="27970" cy="221755"/>
                <a:chOff x="0" y="0"/>
                <a:chExt cx="27969" cy="221754"/>
              </a:xfrm>
            </p:grpSpPr>
            <p:sp>
              <p:nvSpPr>
                <p:cNvPr id="170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71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72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  <p:grpSp>
            <p:nvGrpSpPr>
              <p:cNvPr id="177" name="그룹"/>
              <p:cNvGrpSpPr/>
              <p:nvPr/>
            </p:nvGrpSpPr>
            <p:grpSpPr>
              <a:xfrm>
                <a:off x="0" y="332240"/>
                <a:ext cx="27970" cy="221755"/>
                <a:chOff x="0" y="0"/>
                <a:chExt cx="27969" cy="221754"/>
              </a:xfrm>
            </p:grpSpPr>
            <p:sp>
              <p:nvSpPr>
                <p:cNvPr id="174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75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76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</p:grpSp>
        <p:sp>
          <p:nvSpPr>
            <p:cNvPr id="179" name="113256개"/>
            <p:cNvSpPr txBox="1"/>
            <p:nvPr/>
          </p:nvSpPr>
          <p:spPr>
            <a:xfrm>
              <a:off x="0" y="1837608"/>
              <a:ext cx="1046441" cy="364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1700" b="0">
                  <a:solidFill>
                    <a:srgbClr val="000000"/>
                  </a:solidFill>
                </a:defRPr>
              </a:lvl1pPr>
            </a:lstStyle>
            <a:p>
              <a:r>
                <a:rPr sz="1195"/>
                <a:t>113256개</a:t>
              </a:r>
            </a:p>
          </p:txBody>
        </p:sp>
        <p:grpSp>
          <p:nvGrpSpPr>
            <p:cNvPr id="188" name="그룹"/>
            <p:cNvGrpSpPr/>
            <p:nvPr/>
          </p:nvGrpSpPr>
          <p:grpSpPr>
            <a:xfrm>
              <a:off x="7497368" y="1742677"/>
              <a:ext cx="27971" cy="553996"/>
              <a:chOff x="0" y="0"/>
              <a:chExt cx="27969" cy="553994"/>
            </a:xfrm>
          </p:grpSpPr>
          <p:grpSp>
            <p:nvGrpSpPr>
              <p:cNvPr id="183" name="그룹"/>
              <p:cNvGrpSpPr/>
              <p:nvPr/>
            </p:nvGrpSpPr>
            <p:grpSpPr>
              <a:xfrm>
                <a:off x="0" y="0"/>
                <a:ext cx="27970" cy="221755"/>
                <a:chOff x="0" y="0"/>
                <a:chExt cx="27969" cy="221754"/>
              </a:xfrm>
            </p:grpSpPr>
            <p:sp>
              <p:nvSpPr>
                <p:cNvPr id="180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81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82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  <p:grpSp>
            <p:nvGrpSpPr>
              <p:cNvPr id="187" name="그룹"/>
              <p:cNvGrpSpPr/>
              <p:nvPr/>
            </p:nvGrpSpPr>
            <p:grpSpPr>
              <a:xfrm>
                <a:off x="0" y="332240"/>
                <a:ext cx="27970" cy="221755"/>
                <a:chOff x="0" y="0"/>
                <a:chExt cx="27969" cy="221754"/>
              </a:xfrm>
            </p:grpSpPr>
            <p:sp>
              <p:nvSpPr>
                <p:cNvPr id="184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85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  <p:sp>
              <p:nvSpPr>
                <p:cNvPr id="186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47"/>
                </a:p>
              </p:txBody>
            </p:sp>
          </p:grpSp>
        </p:grpSp>
      </p:grpSp>
      <p:sp>
        <p:nvSpPr>
          <p:cNvPr id="190" name="REGRESSION"/>
          <p:cNvSpPr txBox="1"/>
          <p:nvPr/>
        </p:nvSpPr>
        <p:spPr>
          <a:xfrm>
            <a:off x="9855298" y="2547444"/>
            <a:ext cx="266933" cy="1019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wrap="none" lIns="35719" tIns="35719" rIns="35719" bIns="35719" anchor="ctr">
            <a:spAutoFit/>
          </a:bodyPr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100000">
                      <a:srgbClr val="929292"/>
                    </a:gs>
                  </a:gsLst>
                  <a:lin ang="10800000" scaled="0"/>
                </a:gradFill>
              </a:defRPr>
            </a:lvl1pPr>
          </a:lstStyle>
          <a:p>
            <a:r>
              <a:rPr sz="1266" dirty="0"/>
              <a:t>REGRESSION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73148"/>
            <a:ext cx="10515600" cy="1325563"/>
          </a:xfrm>
        </p:spPr>
        <p:txBody>
          <a:bodyPr/>
          <a:lstStyle/>
          <a:p>
            <a:r>
              <a:rPr lang="ko-KR" altLang="en-US" dirty="0"/>
              <a:t>관련 연구 </a:t>
            </a:r>
            <a:r>
              <a:rPr lang="en-US" altLang="ko-KR" sz="2400" dirty="0"/>
              <a:t>- </a:t>
            </a:r>
            <a:r>
              <a:rPr lang="ko-KR" altLang="en-US" sz="2400" dirty="0"/>
              <a:t>개요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7CCFA9-5172-4E15-896B-13AE7A13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687F1075-736A-49C7-A083-09C5E9882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19809"/>
              </p:ext>
            </p:extLst>
          </p:nvPr>
        </p:nvGraphicFramePr>
        <p:xfrm>
          <a:off x="571500" y="728540"/>
          <a:ext cx="11745447" cy="8055899"/>
        </p:xfrm>
        <a:graphic>
          <a:graphicData uri="http://schemas.openxmlformats.org/drawingml/2006/table">
            <a:tbl>
              <a:tblPr/>
              <a:tblGrid>
                <a:gridCol w="34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140902476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1794857990"/>
                    </a:ext>
                  </a:extLst>
                </a:gridCol>
                <a:gridCol w="244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5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9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b="1" dirty="0" err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선행연구</a:t>
                      </a:r>
                      <a:endParaRPr sz="1700" b="1" dirty="0">
                        <a:ln w="9525" cap="flat">
                          <a:solidFill>
                            <a:srgbClr val="5B9BD5">
                              <a:alpha val="0"/>
                            </a:srgbClr>
                          </a:solidFill>
                          <a:prstDash val="solid"/>
                          <a:round/>
                        </a:ln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ko-KR" altLang="en-US" sz="1700" b="1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저자</a:t>
                      </a:r>
                      <a:endParaRPr sz="1700" b="1" dirty="0">
                        <a:ln w="9525" cap="flat">
                          <a:solidFill>
                            <a:srgbClr val="5B9BD5">
                              <a:alpha val="0"/>
                            </a:srgbClr>
                          </a:solidFill>
                          <a:prstDash val="solid"/>
                          <a:round/>
                        </a:ln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ko-KR" altLang="en-US" sz="1700" b="1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연구분야</a:t>
                      </a:r>
                      <a:endParaRPr sz="1700" b="1" dirty="0">
                        <a:ln w="9525" cap="flat">
                          <a:solidFill>
                            <a:srgbClr val="5B9BD5">
                              <a:alpha val="0"/>
                            </a:srgbClr>
                          </a:solidFill>
                          <a:prstDash val="solid"/>
                          <a:round/>
                        </a:ln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  <a:cs typeface="나눔바른고딕"/>
                        <a:sym typeface="나눔바른고딕"/>
                      </a:endParaRP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ko-KR" altLang="en-US" sz="1700" b="1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벡터 축소 방법</a:t>
                      </a:r>
                      <a:endParaRPr sz="1700" b="1" dirty="0">
                        <a:ln w="9525" cap="flat">
                          <a:solidFill>
                            <a:srgbClr val="5B9BD5">
                              <a:alpha val="0"/>
                            </a:srgbClr>
                          </a:solidFill>
                          <a:prstDash val="solid"/>
                          <a:round/>
                        </a:ln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  <a:cs typeface="나눔바른고딕"/>
                        <a:sym typeface="나눔바른고딕"/>
                      </a:endParaRP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b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분석 방법</a:t>
                      </a:r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120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빅데이터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분석을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통한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서울시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골목상권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분석</a:t>
                      </a:r>
                      <a:br>
                        <a:rPr dirty="0"/>
                      </a:br>
                      <a:r>
                        <a:rPr dirty="0"/>
                        <a:t>(2017)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dirty="0" err="1"/>
                        <a:t>오흥록</a:t>
                      </a:r>
                      <a:r>
                        <a:rPr lang="ko-KR" altLang="en-US" dirty="0"/>
                        <a:t> 외</a:t>
                      </a:r>
                      <a:r>
                        <a:rPr lang="en-US" altLang="ko-KR" dirty="0"/>
                        <a:t>2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ko-KR" altLang="en-US" sz="1500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상권매출예측</a:t>
                      </a:r>
                      <a:endParaRPr sz="1500" dirty="0">
                        <a:ln w="9525" cap="flat">
                          <a:solidFill>
                            <a:srgbClr val="5B9BD5">
                              <a:alpha val="0"/>
                            </a:srgbClr>
                          </a:solidFill>
                          <a:prstDash val="solid"/>
                          <a:round/>
                        </a:ln>
                        <a:solidFill>
                          <a:srgbClr val="404040"/>
                        </a:solidFill>
                        <a:latin typeface="나눔바른고딕"/>
                        <a:ea typeface="나눔바른고딕"/>
                        <a:cs typeface="나눔바른고딕"/>
                        <a:sym typeface="나눔바른고딕"/>
                      </a:endParaRPr>
                    </a:p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endParaRPr dirty="0"/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500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Hand-</a:t>
                      </a:r>
                      <a:r>
                        <a:rPr lang="en-US" sz="1500" dirty="0" err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Crafed</a:t>
                      </a:r>
                      <a:r>
                        <a:rPr lang="en-US" sz="1500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(</a:t>
                      </a:r>
                      <a:r>
                        <a:rPr sz="1500" dirty="0" err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행정구</a:t>
                      </a:r>
                      <a:r>
                        <a:rPr lang="en-US" altLang="ko-KR" sz="1500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)</a:t>
                      </a:r>
                      <a:endParaRPr sz="1500" dirty="0">
                        <a:ln w="9525" cap="flat">
                          <a:solidFill>
                            <a:srgbClr val="5B9BD5">
                              <a:alpha val="0"/>
                            </a:srgbClr>
                          </a:solidFill>
                          <a:prstDash val="solid"/>
                          <a:round/>
                        </a:ln>
                        <a:solidFill>
                          <a:srgbClr val="404040"/>
                        </a:solidFill>
                        <a:latin typeface="나눔바른고딕"/>
                        <a:ea typeface="나눔바른고딕"/>
                        <a:cs typeface="나눔바른고딕"/>
                        <a:sym typeface="나눔바른고딕"/>
                      </a:endParaRP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dirty="0" err="1"/>
                        <a:t>상관관계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분석</a:t>
                      </a:r>
                      <a:endParaRPr dirty="0"/>
                    </a:p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dirty="0" err="1"/>
                        <a:t>군집분석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2148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골목상권</a:t>
                      </a:r>
                      <a:r>
                        <a:rPr dirty="0"/>
                        <a:t> 내 </a:t>
                      </a:r>
                      <a:r>
                        <a:rPr dirty="0" err="1"/>
                        <a:t>외식업종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점포의</a:t>
                      </a:r>
                      <a:r>
                        <a:rPr dirty="0"/>
                        <a:t> </a:t>
                      </a:r>
                    </a:p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월 </a:t>
                      </a:r>
                      <a:r>
                        <a:rPr dirty="0" err="1"/>
                        <a:t>매출액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예측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모형에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관한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연구</a:t>
                      </a:r>
                      <a:endParaRPr lang="en-US" altLang="ko-KR" dirty="0"/>
                    </a:p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(2018)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dirty="0" err="1"/>
                        <a:t>임소연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500" dirty="0">
                        <a:ln w="9525" cap="flat">
                          <a:solidFill>
                            <a:srgbClr val="5B9BD5">
                              <a:alpha val="0"/>
                            </a:srgbClr>
                          </a:solidFill>
                          <a:prstDash val="solid"/>
                          <a:round/>
                        </a:ln>
                        <a:solidFill>
                          <a:srgbClr val="404040"/>
                        </a:solidFill>
                        <a:latin typeface="나눔바른고딕"/>
                        <a:ea typeface="나눔바른고딕"/>
                        <a:cs typeface="나눔바른고딕"/>
                        <a:sym typeface="나눔바른고딕"/>
                      </a:endParaRP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1500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Hand-</a:t>
                      </a:r>
                      <a:r>
                        <a:rPr lang="en-US" altLang="ko-KR" sz="1500" dirty="0" err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Crafed</a:t>
                      </a:r>
                      <a:r>
                        <a:rPr lang="en-US" altLang="ko-KR" sz="1500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(</a:t>
                      </a:r>
                      <a:r>
                        <a:rPr sz="1500" dirty="0" err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행정구</a:t>
                      </a:r>
                      <a:r>
                        <a:rPr lang="en-US" altLang="ko-KR" sz="1500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)</a:t>
                      </a:r>
                      <a:r>
                        <a:rPr sz="1500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 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dirty="0" err="1"/>
                        <a:t>선형모형</a:t>
                      </a:r>
                      <a:r>
                        <a:rPr dirty="0"/>
                        <a:t>(</a:t>
                      </a:r>
                      <a:r>
                        <a:rPr dirty="0" err="1"/>
                        <a:t>회귀분석</a:t>
                      </a:r>
                      <a:r>
                        <a:rPr dirty="0"/>
                        <a:t> 등)</a:t>
                      </a:r>
                    </a:p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dirty="0" err="1"/>
                        <a:t>비선형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모형</a:t>
                      </a:r>
                      <a:r>
                        <a:rPr dirty="0"/>
                        <a:t>(</a:t>
                      </a:r>
                      <a:r>
                        <a:rPr dirty="0" err="1"/>
                        <a:t>랜덤포레스트</a:t>
                      </a:r>
                      <a:r>
                        <a:rPr dirty="0"/>
                        <a:t> 등)</a:t>
                      </a:r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120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서울시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골목상권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매출액에</a:t>
                      </a:r>
                      <a:r>
                        <a:rPr dirty="0"/>
                        <a:t> </a:t>
                      </a:r>
                      <a:br>
                        <a:rPr dirty="0"/>
                      </a:br>
                      <a:r>
                        <a:rPr dirty="0" err="1"/>
                        <a:t>영향을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미치는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요인에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관한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연구</a:t>
                      </a:r>
                      <a:endParaRPr lang="en-US" altLang="ko-KR" dirty="0"/>
                    </a:p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(2019)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dirty="0"/>
                        <a:t>김현철 외</a:t>
                      </a:r>
                      <a:r>
                        <a:rPr lang="en-US" altLang="ko-KR" dirty="0"/>
                        <a:t>1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endParaRPr dirty="0"/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en-US" altLang="ko-KR" sz="1500" dirty="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Hand-</a:t>
                      </a:r>
                      <a:r>
                        <a:rPr lang="en-US" altLang="ko-KR" sz="1500" dirty="0" err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Crafed</a:t>
                      </a:r>
                      <a:endParaRPr lang="en-US" altLang="ko-KR" sz="1500" dirty="0">
                        <a:ln w="9525" cap="flat">
                          <a:solidFill>
                            <a:srgbClr val="5B9BD5">
                              <a:alpha val="0"/>
                            </a:srgbClr>
                          </a:solidFill>
                          <a:prstDash val="solid"/>
                          <a:round/>
                        </a:ln>
                        <a:solidFill>
                          <a:srgbClr val="404040"/>
                        </a:solidFill>
                        <a:latin typeface="나눔바른고딕"/>
                        <a:ea typeface="나눔바른고딕"/>
                        <a:cs typeface="나눔바른고딕"/>
                        <a:sym typeface="나눔바른고딕"/>
                      </a:endParaRPr>
                    </a:p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en-US" altLang="ko-KR" dirty="0"/>
                        <a:t>(</a:t>
                      </a:r>
                      <a:r>
                        <a:rPr dirty="0" err="1"/>
                        <a:t>도심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부도심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상업지역</a:t>
                      </a:r>
                      <a:r>
                        <a:rPr lang="en-US" altLang="ko-KR" dirty="0"/>
                        <a:t>)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dirty="0" err="1"/>
                        <a:t>다항회귀모형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120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sz="15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공간정보기반 클러스터링을 이용한 초고속인터넷 결합유형별 해지의 지역별 특성연구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sz="15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박장혁</a:t>
                      </a:r>
                      <a:r>
                        <a:rPr lang="ko-KR" altLang="en-US" sz="15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 외 </a:t>
                      </a:r>
                      <a:r>
                        <a:rPr lang="en-US" altLang="ko-KR" sz="15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2</a:t>
                      </a:r>
                      <a:r>
                        <a:rPr lang="ko-KR" altLang="en-US" sz="15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인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나눔바른고딕"/>
                        </a:rPr>
                        <a:t>지역별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나눔바른고딕"/>
                        </a:rPr>
                        <a:t>해지율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나눔바른고딕"/>
                        </a:rPr>
                        <a:t> 요인분석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en-US" dirty="0"/>
                        <a:t>Clustering(</a:t>
                      </a:r>
                      <a:r>
                        <a:rPr lang="en-US" dirty="0" err="1"/>
                        <a:t>SatScan</a:t>
                      </a:r>
                      <a:r>
                        <a:rPr lang="en-US" dirty="0"/>
                        <a:t>)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나눔바른고딕"/>
                        </a:rPr>
                        <a:t>분산분석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나눔바른고딕"/>
                        </a:rPr>
                        <a:t>,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나눔바른고딕"/>
                        </a:rPr>
                        <a:t>상관분석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나눔바른고딕"/>
                        </a:rPr>
                        <a:t>,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나눔바른고딕"/>
                        </a:rPr>
                        <a:t>회귀분석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881652"/>
                  </a:ext>
                </a:extLst>
              </a:tr>
              <a:tr h="925120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sz="15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지속성장 가능한 기업 탐색을 위한 방법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dirty="0"/>
                        <a:t>최재현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ko-KR" altLang="en-US" sz="15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나눔바른고딕"/>
                        </a:rPr>
                        <a:t>중소기업 분류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en-US" dirty="0"/>
                        <a:t>Clustering(K-means, t-</a:t>
                      </a:r>
                      <a:r>
                        <a:rPr lang="en-US" dirty="0" err="1"/>
                        <a:t>sne</a:t>
                      </a:r>
                      <a:r>
                        <a:rPr lang="en-US" dirty="0"/>
                        <a:t>)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ko-KR" altLang="en-US" dirty="0"/>
                        <a:t>없음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0899"/>
                  </a:ext>
                </a:extLst>
              </a:tr>
              <a:tr h="925120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sz="15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매니폴드</a:t>
                      </a:r>
                      <a:r>
                        <a:rPr lang="ko-KR" altLang="en-US" sz="15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 학습 기반 </a:t>
                      </a:r>
                      <a:r>
                        <a:rPr lang="ko-KR" altLang="en-US" sz="15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특징값을</a:t>
                      </a:r>
                      <a:r>
                        <a:rPr lang="ko-KR" altLang="en-US" sz="15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 활용한 카테고리 분류 사례 연구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dirty="0" err="1"/>
                        <a:t>강규창</a:t>
                      </a:r>
                      <a:r>
                        <a:rPr lang="ko-KR" altLang="en-US" dirty="0"/>
                        <a:t> 외 </a:t>
                      </a:r>
                      <a:r>
                        <a:rPr lang="en-US" altLang="ko-KR" dirty="0"/>
                        <a:t>1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en-US" dirty="0"/>
                        <a:t>MNIST </a:t>
                      </a:r>
                      <a:r>
                        <a:rPr lang="ko-KR" altLang="en-US" dirty="0"/>
                        <a:t>데이터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ko-KR" altLang="en-US" dirty="0" err="1"/>
                        <a:t>오토인코더</a:t>
                      </a:r>
                      <a:r>
                        <a:rPr lang="en-US" altLang="ko-KR" dirty="0"/>
                        <a:t>, KNN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ko-KR" altLang="en-US" dirty="0"/>
                        <a:t>성능비교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05799"/>
                  </a:ext>
                </a:extLst>
              </a:tr>
              <a:tr h="925120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dirty="0"/>
                        <a:t>악성코드로부터 빅데이터를 보호하기 위한 이미지 기반의 인공지능 딥러닝 기법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dirty="0"/>
                        <a:t>김혜정 외</a:t>
                      </a:r>
                      <a:r>
                        <a:rPr lang="en-US" altLang="ko-KR" dirty="0"/>
                        <a:t>1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ko-KR" altLang="en-US" dirty="0" err="1"/>
                        <a:t>피싱사이트</a:t>
                      </a:r>
                      <a:r>
                        <a:rPr lang="ko-KR" altLang="en-US" dirty="0"/>
                        <a:t> 분류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en-US" dirty="0"/>
                        <a:t>CNN </a:t>
                      </a:r>
                      <a:r>
                        <a:rPr lang="ko-KR" altLang="en-US" dirty="0"/>
                        <a:t>내에서 축소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en-US" dirty="0"/>
                        <a:t>CNN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736613"/>
                  </a:ext>
                </a:extLst>
              </a:tr>
              <a:tr h="925120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en-US" altLang="ko-KR" dirty="0"/>
                        <a:t>Convolutional Autoencoder </a:t>
                      </a:r>
                      <a:r>
                        <a:rPr lang="ko-KR" altLang="en-US" dirty="0"/>
                        <a:t>기반 소규모 </a:t>
                      </a:r>
                      <a:r>
                        <a:rPr lang="ko-KR" altLang="en-US" dirty="0" err="1"/>
                        <a:t>수용가</a:t>
                      </a:r>
                      <a:r>
                        <a:rPr lang="ko-KR" altLang="en-US" dirty="0"/>
                        <a:t> 부하 프로파일 클러스터링에 대한 연구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ko-KR" altLang="en-US" dirty="0" err="1"/>
                        <a:t>부석준</a:t>
                      </a:r>
                      <a:r>
                        <a:rPr lang="ko-KR" altLang="en-US" dirty="0"/>
                        <a:t> 외</a:t>
                      </a:r>
                      <a:r>
                        <a:rPr lang="en-US" altLang="ko-KR" dirty="0"/>
                        <a:t>1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ko-KR" altLang="en-US" dirty="0"/>
                        <a:t>피싱 사이트 분류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en-US" dirty="0"/>
                        <a:t>Word2Vec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lang="ko-KR" altLang="en-US" dirty="0"/>
                        <a:t>퓨전신경망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92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08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</a:t>
            </a:r>
            <a:r>
              <a:rPr lang="en-US" altLang="ko-KR" sz="2400" dirty="0"/>
              <a:t>- </a:t>
            </a:r>
            <a:r>
              <a:rPr lang="ko-KR" altLang="en-US" sz="2400" dirty="0"/>
              <a:t>방법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FCDDC7-991C-416C-AA9E-879BD9FE5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32284"/>
              </p:ext>
            </p:extLst>
          </p:nvPr>
        </p:nvGraphicFramePr>
        <p:xfrm>
          <a:off x="584625" y="1690688"/>
          <a:ext cx="11022750" cy="4666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9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44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선행연구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독립변수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종속변수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분석방법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8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빅데이터 분석을 통한 서울시 골목상권 분석</a:t>
                      </a:r>
                      <a:b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(2017)</a:t>
                      </a:r>
                      <a:endParaRPr lang="ko-KR" altLang="en-US" sz="11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아파트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면적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·</a:t>
                      </a:r>
                      <a:r>
                        <a:rPr lang="ko-KR" altLang="en-US" sz="115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가격별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 세대 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), 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유동인구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나이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시간대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요일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주거인구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나이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직장인구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나이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매출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요일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나이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수입 및 지출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식품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교육 등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점포</a:t>
                      </a:r>
                      <a:endParaRPr lang="ko-KR" altLang="en-US" sz="115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골목상권의 전체 매출액</a:t>
                      </a:r>
                      <a:endParaRPr lang="ko-KR" altLang="en-US" sz="11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strike="sngStrike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다중회귀분석</a:t>
                      </a:r>
                      <a:endParaRPr lang="en-US" altLang="ko-KR" sz="1100" strike="sngStrike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클러스터링</a:t>
                      </a:r>
                      <a:endParaRPr lang="ko-KR" altLang="en-US" sz="11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66666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90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지리가중회귀분석을 이용한 </a:t>
                      </a:r>
                      <a:b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고객특성별 골목상권 매출액 영향 연구</a:t>
                      </a:r>
                      <a:b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(2018)</a:t>
                      </a:r>
                      <a:endParaRPr lang="ko-KR" altLang="en-US" sz="11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고객특성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연령대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입지특성</a:t>
                      </a:r>
                      <a:b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상권 내 종사자수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사업체 </a:t>
                      </a:r>
                      <a:r>
                        <a:rPr lang="ko-KR" altLang="en-US" sz="115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창업률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지하철역 및 버스정류장과의 거리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 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구조특성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건축물밀도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 면적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  <a:endParaRPr lang="ko-KR" altLang="en-US" sz="115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골목상권의 전체 매출액</a:t>
                      </a:r>
                      <a:endParaRPr lang="ko-KR" altLang="en-US" sz="11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OLS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GWR</a:t>
                      </a:r>
                      <a:b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9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9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지리가중회귀분석</a:t>
                      </a:r>
                      <a:r>
                        <a:rPr lang="en-US" altLang="ko-KR" sz="9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  <a:endParaRPr lang="ko-KR" altLang="en-US" sz="11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66666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4272655062"/>
                  </a:ext>
                </a:extLst>
              </a:tr>
              <a:tr h="12808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서울시 골목상권 매출액에 </a:t>
                      </a:r>
                      <a:b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영향을 미치는 요인에 관한 연구</a:t>
                      </a: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(2019)</a:t>
                      </a:r>
                      <a:endParaRPr lang="ko-KR" altLang="en-US" sz="11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상권특성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연령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시간대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업종수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상권면적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유동인구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도시공간구조특성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도시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부도심 용도지역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발달상권 인접 더미변수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), 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배후지역 특성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배후지역 아파트 가구수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비아파트 가구수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b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배후지역 월평균 소득금액의 </a:t>
                      </a:r>
                      <a:r>
                        <a:rPr lang="ko-KR" altLang="en-US" sz="115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로그값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대형상업시설 영향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;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더미변수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 </a:t>
                      </a:r>
                      <a:endParaRPr lang="ko-KR" altLang="en-US" sz="115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ln(</a:t>
                      </a: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골목상권의 전체 매출액</a:t>
                      </a: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  <a:endParaRPr lang="en-US" altLang="ko-KR" sz="11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다중회귀분석</a:t>
                      </a:r>
                      <a:endParaRPr lang="ko-KR" altLang="en-US" sz="11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66666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2826928491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C326A4-F521-47E5-B775-279158A0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CC4BAC-05D7-4234-90E7-DB044CE0E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38839" y="1536866"/>
            <a:ext cx="9114322" cy="4351338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ko-KR" altLang="en-US" sz="2000" b="1" dirty="0"/>
              <a:t>선행 연구논문의 한계점을 극복하여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더 나은 예측력을 가진 모델을 제안</a:t>
            </a:r>
            <a:endParaRPr lang="en-US" altLang="ko-KR" sz="2000" b="1" dirty="0"/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ko-KR" altLang="en-US" sz="1800" dirty="0"/>
              <a:t>지리적 특성을 나타내는 변수에 </a:t>
            </a:r>
            <a:br>
              <a:rPr lang="en-US" altLang="ko-KR" sz="1800" dirty="0"/>
            </a:br>
            <a:r>
              <a:rPr lang="ko-KR" altLang="en-US" sz="1800" dirty="0"/>
              <a:t>업종별 특성을 나타내는 범주형 데이터를 추가하여 </a:t>
            </a:r>
            <a:r>
              <a:rPr lang="ko-KR" altLang="en-US" sz="1800" dirty="0" err="1"/>
              <a:t>다수준</a:t>
            </a:r>
            <a:r>
              <a:rPr lang="en-US" altLang="ko-KR" sz="1800" dirty="0"/>
              <a:t>(multi-level)</a:t>
            </a:r>
            <a:r>
              <a:rPr lang="ko-KR" altLang="en-US" sz="1800" dirty="0"/>
              <a:t> 분석</a:t>
            </a:r>
            <a:endParaRPr lang="en-US" altLang="ko-KR" sz="1800" dirty="0"/>
          </a:p>
          <a:p>
            <a:pPr lvl="2">
              <a:spcAft>
                <a:spcPts val="1200"/>
              </a:spcAft>
            </a:pPr>
            <a:r>
              <a:rPr lang="ko-KR" altLang="en-US" sz="1400" dirty="0"/>
              <a:t>군집화를 세분화하여 예측력을 높이고자 함</a:t>
            </a:r>
            <a:endParaRPr lang="en-US" altLang="ko-KR" sz="1400" dirty="0"/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1800" dirty="0"/>
              <a:t>2015 ~ 2019</a:t>
            </a:r>
            <a:r>
              <a:rPr lang="ko-KR" altLang="en-US" sz="1800" dirty="0"/>
              <a:t>년까지의 </a:t>
            </a:r>
            <a:r>
              <a:rPr lang="en-US" altLang="ko-KR" sz="1800" dirty="0"/>
              <a:t>5</a:t>
            </a:r>
            <a:r>
              <a:rPr lang="ko-KR" altLang="en-US" sz="1800" dirty="0"/>
              <a:t>개년도의 데이터셋을 활용함으로써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기존 연구논문의 데이터 양적 한계 극복</a:t>
            </a:r>
            <a:endParaRPr lang="en-US" altLang="ko-KR" sz="1800" dirty="0"/>
          </a:p>
          <a:p>
            <a:pPr lvl="2">
              <a:spcAft>
                <a:spcPts val="1200"/>
              </a:spcAft>
            </a:pPr>
            <a:r>
              <a:rPr lang="en-US" altLang="ko-KR" sz="1400" dirty="0"/>
              <a:t>Raw data</a:t>
            </a:r>
            <a:r>
              <a:rPr lang="ko-KR" altLang="en-US" sz="1400" dirty="0"/>
              <a:t>에 대한 수치 정보</a:t>
            </a:r>
            <a:r>
              <a:rPr lang="en-US" altLang="ko-KR" sz="1400" dirty="0"/>
              <a:t>: 10</a:t>
            </a:r>
            <a:r>
              <a:rPr lang="ko-KR" altLang="en-US" sz="1400" dirty="0"/>
              <a:t>개의 데이터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, 1144</a:t>
            </a:r>
            <a:r>
              <a:rPr lang="ko-KR" altLang="en-US" sz="1400" dirty="0"/>
              <a:t>개의 컬럼</a:t>
            </a:r>
            <a:r>
              <a:rPr lang="en-US" altLang="ko-KR" sz="1400" dirty="0"/>
              <a:t>, </a:t>
            </a:r>
            <a:r>
              <a:rPr lang="ko-KR" altLang="en-US" sz="1400" dirty="0"/>
              <a:t>약 </a:t>
            </a:r>
            <a:r>
              <a:rPr lang="en-US" altLang="ko-KR" sz="1400" dirty="0"/>
              <a:t>39</a:t>
            </a:r>
            <a:r>
              <a:rPr lang="ko-KR" altLang="en-US" sz="1400" dirty="0"/>
              <a:t>만개의 데이터</a:t>
            </a:r>
            <a:endParaRPr lang="en-US" altLang="ko-KR" sz="1400" dirty="0"/>
          </a:p>
          <a:p>
            <a:pPr marL="457200" lvl="1" indent="0">
              <a:spcAft>
                <a:spcPts val="1200"/>
              </a:spcAft>
              <a:buNone/>
            </a:pPr>
            <a:r>
              <a:rPr lang="en-US" altLang="ko-KR" sz="1800" dirty="0"/>
              <a:t>4.  </a:t>
            </a:r>
            <a:r>
              <a:rPr lang="ko-KR" altLang="en-US" sz="1800" dirty="0"/>
              <a:t>더 높은 </a:t>
            </a:r>
            <a:r>
              <a:rPr lang="en-US" altLang="ko-KR" sz="1800" dirty="0"/>
              <a:t>R-square </a:t>
            </a:r>
            <a:r>
              <a:rPr lang="ko-KR" altLang="en-US" sz="1800" dirty="0"/>
              <a:t>값을 갖는 모델 도출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B9B97-0517-4664-AB39-98312F81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C6500EE-E273-4930-82D9-D986557E0997}"/>
              </a:ext>
            </a:extLst>
          </p:cNvPr>
          <p:cNvSpPr txBox="1">
            <a:spLocks/>
          </p:cNvSpPr>
          <p:nvPr/>
        </p:nvSpPr>
        <p:spPr>
          <a:xfrm>
            <a:off x="393833" y="136525"/>
            <a:ext cx="12638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문제정의</a:t>
            </a:r>
            <a:r>
              <a:rPr lang="ko-KR" altLang="en-US" sz="4000" b="1" dirty="0"/>
              <a:t>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서울시 골목상권의 지리적</a:t>
            </a:r>
            <a:r>
              <a:rPr lang="en-US" altLang="ko-KR" sz="2400" b="1" dirty="0"/>
              <a:t>·</a:t>
            </a:r>
            <a:r>
              <a:rPr lang="ko-KR" altLang="en-US" sz="2400" b="1" dirty="0"/>
              <a:t>업종별 특성에 따른 매출 예측 모델 </a:t>
            </a:r>
            <a:r>
              <a:rPr lang="ko-KR" altLang="en-US" sz="2400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93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338E3-BCC2-4C3F-B8E3-66D18C25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500" b="1" dirty="0"/>
              <a:t>분석대상</a:t>
            </a:r>
            <a:r>
              <a:rPr lang="en-US" altLang="ko-KR" sz="2500" b="1" dirty="0"/>
              <a:t>: </a:t>
            </a:r>
            <a:r>
              <a:rPr lang="ko-KR" altLang="en-US" sz="2500" b="1" dirty="0"/>
              <a:t>서울시 골목상권</a:t>
            </a:r>
            <a:endParaRPr lang="en-US" altLang="ko-KR" sz="2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B9B97-0517-4664-AB39-98312F81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B9F591-D288-46FC-A9BF-6A31B502F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66972" t="19967"/>
          <a:stretch/>
        </p:blipFill>
        <p:spPr>
          <a:xfrm>
            <a:off x="1210378" y="1707789"/>
            <a:ext cx="3271786" cy="42581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E18D7D-3A5D-4B20-8876-EA67B041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010" y="1508726"/>
            <a:ext cx="6236368" cy="48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9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방법 </a:t>
            </a:r>
            <a:r>
              <a:rPr lang="en-US" altLang="ko-KR" sz="2400" dirty="0"/>
              <a:t>- Overview</a:t>
            </a:r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227EA6-E9DF-4C1A-BCF1-DD64AECBEEAB}"/>
              </a:ext>
            </a:extLst>
          </p:cNvPr>
          <p:cNvGrpSpPr/>
          <p:nvPr/>
        </p:nvGrpSpPr>
        <p:grpSpPr>
          <a:xfrm>
            <a:off x="1041395" y="1573463"/>
            <a:ext cx="10109204" cy="5053323"/>
            <a:chOff x="1041395" y="1573463"/>
            <a:chExt cx="10109204" cy="5053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4F27CE-B3F4-4185-B915-899F4B701436}"/>
                </a:ext>
              </a:extLst>
            </p:cNvPr>
            <p:cNvSpPr txBox="1"/>
            <p:nvPr/>
          </p:nvSpPr>
          <p:spPr>
            <a:xfrm>
              <a:off x="3713285" y="1573464"/>
              <a:ext cx="1718409" cy="817245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ko-KR" sz="1400" dirty="0"/>
                <a:t>Crawling</a:t>
              </a:r>
              <a:r>
                <a:rPr lang="ko-KR" altLang="en-US" sz="1400" dirty="0"/>
                <a:t>한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약 </a:t>
              </a:r>
              <a:r>
                <a:rPr lang="en-US" altLang="ko-KR" sz="1400" dirty="0"/>
                <a:t>90</a:t>
              </a:r>
              <a:r>
                <a:rPr lang="ko-KR" altLang="en-US" sz="1400" dirty="0"/>
                <a:t>만개의 </a:t>
              </a:r>
              <a:br>
                <a:rPr lang="en-US" altLang="ko-KR" sz="1400" dirty="0"/>
              </a:br>
              <a:r>
                <a:rPr lang="ko-KR" altLang="en-US" sz="1400" dirty="0"/>
                <a:t>매출 데이터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0CE36B-B964-4DC6-9626-5066F2E2B97C}"/>
                </a:ext>
              </a:extLst>
            </p:cNvPr>
            <p:cNvSpPr txBox="1"/>
            <p:nvPr/>
          </p:nvSpPr>
          <p:spPr>
            <a:xfrm>
              <a:off x="1041401" y="1577541"/>
              <a:ext cx="2523394" cy="817240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 err="1"/>
                <a:t>서울열린데이터광장</a:t>
              </a:r>
              <a:r>
                <a:rPr lang="ko-KR" altLang="en-US" sz="1400" dirty="0"/>
                <a:t> </a:t>
              </a:r>
              <a:br>
                <a:rPr lang="en-US" altLang="ko-KR" sz="1400" dirty="0"/>
              </a:br>
              <a:r>
                <a:rPr lang="en-US" altLang="ko-KR" sz="1400" dirty="0"/>
                <a:t>9</a:t>
              </a:r>
              <a:r>
                <a:rPr lang="ko-KR" altLang="en-US" sz="1400" dirty="0"/>
                <a:t>개의 데이터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9CB9A3-DBCF-432F-8C77-7F09C26A2DAE}"/>
                </a:ext>
              </a:extLst>
            </p:cNvPr>
            <p:cNvSpPr txBox="1"/>
            <p:nvPr/>
          </p:nvSpPr>
          <p:spPr>
            <a:xfrm>
              <a:off x="1041399" y="2632232"/>
              <a:ext cx="4390293" cy="817243"/>
            </a:xfrm>
            <a:prstGeom prst="rect">
              <a:avLst/>
            </a:prstGeom>
            <a:ln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/>
                <a:t>병합 후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연도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분기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상권코드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업종코드로 </a:t>
              </a:r>
              <a:r>
                <a:rPr lang="en-US" altLang="ko-KR" sz="1400" dirty="0"/>
                <a:t>Grouping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C4252-D1DA-44E8-821E-3B42B361B365}"/>
                </a:ext>
              </a:extLst>
            </p:cNvPr>
            <p:cNvSpPr txBox="1"/>
            <p:nvPr/>
          </p:nvSpPr>
          <p:spPr>
            <a:xfrm>
              <a:off x="1041398" y="3690993"/>
              <a:ext cx="4390293" cy="817243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/>
                <a:t>상권코드가 </a:t>
              </a:r>
              <a:r>
                <a:rPr lang="en-US" altLang="ko-KR" sz="1400" dirty="0"/>
                <a:t>Category embedding</a:t>
              </a:r>
              <a:r>
                <a:rPr lang="ko-KR" altLang="en-US" sz="1400" dirty="0"/>
                <a:t>된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각 </a:t>
              </a:r>
              <a:r>
                <a:rPr lang="ko-KR" altLang="en-US" sz="1400" dirty="0" err="1"/>
                <a:t>상권별</a:t>
              </a:r>
              <a:r>
                <a:rPr lang="ko-KR" altLang="en-US" sz="1400" dirty="0"/>
                <a:t> 업종 단위의 데이터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2F3D99-E372-4B19-98A2-B88B5C103F1D}"/>
                </a:ext>
              </a:extLst>
            </p:cNvPr>
            <p:cNvSpPr txBox="1"/>
            <p:nvPr/>
          </p:nvSpPr>
          <p:spPr>
            <a:xfrm>
              <a:off x="1041395" y="5809544"/>
              <a:ext cx="4390293" cy="817242"/>
            </a:xfrm>
            <a:prstGeom prst="rect">
              <a:avLst/>
            </a:prstGeom>
            <a:ln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/>
                <a:t>변수 분석 및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선택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B04E2C-4977-4072-BDC8-BCDA3D970E22}"/>
                </a:ext>
              </a:extLst>
            </p:cNvPr>
            <p:cNvSpPr txBox="1"/>
            <p:nvPr/>
          </p:nvSpPr>
          <p:spPr>
            <a:xfrm>
              <a:off x="6760306" y="1573463"/>
              <a:ext cx="4390293" cy="817245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ko-KR" sz="1400" b="1" dirty="0"/>
                <a:t>OLS Regression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/>
                <a:t>업종코드</a:t>
              </a:r>
              <a:endParaRPr lang="en-US" altLang="ko-KR" sz="1400" dirty="0"/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/>
                <a:t>상권코드 </a:t>
              </a:r>
              <a:r>
                <a:rPr lang="en-US" altLang="ko-KR" sz="1400" dirty="0"/>
                <a:t>Category embedding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CBE4C0-251B-4B90-91CE-647A3DF4FC8D}"/>
                </a:ext>
              </a:extLst>
            </p:cNvPr>
            <p:cNvSpPr txBox="1"/>
            <p:nvPr/>
          </p:nvSpPr>
          <p:spPr>
            <a:xfrm>
              <a:off x="1041396" y="4745684"/>
              <a:ext cx="4390293" cy="817243"/>
            </a:xfrm>
            <a:prstGeom prst="rect">
              <a:avLst/>
            </a:prstGeom>
            <a:ln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 err="1"/>
                <a:t>결측치</a:t>
              </a:r>
              <a:r>
                <a:rPr lang="ko-KR" altLang="en-US" sz="1400" dirty="0"/>
                <a:t> 제거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보정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3A168B-E97E-4F65-B963-F6B5E27F9EB9}"/>
                </a:ext>
              </a:extLst>
            </p:cNvPr>
            <p:cNvSpPr txBox="1"/>
            <p:nvPr/>
          </p:nvSpPr>
          <p:spPr>
            <a:xfrm>
              <a:off x="6760306" y="5809541"/>
              <a:ext cx="4390293" cy="817245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ko-KR" sz="1400" dirty="0"/>
                <a:t> OLS Regression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/>
                <a:t>업종코드</a:t>
              </a:r>
              <a:endParaRPr lang="en-US" altLang="ko-KR" sz="1400" dirty="0"/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 err="1"/>
                <a:t>시군구코드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Category embedding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8BFDC5-078A-4E18-A9C0-1B6A55FBAFAC}"/>
                </a:ext>
              </a:extLst>
            </p:cNvPr>
            <p:cNvSpPr txBox="1"/>
            <p:nvPr/>
          </p:nvSpPr>
          <p:spPr>
            <a:xfrm>
              <a:off x="6760306" y="3690993"/>
              <a:ext cx="4390293" cy="817245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ko-KR" sz="1400" b="1" dirty="0"/>
                <a:t>OLS Regression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 err="1"/>
                <a:t>시군구</a:t>
              </a:r>
              <a:r>
                <a:rPr lang="ko-KR" altLang="en-US" sz="1400" dirty="0"/>
                <a:t> 코드 </a:t>
              </a:r>
              <a:r>
                <a:rPr lang="en-US" altLang="ko-KR" sz="1400" dirty="0"/>
                <a:t>X </a:t>
              </a:r>
              <a:r>
                <a:rPr lang="ko-KR" altLang="en-US" sz="1400" dirty="0"/>
                <a:t>업종코드</a:t>
              </a:r>
              <a:endParaRPr lang="en-US" altLang="ko-KR" sz="1400" dirty="0"/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/>
                <a:t>상권코드 </a:t>
              </a:r>
              <a:r>
                <a:rPr lang="en-US" altLang="ko-KR" sz="1400" dirty="0"/>
                <a:t>Category embedding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EDDB0D-19CB-4069-A89A-6D46ADF365EC}"/>
                </a:ext>
              </a:extLst>
            </p:cNvPr>
            <p:cNvSpPr txBox="1"/>
            <p:nvPr/>
          </p:nvSpPr>
          <p:spPr>
            <a:xfrm>
              <a:off x="6760306" y="2632232"/>
              <a:ext cx="4390293" cy="817243"/>
            </a:xfrm>
            <a:prstGeom prst="rect">
              <a:avLst/>
            </a:prstGeom>
            <a:ln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/>
                <a:t>연도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분기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상권코드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업종코드로 </a:t>
              </a:r>
              <a:r>
                <a:rPr lang="en-US" altLang="ko-KR" sz="1400" dirty="0"/>
                <a:t>Grouping</a:t>
              </a:r>
              <a:endParaRPr lang="ko-KR" alt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9BD0FD-EF30-4407-9325-C69F737DF5DD}"/>
                </a:ext>
              </a:extLst>
            </p:cNvPr>
            <p:cNvSpPr txBox="1"/>
            <p:nvPr/>
          </p:nvSpPr>
          <p:spPr>
            <a:xfrm>
              <a:off x="6760305" y="4745684"/>
              <a:ext cx="4390293" cy="817243"/>
            </a:xfrm>
            <a:prstGeom prst="rect">
              <a:avLst/>
            </a:prstGeom>
            <a:ln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/>
                <a:t>연도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분기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상권코드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업종코드로 </a:t>
              </a:r>
              <a:r>
                <a:rPr lang="en-US" altLang="ko-KR" sz="1400" dirty="0"/>
                <a:t>Grouping</a:t>
              </a:r>
              <a:endParaRPr lang="ko-KR" altLang="en-US" sz="140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6178753F-6DB9-47B5-8B63-D238CB8B49A1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 rot="16200000" flipH="1">
              <a:off x="2651097" y="2046782"/>
              <a:ext cx="237451" cy="9334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9BDC2B3F-7203-418D-96E6-95F1256F1437}"/>
                </a:ext>
              </a:extLst>
            </p:cNvPr>
            <p:cNvCxnSpPr>
              <a:stCxn id="6" idx="2"/>
              <a:endCxn id="13" idx="0"/>
            </p:cNvCxnSpPr>
            <p:nvPr/>
          </p:nvCxnSpPr>
          <p:spPr>
            <a:xfrm rot="5400000">
              <a:off x="3783757" y="1843498"/>
              <a:ext cx="241523" cy="133594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B34EA54-B3FC-43AB-99D7-F7303D96A1D7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 flipH="1">
              <a:off x="3236545" y="3449475"/>
              <a:ext cx="1" cy="2415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42565C5-A00E-4821-9677-15A3CC13B4A7}"/>
                </a:ext>
              </a:extLst>
            </p:cNvPr>
            <p:cNvCxnSpPr>
              <a:stCxn id="14" idx="2"/>
              <a:endCxn id="17" idx="0"/>
            </p:cNvCxnSpPr>
            <p:nvPr/>
          </p:nvCxnSpPr>
          <p:spPr>
            <a:xfrm flipH="1">
              <a:off x="3236543" y="4508236"/>
              <a:ext cx="2" cy="2374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DC327E9-DF4C-4C3E-9355-0CE8D9796C05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 flipH="1">
              <a:off x="3236542" y="5562927"/>
              <a:ext cx="1" cy="2466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F5D380F8-3CB2-4CA8-AA20-FDE864736074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 flipV="1">
              <a:off x="5431688" y="1982086"/>
              <a:ext cx="1328618" cy="42360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69DCEA09-241B-4CEE-8B78-88A333C85EB3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8955453" y="2390708"/>
              <a:ext cx="0" cy="24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D6CB72DC-9488-4A6B-B8BA-5AF0B370F7C5}"/>
                </a:ext>
              </a:extLst>
            </p:cNvPr>
            <p:cNvCxnSpPr>
              <a:stCxn id="20" idx="2"/>
              <a:endCxn id="19" idx="0"/>
            </p:cNvCxnSpPr>
            <p:nvPr/>
          </p:nvCxnSpPr>
          <p:spPr>
            <a:xfrm>
              <a:off x="8955453" y="3449475"/>
              <a:ext cx="0" cy="2415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85C31B7-2249-4E0C-A6D1-2DED2F2E592D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 flipH="1">
              <a:off x="8955452" y="4508238"/>
              <a:ext cx="1" cy="2374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91516B8-6847-4304-AED0-B4770E6459EE}"/>
                </a:ext>
              </a:extLst>
            </p:cNvPr>
            <p:cNvCxnSpPr>
              <a:stCxn id="21" idx="2"/>
              <a:endCxn id="18" idx="0"/>
            </p:cNvCxnSpPr>
            <p:nvPr/>
          </p:nvCxnSpPr>
          <p:spPr>
            <a:xfrm>
              <a:off x="8955452" y="5562927"/>
              <a:ext cx="1" cy="246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9" name="슬라이드 번호 개체 틀 48">
            <a:extLst>
              <a:ext uri="{FF2B5EF4-FFF2-40B4-BE49-F238E27FC236}">
                <a16:creationId xmlns:a16="http://schemas.microsoft.com/office/drawing/2014/main" id="{159F3650-91CB-4B58-A894-E455F504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4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1655</Words>
  <Application>Microsoft Office PowerPoint</Application>
  <PresentationFormat>와이드스크린</PresentationFormat>
  <Paragraphs>412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D2coding</vt:lpstr>
      <vt:lpstr>나눔고딕</vt:lpstr>
      <vt:lpstr>나눔바른고딕</vt:lpstr>
      <vt:lpstr>맑은 고딕</vt:lpstr>
      <vt:lpstr>Arial</vt:lpstr>
      <vt:lpstr>Office 테마</vt:lpstr>
      <vt:lpstr>서울시 골목상권 매출 영향 요인분석</vt:lpstr>
      <vt:lpstr>연구 배경</vt:lpstr>
      <vt:lpstr>연구 배경</vt:lpstr>
      <vt:lpstr>PowerPoint 프레젠테이션</vt:lpstr>
      <vt:lpstr>관련 연구 - 개요</vt:lpstr>
      <vt:lpstr>관련 연구 - 방법</vt:lpstr>
      <vt:lpstr>PowerPoint 프레젠테이션</vt:lpstr>
      <vt:lpstr>분석대상: 서울시 골목상권</vt:lpstr>
      <vt:lpstr>방법 - Overview</vt:lpstr>
      <vt:lpstr>방법 - EDA</vt:lpstr>
      <vt:lpstr>방법 - EDA</vt:lpstr>
      <vt:lpstr>방법 - Feature Selection</vt:lpstr>
      <vt:lpstr>분석 1 - 수치형 데이터 변수만으로 OLS 회귀분석</vt:lpstr>
      <vt:lpstr>분석 2 - 시군구 코드로 OLS 회귀분석</vt:lpstr>
      <vt:lpstr>분석 3 - 시군구 코드로 데이터 병합 후 OLS 회귀분석</vt:lpstr>
      <vt:lpstr>분석 3 – 과최적화 여부 확인</vt:lpstr>
      <vt:lpstr>결과</vt:lpstr>
      <vt:lpstr>결과</vt:lpstr>
      <vt:lpstr>결과</vt:lpstr>
      <vt:lpstr>결과 – 시사점</vt:lpstr>
      <vt:lpstr>결과 – 시사점</vt:lpstr>
      <vt:lpstr>결론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Sejin Kim</dc:creator>
  <cp:lastModifiedBy>Moon DAYOUNG</cp:lastModifiedBy>
  <cp:revision>99</cp:revision>
  <dcterms:created xsi:type="dcterms:W3CDTF">2019-12-29T08:13:29Z</dcterms:created>
  <dcterms:modified xsi:type="dcterms:W3CDTF">2020-04-20T08:02:18Z</dcterms:modified>
</cp:coreProperties>
</file>