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90" r:id="rId4"/>
    <p:sldId id="274" r:id="rId5"/>
    <p:sldId id="291" r:id="rId6"/>
    <p:sldId id="294" r:id="rId7"/>
    <p:sldId id="297" r:id="rId8"/>
    <p:sldId id="275" r:id="rId9"/>
    <p:sldId id="286" r:id="rId10"/>
    <p:sldId id="285" r:id="rId11"/>
    <p:sldId id="298" r:id="rId12"/>
    <p:sldId id="296" r:id="rId13"/>
    <p:sldId id="279" r:id="rId14"/>
    <p:sldId id="288" r:id="rId15"/>
    <p:sldId id="299" r:id="rId16"/>
    <p:sldId id="293" r:id="rId17"/>
    <p:sldId id="269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HY헤드라인M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4"/>
    <a:srgbClr val="3F3F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588" y="-348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0111" y="2823760"/>
            <a:ext cx="5830442" cy="769441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REVOLUTION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0457" y="3551064"/>
            <a:ext cx="345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▶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포털과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SNS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의 사회학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54411" y="373525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4011" y="2719592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고현경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오대하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양우현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고제범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김연주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194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9717" y="1001491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err="1" smtClean="0">
                <a:solidFill>
                  <a:srgbClr val="3F3F3F"/>
                </a:solidFill>
              </a:rPr>
              <a:t>모바일</a:t>
            </a:r>
            <a:r>
              <a:rPr lang="ko-KR" altLang="en-US" sz="2400" b="1" dirty="0" smtClean="0">
                <a:solidFill>
                  <a:srgbClr val="3F3F3F"/>
                </a:solidFill>
              </a:rPr>
              <a:t> </a:t>
            </a:r>
            <a:r>
              <a:rPr lang="en-US" altLang="ko-KR" sz="2400" b="1" dirty="0" smtClean="0">
                <a:solidFill>
                  <a:srgbClr val="3F3F3F"/>
                </a:solidFill>
              </a:rPr>
              <a:t>&amp; </a:t>
            </a:r>
            <a:r>
              <a:rPr lang="ko-KR" altLang="en-US" sz="2400" b="1" dirty="0" smtClean="0">
                <a:solidFill>
                  <a:srgbClr val="3F3F3F"/>
                </a:solidFill>
              </a:rPr>
              <a:t>인덱스 </a:t>
            </a:r>
            <a:r>
              <a:rPr lang="ko-KR" altLang="en-US" sz="2400" b="1" dirty="0" smtClean="0">
                <a:solidFill>
                  <a:srgbClr val="3F3F3F"/>
                </a:solidFill>
              </a:rPr>
              <a:t>서비스</a:t>
            </a:r>
            <a:endParaRPr lang="ko-KR" altLang="en-US" sz="2400" dirty="0">
              <a:solidFill>
                <a:srgbClr val="3F3F3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3991" y="5123511"/>
            <a:ext cx="664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3F3F3F"/>
                </a:solidFill>
              </a:rPr>
              <a:t>정보를 접근하기 위한 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접근점</a:t>
            </a:r>
            <a:r>
              <a:rPr lang="ko-KR" altLang="en-US" sz="1600" dirty="0" smtClean="0">
                <a:solidFill>
                  <a:srgbClr val="3F3F3F"/>
                </a:solidFill>
              </a:rPr>
              <a:t> </a:t>
            </a:r>
            <a:r>
              <a:rPr lang="en-US" altLang="ko-KR" sz="1600" dirty="0" smtClean="0">
                <a:solidFill>
                  <a:srgbClr val="3F3F3F"/>
                </a:solidFill>
              </a:rPr>
              <a:t>(SNS,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트위터</a:t>
            </a:r>
            <a:r>
              <a:rPr lang="en-US" altLang="ko-KR" sz="1600" dirty="0" smtClean="0">
                <a:solidFill>
                  <a:srgbClr val="3F3F3F"/>
                </a:solidFill>
              </a:rPr>
              <a:t>,</a:t>
            </a:r>
            <a:r>
              <a:rPr lang="ko-KR" altLang="en-US" sz="1600" dirty="0" smtClean="0">
                <a:solidFill>
                  <a:srgbClr val="3F3F3F"/>
                </a:solidFill>
              </a:rPr>
              <a:t>검색엔진</a:t>
            </a:r>
            <a:r>
              <a:rPr lang="en-US" altLang="ko-KR" sz="1600" dirty="0" smtClean="0">
                <a:solidFill>
                  <a:srgbClr val="3F3F3F"/>
                </a:solidFill>
              </a:rPr>
              <a:t>,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블로그</a:t>
            </a:r>
            <a:r>
              <a:rPr lang="en-US" altLang="ko-KR" sz="1600" dirty="0" smtClean="0">
                <a:solidFill>
                  <a:srgbClr val="3F3F3F"/>
                </a:solidFill>
              </a:rPr>
              <a:t>)</a:t>
            </a:r>
            <a:r>
              <a:rPr lang="ko-KR" altLang="en-US" sz="1600" dirty="0" smtClean="0">
                <a:solidFill>
                  <a:srgbClr val="3F3F3F"/>
                </a:solidFill>
              </a:rPr>
              <a:t>이 많아지면서 이러한 </a:t>
            </a:r>
            <a:r>
              <a:rPr lang="ko-KR" altLang="en-US" sz="1600" u="sng" dirty="0" smtClean="0">
                <a:solidFill>
                  <a:srgbClr val="3F3F3F"/>
                </a:solidFill>
              </a:rPr>
              <a:t>정보의 접근점을 </a:t>
            </a:r>
            <a:r>
              <a:rPr lang="ko-KR" altLang="en-US" sz="1600" b="1" u="sng" dirty="0" smtClean="0">
                <a:solidFill>
                  <a:srgbClr val="3F3F3F"/>
                </a:solidFill>
              </a:rPr>
              <a:t>인덱스화</a:t>
            </a:r>
            <a:r>
              <a:rPr lang="ko-KR" altLang="en-US" sz="1600" dirty="0" smtClean="0">
                <a:solidFill>
                  <a:srgbClr val="3F3F3F"/>
                </a:solidFill>
              </a:rPr>
              <a:t> 하기 위한 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매거진형</a:t>
            </a:r>
            <a:r>
              <a:rPr lang="ko-KR" altLang="en-US" sz="1600" dirty="0" smtClean="0">
                <a:solidFill>
                  <a:srgbClr val="3F3F3F"/>
                </a:solidFill>
              </a:rPr>
              <a:t> 서비스들이 나타나기 시작합니다</a:t>
            </a:r>
            <a:r>
              <a:rPr lang="en-US" altLang="ko-KR" sz="1600" dirty="0" smtClean="0">
                <a:solidFill>
                  <a:srgbClr val="3F3F3F"/>
                </a:solidFill>
              </a:rPr>
              <a:t>.</a:t>
            </a:r>
            <a:endParaRPr lang="en-US" altLang="ko-KR" sz="1600" dirty="0">
              <a:solidFill>
                <a:srgbClr val="3F3F3F"/>
              </a:solidFill>
            </a:endParaRPr>
          </a:p>
        </p:txBody>
      </p:sp>
      <p:grpSp>
        <p:nvGrpSpPr>
          <p:cNvPr id="4" name="그룹 65"/>
          <p:cNvGrpSpPr/>
          <p:nvPr/>
        </p:nvGrpSpPr>
        <p:grpSpPr>
          <a:xfrm>
            <a:off x="4201856" y="1913429"/>
            <a:ext cx="6069224" cy="2905307"/>
            <a:chOff x="3084278" y="1608635"/>
            <a:chExt cx="6069224" cy="2905307"/>
          </a:xfrm>
        </p:grpSpPr>
        <p:grpSp>
          <p:nvGrpSpPr>
            <p:cNvPr id="5" name="그룹 21"/>
            <p:cNvGrpSpPr/>
            <p:nvPr/>
          </p:nvGrpSpPr>
          <p:grpSpPr>
            <a:xfrm>
              <a:off x="5413803" y="1608635"/>
              <a:ext cx="3739699" cy="2905307"/>
              <a:chOff x="5079999" y="1797318"/>
              <a:chExt cx="3319344" cy="2578738"/>
            </a:xfrm>
          </p:grpSpPr>
          <p:grpSp>
            <p:nvGrpSpPr>
              <p:cNvPr id="7" name="그룹 35"/>
              <p:cNvGrpSpPr/>
              <p:nvPr/>
            </p:nvGrpSpPr>
            <p:grpSpPr>
              <a:xfrm>
                <a:off x="5079999" y="1797318"/>
                <a:ext cx="3297572" cy="1265202"/>
                <a:chOff x="3534226" y="2354943"/>
                <a:chExt cx="5322531" cy="2032001"/>
              </a:xfrm>
            </p:grpSpPr>
            <p:grpSp>
              <p:nvGrpSpPr>
                <p:cNvPr id="8" name="그룹 29"/>
                <p:cNvGrpSpPr/>
                <p:nvPr/>
              </p:nvGrpSpPr>
              <p:grpSpPr>
                <a:xfrm>
                  <a:off x="6824746" y="2354943"/>
                  <a:ext cx="2032011" cy="2032001"/>
                  <a:chOff x="6824746" y="2380343"/>
                  <a:chExt cx="2032011" cy="2032001"/>
                </a:xfrm>
                <a:solidFill>
                  <a:srgbClr val="FFC904"/>
                </a:solidFill>
              </p:grpSpPr>
              <p:sp>
                <p:nvSpPr>
                  <p:cNvPr id="44" name="타원 43"/>
                  <p:cNvSpPr/>
                  <p:nvPr/>
                </p:nvSpPr>
                <p:spPr>
                  <a:xfrm>
                    <a:off x="6824746" y="2380343"/>
                    <a:ext cx="2032011" cy="203200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3F3F3F"/>
                      </a:solidFill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218498" y="2922751"/>
                    <a:ext cx="1218801" cy="7091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b="1" dirty="0" smtClean="0">
                        <a:solidFill>
                          <a:srgbClr val="3F3F3F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정보성</a:t>
                    </a:r>
                    <a:endParaRPr lang="en-US" altLang="ko-KR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  <a:p>
                    <a:pPr algn="ctr"/>
                    <a:r>
                      <a:rPr lang="ko-KR" altLang="en-US" sz="2000" b="1" dirty="0" smtClean="0">
                        <a:solidFill>
                          <a:srgbClr val="3F3F3F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웹사이트</a:t>
                    </a:r>
                    <a:endParaRPr lang="ko-KR" altLang="en-US" sz="2000" b="1" dirty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10" name="그룹 30"/>
                <p:cNvGrpSpPr/>
                <p:nvPr/>
              </p:nvGrpSpPr>
              <p:grpSpPr>
                <a:xfrm>
                  <a:off x="3534226" y="2354943"/>
                  <a:ext cx="2032001" cy="2032001"/>
                  <a:chOff x="3534226" y="2329543"/>
                  <a:chExt cx="2032001" cy="2032001"/>
                </a:xfrm>
                <a:solidFill>
                  <a:srgbClr val="FFC904"/>
                </a:solidFill>
              </p:grpSpPr>
              <p:sp>
                <p:nvSpPr>
                  <p:cNvPr id="42" name="타원 41"/>
                  <p:cNvSpPr/>
                  <p:nvPr/>
                </p:nvSpPr>
                <p:spPr>
                  <a:xfrm>
                    <a:off x="3534226" y="2329543"/>
                    <a:ext cx="2032001" cy="203200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3F3F3F"/>
                      </a:solidFill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591701" y="3040364"/>
                    <a:ext cx="1953974" cy="6426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b="1" dirty="0" smtClean="0">
                        <a:solidFill>
                          <a:srgbClr val="3F3F3F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검색엔진</a:t>
                    </a:r>
                    <a:endParaRPr lang="en-US" altLang="ko-KR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27" name="오른쪽 화살표 26"/>
              <p:cNvSpPr/>
              <p:nvPr/>
            </p:nvSpPr>
            <p:spPr>
              <a:xfrm>
                <a:off x="6433204" y="2835946"/>
                <a:ext cx="721637" cy="450820"/>
              </a:xfrm>
              <a:prstGeom prst="rightArrow">
                <a:avLst>
                  <a:gd name="adj1" fmla="val 39334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29"/>
              <p:cNvGrpSpPr/>
              <p:nvPr/>
            </p:nvGrpSpPr>
            <p:grpSpPr>
              <a:xfrm>
                <a:off x="7140412" y="3110854"/>
                <a:ext cx="1258931" cy="1265202"/>
                <a:chOff x="6824723" y="23803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824723" y="23803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179108" y="3086187"/>
                  <a:ext cx="1293885" cy="53990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b="1" dirty="0" err="1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블로그</a:t>
                  </a:r>
                  <a:endPara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2" name="그룹 30"/>
              <p:cNvGrpSpPr/>
              <p:nvPr/>
            </p:nvGrpSpPr>
            <p:grpSpPr>
              <a:xfrm>
                <a:off x="5101772" y="3110854"/>
                <a:ext cx="1258930" cy="1265202"/>
                <a:chOff x="3534226" y="23295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3534226" y="23295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044159" y="3084094"/>
                  <a:ext cx="976484" cy="57037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SNS</a:t>
                  </a:r>
                  <a:endParaRPr lang="ko-KR" altLang="en-US" sz="2000" b="1" dirty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7" name="타원 46"/>
            <p:cNvSpPr/>
            <p:nvPr/>
          </p:nvSpPr>
          <p:spPr>
            <a:xfrm>
              <a:off x="3084278" y="2356120"/>
              <a:ext cx="1418360" cy="1425426"/>
            </a:xfrm>
            <a:prstGeom prst="ellipse">
              <a:avLst/>
            </a:prstGeom>
            <a:solidFill>
              <a:srgbClr val="FFC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F3F3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13078" y="2709613"/>
              <a:ext cx="9541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rPr>
                <a:t>인덱스</a:t>
              </a:r>
              <a:endParaRPr lang="en-US" altLang="ko-KR" sz="2000" b="1" dirty="0" smtClean="0"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  <a:endParaRPr lang="en-US" altLang="ko-KR" sz="2000" b="1" dirty="0" smtClean="0">
                <a:solidFill>
                  <a:srgbClr val="3F3F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637861" y="2800565"/>
              <a:ext cx="813024" cy="507911"/>
            </a:xfrm>
            <a:prstGeom prst="rightArrow">
              <a:avLst>
                <a:gd name="adj1" fmla="val 39334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05953" y="696689"/>
            <a:ext cx="3172663" cy="830997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 err="1" smtClean="0">
                <a:solidFill>
                  <a:srgbClr val="FFC904"/>
                </a:solidFill>
              </a:rPr>
              <a:t>모바일</a:t>
            </a:r>
            <a:r>
              <a:rPr lang="ko-KR" altLang="en-US" sz="2400" b="1" dirty="0" smtClean="0">
                <a:solidFill>
                  <a:srgbClr val="FFC904"/>
                </a:solidFill>
              </a:rPr>
              <a:t> 인덱스 서비스</a:t>
            </a:r>
            <a:endParaRPr lang="en-US" altLang="ko-KR" sz="2400" b="1" dirty="0" smtClean="0">
              <a:solidFill>
                <a:srgbClr val="FFC904"/>
              </a:solidFill>
            </a:endParaRPr>
          </a:p>
          <a:p>
            <a:pPr algn="r"/>
            <a:r>
              <a:rPr lang="en-US" altLang="ko-KR" sz="2400" b="1" dirty="0" smtClean="0">
                <a:solidFill>
                  <a:srgbClr val="FFC904"/>
                </a:solidFill>
              </a:rPr>
              <a:t>-</a:t>
            </a:r>
            <a:r>
              <a:rPr lang="en-US" altLang="ko-KR" sz="2400" b="1" dirty="0" err="1" smtClean="0">
                <a:solidFill>
                  <a:srgbClr val="FFC904"/>
                </a:solidFill>
              </a:rPr>
              <a:t>Flipboard</a:t>
            </a:r>
            <a:endParaRPr lang="ko-KR" altLang="en-US" sz="2400" dirty="0">
              <a:solidFill>
                <a:srgbClr val="FFC904"/>
              </a:solidFill>
            </a:endParaRPr>
          </a:p>
        </p:txBody>
      </p:sp>
      <p:pic>
        <p:nvPicPr>
          <p:cNvPr id="3076" name="Picture 4" descr="http://postfiles12.naver.net/20140923_283/dheofl5_1411462987292QyyGz_JPEG/131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39" y="1669143"/>
            <a:ext cx="5876686" cy="44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97016"/>
              </p:ext>
            </p:extLst>
          </p:nvPr>
        </p:nvGraphicFramePr>
        <p:xfrm>
          <a:off x="2032000" y="664755"/>
          <a:ext cx="8128000" cy="71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14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이런 프로그램을 언제나 어디서나 사용 되게 끔 하는 시스템을 </a:t>
                      </a:r>
                      <a:r>
                        <a:rPr lang="ko-KR" altLang="en-US" baseline="0" dirty="0" err="1" smtClean="0"/>
                        <a:t>유비쿼터스</a:t>
                      </a:r>
                      <a:r>
                        <a:rPr lang="ko-KR" altLang="en-US" baseline="0" dirty="0" smtClean="0"/>
                        <a:t> 컴퓨팅이라고 합니다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8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7639" y="1243120"/>
            <a:ext cx="1048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5C-5ANY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3"/>
          <p:cNvGrpSpPr/>
          <p:nvPr/>
        </p:nvGrpSpPr>
        <p:grpSpPr>
          <a:xfrm>
            <a:off x="3023370" y="833236"/>
            <a:ext cx="2124051" cy="707886"/>
            <a:chOff x="3023370" y="833236"/>
            <a:chExt cx="2124051" cy="707886"/>
          </a:xfrm>
        </p:grpSpPr>
        <p:sp>
          <p:nvSpPr>
            <p:cNvPr id="35" name="직사각형 34"/>
            <p:cNvSpPr/>
            <p:nvPr/>
          </p:nvSpPr>
          <p:spPr>
            <a:xfrm>
              <a:off x="3023370" y="833236"/>
              <a:ext cx="18934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?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75203" y="100149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endParaRPr lang="ko-KR" alt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03876" y="3895182"/>
            <a:ext cx="699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 err="1">
                <a:solidFill>
                  <a:srgbClr val="3F3F3F"/>
                </a:solidFill>
                <a:latin typeface="+mj-lt"/>
              </a:rPr>
              <a:t>유비쿼터스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 컴퓨팅은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 '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언제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,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어디서나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' 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사용하는 컴퓨터 환경을 </a:t>
            </a:r>
            <a:r>
              <a:rPr lang="ko-KR" altLang="ko-KR" dirty="0" smtClean="0">
                <a:solidFill>
                  <a:srgbClr val="3F3F3F"/>
                </a:solidFill>
                <a:latin typeface="+mj-lt"/>
              </a:rPr>
              <a:t>지칭</a:t>
            </a:r>
            <a:endParaRPr lang="en-US" altLang="ko-KR" dirty="0" smtClean="0">
              <a:solidFill>
                <a:srgbClr val="3F3F3F"/>
              </a:solidFill>
              <a:latin typeface="+mj-lt"/>
            </a:endParaRPr>
          </a:p>
          <a:p>
            <a:pPr algn="ctr"/>
            <a:r>
              <a:rPr lang="ko-KR" altLang="ko-KR" dirty="0" err="1">
                <a:solidFill>
                  <a:srgbClr val="3F3F3F"/>
                </a:solidFill>
                <a:latin typeface="+mj-lt"/>
              </a:rPr>
              <a:t>유비쿼터스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 컴퓨팅은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 '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장소에 </a:t>
            </a:r>
            <a:r>
              <a:rPr lang="ko-KR" altLang="ko-KR" dirty="0" err="1">
                <a:solidFill>
                  <a:srgbClr val="3F3F3F"/>
                </a:solidFill>
                <a:latin typeface="+mj-lt"/>
              </a:rPr>
              <a:t>구애받지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 않는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', '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자연스러운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', '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자율적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' 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컴퓨팅 개념으로 </a:t>
            </a:r>
            <a:r>
              <a:rPr lang="ko-KR" altLang="ko-KR" dirty="0" smtClean="0">
                <a:solidFill>
                  <a:srgbClr val="3F3F3F"/>
                </a:solidFill>
                <a:latin typeface="+mj-lt"/>
              </a:rPr>
              <a:t>사용</a:t>
            </a:r>
            <a:endParaRPr lang="en-US" altLang="ko-KR" dirty="0" smtClean="0">
              <a:solidFill>
                <a:srgbClr val="3F3F3F"/>
              </a:solidFill>
              <a:latin typeface="+mj-lt"/>
            </a:endParaRPr>
          </a:p>
          <a:p>
            <a:pPr algn="ctr"/>
            <a:r>
              <a:rPr lang="ko-KR" altLang="ko-KR" dirty="0" err="1">
                <a:solidFill>
                  <a:srgbClr val="3F3F3F"/>
                </a:solidFill>
                <a:latin typeface="+mj-lt"/>
              </a:rPr>
              <a:t>유비쿼터스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 컴퓨팅은 컴퓨팅 기능의 내재성 강화</a:t>
            </a:r>
            <a:r>
              <a:rPr lang="en-US" altLang="ko-KR" dirty="0">
                <a:solidFill>
                  <a:srgbClr val="3F3F3F"/>
                </a:solidFill>
                <a:latin typeface="+mj-lt"/>
              </a:rPr>
              <a:t>, </a:t>
            </a:r>
            <a:r>
              <a:rPr lang="ko-KR" altLang="ko-KR" dirty="0">
                <a:solidFill>
                  <a:srgbClr val="3F3F3F"/>
                </a:solidFill>
                <a:latin typeface="+mj-lt"/>
              </a:rPr>
              <a:t>혹은 컴퓨터의 이동성 제고 방법으로 구현 가능</a:t>
            </a:r>
            <a:endParaRPr lang="ko-KR" altLang="en-US" dirty="0">
              <a:solidFill>
                <a:srgbClr val="3F3F3F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6" y="1937909"/>
            <a:ext cx="1585289" cy="15852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815" y="2057766"/>
            <a:ext cx="1282283" cy="12822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1815" y="2112171"/>
            <a:ext cx="1227879" cy="12278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6106" y="2057766"/>
            <a:ext cx="1503128" cy="15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7639" y="1243120"/>
            <a:ext cx="1048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5C-5ANY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3"/>
          <p:cNvGrpSpPr/>
          <p:nvPr/>
        </p:nvGrpSpPr>
        <p:grpSpPr>
          <a:xfrm>
            <a:off x="3023370" y="833236"/>
            <a:ext cx="5703568" cy="707886"/>
            <a:chOff x="3023370" y="833236"/>
            <a:chExt cx="5703568" cy="707886"/>
          </a:xfrm>
        </p:grpSpPr>
        <p:sp>
          <p:nvSpPr>
            <p:cNvPr id="35" name="직사각형 34"/>
            <p:cNvSpPr/>
            <p:nvPr/>
          </p:nvSpPr>
          <p:spPr>
            <a:xfrm>
              <a:off x="3023370" y="833236"/>
              <a:ext cx="23791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5C-5ANY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12221" y="1001491"/>
              <a:ext cx="3414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유비 </a:t>
              </a:r>
              <a:r>
                <a:rPr lang="ko-KR" altLang="en-US" sz="2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쿼터스를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한눈에</a:t>
              </a:r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ko-KR" altLang="en-US" sz="2400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77937"/>
              </p:ext>
            </p:extLst>
          </p:nvPr>
        </p:nvGraphicFramePr>
        <p:xfrm>
          <a:off x="3604567" y="2122118"/>
          <a:ext cx="6328228" cy="327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4"/>
                <a:gridCol w="3164114"/>
              </a:tblGrid>
              <a:tr h="616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5C</a:t>
                      </a:r>
                      <a:endParaRPr lang="ko-KR" altLang="en-US" sz="3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FFC904"/>
                          </a:solidFill>
                          <a:latin typeface="+mn-lt"/>
                        </a:rPr>
                        <a:t>5ANY</a:t>
                      </a:r>
                      <a:endParaRPr lang="ko-KR" altLang="en-US" sz="3200" b="1" dirty="0">
                        <a:solidFill>
                          <a:srgbClr val="FFC904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551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Computing(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컴퓨팅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Communication(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커뮤니케이션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Connectivity(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접속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	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Contents(</a:t>
                      </a:r>
                      <a:r>
                        <a:rPr lang="ko-KR" altLang="en-US" sz="1600" b="0" dirty="0" err="1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컨텐츠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Calm(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조용함</a:t>
                      </a:r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ko-KR" altLang="en-US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특성으로</a:t>
                      </a:r>
                      <a:endParaRPr lang="en-US" altLang="ko-KR" sz="1600" b="0" dirty="0" smtClean="0">
                        <a:solidFill>
                          <a:srgbClr val="3F3F3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0" dirty="0" smtClean="0">
                        <a:solidFill>
                          <a:srgbClr val="3F3F3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Any-Time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Any-Where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Any-Network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Any-Device</a:t>
                      </a: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rgbClr val="3F3F3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Any-Service</a:t>
                      </a:r>
                      <a:endParaRPr lang="en-US" altLang="ko-KR" sz="1600" b="0" kern="0" baseline="0" dirty="0" smtClean="0">
                        <a:solidFill>
                          <a:srgbClr val="3F3F3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44621"/>
              </p:ext>
            </p:extLst>
          </p:nvPr>
        </p:nvGraphicFramePr>
        <p:xfrm>
          <a:off x="2032000" y="664755"/>
          <a:ext cx="8128000" cy="71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14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이런 프로그램을 언제나 어디서나 사용 되게 끔 하는 시스템을 </a:t>
                      </a:r>
                      <a:r>
                        <a:rPr lang="ko-KR" altLang="en-US" baseline="0" dirty="0" err="1" smtClean="0"/>
                        <a:t>유비쿼터스</a:t>
                      </a:r>
                      <a:r>
                        <a:rPr lang="ko-KR" altLang="en-US" baseline="0" dirty="0" smtClean="0"/>
                        <a:t> 컴퓨팅이라고 합니다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087" y="4876803"/>
            <a:ext cx="5235255" cy="651905"/>
          </a:xfrm>
          <a:prstGeom prst="rect">
            <a:avLst/>
          </a:prstGeom>
          <a:solidFill>
            <a:srgbClr val="3F3F3F"/>
          </a:solidFill>
        </p:spPr>
        <p:txBody>
          <a:bodyPr wrap="square" lIns="18000" tIns="18000" rIns="18000" bIns="18000" rtlCol="0" anchor="t" anchorCtr="0">
            <a:norm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포털 사이트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에서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SNS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!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904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31308" y="1257635"/>
            <a:ext cx="8862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1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 rot="20330388">
            <a:off x="8842079" y="-874660"/>
            <a:ext cx="4516281" cy="4516281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68" y="1620391"/>
            <a:ext cx="2587439" cy="25874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76" y="1444538"/>
            <a:ext cx="2939143" cy="293914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923314" y="2914110"/>
            <a:ext cx="1255884" cy="0"/>
          </a:xfrm>
          <a:prstGeom prst="straightConnector1">
            <a:avLst/>
          </a:prstGeom>
          <a:ln w="76200">
            <a:solidFill>
              <a:srgbClr val="FFC9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40910" y="2624909"/>
            <a:ext cx="4338047" cy="1558817"/>
            <a:chOff x="2660111" y="2649592"/>
            <a:chExt cx="4338047" cy="1558817"/>
          </a:xfrm>
        </p:grpSpPr>
        <p:sp>
          <p:nvSpPr>
            <p:cNvPr id="4" name="직사각형 3"/>
            <p:cNvSpPr/>
            <p:nvPr/>
          </p:nvSpPr>
          <p:spPr>
            <a:xfrm>
              <a:off x="2660111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4338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들어주셔서 감사합니다 </a:t>
              </a:r>
              <a:r>
                <a:rPr lang="en-US" altLang="ko-KR" sz="2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:D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60111" y="362363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710" y="1257635"/>
            <a:ext cx="1064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altLang="ko-KR" sz="1600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194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9717" y="1001491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초기의 유통구조</a:t>
            </a:r>
            <a:endParaRPr lang="ko-KR" altLang="en-US" sz="24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4376057" y="2224308"/>
            <a:ext cx="4768095" cy="1505856"/>
            <a:chOff x="3534226" y="2354943"/>
            <a:chExt cx="6466117" cy="2032001"/>
          </a:xfrm>
        </p:grpSpPr>
        <p:sp>
          <p:nvSpPr>
            <p:cNvPr id="23" name="오른쪽 화살표 22"/>
            <p:cNvSpPr/>
            <p:nvPr/>
          </p:nvSpPr>
          <p:spPr>
            <a:xfrm>
              <a:off x="6184898" y="3006123"/>
              <a:ext cx="1164773" cy="724048"/>
            </a:xfrm>
            <a:prstGeom prst="rightArrow">
              <a:avLst>
                <a:gd name="adj1" fmla="val 39334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968342" y="2354943"/>
              <a:ext cx="2032001" cy="2032001"/>
              <a:chOff x="7968342" y="2380343"/>
              <a:chExt cx="2032001" cy="2032001"/>
            </a:xfrm>
            <a:solidFill>
              <a:srgbClr val="FFC904"/>
            </a:solidFill>
          </p:grpSpPr>
          <p:sp>
            <p:nvSpPr>
              <p:cNvPr id="25" name="타원 24"/>
              <p:cNvSpPr/>
              <p:nvPr/>
            </p:nvSpPr>
            <p:spPr>
              <a:xfrm>
                <a:off x="7968342" y="23803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382884" y="2956542"/>
                <a:ext cx="1218796" cy="7091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정보성</a:t>
                </a:r>
                <a:endParaRPr lang="en-US" altLang="ko-KR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웹사이트</a:t>
                </a:r>
                <a:endParaRPr lang="ko-KR" altLang="en-US" sz="2000" b="1" dirty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534226" y="2354943"/>
              <a:ext cx="2032001" cy="2032001"/>
              <a:chOff x="3534226" y="2329543"/>
              <a:chExt cx="2032001" cy="2032001"/>
            </a:xfrm>
            <a:solidFill>
              <a:srgbClr val="FFC904"/>
            </a:solidFill>
          </p:grpSpPr>
          <p:sp>
            <p:nvSpPr>
              <p:cNvPr id="28" name="타원 27"/>
              <p:cNvSpPr/>
              <p:nvPr/>
            </p:nvSpPr>
            <p:spPr>
              <a:xfrm>
                <a:off x="3534226" y="23295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32259" y="2905742"/>
                <a:ext cx="1641706" cy="955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검색엔진</a:t>
                </a:r>
                <a:endParaRPr lang="en-US" altLang="ko-KR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2000" b="1" dirty="0" err="1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디렉토리</a:t>
                </a:r>
                <a:endParaRPr lang="ko-KR" altLang="en-US" sz="2000" b="1" dirty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3396346" y="5059750"/>
            <a:ext cx="664754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3F3F3F"/>
                </a:solidFill>
              </a:rPr>
              <a:t>검색엔진</a:t>
            </a:r>
            <a:r>
              <a:rPr lang="ko-KR" altLang="en-US" sz="1600" dirty="0" smtClean="0">
                <a:solidFill>
                  <a:srgbClr val="3F3F3F"/>
                </a:solidFill>
              </a:rPr>
              <a:t>과 </a:t>
            </a:r>
            <a:r>
              <a:rPr lang="ko-KR" altLang="en-US" sz="1600" b="1" dirty="0" err="1" smtClean="0">
                <a:solidFill>
                  <a:srgbClr val="3F3F3F"/>
                </a:solidFill>
              </a:rPr>
              <a:t>디렉토리</a:t>
            </a:r>
            <a:r>
              <a:rPr lang="ko-KR" altLang="en-US" sz="1600" dirty="0" smtClean="0">
                <a:solidFill>
                  <a:srgbClr val="3F3F3F"/>
                </a:solidFill>
              </a:rPr>
              <a:t> 서비스를 통하여 원하는 정보를 찾는 형태이며</a:t>
            </a:r>
            <a:endParaRPr lang="en-US" altLang="ko-KR" sz="1000" dirty="0" smtClean="0">
              <a:solidFill>
                <a:srgbClr val="3F3F3F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3F3F3F"/>
                </a:solidFill>
              </a:rPr>
              <a:t>검색엔진의 낮은 정확도</a:t>
            </a:r>
            <a:r>
              <a:rPr lang="en-US" altLang="ko-KR" sz="1600" dirty="0" smtClean="0">
                <a:solidFill>
                  <a:srgbClr val="3F3F3F"/>
                </a:solidFill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</a:rPr>
              <a:t>랭킹 알고리즘 등이 성숙하지 못하여 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디렉토리</a:t>
            </a:r>
            <a:r>
              <a:rPr lang="ko-KR" altLang="en-US" sz="1600" dirty="0" smtClean="0">
                <a:solidFill>
                  <a:srgbClr val="3F3F3F"/>
                </a:solidFill>
              </a:rPr>
              <a:t> 서비스를 통해 분류된 정보를 기반으로 접근하고 있습니다</a:t>
            </a:r>
            <a:r>
              <a:rPr lang="en-US" altLang="ko-KR" sz="1600" dirty="0" smtClean="0">
                <a:solidFill>
                  <a:srgbClr val="3F3F3F"/>
                </a:solidFill>
              </a:rPr>
              <a:t>.</a:t>
            </a:r>
            <a:endParaRPr lang="ko-KR" altLang="en-US" sz="16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94074" y="992570"/>
            <a:ext cx="152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Web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6966" y="2017481"/>
            <a:ext cx="4702629" cy="40011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3F3F3F"/>
                </a:solidFill>
              </a:rPr>
              <a:t>손</a:t>
            </a:r>
            <a:endParaRPr lang="ko-KR" altLang="en-US" sz="2000" dirty="0">
              <a:solidFill>
                <a:srgbClr val="3F3F3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47310" y="2017482"/>
            <a:ext cx="697627" cy="400110"/>
          </a:xfrm>
          <a:prstGeom prst="rect">
            <a:avLst/>
          </a:prstGeom>
          <a:solidFill>
            <a:srgbClr val="00B050"/>
          </a:solidFill>
          <a:ln w="825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83428" y="2859314"/>
            <a:ext cx="5717078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우리 신체의 </a:t>
            </a:r>
            <a:r>
              <a:rPr lang="ko-KR" altLang="en-US" b="1" dirty="0" smtClean="0">
                <a:solidFill>
                  <a:srgbClr val="3F3F3F"/>
                </a:solidFill>
                <a:ea typeface="맑은 고딕" pitchFamily="50" charset="-127"/>
              </a:rPr>
              <a:t>손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은 물건을 잡는데 쓰이며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….</a:t>
            </a:r>
          </a:p>
          <a:p>
            <a:endParaRPr lang="en-US" altLang="ko-KR" dirty="0" smtClean="0">
              <a:solidFill>
                <a:srgbClr val="3F3F3F"/>
              </a:solidFill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SBS </a:t>
            </a:r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힐링캠프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체조요정 </a:t>
            </a:r>
            <a:r>
              <a:rPr lang="ko-KR" altLang="en-US" b="1" dirty="0" smtClean="0">
                <a:solidFill>
                  <a:srgbClr val="3F3F3F"/>
                </a:solidFill>
                <a:ea typeface="맑은 고딕" pitchFamily="50" charset="-127"/>
              </a:rPr>
              <a:t>손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연재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….</a:t>
            </a:r>
          </a:p>
          <a:p>
            <a:endParaRPr lang="en-US" altLang="ko-KR" dirty="0" smtClean="0">
              <a:solidFill>
                <a:srgbClr val="3F3F3F"/>
              </a:solidFill>
              <a:ea typeface="맑은 고딕" pitchFamily="50" charset="-127"/>
            </a:endParaRPr>
          </a:p>
          <a:p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서로좋은가게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 시흥 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‘</a:t>
            </a:r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엄마</a:t>
            </a:r>
            <a:r>
              <a:rPr lang="ko-KR" altLang="en-US" b="1" dirty="0" err="1" smtClean="0">
                <a:solidFill>
                  <a:srgbClr val="3F3F3F"/>
                </a:solidFill>
                <a:ea typeface="맑은 고딕" pitchFamily="50" charset="-127"/>
              </a:rPr>
              <a:t>손</a:t>
            </a:r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사업단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’….</a:t>
            </a:r>
          </a:p>
          <a:p>
            <a:endParaRPr lang="en-US" altLang="ko-KR" dirty="0" smtClean="0">
              <a:solidFill>
                <a:srgbClr val="3F3F3F"/>
              </a:solidFill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‘</a:t>
            </a:r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인터스텔라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’ ……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“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세계적 물리학자 </a:t>
            </a:r>
            <a:r>
              <a:rPr lang="ko-KR" altLang="en-US" dirty="0" err="1" smtClean="0">
                <a:solidFill>
                  <a:srgbClr val="3F3F3F"/>
                </a:solidFill>
                <a:ea typeface="맑은 고딕" pitchFamily="50" charset="-127"/>
              </a:rPr>
              <a:t>킵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rgbClr val="3F3F3F"/>
                </a:solidFill>
                <a:ea typeface="맑은 고딕" pitchFamily="50" charset="-127"/>
              </a:rPr>
              <a:t>손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3F3F3F"/>
                </a:solidFill>
                <a:ea typeface="맑은 고딕" pitchFamily="50" charset="-127"/>
              </a:rPr>
              <a:t>영화참여</a:t>
            </a:r>
            <a:r>
              <a:rPr lang="en-US" altLang="ko-KR" dirty="0" smtClean="0">
                <a:solidFill>
                  <a:srgbClr val="3F3F3F"/>
                </a:solidFill>
                <a:ea typeface="맑은 고딕" pitchFamily="50" charset="-127"/>
              </a:rPr>
              <a:t>”….</a:t>
            </a:r>
            <a:endParaRPr lang="ko-KR" altLang="en-US" dirty="0">
              <a:solidFill>
                <a:srgbClr val="3F3F3F"/>
              </a:solidFill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9710" y="1257635"/>
            <a:ext cx="1064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en-US" altLang="ko-KR" sz="1600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23370" y="833236"/>
            <a:ext cx="194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3023370" y="833236"/>
            <a:ext cx="3369671" cy="707886"/>
            <a:chOff x="3023370" y="833236"/>
            <a:chExt cx="3369671" cy="707886"/>
          </a:xfrm>
        </p:grpSpPr>
        <p:sp>
          <p:nvSpPr>
            <p:cNvPr id="9" name="직사각형 8"/>
            <p:cNvSpPr/>
            <p:nvPr/>
          </p:nvSpPr>
          <p:spPr>
            <a:xfrm>
              <a:off x="3023370" y="833236"/>
              <a:ext cx="19402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</a:t>
              </a:r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89717" y="1001491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커뮤니티</a:t>
              </a:r>
              <a:endParaRPr lang="ko-KR" altLang="en-US" sz="24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68916" y="5094481"/>
            <a:ext cx="6647542" cy="83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3F3F3F"/>
                </a:solidFill>
              </a:rPr>
              <a:t>검색엔진</a:t>
            </a:r>
            <a:r>
              <a:rPr lang="ko-KR" altLang="en-US" sz="1600" dirty="0" smtClean="0">
                <a:solidFill>
                  <a:srgbClr val="3F3F3F"/>
                </a:solidFill>
              </a:rPr>
              <a:t>과 </a:t>
            </a:r>
            <a:r>
              <a:rPr lang="ko-KR" altLang="en-US" sz="1600" b="1" dirty="0" smtClean="0">
                <a:solidFill>
                  <a:srgbClr val="3F3F3F"/>
                </a:solidFill>
              </a:rPr>
              <a:t>커뮤니티 사이트</a:t>
            </a:r>
            <a:r>
              <a:rPr lang="ko-KR" altLang="en-US" sz="1600" dirty="0" smtClean="0">
                <a:solidFill>
                  <a:srgbClr val="3F3F3F"/>
                </a:solidFill>
              </a:rPr>
              <a:t>를 통해서 원하는 정보를 찾게 되었고</a:t>
            </a:r>
            <a:r>
              <a:rPr lang="en-US" altLang="ko-KR" sz="1600" dirty="0" smtClean="0">
                <a:solidFill>
                  <a:srgbClr val="3F3F3F"/>
                </a:solidFill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</a:rPr>
              <a:t>정보 저장소 역시 일반적인 </a:t>
            </a:r>
            <a:r>
              <a:rPr lang="ko-KR" altLang="en-US" sz="1600" b="1" dirty="0" smtClean="0">
                <a:solidFill>
                  <a:srgbClr val="3F3F3F"/>
                </a:solidFill>
              </a:rPr>
              <a:t>웹사이트</a:t>
            </a:r>
            <a:r>
              <a:rPr lang="ko-KR" altLang="en-US" sz="1600" dirty="0" smtClean="0">
                <a:solidFill>
                  <a:srgbClr val="3F3F3F"/>
                </a:solidFill>
              </a:rPr>
              <a:t>에서 </a:t>
            </a:r>
            <a:r>
              <a:rPr lang="ko-KR" altLang="en-US" sz="1600" b="1" dirty="0" smtClean="0">
                <a:solidFill>
                  <a:srgbClr val="3F3F3F"/>
                </a:solidFill>
              </a:rPr>
              <a:t>개인 </a:t>
            </a:r>
            <a:r>
              <a:rPr lang="ko-KR" altLang="en-US" sz="1600" b="1" dirty="0" err="1" smtClean="0">
                <a:solidFill>
                  <a:srgbClr val="3F3F3F"/>
                </a:solidFill>
              </a:rPr>
              <a:t>블로그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와</a:t>
            </a:r>
            <a:r>
              <a:rPr lang="ko-KR" altLang="en-US" sz="1600" b="1" dirty="0" smtClean="0">
                <a:solidFill>
                  <a:srgbClr val="3F3F3F"/>
                </a:solidFill>
              </a:rPr>
              <a:t> 커뮤니티 사이트</a:t>
            </a:r>
            <a:r>
              <a:rPr lang="ko-KR" altLang="en-US" sz="1600" dirty="0" smtClean="0">
                <a:solidFill>
                  <a:srgbClr val="3F3F3F"/>
                </a:solidFill>
              </a:rPr>
              <a:t> 등으로 이동하게 됩니다</a:t>
            </a:r>
            <a:r>
              <a:rPr lang="en-US" altLang="ko-KR" sz="1600" dirty="0" smtClean="0">
                <a:solidFill>
                  <a:srgbClr val="3F3F3F"/>
                </a:solidFill>
              </a:rPr>
              <a:t>.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41382" y="1840859"/>
            <a:ext cx="4537954" cy="2905307"/>
            <a:chOff x="5080000" y="1797318"/>
            <a:chExt cx="4027868" cy="2578738"/>
          </a:xfrm>
        </p:grpSpPr>
        <p:grpSp>
          <p:nvGrpSpPr>
            <p:cNvPr id="2" name="그룹 35"/>
            <p:cNvGrpSpPr/>
            <p:nvPr/>
          </p:nvGrpSpPr>
          <p:grpSpPr>
            <a:xfrm>
              <a:off x="5080000" y="1797318"/>
              <a:ext cx="4006096" cy="1265202"/>
              <a:chOff x="3534226" y="2354943"/>
              <a:chExt cx="6466117" cy="2032001"/>
            </a:xfrm>
          </p:grpSpPr>
          <p:grpSp>
            <p:nvGrpSpPr>
              <p:cNvPr id="4" name="그룹 29"/>
              <p:cNvGrpSpPr/>
              <p:nvPr/>
            </p:nvGrpSpPr>
            <p:grpSpPr>
              <a:xfrm>
                <a:off x="7968342" y="2354943"/>
                <a:ext cx="2032001" cy="2032001"/>
                <a:chOff x="7968342" y="23803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7968342" y="23803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382885" y="2922751"/>
                  <a:ext cx="1218795" cy="70915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정보성</a:t>
                  </a:r>
                  <a:endPara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웹사이트</a:t>
                  </a:r>
                  <a:endParaRPr lang="ko-KR" altLang="en-US" sz="2000" b="1" dirty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5" name="그룹 30"/>
              <p:cNvGrpSpPr/>
              <p:nvPr/>
            </p:nvGrpSpPr>
            <p:grpSpPr>
              <a:xfrm>
                <a:off x="3534226" y="2354943"/>
                <a:ext cx="2032001" cy="2032001"/>
                <a:chOff x="3534226" y="23295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3534226" y="23295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591701" y="3040364"/>
                  <a:ext cx="1953974" cy="6426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검색엔진</a:t>
                  </a:r>
                  <a:endPara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26" name="오른쪽 화살표 25"/>
            <p:cNvSpPr/>
            <p:nvPr/>
          </p:nvSpPr>
          <p:spPr>
            <a:xfrm>
              <a:off x="6729487" y="2964772"/>
              <a:ext cx="721637" cy="450820"/>
            </a:xfrm>
            <a:prstGeom prst="rightArrow">
              <a:avLst>
                <a:gd name="adj1" fmla="val 39334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9"/>
            <p:cNvGrpSpPr/>
            <p:nvPr/>
          </p:nvGrpSpPr>
          <p:grpSpPr>
            <a:xfrm>
              <a:off x="7848938" y="3110854"/>
              <a:ext cx="1258930" cy="1265202"/>
              <a:chOff x="7968342" y="2380343"/>
              <a:chExt cx="2032001" cy="2032001"/>
            </a:xfrm>
            <a:solidFill>
              <a:srgbClr val="FFC904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7968342" y="23803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343520" y="3086188"/>
                <a:ext cx="1293885" cy="53990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블로그</a:t>
                </a:r>
                <a:endParaRPr lang="en-US" altLang="ko-KR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30"/>
            <p:cNvGrpSpPr/>
            <p:nvPr/>
          </p:nvGrpSpPr>
          <p:grpSpPr>
            <a:xfrm>
              <a:off x="5101772" y="3110854"/>
              <a:ext cx="1258930" cy="1265202"/>
              <a:chOff x="3534226" y="2329543"/>
              <a:chExt cx="2032001" cy="2032001"/>
            </a:xfrm>
            <a:solidFill>
              <a:srgbClr val="FFC904"/>
            </a:solidFill>
          </p:grpSpPr>
          <p:sp>
            <p:nvSpPr>
              <p:cNvPr id="31" name="타원 30"/>
              <p:cNvSpPr/>
              <p:nvPr/>
            </p:nvSpPr>
            <p:spPr>
              <a:xfrm>
                <a:off x="3534226" y="23295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32259" y="2918572"/>
                <a:ext cx="1641704" cy="955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커뮤니티</a:t>
                </a:r>
                <a:endParaRPr lang="en-US" altLang="ko-KR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사이트</a:t>
                </a:r>
                <a:endParaRPr lang="ko-KR" altLang="en-US" sz="2000" b="1" dirty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1</a:t>
            </a: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2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264" t="39415" r="12640" b="8127"/>
          <a:stretch>
            <a:fillRect/>
          </a:stretch>
        </p:blipFill>
        <p:spPr bwMode="auto">
          <a:xfrm>
            <a:off x="3154971" y="2689022"/>
            <a:ext cx="6128796" cy="23145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526966" y="2017481"/>
            <a:ext cx="4702629" cy="400110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3F3F3F"/>
                </a:solidFill>
              </a:rPr>
              <a:t>손</a:t>
            </a:r>
            <a:endParaRPr lang="ko-KR" altLang="en-US" sz="2000" dirty="0">
              <a:solidFill>
                <a:srgbClr val="3F3F3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7310" y="2017482"/>
            <a:ext cx="697627" cy="400110"/>
          </a:xfrm>
          <a:prstGeom prst="rect">
            <a:avLst/>
          </a:prstGeom>
          <a:solidFill>
            <a:srgbClr val="00B050"/>
          </a:solidFill>
          <a:ln w="825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0040" t="16468" r="45674" b="27579"/>
          <a:stretch>
            <a:fillRect/>
          </a:stretch>
        </p:blipFill>
        <p:spPr bwMode="auto">
          <a:xfrm>
            <a:off x="5457366" y="2979524"/>
            <a:ext cx="4688116" cy="333009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1</a:t>
            </a: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2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3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itchFamily="34" charset="0"/>
                <a:cs typeface="Arial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023370" y="833236"/>
            <a:ext cx="3369671" cy="707886"/>
            <a:chOff x="3023370" y="833236"/>
            <a:chExt cx="3369671" cy="707886"/>
          </a:xfrm>
        </p:grpSpPr>
        <p:sp>
          <p:nvSpPr>
            <p:cNvPr id="23" name="직사각형 22"/>
            <p:cNvSpPr/>
            <p:nvPr/>
          </p:nvSpPr>
          <p:spPr>
            <a:xfrm>
              <a:off x="3023370" y="833236"/>
              <a:ext cx="19402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</a:t>
              </a:r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9717" y="1001491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커뮤니티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8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60942"/>
              </p:ext>
            </p:extLst>
          </p:nvPr>
        </p:nvGraphicFramePr>
        <p:xfrm>
          <a:off x="1465943" y="119017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52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사진 </a:t>
                      </a:r>
                      <a:r>
                        <a:rPr lang="ko-KR" altLang="en-US" dirty="0" err="1" smtClean="0"/>
                        <a:t>페이스북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사진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322"/>
              </p:ext>
            </p:extLst>
          </p:nvPr>
        </p:nvGraphicFramePr>
        <p:xfrm>
          <a:off x="1291771" y="2809723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여러분의 </a:t>
                      </a:r>
                      <a:r>
                        <a:rPr lang="ko-KR" altLang="en-US" dirty="0" err="1" smtClean="0"/>
                        <a:t>스마트폰에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네이버와</a:t>
                      </a:r>
                      <a:r>
                        <a:rPr lang="ko-KR" altLang="en-US" dirty="0" smtClean="0"/>
                        <a:t>  </a:t>
                      </a:r>
                      <a:r>
                        <a:rPr lang="en-US" altLang="ko-KR" dirty="0" err="1" smtClean="0"/>
                        <a:t>facebook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어플이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없으신분</a:t>
                      </a:r>
                      <a:r>
                        <a:rPr lang="ko-KR" altLang="en-US" baseline="0" dirty="0" smtClean="0"/>
                        <a:t> 있으신가요</a:t>
                      </a:r>
                      <a:r>
                        <a:rPr lang="en-US" altLang="ko-KR" baseline="0" dirty="0" smtClean="0"/>
                        <a:t>?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있으시다면 </a:t>
                      </a:r>
                      <a:r>
                        <a:rPr lang="ko-KR" altLang="en-US" baseline="0" dirty="0" err="1" smtClean="0"/>
                        <a:t>어떤것을</a:t>
                      </a:r>
                      <a:r>
                        <a:rPr lang="ko-KR" altLang="en-US" baseline="0" dirty="0" smtClean="0"/>
                        <a:t> 자주 들어 가십니까</a:t>
                      </a:r>
                      <a:r>
                        <a:rPr lang="en-US" altLang="ko-KR" baseline="0" dirty="0" smtClean="0"/>
                        <a:t>?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대부분의 사람들은   </a:t>
                      </a:r>
                      <a:r>
                        <a:rPr lang="ko-KR" altLang="en-US" baseline="0" dirty="0" err="1" smtClean="0"/>
                        <a:t>페이스북을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네이버보다</a:t>
                      </a:r>
                      <a:r>
                        <a:rPr lang="ko-KR" altLang="en-US" baseline="0" dirty="0" smtClean="0"/>
                        <a:t> 많이 들어갈 것 입니다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페이스북은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sns</a:t>
                      </a:r>
                      <a:r>
                        <a:rPr lang="ko-KR" altLang="en-US" baseline="0" dirty="0" smtClean="0"/>
                        <a:t>의 한 종류 입니다</a:t>
                      </a:r>
                      <a:r>
                        <a:rPr lang="en-US" altLang="ko-KR" baseline="0" dirty="0" smtClean="0"/>
                        <a:t>.)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9" t="43619" r="40595" b="49334"/>
          <a:stretch/>
        </p:blipFill>
        <p:spPr bwMode="auto">
          <a:xfrm>
            <a:off x="3062514" y="1988457"/>
            <a:ext cx="522515" cy="53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0" t="44022" r="40595" b="49723"/>
          <a:stretch/>
        </p:blipFill>
        <p:spPr bwMode="auto">
          <a:xfrm>
            <a:off x="1654620" y="1857828"/>
            <a:ext cx="3198091" cy="31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42000" r="85119" b="39810"/>
          <a:stretch/>
        </p:blipFill>
        <p:spPr bwMode="auto">
          <a:xfrm>
            <a:off x="7329705" y="1857828"/>
            <a:ext cx="3089799" cy="310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194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9717" y="100149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SNS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51074" y="5065453"/>
            <a:ext cx="664754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3F3F3F"/>
                </a:solidFill>
              </a:rPr>
              <a:t>검색엔진</a:t>
            </a:r>
            <a:r>
              <a:rPr lang="ko-KR" altLang="en-US" sz="1600" dirty="0" smtClean="0">
                <a:solidFill>
                  <a:srgbClr val="3F3F3F"/>
                </a:solidFill>
              </a:rPr>
              <a:t> 뿐만 아니라</a:t>
            </a:r>
            <a:r>
              <a:rPr lang="en-US" altLang="ko-KR" sz="1600" dirty="0" smtClean="0">
                <a:solidFill>
                  <a:srgbClr val="3F3F3F"/>
                </a:solidFill>
              </a:rPr>
              <a:t>, </a:t>
            </a:r>
            <a:r>
              <a:rPr lang="en-US" altLang="ko-KR" sz="1600" b="1" dirty="0" smtClean="0">
                <a:solidFill>
                  <a:srgbClr val="3F3F3F"/>
                </a:solidFill>
              </a:rPr>
              <a:t>SNS</a:t>
            </a:r>
            <a:r>
              <a:rPr lang="ko-KR" altLang="en-US" sz="1600" dirty="0" smtClean="0">
                <a:solidFill>
                  <a:srgbClr val="3F3F3F"/>
                </a:solidFill>
              </a:rPr>
              <a:t>의 댓글이나 </a:t>
            </a:r>
            <a:r>
              <a:rPr lang="en-US" altLang="ko-KR" sz="1600" dirty="0" smtClean="0">
                <a:solidFill>
                  <a:srgbClr val="3F3F3F"/>
                </a:solidFill>
              </a:rPr>
              <a:t>SNS</a:t>
            </a:r>
            <a:r>
              <a:rPr lang="ko-KR" altLang="en-US" sz="1600" dirty="0" smtClean="0">
                <a:solidFill>
                  <a:srgbClr val="3F3F3F"/>
                </a:solidFill>
              </a:rPr>
              <a:t>의 친구들이 </a:t>
            </a:r>
            <a:r>
              <a:rPr lang="ko-KR" altLang="en-US" sz="1600" u="sng" dirty="0" smtClean="0">
                <a:solidFill>
                  <a:srgbClr val="3F3F3F"/>
                </a:solidFill>
              </a:rPr>
              <a:t>스크랩</a:t>
            </a:r>
            <a:r>
              <a:rPr lang="ko-KR" altLang="en-US" sz="1600" dirty="0" smtClean="0">
                <a:solidFill>
                  <a:srgbClr val="3F3F3F"/>
                </a:solidFill>
              </a:rPr>
              <a:t>이나 </a:t>
            </a:r>
            <a:r>
              <a:rPr lang="ko-KR" altLang="en-US" sz="1600" u="sng" dirty="0" smtClean="0">
                <a:solidFill>
                  <a:srgbClr val="3F3F3F"/>
                </a:solidFill>
              </a:rPr>
              <a:t>링크</a:t>
            </a:r>
            <a:r>
              <a:rPr lang="ko-KR" altLang="en-US" sz="1600" dirty="0" smtClean="0">
                <a:solidFill>
                  <a:srgbClr val="3F3F3F"/>
                </a:solidFill>
              </a:rPr>
              <a:t>해놓은 사이트를 통해서 정보에 접근하게 되면서 기계적인 검색 결과에서 </a:t>
            </a:r>
            <a:r>
              <a:rPr lang="en-US" altLang="ko-KR" sz="1600" dirty="0" smtClean="0">
                <a:solidFill>
                  <a:srgbClr val="3F3F3F"/>
                </a:solidFill>
              </a:rPr>
              <a:t>"</a:t>
            </a:r>
            <a:r>
              <a:rPr lang="ko-KR" altLang="en-US" sz="1600" dirty="0" err="1" smtClean="0">
                <a:solidFill>
                  <a:srgbClr val="3F3F3F"/>
                </a:solidFill>
              </a:rPr>
              <a:t>입소문</a:t>
            </a:r>
            <a:r>
              <a:rPr lang="en-US" altLang="ko-KR" sz="1600" dirty="0" smtClean="0">
                <a:solidFill>
                  <a:srgbClr val="3F3F3F"/>
                </a:solidFill>
              </a:rPr>
              <a:t>" </a:t>
            </a:r>
            <a:r>
              <a:rPr lang="ko-KR" altLang="en-US" sz="1600" dirty="0" smtClean="0">
                <a:solidFill>
                  <a:srgbClr val="3F3F3F"/>
                </a:solidFill>
              </a:rPr>
              <a:t>이라는 것이 본격화 됩니다</a:t>
            </a:r>
            <a:r>
              <a:rPr lang="en-US" altLang="ko-KR" sz="1600" dirty="0" smtClean="0">
                <a:solidFill>
                  <a:srgbClr val="3F3F3F"/>
                </a:solidFill>
              </a:rPr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5079999" y="1840859"/>
            <a:ext cx="4537953" cy="2905307"/>
            <a:chOff x="5080000" y="1797318"/>
            <a:chExt cx="4027868" cy="2578738"/>
          </a:xfrm>
        </p:grpSpPr>
        <p:grpSp>
          <p:nvGrpSpPr>
            <p:cNvPr id="27" name="그룹 35"/>
            <p:cNvGrpSpPr/>
            <p:nvPr/>
          </p:nvGrpSpPr>
          <p:grpSpPr>
            <a:xfrm>
              <a:off x="5079999" y="1797318"/>
              <a:ext cx="4006095" cy="1265202"/>
              <a:chOff x="3534226" y="2354943"/>
              <a:chExt cx="6466117" cy="2032001"/>
            </a:xfrm>
          </p:grpSpPr>
          <p:grpSp>
            <p:nvGrpSpPr>
              <p:cNvPr id="41" name="그룹 29"/>
              <p:cNvGrpSpPr/>
              <p:nvPr/>
            </p:nvGrpSpPr>
            <p:grpSpPr>
              <a:xfrm>
                <a:off x="7968342" y="2354943"/>
                <a:ext cx="2032001" cy="2032001"/>
                <a:chOff x="7968342" y="23803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7968342" y="23803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382885" y="2922751"/>
                  <a:ext cx="1218795" cy="70915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정보성</a:t>
                  </a:r>
                  <a:endPara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웹사이트</a:t>
                  </a:r>
                  <a:endParaRPr lang="ko-KR" altLang="en-US" sz="2000" b="1" dirty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2" name="그룹 30"/>
              <p:cNvGrpSpPr/>
              <p:nvPr/>
            </p:nvGrpSpPr>
            <p:grpSpPr>
              <a:xfrm>
                <a:off x="3534226" y="2354943"/>
                <a:ext cx="2032001" cy="2032001"/>
                <a:chOff x="3534226" y="2329543"/>
                <a:chExt cx="2032001" cy="2032001"/>
              </a:xfrm>
              <a:solidFill>
                <a:srgbClr val="FFC904"/>
              </a:solidFill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534226" y="2329543"/>
                  <a:ext cx="2032001" cy="20320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3F3F3F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591701" y="3040364"/>
                  <a:ext cx="1953974" cy="6426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solidFill>
                        <a:srgbClr val="3F3F3F"/>
                      </a:solidFill>
                      <a:latin typeface="맑은 고딕" pitchFamily="50" charset="-127"/>
                      <a:ea typeface="맑은 고딕" pitchFamily="50" charset="-127"/>
                    </a:rPr>
                    <a:t>검색엔진</a:t>
                  </a:r>
                  <a:endPara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0" name="오른쪽 화살표 29"/>
            <p:cNvSpPr/>
            <p:nvPr/>
          </p:nvSpPr>
          <p:spPr>
            <a:xfrm>
              <a:off x="6729487" y="2964772"/>
              <a:ext cx="721637" cy="450820"/>
            </a:xfrm>
            <a:prstGeom prst="rightArrow">
              <a:avLst>
                <a:gd name="adj1" fmla="val 39334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29"/>
            <p:cNvGrpSpPr/>
            <p:nvPr/>
          </p:nvGrpSpPr>
          <p:grpSpPr>
            <a:xfrm>
              <a:off x="7848938" y="3110854"/>
              <a:ext cx="1258930" cy="1265202"/>
              <a:chOff x="7968342" y="2380343"/>
              <a:chExt cx="2032001" cy="2032001"/>
            </a:xfrm>
            <a:solidFill>
              <a:srgbClr val="FFC904"/>
            </a:solidFill>
          </p:grpSpPr>
          <p:sp>
            <p:nvSpPr>
              <p:cNvPr id="39" name="타원 38"/>
              <p:cNvSpPr/>
              <p:nvPr/>
            </p:nvSpPr>
            <p:spPr>
              <a:xfrm>
                <a:off x="7968342" y="23803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43520" y="3086188"/>
                <a:ext cx="1293885" cy="53990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블로그</a:t>
                </a:r>
                <a:endParaRPr lang="en-US" altLang="ko-KR" sz="2000" b="1" dirty="0" smtClean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0"/>
            <p:cNvGrpSpPr/>
            <p:nvPr/>
          </p:nvGrpSpPr>
          <p:grpSpPr>
            <a:xfrm>
              <a:off x="5101772" y="3110854"/>
              <a:ext cx="1258930" cy="1265202"/>
              <a:chOff x="3534226" y="2329543"/>
              <a:chExt cx="2032001" cy="2032001"/>
            </a:xfrm>
            <a:solidFill>
              <a:srgbClr val="FFC904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3534226" y="2329543"/>
                <a:ext cx="2032001" cy="20320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F3F3F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44159" y="3084094"/>
                <a:ext cx="976484" cy="57037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rgbClr val="3F3F3F"/>
                    </a:solidFill>
                    <a:latin typeface="맑은 고딕" pitchFamily="50" charset="-127"/>
                    <a:ea typeface="맑은 고딕" pitchFamily="50" charset="-127"/>
                  </a:rPr>
                  <a:t>SNS</a:t>
                </a:r>
                <a:endParaRPr lang="ko-KR" altLang="en-US" sz="2000" b="1" dirty="0">
                  <a:solidFill>
                    <a:srgbClr val="3F3F3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9710" y="1257635"/>
            <a:ext cx="10649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000" b="1" u="sng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2000" b="1" u="sng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endParaRPr lang="ko-KR" altLang="en-US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1940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88343" y="769255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9717" y="100149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SNS</a:t>
            </a:r>
            <a:endParaRPr lang="ko-KR" altLang="en-US" sz="2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49040"/>
              </p:ext>
            </p:extLst>
          </p:nvPr>
        </p:nvGraphicFramePr>
        <p:xfrm>
          <a:off x="4315753" y="2122118"/>
          <a:ext cx="6328228" cy="327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4"/>
                <a:gridCol w="3164114"/>
              </a:tblGrid>
              <a:tr h="616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장점</a:t>
                      </a:r>
                      <a:endParaRPr lang="ko-KR" altLang="en-US" sz="3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0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0" dirty="0" smtClean="0">
                          <a:solidFill>
                            <a:srgbClr val="FFC904"/>
                          </a:solidFill>
                        </a:rPr>
                        <a:t>단점</a:t>
                      </a:r>
                      <a:endParaRPr lang="ko-KR" altLang="en-US" sz="3200" b="0" dirty="0">
                        <a:solidFill>
                          <a:srgbClr val="FFC904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5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EASY</a:t>
                      </a:r>
                      <a:endParaRPr lang="en-US" altLang="ko-KR" sz="1600" dirty="0" smtClean="0">
                        <a:solidFill>
                          <a:srgbClr val="3F3F3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REAL</a:t>
                      </a:r>
                      <a:r>
                        <a:rPr lang="en-US" altLang="ko-KR" sz="1600" baseline="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 TIME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Sharing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SELF</a:t>
                      </a:r>
                      <a:r>
                        <a:rPr lang="en-US" altLang="ko-KR" sz="1600" baseline="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PR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Marketing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Expanded personal relationship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Security problems(</a:t>
                      </a:r>
                      <a:r>
                        <a:rPr lang="ko-KR" altLang="en-US" sz="1600" dirty="0" err="1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보안성</a:t>
                      </a:r>
                      <a:r>
                        <a:rPr lang="ko-KR" altLang="en-US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 문제</a:t>
                      </a:r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3F3F3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Indiscriminate information(</a:t>
                      </a:r>
                      <a:r>
                        <a:rPr lang="ko-KR" altLang="en-US" sz="1600" kern="1200" dirty="0" smtClean="0">
                          <a:solidFill>
                            <a:srgbClr val="3F3F3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무분별한 정보</a:t>
                      </a:r>
                      <a:r>
                        <a:rPr lang="en-US" altLang="ko-KR" sz="1600" kern="1200" dirty="0" smtClean="0">
                          <a:solidFill>
                            <a:srgbClr val="3F3F3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altLang="ko-KR" sz="1600" dirty="0" smtClean="0">
                        <a:solidFill>
                          <a:srgbClr val="3F3F3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Light personal relationship(</a:t>
                      </a:r>
                      <a:r>
                        <a:rPr lang="ko-KR" altLang="en-US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가벼운 인간관계</a:t>
                      </a:r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Emotional problems(</a:t>
                      </a:r>
                      <a:r>
                        <a:rPr lang="ko-KR" altLang="en-US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소외감</a:t>
                      </a:r>
                      <a:r>
                        <a:rPr lang="en-US" altLang="ko-KR" sz="1600" dirty="0" smtClean="0">
                          <a:solidFill>
                            <a:srgbClr val="3F3F3F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3F3F3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4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478</Words>
  <Application>Microsoft Office PowerPoint</Application>
  <PresentationFormat>사용자 지정</PresentationFormat>
  <Paragraphs>153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김연주</cp:lastModifiedBy>
  <cp:revision>91</cp:revision>
  <dcterms:created xsi:type="dcterms:W3CDTF">2013-12-18T12:51:48Z</dcterms:created>
  <dcterms:modified xsi:type="dcterms:W3CDTF">2014-11-12T11:46:20Z</dcterms:modified>
</cp:coreProperties>
</file>