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handoutMasterIdLst>
    <p:handoutMasterId r:id="rId25"/>
  </p:handoutMasterIdLst>
  <p:sldIdLst>
    <p:sldId id="287" r:id="rId2"/>
    <p:sldId id="262" r:id="rId3"/>
    <p:sldId id="263" r:id="rId4"/>
    <p:sldId id="265" r:id="rId5"/>
    <p:sldId id="266" r:id="rId6"/>
    <p:sldId id="269" r:id="rId7"/>
    <p:sldId id="285" r:id="rId8"/>
    <p:sldId id="271" r:id="rId9"/>
    <p:sldId id="268" r:id="rId10"/>
    <p:sldId id="272" r:id="rId11"/>
    <p:sldId id="274" r:id="rId12"/>
    <p:sldId id="273" r:id="rId13"/>
    <p:sldId id="286" r:id="rId14"/>
    <p:sldId id="275" r:id="rId15"/>
    <p:sldId id="276" r:id="rId16"/>
    <p:sldId id="277" r:id="rId17"/>
    <p:sldId id="279" r:id="rId18"/>
    <p:sldId id="280" r:id="rId19"/>
    <p:sldId id="281" r:id="rId20"/>
    <p:sldId id="282" r:id="rId21"/>
    <p:sldId id="283" r:id="rId22"/>
    <p:sldId id="284" r:id="rId23"/>
  </p:sldIdLst>
  <p:sldSz cx="9144000" cy="6858000" type="screen4x3"/>
  <p:notesSz cx="6669088" cy="9928225"/>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dy Gonzale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FF6600"/>
    <a:srgbClr val="006666"/>
    <a:srgbClr val="76B531"/>
    <a:srgbClr val="31859C"/>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5032" autoAdjust="0"/>
  </p:normalViewPr>
  <p:slideViewPr>
    <p:cSldViewPr snapToGrid="0">
      <p:cViewPr>
        <p:scale>
          <a:sx n="100" d="100"/>
          <a:sy n="100" d="100"/>
        </p:scale>
        <p:origin x="1424" y="2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535C0B-44F4-4E6C-A63F-CFBA5D54BE96}" type="doc">
      <dgm:prSet loTypeId="urn:microsoft.com/office/officeart/2005/8/layout/chevron2" loCatId="list" qsTypeId="urn:microsoft.com/office/officeart/2005/8/quickstyle/3d4" qsCatId="3D" csTypeId="urn:microsoft.com/office/officeart/2005/8/colors/accent6_2" csCatId="accent6" phldr="1"/>
      <dgm:spPr/>
      <dgm:t>
        <a:bodyPr/>
        <a:lstStyle/>
        <a:p>
          <a:endParaRPr lang="es-CO"/>
        </a:p>
      </dgm:t>
    </dgm:pt>
    <dgm:pt modelId="{F5F5F7A8-F7F6-4243-9D2C-C7E7CE6FCBC2}">
      <dgm:prSet phldrT="[Texto]" custT="1"/>
      <dgm:spPr>
        <a:solidFill>
          <a:srgbClr val="FF6600"/>
        </a:solidFill>
        <a:ln>
          <a:solidFill>
            <a:srgbClr val="E46C0A"/>
          </a:solidFill>
        </a:ln>
      </dgm:spPr>
      <dgm:t>
        <a:bodyPr/>
        <a:lstStyle/>
        <a:p>
          <a:r>
            <a:rPr lang="es-CO" sz="2400" dirty="0" smtClean="0">
              <a:latin typeface="Century Gothic" panose="020B0502020202020204" pitchFamily="34" charset="0"/>
            </a:rPr>
            <a:t> </a:t>
          </a:r>
          <a:endParaRPr lang="es-CO" sz="2400" dirty="0">
            <a:latin typeface="Century Gothic" panose="020B0502020202020204" pitchFamily="34" charset="0"/>
          </a:endParaRPr>
        </a:p>
      </dgm:t>
    </dgm:pt>
    <dgm:pt modelId="{E9C266C5-40A1-46C5-9BE4-77343A7496DF}" type="parTrans" cxnId="{5BDCB808-4720-4C9B-A851-A944CCDF3310}">
      <dgm:prSet/>
      <dgm:spPr/>
      <dgm:t>
        <a:bodyPr/>
        <a:lstStyle/>
        <a:p>
          <a:endParaRPr lang="es-CO" sz="1400">
            <a:latin typeface="Century Gothic" panose="020B0502020202020204" pitchFamily="34" charset="0"/>
          </a:endParaRPr>
        </a:p>
      </dgm:t>
    </dgm:pt>
    <dgm:pt modelId="{52C4B868-B9EC-4EF7-8A6D-0C5D3B8E296D}" type="sibTrans" cxnId="{5BDCB808-4720-4C9B-A851-A944CCDF3310}">
      <dgm:prSet/>
      <dgm:spPr/>
      <dgm:t>
        <a:bodyPr/>
        <a:lstStyle/>
        <a:p>
          <a:endParaRPr lang="es-CO" sz="1400">
            <a:latin typeface="Century Gothic" panose="020B0502020202020204" pitchFamily="34" charset="0"/>
          </a:endParaRPr>
        </a:p>
      </dgm:t>
    </dgm:pt>
    <dgm:pt modelId="{557F983E-7A45-4A9B-8F27-F444FCBB9DD2}">
      <dgm:prSet phldrT="[Texto]" custT="1"/>
      <dgm:spPr/>
      <dgm:t>
        <a:bodyPr/>
        <a:lstStyle/>
        <a:p>
          <a:pPr algn="just"/>
          <a:r>
            <a:rPr lang="es-CO" sz="1400" dirty="0" smtClean="0">
              <a:latin typeface="Century Gothic" panose="020B0502020202020204" pitchFamily="34" charset="0"/>
            </a:rPr>
            <a:t>Los bosques primarios con altos valores de conservación deben ser protegidos.</a:t>
          </a:r>
          <a:endParaRPr lang="es-CO" sz="1400" dirty="0">
            <a:latin typeface="Century Gothic" panose="020B0502020202020204" pitchFamily="34" charset="0"/>
          </a:endParaRPr>
        </a:p>
      </dgm:t>
    </dgm:pt>
    <dgm:pt modelId="{3ED9AAB8-906D-437C-9645-30B3B6170FFE}" type="parTrans" cxnId="{748A0541-8F1A-4298-8595-0BF7782F1649}">
      <dgm:prSet/>
      <dgm:spPr/>
      <dgm:t>
        <a:bodyPr/>
        <a:lstStyle/>
        <a:p>
          <a:endParaRPr lang="es-CO" sz="1400">
            <a:latin typeface="Century Gothic" panose="020B0502020202020204" pitchFamily="34" charset="0"/>
          </a:endParaRPr>
        </a:p>
      </dgm:t>
    </dgm:pt>
    <dgm:pt modelId="{DD73DC3A-9FC8-43F8-B20B-41BE5E370E3F}" type="sibTrans" cxnId="{748A0541-8F1A-4298-8595-0BF7782F1649}">
      <dgm:prSet/>
      <dgm:spPr/>
      <dgm:t>
        <a:bodyPr/>
        <a:lstStyle/>
        <a:p>
          <a:endParaRPr lang="es-CO" sz="1400">
            <a:latin typeface="Century Gothic" panose="020B0502020202020204" pitchFamily="34" charset="0"/>
          </a:endParaRPr>
        </a:p>
      </dgm:t>
    </dgm:pt>
    <dgm:pt modelId="{9ED71F32-BF6E-4903-8291-E56D69FED522}">
      <dgm:prSet phldrT="[Texto]" custT="1"/>
      <dgm:spPr/>
      <dgm:t>
        <a:bodyPr/>
        <a:lstStyle/>
        <a:p>
          <a:pPr algn="just"/>
          <a:r>
            <a:rPr lang="es-CO" sz="1400" dirty="0" smtClean="0">
              <a:latin typeface="Century Gothic" panose="020B0502020202020204" pitchFamily="34" charset="0"/>
            </a:rPr>
            <a:t>Permite a los pequeños agricultores, aprovechar, en los principales mercados, los beneficios de las practicas sostenibles; acceder a los mercados internacionales e incrementar la productividad y la eficiencia, etc.</a:t>
          </a:r>
          <a:endParaRPr lang="es-CO" sz="1400" dirty="0">
            <a:latin typeface="Century Gothic" panose="020B0502020202020204" pitchFamily="34" charset="0"/>
          </a:endParaRPr>
        </a:p>
      </dgm:t>
    </dgm:pt>
    <dgm:pt modelId="{82188A0A-D7BC-4AE5-8BF1-DBA22AFE5703}" type="parTrans" cxnId="{5C6A8554-19CF-436A-B365-9770D44B923E}">
      <dgm:prSet/>
      <dgm:spPr/>
      <dgm:t>
        <a:bodyPr/>
        <a:lstStyle/>
        <a:p>
          <a:endParaRPr lang="es-CO" sz="1400">
            <a:latin typeface="Century Gothic" panose="020B0502020202020204" pitchFamily="34" charset="0"/>
          </a:endParaRPr>
        </a:p>
      </dgm:t>
    </dgm:pt>
    <dgm:pt modelId="{9B55D64E-3463-41A7-B644-2520DF3B2B7F}" type="sibTrans" cxnId="{5C6A8554-19CF-436A-B365-9770D44B923E}">
      <dgm:prSet/>
      <dgm:spPr/>
      <dgm:t>
        <a:bodyPr/>
        <a:lstStyle/>
        <a:p>
          <a:endParaRPr lang="es-CO" sz="1400">
            <a:latin typeface="Century Gothic" panose="020B0502020202020204" pitchFamily="34" charset="0"/>
          </a:endParaRPr>
        </a:p>
      </dgm:t>
    </dgm:pt>
    <dgm:pt modelId="{D497C6CF-34CE-41D3-BA92-67B4BA6B8143}">
      <dgm:prSet phldrT="[Texto]" custT="1"/>
      <dgm:spPr/>
      <dgm:t>
        <a:bodyPr/>
        <a:lstStyle/>
        <a:p>
          <a:pPr algn="just"/>
          <a:endParaRPr lang="es-CO" sz="1400" dirty="0">
            <a:solidFill>
              <a:schemeClr val="tx1"/>
            </a:solidFill>
            <a:latin typeface="Century Gothic" panose="020B0502020202020204" pitchFamily="34" charset="0"/>
          </a:endParaRPr>
        </a:p>
      </dgm:t>
    </dgm:pt>
    <dgm:pt modelId="{11FA4004-B7E5-4DA8-8A72-81BB9B225F10}" type="parTrans" cxnId="{BBA27EB4-C9D7-4622-8202-7C53A836A2E4}">
      <dgm:prSet/>
      <dgm:spPr/>
      <dgm:t>
        <a:bodyPr/>
        <a:lstStyle/>
        <a:p>
          <a:endParaRPr lang="es-CO" sz="1400">
            <a:latin typeface="Century Gothic" panose="020B0502020202020204" pitchFamily="34" charset="0"/>
          </a:endParaRPr>
        </a:p>
      </dgm:t>
    </dgm:pt>
    <dgm:pt modelId="{8119B915-B604-4192-AF1C-5E952ECE7837}" type="sibTrans" cxnId="{BBA27EB4-C9D7-4622-8202-7C53A836A2E4}">
      <dgm:prSet/>
      <dgm:spPr/>
      <dgm:t>
        <a:bodyPr/>
        <a:lstStyle/>
        <a:p>
          <a:endParaRPr lang="es-CO" sz="1400">
            <a:latin typeface="Century Gothic" panose="020B0502020202020204" pitchFamily="34" charset="0"/>
          </a:endParaRPr>
        </a:p>
      </dgm:t>
    </dgm:pt>
    <dgm:pt modelId="{0DD65E6A-84B2-4F0B-902B-23D405A8953B}">
      <dgm:prSet phldrT="[Texto]" custT="1"/>
      <dgm:spPr/>
      <dgm:t>
        <a:bodyPr/>
        <a:lstStyle/>
        <a:p>
          <a:r>
            <a:rPr lang="es-CO" sz="2400" dirty="0" smtClean="0">
              <a:latin typeface="Century Gothic" panose="020B0502020202020204" pitchFamily="34" charset="0"/>
            </a:rPr>
            <a:t> </a:t>
          </a:r>
          <a:endParaRPr lang="es-CO" sz="2400" dirty="0">
            <a:latin typeface="Century Gothic" panose="020B0502020202020204" pitchFamily="34" charset="0"/>
          </a:endParaRPr>
        </a:p>
      </dgm:t>
    </dgm:pt>
    <dgm:pt modelId="{8398D8A4-0888-4DA3-9CBB-6F3488489C7D}" type="sibTrans" cxnId="{08C9EFDC-9299-4849-82CC-644B2ACB74FE}">
      <dgm:prSet/>
      <dgm:spPr/>
      <dgm:t>
        <a:bodyPr/>
        <a:lstStyle/>
        <a:p>
          <a:endParaRPr lang="es-CO" sz="1400">
            <a:latin typeface="Century Gothic" panose="020B0502020202020204" pitchFamily="34" charset="0"/>
          </a:endParaRPr>
        </a:p>
      </dgm:t>
    </dgm:pt>
    <dgm:pt modelId="{139EFCCF-51BA-48D9-B514-647AF38A943E}" type="parTrans" cxnId="{08C9EFDC-9299-4849-82CC-644B2ACB74FE}">
      <dgm:prSet/>
      <dgm:spPr/>
      <dgm:t>
        <a:bodyPr/>
        <a:lstStyle/>
        <a:p>
          <a:endParaRPr lang="es-CO" sz="1400">
            <a:latin typeface="Century Gothic" panose="020B0502020202020204" pitchFamily="34" charset="0"/>
          </a:endParaRPr>
        </a:p>
      </dgm:t>
    </dgm:pt>
    <dgm:pt modelId="{F8D4F011-EFB0-4E49-B390-FFDFCAA7A04D}">
      <dgm:prSet phldrT="[Texto]" custT="1"/>
      <dgm:spPr/>
      <dgm:t>
        <a:bodyPr/>
        <a:lstStyle/>
        <a:p>
          <a:pPr algn="just"/>
          <a:r>
            <a:rPr lang="es-CO" sz="1400" dirty="0" smtClean="0">
              <a:latin typeface="Century Gothic" panose="020B0502020202020204" pitchFamily="34" charset="0"/>
            </a:rPr>
            <a:t>Permite que el aceite comestible con mayor rendimiento a nivel mundial, sea producido sosteniblemente.</a:t>
          </a:r>
          <a:endParaRPr lang="es-CO" sz="1400" dirty="0">
            <a:latin typeface="Century Gothic" panose="020B0502020202020204" pitchFamily="34" charset="0"/>
          </a:endParaRPr>
        </a:p>
      </dgm:t>
    </dgm:pt>
    <dgm:pt modelId="{9B87C427-ED8A-41BC-AFA7-702D2CC8DAE0}" type="sibTrans" cxnId="{AB482B2D-DF6A-477E-9549-62DA30DD2075}">
      <dgm:prSet/>
      <dgm:spPr/>
      <dgm:t>
        <a:bodyPr/>
        <a:lstStyle/>
        <a:p>
          <a:endParaRPr lang="es-CO" sz="1400">
            <a:latin typeface="Century Gothic" panose="020B0502020202020204" pitchFamily="34" charset="0"/>
          </a:endParaRPr>
        </a:p>
      </dgm:t>
    </dgm:pt>
    <dgm:pt modelId="{06991DF3-173C-4C49-81B8-6798BBB9A48E}" type="parTrans" cxnId="{AB482B2D-DF6A-477E-9549-62DA30DD2075}">
      <dgm:prSet/>
      <dgm:spPr/>
      <dgm:t>
        <a:bodyPr/>
        <a:lstStyle/>
        <a:p>
          <a:endParaRPr lang="es-CO" sz="1400">
            <a:latin typeface="Century Gothic" panose="020B0502020202020204" pitchFamily="34" charset="0"/>
          </a:endParaRPr>
        </a:p>
      </dgm:t>
    </dgm:pt>
    <dgm:pt modelId="{6BA2E86F-5558-456C-A02E-48CEE8C2FEBB}">
      <dgm:prSet phldrT="[Texto]" custT="1"/>
      <dgm:spPr>
        <a:solidFill>
          <a:srgbClr val="006666"/>
        </a:solidFill>
        <a:ln>
          <a:solidFill>
            <a:schemeClr val="accent1">
              <a:lumMod val="25000"/>
            </a:schemeClr>
          </a:solidFill>
        </a:ln>
      </dgm:spPr>
      <dgm:t>
        <a:bodyPr/>
        <a:lstStyle/>
        <a:p>
          <a:r>
            <a:rPr lang="es-CO" sz="2400" dirty="0" smtClean="0">
              <a:latin typeface="Century Gothic" panose="020B0502020202020204" pitchFamily="34" charset="0"/>
            </a:rPr>
            <a:t> </a:t>
          </a:r>
          <a:endParaRPr lang="es-CO" sz="2400" dirty="0">
            <a:latin typeface="Century Gothic" panose="020B0502020202020204" pitchFamily="34" charset="0"/>
          </a:endParaRPr>
        </a:p>
      </dgm:t>
    </dgm:pt>
    <dgm:pt modelId="{23659CF2-1BAC-4526-A2B2-82F8B08E6776}" type="sibTrans" cxnId="{BE896103-1866-42E7-8640-055EA953AAD2}">
      <dgm:prSet/>
      <dgm:spPr/>
      <dgm:t>
        <a:bodyPr/>
        <a:lstStyle/>
        <a:p>
          <a:endParaRPr lang="es-CO" sz="1400">
            <a:latin typeface="Century Gothic" panose="020B0502020202020204" pitchFamily="34" charset="0"/>
          </a:endParaRPr>
        </a:p>
      </dgm:t>
    </dgm:pt>
    <dgm:pt modelId="{5119BE80-1EE0-4D49-9B10-2062742A8B1F}" type="parTrans" cxnId="{BE896103-1866-42E7-8640-055EA953AAD2}">
      <dgm:prSet/>
      <dgm:spPr/>
      <dgm:t>
        <a:bodyPr/>
        <a:lstStyle/>
        <a:p>
          <a:endParaRPr lang="es-CO" sz="1400">
            <a:latin typeface="Century Gothic" panose="020B0502020202020204" pitchFamily="34" charset="0"/>
          </a:endParaRPr>
        </a:p>
      </dgm:t>
    </dgm:pt>
    <dgm:pt modelId="{CDCD95EE-E8BB-4704-AEE5-3BF4FD4D7C36}">
      <dgm:prSet phldrT="[Texto]" custT="1"/>
      <dgm:spPr/>
      <dgm:t>
        <a:bodyPr/>
        <a:lstStyle/>
        <a:p>
          <a:pPr algn="just"/>
          <a:r>
            <a:rPr lang="es-CO" sz="1400" dirty="0" smtClean="0">
              <a:latin typeface="Century Gothic" panose="020B0502020202020204" pitchFamily="34" charset="0"/>
            </a:rPr>
            <a:t>Protege los derechos de las comunidades y de los trabajadores.</a:t>
          </a:r>
          <a:endParaRPr lang="es-CO" sz="1400" dirty="0">
            <a:latin typeface="Century Gothic" panose="020B0502020202020204" pitchFamily="34" charset="0"/>
          </a:endParaRPr>
        </a:p>
      </dgm:t>
    </dgm:pt>
    <dgm:pt modelId="{F9F8461A-1181-42E3-91BA-1E17F86C9B5B}" type="parTrans" cxnId="{E6D5008C-8751-46E2-AFF5-F16931748EB3}">
      <dgm:prSet/>
      <dgm:spPr/>
      <dgm:t>
        <a:bodyPr/>
        <a:lstStyle/>
        <a:p>
          <a:endParaRPr lang="es-CO" sz="1400">
            <a:latin typeface="Century Gothic" panose="020B0502020202020204" pitchFamily="34" charset="0"/>
          </a:endParaRPr>
        </a:p>
      </dgm:t>
    </dgm:pt>
    <dgm:pt modelId="{F9D21708-F778-4D11-B2B2-385152DA2107}" type="sibTrans" cxnId="{E6D5008C-8751-46E2-AFF5-F16931748EB3}">
      <dgm:prSet/>
      <dgm:spPr/>
      <dgm:t>
        <a:bodyPr/>
        <a:lstStyle/>
        <a:p>
          <a:endParaRPr lang="es-CO" sz="1400">
            <a:latin typeface="Century Gothic" panose="020B0502020202020204" pitchFamily="34" charset="0"/>
          </a:endParaRPr>
        </a:p>
      </dgm:t>
    </dgm:pt>
    <dgm:pt modelId="{6CD6DC32-BCB2-4643-AECE-A870868E7B0E}" type="pres">
      <dgm:prSet presAssocID="{61535C0B-44F4-4E6C-A63F-CFBA5D54BE96}" presName="linearFlow" presStyleCnt="0">
        <dgm:presLayoutVars>
          <dgm:dir/>
          <dgm:animLvl val="lvl"/>
          <dgm:resizeHandles val="exact"/>
        </dgm:presLayoutVars>
      </dgm:prSet>
      <dgm:spPr/>
      <dgm:t>
        <a:bodyPr/>
        <a:lstStyle/>
        <a:p>
          <a:endParaRPr lang="es-CO"/>
        </a:p>
      </dgm:t>
    </dgm:pt>
    <dgm:pt modelId="{C30A3188-84BD-4975-97CB-CC275162E78F}" type="pres">
      <dgm:prSet presAssocID="{6BA2E86F-5558-456C-A02E-48CEE8C2FEBB}" presName="composite" presStyleCnt="0"/>
      <dgm:spPr/>
      <dgm:t>
        <a:bodyPr/>
        <a:lstStyle/>
        <a:p>
          <a:endParaRPr lang="es-CO"/>
        </a:p>
      </dgm:t>
    </dgm:pt>
    <dgm:pt modelId="{66C0F117-9ED8-48F2-8AA4-AEAB2F93D633}" type="pres">
      <dgm:prSet presAssocID="{6BA2E86F-5558-456C-A02E-48CEE8C2FEBB}" presName="parentText" presStyleLbl="alignNode1" presStyleIdx="0" presStyleCnt="3">
        <dgm:presLayoutVars>
          <dgm:chMax val="1"/>
          <dgm:bulletEnabled val="1"/>
        </dgm:presLayoutVars>
      </dgm:prSet>
      <dgm:spPr/>
      <dgm:t>
        <a:bodyPr/>
        <a:lstStyle/>
        <a:p>
          <a:endParaRPr lang="es-CO"/>
        </a:p>
      </dgm:t>
    </dgm:pt>
    <dgm:pt modelId="{06DBB81F-202E-4E4D-A600-FCB0FCB3C333}" type="pres">
      <dgm:prSet presAssocID="{6BA2E86F-5558-456C-A02E-48CEE8C2FEBB}" presName="descendantText" presStyleLbl="alignAcc1" presStyleIdx="0" presStyleCnt="3">
        <dgm:presLayoutVars>
          <dgm:bulletEnabled val="1"/>
        </dgm:presLayoutVars>
      </dgm:prSet>
      <dgm:spPr/>
      <dgm:t>
        <a:bodyPr/>
        <a:lstStyle/>
        <a:p>
          <a:endParaRPr lang="es-CO"/>
        </a:p>
      </dgm:t>
    </dgm:pt>
    <dgm:pt modelId="{3A289D61-F98C-42EF-BFDB-93AC2F81996C}" type="pres">
      <dgm:prSet presAssocID="{23659CF2-1BAC-4526-A2B2-82F8B08E6776}" presName="sp" presStyleCnt="0"/>
      <dgm:spPr/>
      <dgm:t>
        <a:bodyPr/>
        <a:lstStyle/>
        <a:p>
          <a:endParaRPr lang="es-CO"/>
        </a:p>
      </dgm:t>
    </dgm:pt>
    <dgm:pt modelId="{5EB6DD3D-A854-41BC-ACF4-5A547F24FCF9}" type="pres">
      <dgm:prSet presAssocID="{F5F5F7A8-F7F6-4243-9D2C-C7E7CE6FCBC2}" presName="composite" presStyleCnt="0"/>
      <dgm:spPr/>
      <dgm:t>
        <a:bodyPr/>
        <a:lstStyle/>
        <a:p>
          <a:endParaRPr lang="es-CO"/>
        </a:p>
      </dgm:t>
    </dgm:pt>
    <dgm:pt modelId="{6C66F58D-CF26-4063-8F94-5A7F7A7D64CE}" type="pres">
      <dgm:prSet presAssocID="{F5F5F7A8-F7F6-4243-9D2C-C7E7CE6FCBC2}" presName="parentText" presStyleLbl="alignNode1" presStyleIdx="1" presStyleCnt="3">
        <dgm:presLayoutVars>
          <dgm:chMax val="1"/>
          <dgm:bulletEnabled val="1"/>
        </dgm:presLayoutVars>
      </dgm:prSet>
      <dgm:spPr/>
      <dgm:t>
        <a:bodyPr/>
        <a:lstStyle/>
        <a:p>
          <a:endParaRPr lang="es-CO"/>
        </a:p>
      </dgm:t>
    </dgm:pt>
    <dgm:pt modelId="{D1C2F0B2-091F-44EE-AD08-0C038927BAE6}" type="pres">
      <dgm:prSet presAssocID="{F5F5F7A8-F7F6-4243-9D2C-C7E7CE6FCBC2}" presName="descendantText" presStyleLbl="alignAcc1" presStyleIdx="1" presStyleCnt="3">
        <dgm:presLayoutVars>
          <dgm:bulletEnabled val="1"/>
        </dgm:presLayoutVars>
      </dgm:prSet>
      <dgm:spPr/>
      <dgm:t>
        <a:bodyPr/>
        <a:lstStyle/>
        <a:p>
          <a:endParaRPr lang="es-CO"/>
        </a:p>
      </dgm:t>
    </dgm:pt>
    <dgm:pt modelId="{F4E37A8E-7441-4163-8555-566CD086F91F}" type="pres">
      <dgm:prSet presAssocID="{52C4B868-B9EC-4EF7-8A6D-0C5D3B8E296D}" presName="sp" presStyleCnt="0"/>
      <dgm:spPr/>
      <dgm:t>
        <a:bodyPr/>
        <a:lstStyle/>
        <a:p>
          <a:endParaRPr lang="es-CO"/>
        </a:p>
      </dgm:t>
    </dgm:pt>
    <dgm:pt modelId="{6491D982-81DA-489A-905E-48FD64A4017B}" type="pres">
      <dgm:prSet presAssocID="{0DD65E6A-84B2-4F0B-902B-23D405A8953B}" presName="composite" presStyleCnt="0"/>
      <dgm:spPr/>
      <dgm:t>
        <a:bodyPr/>
        <a:lstStyle/>
        <a:p>
          <a:endParaRPr lang="es-CO"/>
        </a:p>
      </dgm:t>
    </dgm:pt>
    <dgm:pt modelId="{5314D4CD-D45E-4FC2-90C8-598E5076E6B6}" type="pres">
      <dgm:prSet presAssocID="{0DD65E6A-84B2-4F0B-902B-23D405A8953B}" presName="parentText" presStyleLbl="alignNode1" presStyleIdx="2" presStyleCnt="3">
        <dgm:presLayoutVars>
          <dgm:chMax val="1"/>
          <dgm:bulletEnabled val="1"/>
        </dgm:presLayoutVars>
      </dgm:prSet>
      <dgm:spPr/>
      <dgm:t>
        <a:bodyPr/>
        <a:lstStyle/>
        <a:p>
          <a:endParaRPr lang="es-CO"/>
        </a:p>
      </dgm:t>
    </dgm:pt>
    <dgm:pt modelId="{4D4BF4DA-F595-4781-90D8-DD113D14DB9F}" type="pres">
      <dgm:prSet presAssocID="{0DD65E6A-84B2-4F0B-902B-23D405A8953B}" presName="descendantText" presStyleLbl="alignAcc1" presStyleIdx="2" presStyleCnt="3">
        <dgm:presLayoutVars>
          <dgm:bulletEnabled val="1"/>
        </dgm:presLayoutVars>
      </dgm:prSet>
      <dgm:spPr/>
      <dgm:t>
        <a:bodyPr/>
        <a:lstStyle/>
        <a:p>
          <a:endParaRPr lang="es-CO"/>
        </a:p>
      </dgm:t>
    </dgm:pt>
  </dgm:ptLst>
  <dgm:cxnLst>
    <dgm:cxn modelId="{4E08702B-AEEC-4915-A03C-A4EA26AA35E4}" type="presOf" srcId="{CDCD95EE-E8BB-4704-AEE5-3BF4FD4D7C36}" destId="{D1C2F0B2-091F-44EE-AD08-0C038927BAE6}" srcOrd="0" destOrd="1" presId="urn:microsoft.com/office/officeart/2005/8/layout/chevron2"/>
    <dgm:cxn modelId="{5BDCB808-4720-4C9B-A851-A944CCDF3310}" srcId="{61535C0B-44F4-4E6C-A63F-CFBA5D54BE96}" destId="{F5F5F7A8-F7F6-4243-9D2C-C7E7CE6FCBC2}" srcOrd="1" destOrd="0" parTransId="{E9C266C5-40A1-46C5-9BE4-77343A7496DF}" sibTransId="{52C4B868-B9EC-4EF7-8A6D-0C5D3B8E296D}"/>
    <dgm:cxn modelId="{08C9EFDC-9299-4849-82CC-644B2ACB74FE}" srcId="{61535C0B-44F4-4E6C-A63F-CFBA5D54BE96}" destId="{0DD65E6A-84B2-4F0B-902B-23D405A8953B}" srcOrd="2" destOrd="0" parTransId="{139EFCCF-51BA-48D9-B514-647AF38A943E}" sibTransId="{8398D8A4-0888-4DA3-9CBB-6F3488489C7D}"/>
    <dgm:cxn modelId="{E6D5008C-8751-46E2-AFF5-F16931748EB3}" srcId="{F5F5F7A8-F7F6-4243-9D2C-C7E7CE6FCBC2}" destId="{CDCD95EE-E8BB-4704-AEE5-3BF4FD4D7C36}" srcOrd="1" destOrd="0" parTransId="{F9F8461A-1181-42E3-91BA-1E17F86C9B5B}" sibTransId="{F9D21708-F778-4D11-B2B2-385152DA2107}"/>
    <dgm:cxn modelId="{5AC2A6F7-85A6-4A49-8D04-6E96347A3DED}" type="presOf" srcId="{6BA2E86F-5558-456C-A02E-48CEE8C2FEBB}" destId="{66C0F117-9ED8-48F2-8AA4-AEAB2F93D633}" srcOrd="0" destOrd="0" presId="urn:microsoft.com/office/officeart/2005/8/layout/chevron2"/>
    <dgm:cxn modelId="{4430A4DD-45B3-4614-A11C-FBAD127609DD}" type="presOf" srcId="{9ED71F32-BF6E-4903-8291-E56D69FED522}" destId="{4D4BF4DA-F595-4781-90D8-DD113D14DB9F}" srcOrd="0" destOrd="0" presId="urn:microsoft.com/office/officeart/2005/8/layout/chevron2"/>
    <dgm:cxn modelId="{8D69D275-0C32-424E-9CCF-C4BF138A05AF}" type="presOf" srcId="{61535C0B-44F4-4E6C-A63F-CFBA5D54BE96}" destId="{6CD6DC32-BCB2-4643-AECE-A870868E7B0E}" srcOrd="0" destOrd="0" presId="urn:microsoft.com/office/officeart/2005/8/layout/chevron2"/>
    <dgm:cxn modelId="{5C6A8554-19CF-436A-B365-9770D44B923E}" srcId="{0DD65E6A-84B2-4F0B-902B-23D405A8953B}" destId="{9ED71F32-BF6E-4903-8291-E56D69FED522}" srcOrd="0" destOrd="0" parTransId="{82188A0A-D7BC-4AE5-8BF1-DBA22AFE5703}" sibTransId="{9B55D64E-3463-41A7-B644-2520DF3B2B7F}"/>
    <dgm:cxn modelId="{748A0541-8F1A-4298-8595-0BF7782F1649}" srcId="{F5F5F7A8-F7F6-4243-9D2C-C7E7CE6FCBC2}" destId="{557F983E-7A45-4A9B-8F27-F444FCBB9DD2}" srcOrd="0" destOrd="0" parTransId="{3ED9AAB8-906D-437C-9645-30B3B6170FFE}" sibTransId="{DD73DC3A-9FC8-43F8-B20B-41BE5E370E3F}"/>
    <dgm:cxn modelId="{BBA27EB4-C9D7-4622-8202-7C53A836A2E4}" srcId="{6BA2E86F-5558-456C-A02E-48CEE8C2FEBB}" destId="{D497C6CF-34CE-41D3-BA92-67B4BA6B8143}" srcOrd="1" destOrd="0" parTransId="{11FA4004-B7E5-4DA8-8A72-81BB9B225F10}" sibTransId="{8119B915-B604-4192-AF1C-5E952ECE7837}"/>
    <dgm:cxn modelId="{79821834-3F6C-47DF-B7FF-7D3946D7A09C}" type="presOf" srcId="{F8D4F011-EFB0-4E49-B390-FFDFCAA7A04D}" destId="{06DBB81F-202E-4E4D-A600-FCB0FCB3C333}" srcOrd="0" destOrd="0" presId="urn:microsoft.com/office/officeart/2005/8/layout/chevron2"/>
    <dgm:cxn modelId="{430CF9F2-C1D5-4F16-8528-E0B287B5D3E2}" type="presOf" srcId="{0DD65E6A-84B2-4F0B-902B-23D405A8953B}" destId="{5314D4CD-D45E-4FC2-90C8-598E5076E6B6}" srcOrd="0" destOrd="0" presId="urn:microsoft.com/office/officeart/2005/8/layout/chevron2"/>
    <dgm:cxn modelId="{5AACE282-FB32-4E43-A47B-DB2F274DFCB8}" type="presOf" srcId="{F5F5F7A8-F7F6-4243-9D2C-C7E7CE6FCBC2}" destId="{6C66F58D-CF26-4063-8F94-5A7F7A7D64CE}" srcOrd="0" destOrd="0" presId="urn:microsoft.com/office/officeart/2005/8/layout/chevron2"/>
    <dgm:cxn modelId="{A444A26C-E148-4D9C-9FEF-75DEC97E0CE8}" type="presOf" srcId="{557F983E-7A45-4A9B-8F27-F444FCBB9DD2}" destId="{D1C2F0B2-091F-44EE-AD08-0C038927BAE6}" srcOrd="0" destOrd="0" presId="urn:microsoft.com/office/officeart/2005/8/layout/chevron2"/>
    <dgm:cxn modelId="{7733DCBF-324F-45AB-8666-9ABD946FE52C}" type="presOf" srcId="{D497C6CF-34CE-41D3-BA92-67B4BA6B8143}" destId="{06DBB81F-202E-4E4D-A600-FCB0FCB3C333}" srcOrd="0" destOrd="1" presId="urn:microsoft.com/office/officeart/2005/8/layout/chevron2"/>
    <dgm:cxn modelId="{AB482B2D-DF6A-477E-9549-62DA30DD2075}" srcId="{6BA2E86F-5558-456C-A02E-48CEE8C2FEBB}" destId="{F8D4F011-EFB0-4E49-B390-FFDFCAA7A04D}" srcOrd="0" destOrd="0" parTransId="{06991DF3-173C-4C49-81B8-6798BBB9A48E}" sibTransId="{9B87C427-ED8A-41BC-AFA7-702D2CC8DAE0}"/>
    <dgm:cxn modelId="{BE896103-1866-42E7-8640-055EA953AAD2}" srcId="{61535C0B-44F4-4E6C-A63F-CFBA5D54BE96}" destId="{6BA2E86F-5558-456C-A02E-48CEE8C2FEBB}" srcOrd="0" destOrd="0" parTransId="{5119BE80-1EE0-4D49-9B10-2062742A8B1F}" sibTransId="{23659CF2-1BAC-4526-A2B2-82F8B08E6776}"/>
    <dgm:cxn modelId="{C625F3F7-8EAB-467E-A214-232EB9140F40}" type="presParOf" srcId="{6CD6DC32-BCB2-4643-AECE-A870868E7B0E}" destId="{C30A3188-84BD-4975-97CB-CC275162E78F}" srcOrd="0" destOrd="0" presId="urn:microsoft.com/office/officeart/2005/8/layout/chevron2"/>
    <dgm:cxn modelId="{EB34C235-4FF0-4545-BC78-0B491A5CB5FC}" type="presParOf" srcId="{C30A3188-84BD-4975-97CB-CC275162E78F}" destId="{66C0F117-9ED8-48F2-8AA4-AEAB2F93D633}" srcOrd="0" destOrd="0" presId="urn:microsoft.com/office/officeart/2005/8/layout/chevron2"/>
    <dgm:cxn modelId="{185191B3-2025-44B2-83FC-FFE4461F3A3A}" type="presParOf" srcId="{C30A3188-84BD-4975-97CB-CC275162E78F}" destId="{06DBB81F-202E-4E4D-A600-FCB0FCB3C333}" srcOrd="1" destOrd="0" presId="urn:microsoft.com/office/officeart/2005/8/layout/chevron2"/>
    <dgm:cxn modelId="{EF7CE9B2-240B-44FF-B91B-4155B87259FD}" type="presParOf" srcId="{6CD6DC32-BCB2-4643-AECE-A870868E7B0E}" destId="{3A289D61-F98C-42EF-BFDB-93AC2F81996C}" srcOrd="1" destOrd="0" presId="urn:microsoft.com/office/officeart/2005/8/layout/chevron2"/>
    <dgm:cxn modelId="{C886C50D-031E-4213-864D-C10AA1FADCFC}" type="presParOf" srcId="{6CD6DC32-BCB2-4643-AECE-A870868E7B0E}" destId="{5EB6DD3D-A854-41BC-ACF4-5A547F24FCF9}" srcOrd="2" destOrd="0" presId="urn:microsoft.com/office/officeart/2005/8/layout/chevron2"/>
    <dgm:cxn modelId="{CAC1982B-8E0F-46C4-A1D2-15433B317435}" type="presParOf" srcId="{5EB6DD3D-A854-41BC-ACF4-5A547F24FCF9}" destId="{6C66F58D-CF26-4063-8F94-5A7F7A7D64CE}" srcOrd="0" destOrd="0" presId="urn:microsoft.com/office/officeart/2005/8/layout/chevron2"/>
    <dgm:cxn modelId="{F0FBA002-84AC-4C24-B61A-1ABD7D8274A8}" type="presParOf" srcId="{5EB6DD3D-A854-41BC-ACF4-5A547F24FCF9}" destId="{D1C2F0B2-091F-44EE-AD08-0C038927BAE6}" srcOrd="1" destOrd="0" presId="urn:microsoft.com/office/officeart/2005/8/layout/chevron2"/>
    <dgm:cxn modelId="{1EC4D8B9-C2A9-4677-953D-DE1B4A3D5894}" type="presParOf" srcId="{6CD6DC32-BCB2-4643-AECE-A870868E7B0E}" destId="{F4E37A8E-7441-4163-8555-566CD086F91F}" srcOrd="3" destOrd="0" presId="urn:microsoft.com/office/officeart/2005/8/layout/chevron2"/>
    <dgm:cxn modelId="{52EAD3D2-DF31-46A4-8E33-1C0E91934806}" type="presParOf" srcId="{6CD6DC32-BCB2-4643-AECE-A870868E7B0E}" destId="{6491D982-81DA-489A-905E-48FD64A4017B}" srcOrd="4" destOrd="0" presId="urn:microsoft.com/office/officeart/2005/8/layout/chevron2"/>
    <dgm:cxn modelId="{199E334B-613F-4E96-BACB-928468859252}" type="presParOf" srcId="{6491D982-81DA-489A-905E-48FD64A4017B}" destId="{5314D4CD-D45E-4FC2-90C8-598E5076E6B6}" srcOrd="0" destOrd="0" presId="urn:microsoft.com/office/officeart/2005/8/layout/chevron2"/>
    <dgm:cxn modelId="{7BB6F625-425D-48D5-92E1-C68C817A0C4C}" type="presParOf" srcId="{6491D982-81DA-489A-905E-48FD64A4017B}" destId="{4D4BF4DA-F595-4781-90D8-DD113D14DB9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050F56-53E1-4C42-BC7D-E7C4300FA13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CO"/>
        </a:p>
      </dgm:t>
    </dgm:pt>
    <dgm:pt modelId="{A42DB96F-E060-414C-A5BA-BFA5223CBB57}">
      <dgm:prSet phldrT="[Texto]" custT="1"/>
      <dgm:spPr>
        <a:solidFill>
          <a:srgbClr val="E46C0A"/>
        </a:solidFill>
        <a:ln>
          <a:solidFill>
            <a:srgbClr val="E46C0A"/>
          </a:solidFill>
        </a:ln>
      </dgm:spPr>
      <dgm:t>
        <a:bodyPr/>
        <a:lstStyle/>
        <a:p>
          <a:pPr algn="ctr"/>
          <a:r>
            <a:rPr lang="es-CO" sz="1000" b="1" dirty="0" smtClean="0">
              <a:latin typeface="Century Gothic" panose="020B0502020202020204" pitchFamily="34" charset="0"/>
            </a:rPr>
            <a:t>Compromiso con la transparencia</a:t>
          </a:r>
        </a:p>
      </dgm:t>
    </dgm:pt>
    <dgm:pt modelId="{858B83E8-D191-4463-AF52-E319922BEA36}" type="parTrans" cxnId="{9E4433FA-B852-4B7D-957A-1BAFBE13216A}">
      <dgm:prSet/>
      <dgm:spPr/>
      <dgm:t>
        <a:bodyPr/>
        <a:lstStyle/>
        <a:p>
          <a:pPr algn="ctr"/>
          <a:endParaRPr lang="es-CO" sz="2800" b="1">
            <a:latin typeface="Century Gothic" panose="020B0502020202020204" pitchFamily="34" charset="0"/>
          </a:endParaRPr>
        </a:p>
      </dgm:t>
    </dgm:pt>
    <dgm:pt modelId="{ADEFC93B-9E36-4652-8E66-65EBD31836BE}" type="sibTrans" cxnId="{9E4433FA-B852-4B7D-957A-1BAFBE13216A}">
      <dgm:prSet/>
      <dgm:spPr/>
      <dgm:t>
        <a:bodyPr/>
        <a:lstStyle/>
        <a:p>
          <a:pPr algn="ctr"/>
          <a:endParaRPr lang="es-CO" sz="2800" b="1">
            <a:latin typeface="Century Gothic" panose="020B0502020202020204" pitchFamily="34" charset="0"/>
          </a:endParaRPr>
        </a:p>
      </dgm:t>
    </dgm:pt>
    <dgm:pt modelId="{F5A65244-2C73-4BB8-BE49-640E92C0F9D9}">
      <dgm:prSet phldrT="[Texto]" custT="1"/>
      <dgm:spPr>
        <a:solidFill>
          <a:srgbClr val="76B531"/>
        </a:solidFill>
        <a:ln>
          <a:solidFill>
            <a:srgbClr val="76B531"/>
          </a:solidFill>
        </a:ln>
      </dgm:spPr>
      <dgm:t>
        <a:bodyPr/>
        <a:lstStyle/>
        <a:p>
          <a:pPr algn="ctr"/>
          <a:r>
            <a:rPr lang="es-CO" sz="1000" b="1" dirty="0" smtClean="0">
              <a:latin typeface="Century Gothic" panose="020B0502020202020204" pitchFamily="34" charset="0"/>
            </a:rPr>
            <a:t>Cumplimiento con las leyes y regulaciones aplicables</a:t>
          </a:r>
          <a:endParaRPr lang="es-CO" sz="1000" b="1" dirty="0">
            <a:latin typeface="Century Gothic" panose="020B0502020202020204" pitchFamily="34" charset="0"/>
          </a:endParaRPr>
        </a:p>
      </dgm:t>
    </dgm:pt>
    <dgm:pt modelId="{0173B1C0-5206-4F14-A55F-52FC03C995D5}" type="parTrans" cxnId="{450DAE2C-6528-4078-8A4E-12E54A61BBC9}">
      <dgm:prSet/>
      <dgm:spPr/>
      <dgm:t>
        <a:bodyPr/>
        <a:lstStyle/>
        <a:p>
          <a:pPr algn="ctr"/>
          <a:endParaRPr lang="es-CO" sz="2800" b="1">
            <a:latin typeface="Century Gothic" panose="020B0502020202020204" pitchFamily="34" charset="0"/>
          </a:endParaRPr>
        </a:p>
      </dgm:t>
    </dgm:pt>
    <dgm:pt modelId="{DC5C56A7-BEAB-429F-82A8-D78800565453}" type="sibTrans" cxnId="{450DAE2C-6528-4078-8A4E-12E54A61BBC9}">
      <dgm:prSet/>
      <dgm:spPr/>
      <dgm:t>
        <a:bodyPr/>
        <a:lstStyle/>
        <a:p>
          <a:pPr algn="ctr"/>
          <a:endParaRPr lang="es-CO" sz="2800" b="1">
            <a:latin typeface="Century Gothic" panose="020B0502020202020204" pitchFamily="34" charset="0"/>
          </a:endParaRPr>
        </a:p>
      </dgm:t>
    </dgm:pt>
    <dgm:pt modelId="{A4478F44-DE07-4002-AE63-2C77ECD5BD08}">
      <dgm:prSet phldrT="[Texto]" custT="1"/>
      <dgm:spPr>
        <a:solidFill>
          <a:srgbClr val="00B050"/>
        </a:solidFill>
        <a:ln>
          <a:solidFill>
            <a:srgbClr val="00B050"/>
          </a:solidFill>
        </a:ln>
      </dgm:spPr>
      <dgm:t>
        <a:bodyPr/>
        <a:lstStyle/>
        <a:p>
          <a:pPr algn="ctr"/>
          <a:r>
            <a:rPr lang="es-CO" sz="1000" b="1" dirty="0" smtClean="0">
              <a:latin typeface="Century Gothic" panose="020B0502020202020204" pitchFamily="34" charset="0"/>
            </a:rPr>
            <a:t>Compromiso con la viabilidad económica y financiera de largo plazo</a:t>
          </a:r>
          <a:endParaRPr lang="es-CO" sz="1000" b="1" dirty="0">
            <a:latin typeface="Century Gothic" panose="020B0502020202020204" pitchFamily="34" charset="0"/>
          </a:endParaRPr>
        </a:p>
      </dgm:t>
    </dgm:pt>
    <dgm:pt modelId="{A7A0E5ED-07EC-4A8A-8A7C-66548EF4A318}" type="parTrans" cxnId="{986B68F2-D7B4-457E-AA88-199A9D367765}">
      <dgm:prSet/>
      <dgm:spPr/>
      <dgm:t>
        <a:bodyPr/>
        <a:lstStyle/>
        <a:p>
          <a:pPr algn="ctr"/>
          <a:endParaRPr lang="es-CO" sz="2800" b="1">
            <a:latin typeface="Century Gothic" panose="020B0502020202020204" pitchFamily="34" charset="0"/>
          </a:endParaRPr>
        </a:p>
      </dgm:t>
    </dgm:pt>
    <dgm:pt modelId="{712B187F-B9D3-4D61-8510-C193FA9C4F84}" type="sibTrans" cxnId="{986B68F2-D7B4-457E-AA88-199A9D367765}">
      <dgm:prSet/>
      <dgm:spPr/>
      <dgm:t>
        <a:bodyPr/>
        <a:lstStyle/>
        <a:p>
          <a:pPr algn="ctr"/>
          <a:endParaRPr lang="es-CO" sz="2800" b="1">
            <a:latin typeface="Century Gothic" panose="020B0502020202020204" pitchFamily="34" charset="0"/>
          </a:endParaRPr>
        </a:p>
      </dgm:t>
    </dgm:pt>
    <dgm:pt modelId="{9DDC6B93-0056-4964-B4D9-5A6C01D7D448}">
      <dgm:prSet phldrT="[Texto]" custT="1"/>
      <dgm:spPr>
        <a:solidFill>
          <a:schemeClr val="accent1">
            <a:lumMod val="50000"/>
          </a:schemeClr>
        </a:solidFill>
        <a:ln>
          <a:solidFill>
            <a:schemeClr val="accent1">
              <a:lumMod val="50000"/>
            </a:schemeClr>
          </a:solidFill>
        </a:ln>
      </dgm:spPr>
      <dgm:t>
        <a:bodyPr/>
        <a:lstStyle/>
        <a:p>
          <a:pPr algn="ctr"/>
          <a:r>
            <a:rPr lang="es-CO" sz="1000" b="1" dirty="0" smtClean="0">
              <a:latin typeface="Century Gothic" panose="020B0502020202020204" pitchFamily="34" charset="0"/>
            </a:rPr>
            <a:t>Uso de las mejores prácticas apropiadas por parte de los cultivadores y procesadores</a:t>
          </a:r>
          <a:endParaRPr lang="es-CO" sz="1000" b="1" dirty="0">
            <a:latin typeface="Century Gothic" panose="020B0502020202020204" pitchFamily="34" charset="0"/>
          </a:endParaRPr>
        </a:p>
      </dgm:t>
    </dgm:pt>
    <dgm:pt modelId="{D17465B1-F027-4CDF-B475-B77A070554B9}" type="parTrans" cxnId="{12B0B26E-7B19-4784-BF3B-28EE322F607A}">
      <dgm:prSet/>
      <dgm:spPr/>
      <dgm:t>
        <a:bodyPr/>
        <a:lstStyle/>
        <a:p>
          <a:pPr algn="ctr"/>
          <a:endParaRPr lang="es-CO" sz="2800" b="1">
            <a:latin typeface="Century Gothic" panose="020B0502020202020204" pitchFamily="34" charset="0"/>
          </a:endParaRPr>
        </a:p>
      </dgm:t>
    </dgm:pt>
    <dgm:pt modelId="{E5EB05A5-35FF-452D-815B-DD3B352A034C}" type="sibTrans" cxnId="{12B0B26E-7B19-4784-BF3B-28EE322F607A}">
      <dgm:prSet/>
      <dgm:spPr/>
      <dgm:t>
        <a:bodyPr/>
        <a:lstStyle/>
        <a:p>
          <a:pPr algn="ctr"/>
          <a:endParaRPr lang="es-CO" sz="2800" b="1">
            <a:latin typeface="Century Gothic" panose="020B0502020202020204" pitchFamily="34" charset="0"/>
          </a:endParaRPr>
        </a:p>
      </dgm:t>
    </dgm:pt>
    <dgm:pt modelId="{8D598012-6D20-4FBA-80C4-B7CF20C4C2F6}">
      <dgm:prSet phldrT="[Texto]" custT="1"/>
      <dgm:spPr/>
      <dgm:t>
        <a:bodyPr/>
        <a:lstStyle/>
        <a:p>
          <a:pPr algn="ctr"/>
          <a:r>
            <a:rPr lang="es-CO" sz="1000" b="1" dirty="0" smtClean="0">
              <a:latin typeface="Century Gothic" panose="020B0502020202020204" pitchFamily="34" charset="0"/>
            </a:rPr>
            <a:t>Responsabilidad con el medio ambiente y conservación de los recursos naturales y la biodiversidad </a:t>
          </a:r>
          <a:endParaRPr lang="es-CO" sz="1000" b="1" dirty="0">
            <a:latin typeface="Century Gothic" panose="020B0502020202020204" pitchFamily="34" charset="0"/>
          </a:endParaRPr>
        </a:p>
      </dgm:t>
    </dgm:pt>
    <dgm:pt modelId="{3A73F24F-A484-4D5B-80E3-F0753909F03C}" type="parTrans" cxnId="{6E0E59C9-D3C0-45EB-9D53-5FFE1AA0399D}">
      <dgm:prSet/>
      <dgm:spPr/>
      <dgm:t>
        <a:bodyPr/>
        <a:lstStyle/>
        <a:p>
          <a:pPr algn="ctr"/>
          <a:endParaRPr lang="es-CO" sz="2800" b="1">
            <a:latin typeface="Century Gothic" panose="020B0502020202020204" pitchFamily="34" charset="0"/>
          </a:endParaRPr>
        </a:p>
      </dgm:t>
    </dgm:pt>
    <dgm:pt modelId="{CF8CC6B5-F9B7-4AF1-AD33-30A2C3A8DF78}" type="sibTrans" cxnId="{6E0E59C9-D3C0-45EB-9D53-5FFE1AA0399D}">
      <dgm:prSet/>
      <dgm:spPr/>
      <dgm:t>
        <a:bodyPr/>
        <a:lstStyle/>
        <a:p>
          <a:pPr algn="ctr"/>
          <a:endParaRPr lang="es-CO" sz="2800" b="1">
            <a:latin typeface="Century Gothic" panose="020B0502020202020204" pitchFamily="34" charset="0"/>
          </a:endParaRPr>
        </a:p>
      </dgm:t>
    </dgm:pt>
    <dgm:pt modelId="{2437FA90-A68F-4234-B81F-3746EDCBBAE4}">
      <dgm:prSet phldrT="[Texto]" custT="1"/>
      <dgm:spPr/>
      <dgm:t>
        <a:bodyPr/>
        <a:lstStyle/>
        <a:p>
          <a:pPr algn="ctr"/>
          <a:r>
            <a:rPr lang="es-CO" sz="1000" b="1" dirty="0" smtClean="0">
              <a:latin typeface="Century Gothic" panose="020B0502020202020204" pitchFamily="34" charset="0"/>
            </a:rPr>
            <a:t>Responsabilidad de los cultivadores y plantas de beneficio con los empleados, individuos y comunidades</a:t>
          </a:r>
          <a:endParaRPr lang="es-CO" sz="1000" b="1" dirty="0">
            <a:latin typeface="Century Gothic" panose="020B0502020202020204" pitchFamily="34" charset="0"/>
          </a:endParaRPr>
        </a:p>
      </dgm:t>
    </dgm:pt>
    <dgm:pt modelId="{373C5676-A02D-47A5-AEDA-13B5D04D6D27}" type="parTrans" cxnId="{914C4B86-112F-44E7-AB1B-6710ED06AD71}">
      <dgm:prSet/>
      <dgm:spPr/>
      <dgm:t>
        <a:bodyPr/>
        <a:lstStyle/>
        <a:p>
          <a:pPr algn="ctr"/>
          <a:endParaRPr lang="es-CO" sz="2800" b="1">
            <a:latin typeface="Century Gothic" panose="020B0502020202020204" pitchFamily="34" charset="0"/>
          </a:endParaRPr>
        </a:p>
      </dgm:t>
    </dgm:pt>
    <dgm:pt modelId="{4FCF3503-7DE0-49FE-A15E-D94445ADA181}" type="sibTrans" cxnId="{914C4B86-112F-44E7-AB1B-6710ED06AD71}">
      <dgm:prSet/>
      <dgm:spPr/>
      <dgm:t>
        <a:bodyPr/>
        <a:lstStyle/>
        <a:p>
          <a:pPr algn="ctr"/>
          <a:endParaRPr lang="es-CO" sz="2800" b="1">
            <a:latin typeface="Century Gothic" panose="020B0502020202020204" pitchFamily="34" charset="0"/>
          </a:endParaRPr>
        </a:p>
      </dgm:t>
    </dgm:pt>
    <dgm:pt modelId="{97CF8603-B9D2-4AF9-A239-93F3C511CD76}">
      <dgm:prSet phldrT="[Texto]" custT="1"/>
      <dgm:spPr/>
      <dgm:t>
        <a:bodyPr/>
        <a:lstStyle/>
        <a:p>
          <a:pPr algn="ctr"/>
          <a:r>
            <a:rPr lang="es-CO" sz="1000" b="1" dirty="0" smtClean="0">
              <a:latin typeface="Century Gothic" panose="020B0502020202020204" pitchFamily="34" charset="0"/>
            </a:rPr>
            <a:t>Desarrollo responsable de nuevas plantaciones </a:t>
          </a:r>
          <a:endParaRPr lang="es-CO" sz="1000" b="1" dirty="0">
            <a:latin typeface="Century Gothic" panose="020B0502020202020204" pitchFamily="34" charset="0"/>
          </a:endParaRPr>
        </a:p>
      </dgm:t>
    </dgm:pt>
    <dgm:pt modelId="{9CC4F361-F00A-4BEB-8F31-F5BD2D06CF51}" type="parTrans" cxnId="{2B05F46C-5785-443E-956C-194B2B5C0066}">
      <dgm:prSet/>
      <dgm:spPr/>
      <dgm:t>
        <a:bodyPr/>
        <a:lstStyle/>
        <a:p>
          <a:pPr algn="ctr"/>
          <a:endParaRPr lang="es-CO" sz="2800" b="1">
            <a:latin typeface="Century Gothic" panose="020B0502020202020204" pitchFamily="34" charset="0"/>
          </a:endParaRPr>
        </a:p>
      </dgm:t>
    </dgm:pt>
    <dgm:pt modelId="{9C38482C-7214-4D0F-8E67-C3CB94B87F26}" type="sibTrans" cxnId="{2B05F46C-5785-443E-956C-194B2B5C0066}">
      <dgm:prSet/>
      <dgm:spPr/>
      <dgm:t>
        <a:bodyPr/>
        <a:lstStyle/>
        <a:p>
          <a:pPr algn="ctr"/>
          <a:endParaRPr lang="es-CO" sz="2800" b="1">
            <a:latin typeface="Century Gothic" panose="020B0502020202020204" pitchFamily="34" charset="0"/>
          </a:endParaRPr>
        </a:p>
      </dgm:t>
    </dgm:pt>
    <dgm:pt modelId="{9FA1AA04-208E-4808-9822-9283ED629867}">
      <dgm:prSet phldrT="[Texto]" custT="1"/>
      <dgm:spPr/>
      <dgm:t>
        <a:bodyPr/>
        <a:lstStyle/>
        <a:p>
          <a:pPr algn="ctr"/>
          <a:r>
            <a:rPr lang="es-CO" sz="1000" b="1" dirty="0" smtClean="0">
              <a:latin typeface="Century Gothic" panose="020B0502020202020204" pitchFamily="34" charset="0"/>
            </a:rPr>
            <a:t>Compromiso con el mejoramiento continuo en las áreas claves de la agroindustria </a:t>
          </a:r>
          <a:endParaRPr lang="es-CO" sz="1000" b="1" dirty="0">
            <a:latin typeface="Century Gothic" panose="020B0502020202020204" pitchFamily="34" charset="0"/>
          </a:endParaRPr>
        </a:p>
      </dgm:t>
    </dgm:pt>
    <dgm:pt modelId="{5A0DD081-18C8-42A0-94D6-A68D9BFE8854}" type="parTrans" cxnId="{0B082F1B-989A-4DBF-8D38-2911DDE4EE33}">
      <dgm:prSet/>
      <dgm:spPr/>
      <dgm:t>
        <a:bodyPr/>
        <a:lstStyle/>
        <a:p>
          <a:pPr algn="ctr"/>
          <a:endParaRPr lang="es-CO" sz="2800" b="1">
            <a:latin typeface="Century Gothic" panose="020B0502020202020204" pitchFamily="34" charset="0"/>
          </a:endParaRPr>
        </a:p>
      </dgm:t>
    </dgm:pt>
    <dgm:pt modelId="{4850B741-BE14-4966-8758-76378FDBC2B0}" type="sibTrans" cxnId="{0B082F1B-989A-4DBF-8D38-2911DDE4EE33}">
      <dgm:prSet/>
      <dgm:spPr/>
      <dgm:t>
        <a:bodyPr/>
        <a:lstStyle/>
        <a:p>
          <a:pPr algn="ctr"/>
          <a:endParaRPr lang="es-CO" sz="2800" b="1">
            <a:latin typeface="Century Gothic" panose="020B0502020202020204" pitchFamily="34" charset="0"/>
          </a:endParaRPr>
        </a:p>
      </dgm:t>
    </dgm:pt>
    <dgm:pt modelId="{8B2834DA-2955-4B27-9B40-29F7E886C429}" type="pres">
      <dgm:prSet presAssocID="{19050F56-53E1-4C42-BC7D-E7C4300FA13E}" presName="linear" presStyleCnt="0">
        <dgm:presLayoutVars>
          <dgm:dir/>
          <dgm:animLvl val="lvl"/>
          <dgm:resizeHandles val="exact"/>
        </dgm:presLayoutVars>
      </dgm:prSet>
      <dgm:spPr/>
      <dgm:t>
        <a:bodyPr/>
        <a:lstStyle/>
        <a:p>
          <a:endParaRPr lang="es-CO"/>
        </a:p>
      </dgm:t>
    </dgm:pt>
    <dgm:pt modelId="{678F9ACA-8D24-4690-8992-6F31D9E2B366}" type="pres">
      <dgm:prSet presAssocID="{A42DB96F-E060-414C-A5BA-BFA5223CBB57}" presName="parentLin" presStyleCnt="0"/>
      <dgm:spPr/>
    </dgm:pt>
    <dgm:pt modelId="{7C33B46F-3D85-4DD8-8321-93DD9948F7E4}" type="pres">
      <dgm:prSet presAssocID="{A42DB96F-E060-414C-A5BA-BFA5223CBB57}" presName="parentLeftMargin" presStyleLbl="node1" presStyleIdx="0" presStyleCnt="8"/>
      <dgm:spPr/>
      <dgm:t>
        <a:bodyPr/>
        <a:lstStyle/>
        <a:p>
          <a:endParaRPr lang="es-CO"/>
        </a:p>
      </dgm:t>
    </dgm:pt>
    <dgm:pt modelId="{02F3A9F0-BCDD-4661-A266-59BF97334E63}" type="pres">
      <dgm:prSet presAssocID="{A42DB96F-E060-414C-A5BA-BFA5223CBB57}" presName="parentText" presStyleLbl="node1" presStyleIdx="0" presStyleCnt="8">
        <dgm:presLayoutVars>
          <dgm:chMax val="0"/>
          <dgm:bulletEnabled val="1"/>
        </dgm:presLayoutVars>
      </dgm:prSet>
      <dgm:spPr/>
      <dgm:t>
        <a:bodyPr/>
        <a:lstStyle/>
        <a:p>
          <a:endParaRPr lang="es-CO"/>
        </a:p>
      </dgm:t>
    </dgm:pt>
    <dgm:pt modelId="{573DA111-C024-4FD3-AEE1-644B85A57F4E}" type="pres">
      <dgm:prSet presAssocID="{A42DB96F-E060-414C-A5BA-BFA5223CBB57}" presName="negativeSpace" presStyleCnt="0"/>
      <dgm:spPr/>
    </dgm:pt>
    <dgm:pt modelId="{1C9BD74D-68DB-435D-B45D-774EA1834833}" type="pres">
      <dgm:prSet presAssocID="{A42DB96F-E060-414C-A5BA-BFA5223CBB57}" presName="childText" presStyleLbl="conFgAcc1" presStyleIdx="0" presStyleCnt="8">
        <dgm:presLayoutVars>
          <dgm:bulletEnabled val="1"/>
        </dgm:presLayoutVars>
      </dgm:prSet>
      <dgm:spPr>
        <a:ln>
          <a:solidFill>
            <a:srgbClr val="E46C0A"/>
          </a:solidFill>
        </a:ln>
      </dgm:spPr>
    </dgm:pt>
    <dgm:pt modelId="{64C59253-8FB6-44A8-BF8A-0EFCA6B50E17}" type="pres">
      <dgm:prSet presAssocID="{ADEFC93B-9E36-4652-8E66-65EBD31836BE}" presName="spaceBetweenRectangles" presStyleCnt="0"/>
      <dgm:spPr/>
    </dgm:pt>
    <dgm:pt modelId="{77EEB4D4-CD60-4A06-A42C-494CF8F8CF37}" type="pres">
      <dgm:prSet presAssocID="{F5A65244-2C73-4BB8-BE49-640E92C0F9D9}" presName="parentLin" presStyleCnt="0"/>
      <dgm:spPr/>
    </dgm:pt>
    <dgm:pt modelId="{722503D8-529D-44E3-A6C2-C400EBAC57A5}" type="pres">
      <dgm:prSet presAssocID="{F5A65244-2C73-4BB8-BE49-640E92C0F9D9}" presName="parentLeftMargin" presStyleLbl="node1" presStyleIdx="0" presStyleCnt="8"/>
      <dgm:spPr/>
      <dgm:t>
        <a:bodyPr/>
        <a:lstStyle/>
        <a:p>
          <a:endParaRPr lang="es-CO"/>
        </a:p>
      </dgm:t>
    </dgm:pt>
    <dgm:pt modelId="{0DBD0CC3-A7A1-4AFC-8763-13E62B802E0E}" type="pres">
      <dgm:prSet presAssocID="{F5A65244-2C73-4BB8-BE49-640E92C0F9D9}" presName="parentText" presStyleLbl="node1" presStyleIdx="1" presStyleCnt="8">
        <dgm:presLayoutVars>
          <dgm:chMax val="0"/>
          <dgm:bulletEnabled val="1"/>
        </dgm:presLayoutVars>
      </dgm:prSet>
      <dgm:spPr/>
      <dgm:t>
        <a:bodyPr/>
        <a:lstStyle/>
        <a:p>
          <a:endParaRPr lang="es-CO"/>
        </a:p>
      </dgm:t>
    </dgm:pt>
    <dgm:pt modelId="{6A34B084-A787-41E6-9063-484E94B08E0D}" type="pres">
      <dgm:prSet presAssocID="{F5A65244-2C73-4BB8-BE49-640E92C0F9D9}" presName="negativeSpace" presStyleCnt="0"/>
      <dgm:spPr/>
    </dgm:pt>
    <dgm:pt modelId="{FDD54C3E-BD7D-4529-AA1B-3054B5C9811B}" type="pres">
      <dgm:prSet presAssocID="{F5A65244-2C73-4BB8-BE49-640E92C0F9D9}" presName="childText" presStyleLbl="conFgAcc1" presStyleIdx="1" presStyleCnt="8">
        <dgm:presLayoutVars>
          <dgm:bulletEnabled val="1"/>
        </dgm:presLayoutVars>
      </dgm:prSet>
      <dgm:spPr>
        <a:ln>
          <a:solidFill>
            <a:srgbClr val="76B531"/>
          </a:solidFill>
        </a:ln>
      </dgm:spPr>
    </dgm:pt>
    <dgm:pt modelId="{4A594501-FC43-4DEB-85FA-876D64E99454}" type="pres">
      <dgm:prSet presAssocID="{DC5C56A7-BEAB-429F-82A8-D78800565453}" presName="spaceBetweenRectangles" presStyleCnt="0"/>
      <dgm:spPr/>
    </dgm:pt>
    <dgm:pt modelId="{2B5B84DE-134C-4E36-8D1D-534B23EE47DE}" type="pres">
      <dgm:prSet presAssocID="{A4478F44-DE07-4002-AE63-2C77ECD5BD08}" presName="parentLin" presStyleCnt="0"/>
      <dgm:spPr/>
    </dgm:pt>
    <dgm:pt modelId="{5DE94FF5-303F-42C9-9930-6F01FAEF3A27}" type="pres">
      <dgm:prSet presAssocID="{A4478F44-DE07-4002-AE63-2C77ECD5BD08}" presName="parentLeftMargin" presStyleLbl="node1" presStyleIdx="1" presStyleCnt="8"/>
      <dgm:spPr/>
      <dgm:t>
        <a:bodyPr/>
        <a:lstStyle/>
        <a:p>
          <a:endParaRPr lang="es-CO"/>
        </a:p>
      </dgm:t>
    </dgm:pt>
    <dgm:pt modelId="{9E3E409B-4322-4514-A7DE-A0A66CB0E935}" type="pres">
      <dgm:prSet presAssocID="{A4478F44-DE07-4002-AE63-2C77ECD5BD08}" presName="parentText" presStyleLbl="node1" presStyleIdx="2" presStyleCnt="8">
        <dgm:presLayoutVars>
          <dgm:chMax val="0"/>
          <dgm:bulletEnabled val="1"/>
        </dgm:presLayoutVars>
      </dgm:prSet>
      <dgm:spPr/>
      <dgm:t>
        <a:bodyPr/>
        <a:lstStyle/>
        <a:p>
          <a:endParaRPr lang="es-CO"/>
        </a:p>
      </dgm:t>
    </dgm:pt>
    <dgm:pt modelId="{0A15C89A-3259-403A-9520-90FF44C3DE2C}" type="pres">
      <dgm:prSet presAssocID="{A4478F44-DE07-4002-AE63-2C77ECD5BD08}" presName="negativeSpace" presStyleCnt="0"/>
      <dgm:spPr/>
    </dgm:pt>
    <dgm:pt modelId="{25B9829A-3FE3-48F8-8646-FD18A19BEF56}" type="pres">
      <dgm:prSet presAssocID="{A4478F44-DE07-4002-AE63-2C77ECD5BD08}" presName="childText" presStyleLbl="conFgAcc1" presStyleIdx="2" presStyleCnt="8">
        <dgm:presLayoutVars>
          <dgm:bulletEnabled val="1"/>
        </dgm:presLayoutVars>
      </dgm:prSet>
      <dgm:spPr/>
    </dgm:pt>
    <dgm:pt modelId="{AB2ED707-8A47-44F8-B39C-8BDF439190AC}" type="pres">
      <dgm:prSet presAssocID="{712B187F-B9D3-4D61-8510-C193FA9C4F84}" presName="spaceBetweenRectangles" presStyleCnt="0"/>
      <dgm:spPr/>
    </dgm:pt>
    <dgm:pt modelId="{58E4925C-632F-48A6-A098-F862D3DA7AE2}" type="pres">
      <dgm:prSet presAssocID="{9DDC6B93-0056-4964-B4D9-5A6C01D7D448}" presName="parentLin" presStyleCnt="0"/>
      <dgm:spPr/>
    </dgm:pt>
    <dgm:pt modelId="{2594F14A-F607-45BE-896B-BEBBA843A95B}" type="pres">
      <dgm:prSet presAssocID="{9DDC6B93-0056-4964-B4D9-5A6C01D7D448}" presName="parentLeftMargin" presStyleLbl="node1" presStyleIdx="2" presStyleCnt="8"/>
      <dgm:spPr/>
      <dgm:t>
        <a:bodyPr/>
        <a:lstStyle/>
        <a:p>
          <a:endParaRPr lang="es-CO"/>
        </a:p>
      </dgm:t>
    </dgm:pt>
    <dgm:pt modelId="{24E93089-A693-40E8-AA6C-71FDFF74BA3B}" type="pres">
      <dgm:prSet presAssocID="{9DDC6B93-0056-4964-B4D9-5A6C01D7D448}" presName="parentText" presStyleLbl="node1" presStyleIdx="3" presStyleCnt="8">
        <dgm:presLayoutVars>
          <dgm:chMax val="0"/>
          <dgm:bulletEnabled val="1"/>
        </dgm:presLayoutVars>
      </dgm:prSet>
      <dgm:spPr/>
      <dgm:t>
        <a:bodyPr/>
        <a:lstStyle/>
        <a:p>
          <a:endParaRPr lang="es-CO"/>
        </a:p>
      </dgm:t>
    </dgm:pt>
    <dgm:pt modelId="{619B9DD5-8D7C-4A00-9375-8015F005F231}" type="pres">
      <dgm:prSet presAssocID="{9DDC6B93-0056-4964-B4D9-5A6C01D7D448}" presName="negativeSpace" presStyleCnt="0"/>
      <dgm:spPr/>
    </dgm:pt>
    <dgm:pt modelId="{750EE571-BB1B-4874-BF51-A43163905494}" type="pres">
      <dgm:prSet presAssocID="{9DDC6B93-0056-4964-B4D9-5A6C01D7D448}" presName="childText" presStyleLbl="conFgAcc1" presStyleIdx="3" presStyleCnt="8">
        <dgm:presLayoutVars>
          <dgm:bulletEnabled val="1"/>
        </dgm:presLayoutVars>
      </dgm:prSet>
      <dgm:spPr/>
    </dgm:pt>
    <dgm:pt modelId="{AD79DE52-17FE-4123-87C3-17EDA31885BA}" type="pres">
      <dgm:prSet presAssocID="{E5EB05A5-35FF-452D-815B-DD3B352A034C}" presName="spaceBetweenRectangles" presStyleCnt="0"/>
      <dgm:spPr/>
    </dgm:pt>
    <dgm:pt modelId="{00A22E21-7C72-466F-94C2-149640A2ABF9}" type="pres">
      <dgm:prSet presAssocID="{8D598012-6D20-4FBA-80C4-B7CF20C4C2F6}" presName="parentLin" presStyleCnt="0"/>
      <dgm:spPr/>
    </dgm:pt>
    <dgm:pt modelId="{B0A0BF93-36E4-4D95-B5F4-E9EEAE30139F}" type="pres">
      <dgm:prSet presAssocID="{8D598012-6D20-4FBA-80C4-B7CF20C4C2F6}" presName="parentLeftMargin" presStyleLbl="node1" presStyleIdx="3" presStyleCnt="8"/>
      <dgm:spPr/>
      <dgm:t>
        <a:bodyPr/>
        <a:lstStyle/>
        <a:p>
          <a:endParaRPr lang="es-CO"/>
        </a:p>
      </dgm:t>
    </dgm:pt>
    <dgm:pt modelId="{D107A358-B7E3-4353-933A-E3C13D3EFDDE}" type="pres">
      <dgm:prSet presAssocID="{8D598012-6D20-4FBA-80C4-B7CF20C4C2F6}" presName="parentText" presStyleLbl="node1" presStyleIdx="4" presStyleCnt="8">
        <dgm:presLayoutVars>
          <dgm:chMax val="0"/>
          <dgm:bulletEnabled val="1"/>
        </dgm:presLayoutVars>
      </dgm:prSet>
      <dgm:spPr/>
      <dgm:t>
        <a:bodyPr/>
        <a:lstStyle/>
        <a:p>
          <a:endParaRPr lang="es-CO"/>
        </a:p>
      </dgm:t>
    </dgm:pt>
    <dgm:pt modelId="{C260D511-4655-4194-A6E2-EAFD29B3427F}" type="pres">
      <dgm:prSet presAssocID="{8D598012-6D20-4FBA-80C4-B7CF20C4C2F6}" presName="negativeSpace" presStyleCnt="0"/>
      <dgm:spPr/>
    </dgm:pt>
    <dgm:pt modelId="{F13E079B-63B0-481C-B0DF-9BB65D680083}" type="pres">
      <dgm:prSet presAssocID="{8D598012-6D20-4FBA-80C4-B7CF20C4C2F6}" presName="childText" presStyleLbl="conFgAcc1" presStyleIdx="4" presStyleCnt="8">
        <dgm:presLayoutVars>
          <dgm:bulletEnabled val="1"/>
        </dgm:presLayoutVars>
      </dgm:prSet>
      <dgm:spPr/>
    </dgm:pt>
    <dgm:pt modelId="{01EDDB42-0D19-4723-AC77-3B14703A1F4A}" type="pres">
      <dgm:prSet presAssocID="{CF8CC6B5-F9B7-4AF1-AD33-30A2C3A8DF78}" presName="spaceBetweenRectangles" presStyleCnt="0"/>
      <dgm:spPr/>
    </dgm:pt>
    <dgm:pt modelId="{7E262311-A90A-4546-BC5F-CBAFD0149337}" type="pres">
      <dgm:prSet presAssocID="{2437FA90-A68F-4234-B81F-3746EDCBBAE4}" presName="parentLin" presStyleCnt="0"/>
      <dgm:spPr/>
    </dgm:pt>
    <dgm:pt modelId="{6D9965E9-18DF-44EA-8F1D-9EA5F7E04979}" type="pres">
      <dgm:prSet presAssocID="{2437FA90-A68F-4234-B81F-3746EDCBBAE4}" presName="parentLeftMargin" presStyleLbl="node1" presStyleIdx="4" presStyleCnt="8"/>
      <dgm:spPr/>
      <dgm:t>
        <a:bodyPr/>
        <a:lstStyle/>
        <a:p>
          <a:endParaRPr lang="es-CO"/>
        </a:p>
      </dgm:t>
    </dgm:pt>
    <dgm:pt modelId="{2FB983CE-4312-4BB5-A278-34B6E6EF0DF5}" type="pres">
      <dgm:prSet presAssocID="{2437FA90-A68F-4234-B81F-3746EDCBBAE4}" presName="parentText" presStyleLbl="node1" presStyleIdx="5" presStyleCnt="8">
        <dgm:presLayoutVars>
          <dgm:chMax val="0"/>
          <dgm:bulletEnabled val="1"/>
        </dgm:presLayoutVars>
      </dgm:prSet>
      <dgm:spPr/>
      <dgm:t>
        <a:bodyPr/>
        <a:lstStyle/>
        <a:p>
          <a:endParaRPr lang="es-CO"/>
        </a:p>
      </dgm:t>
    </dgm:pt>
    <dgm:pt modelId="{F8E4D3E9-3AB4-4795-A10F-D02842425A66}" type="pres">
      <dgm:prSet presAssocID="{2437FA90-A68F-4234-B81F-3746EDCBBAE4}" presName="negativeSpace" presStyleCnt="0"/>
      <dgm:spPr/>
    </dgm:pt>
    <dgm:pt modelId="{7749EF96-FC48-4EE9-B453-307A6032E55A}" type="pres">
      <dgm:prSet presAssocID="{2437FA90-A68F-4234-B81F-3746EDCBBAE4}" presName="childText" presStyleLbl="conFgAcc1" presStyleIdx="5" presStyleCnt="8">
        <dgm:presLayoutVars>
          <dgm:bulletEnabled val="1"/>
        </dgm:presLayoutVars>
      </dgm:prSet>
      <dgm:spPr/>
    </dgm:pt>
    <dgm:pt modelId="{88B925BE-816F-45AA-A31A-158691FA843D}" type="pres">
      <dgm:prSet presAssocID="{4FCF3503-7DE0-49FE-A15E-D94445ADA181}" presName="spaceBetweenRectangles" presStyleCnt="0"/>
      <dgm:spPr/>
    </dgm:pt>
    <dgm:pt modelId="{A4EFAD68-12CF-46FF-A39A-3D088A64F936}" type="pres">
      <dgm:prSet presAssocID="{97CF8603-B9D2-4AF9-A239-93F3C511CD76}" presName="parentLin" presStyleCnt="0"/>
      <dgm:spPr/>
    </dgm:pt>
    <dgm:pt modelId="{1B8275DE-2E43-4D68-9023-BD5422E785CF}" type="pres">
      <dgm:prSet presAssocID="{97CF8603-B9D2-4AF9-A239-93F3C511CD76}" presName="parentLeftMargin" presStyleLbl="node1" presStyleIdx="5" presStyleCnt="8"/>
      <dgm:spPr/>
      <dgm:t>
        <a:bodyPr/>
        <a:lstStyle/>
        <a:p>
          <a:endParaRPr lang="es-CO"/>
        </a:p>
      </dgm:t>
    </dgm:pt>
    <dgm:pt modelId="{733DE696-91D4-4952-ABF1-0A04C3A40670}" type="pres">
      <dgm:prSet presAssocID="{97CF8603-B9D2-4AF9-A239-93F3C511CD76}" presName="parentText" presStyleLbl="node1" presStyleIdx="6" presStyleCnt="8">
        <dgm:presLayoutVars>
          <dgm:chMax val="0"/>
          <dgm:bulletEnabled val="1"/>
        </dgm:presLayoutVars>
      </dgm:prSet>
      <dgm:spPr/>
      <dgm:t>
        <a:bodyPr/>
        <a:lstStyle/>
        <a:p>
          <a:endParaRPr lang="es-CO"/>
        </a:p>
      </dgm:t>
    </dgm:pt>
    <dgm:pt modelId="{53706959-60D1-4D32-88E0-BEA2F4ECECCC}" type="pres">
      <dgm:prSet presAssocID="{97CF8603-B9D2-4AF9-A239-93F3C511CD76}" presName="negativeSpace" presStyleCnt="0"/>
      <dgm:spPr/>
    </dgm:pt>
    <dgm:pt modelId="{3C303737-A87D-4505-93A7-C06162277A78}" type="pres">
      <dgm:prSet presAssocID="{97CF8603-B9D2-4AF9-A239-93F3C511CD76}" presName="childText" presStyleLbl="conFgAcc1" presStyleIdx="6" presStyleCnt="8">
        <dgm:presLayoutVars>
          <dgm:bulletEnabled val="1"/>
        </dgm:presLayoutVars>
      </dgm:prSet>
      <dgm:spPr/>
    </dgm:pt>
    <dgm:pt modelId="{ED8275EA-DF7D-40DB-A35C-C5614192ECD3}" type="pres">
      <dgm:prSet presAssocID="{9C38482C-7214-4D0F-8E67-C3CB94B87F26}" presName="spaceBetweenRectangles" presStyleCnt="0"/>
      <dgm:spPr/>
    </dgm:pt>
    <dgm:pt modelId="{87A26305-1612-483B-90DE-BC456649EF29}" type="pres">
      <dgm:prSet presAssocID="{9FA1AA04-208E-4808-9822-9283ED629867}" presName="parentLin" presStyleCnt="0"/>
      <dgm:spPr/>
    </dgm:pt>
    <dgm:pt modelId="{3D9B560C-011B-4510-B09F-D146BAE0EC25}" type="pres">
      <dgm:prSet presAssocID="{9FA1AA04-208E-4808-9822-9283ED629867}" presName="parentLeftMargin" presStyleLbl="node1" presStyleIdx="6" presStyleCnt="8"/>
      <dgm:spPr/>
      <dgm:t>
        <a:bodyPr/>
        <a:lstStyle/>
        <a:p>
          <a:endParaRPr lang="es-CO"/>
        </a:p>
      </dgm:t>
    </dgm:pt>
    <dgm:pt modelId="{F7198754-4BB1-4775-BC6E-92A0A0E510A8}" type="pres">
      <dgm:prSet presAssocID="{9FA1AA04-208E-4808-9822-9283ED629867}" presName="parentText" presStyleLbl="node1" presStyleIdx="7" presStyleCnt="8">
        <dgm:presLayoutVars>
          <dgm:chMax val="0"/>
          <dgm:bulletEnabled val="1"/>
        </dgm:presLayoutVars>
      </dgm:prSet>
      <dgm:spPr/>
      <dgm:t>
        <a:bodyPr/>
        <a:lstStyle/>
        <a:p>
          <a:endParaRPr lang="es-CO"/>
        </a:p>
      </dgm:t>
    </dgm:pt>
    <dgm:pt modelId="{2D41B7F1-BC73-4CA7-9913-91B0263C6BFF}" type="pres">
      <dgm:prSet presAssocID="{9FA1AA04-208E-4808-9822-9283ED629867}" presName="negativeSpace" presStyleCnt="0"/>
      <dgm:spPr/>
    </dgm:pt>
    <dgm:pt modelId="{827682C2-9A4B-4E69-B774-D4D0A0F8870B}" type="pres">
      <dgm:prSet presAssocID="{9FA1AA04-208E-4808-9822-9283ED629867}" presName="childText" presStyleLbl="conFgAcc1" presStyleIdx="7" presStyleCnt="8">
        <dgm:presLayoutVars>
          <dgm:bulletEnabled val="1"/>
        </dgm:presLayoutVars>
      </dgm:prSet>
      <dgm:spPr/>
    </dgm:pt>
  </dgm:ptLst>
  <dgm:cxnLst>
    <dgm:cxn modelId="{EF56092B-A5A3-4B8F-9C04-B2694469140C}" type="presOf" srcId="{9DDC6B93-0056-4964-B4D9-5A6C01D7D448}" destId="{24E93089-A693-40E8-AA6C-71FDFF74BA3B}" srcOrd="1" destOrd="0" presId="urn:microsoft.com/office/officeart/2005/8/layout/list1"/>
    <dgm:cxn modelId="{61B34C8E-3629-419E-BC05-54924489C7A2}" type="presOf" srcId="{8D598012-6D20-4FBA-80C4-B7CF20C4C2F6}" destId="{D107A358-B7E3-4353-933A-E3C13D3EFDDE}" srcOrd="1" destOrd="0" presId="urn:microsoft.com/office/officeart/2005/8/layout/list1"/>
    <dgm:cxn modelId="{20E61778-5B0F-458A-B6D2-28008E18F05D}" type="presOf" srcId="{2437FA90-A68F-4234-B81F-3746EDCBBAE4}" destId="{6D9965E9-18DF-44EA-8F1D-9EA5F7E04979}" srcOrd="0" destOrd="0" presId="urn:microsoft.com/office/officeart/2005/8/layout/list1"/>
    <dgm:cxn modelId="{0B082F1B-989A-4DBF-8D38-2911DDE4EE33}" srcId="{19050F56-53E1-4C42-BC7D-E7C4300FA13E}" destId="{9FA1AA04-208E-4808-9822-9283ED629867}" srcOrd="7" destOrd="0" parTransId="{5A0DD081-18C8-42A0-94D6-A68D9BFE8854}" sibTransId="{4850B741-BE14-4966-8758-76378FDBC2B0}"/>
    <dgm:cxn modelId="{DEA8C9F4-EA3D-47D0-A268-1EDE0EE2723A}" type="presOf" srcId="{F5A65244-2C73-4BB8-BE49-640E92C0F9D9}" destId="{0DBD0CC3-A7A1-4AFC-8763-13E62B802E0E}" srcOrd="1" destOrd="0" presId="urn:microsoft.com/office/officeart/2005/8/layout/list1"/>
    <dgm:cxn modelId="{B62295F5-36C4-43E7-B630-C24C0E2920DA}" type="presOf" srcId="{9FA1AA04-208E-4808-9822-9283ED629867}" destId="{3D9B560C-011B-4510-B09F-D146BAE0EC25}" srcOrd="0" destOrd="0" presId="urn:microsoft.com/office/officeart/2005/8/layout/list1"/>
    <dgm:cxn modelId="{5AE5E27B-DC69-484B-979A-5C620C1517A2}" type="presOf" srcId="{F5A65244-2C73-4BB8-BE49-640E92C0F9D9}" destId="{722503D8-529D-44E3-A6C2-C400EBAC57A5}" srcOrd="0" destOrd="0" presId="urn:microsoft.com/office/officeart/2005/8/layout/list1"/>
    <dgm:cxn modelId="{914C4B86-112F-44E7-AB1B-6710ED06AD71}" srcId="{19050F56-53E1-4C42-BC7D-E7C4300FA13E}" destId="{2437FA90-A68F-4234-B81F-3746EDCBBAE4}" srcOrd="5" destOrd="0" parTransId="{373C5676-A02D-47A5-AEDA-13B5D04D6D27}" sibTransId="{4FCF3503-7DE0-49FE-A15E-D94445ADA181}"/>
    <dgm:cxn modelId="{E52E7C75-CF12-4204-90BB-2D7D3076AB2A}" type="presOf" srcId="{97CF8603-B9D2-4AF9-A239-93F3C511CD76}" destId="{1B8275DE-2E43-4D68-9023-BD5422E785CF}" srcOrd="0" destOrd="0" presId="urn:microsoft.com/office/officeart/2005/8/layout/list1"/>
    <dgm:cxn modelId="{9E4433FA-B852-4B7D-957A-1BAFBE13216A}" srcId="{19050F56-53E1-4C42-BC7D-E7C4300FA13E}" destId="{A42DB96F-E060-414C-A5BA-BFA5223CBB57}" srcOrd="0" destOrd="0" parTransId="{858B83E8-D191-4463-AF52-E319922BEA36}" sibTransId="{ADEFC93B-9E36-4652-8E66-65EBD31836BE}"/>
    <dgm:cxn modelId="{BBDA1DE7-CF0D-463B-954A-E4984D9F151D}" type="presOf" srcId="{A42DB96F-E060-414C-A5BA-BFA5223CBB57}" destId="{7C33B46F-3D85-4DD8-8321-93DD9948F7E4}" srcOrd="0" destOrd="0" presId="urn:microsoft.com/office/officeart/2005/8/layout/list1"/>
    <dgm:cxn modelId="{450DAE2C-6528-4078-8A4E-12E54A61BBC9}" srcId="{19050F56-53E1-4C42-BC7D-E7C4300FA13E}" destId="{F5A65244-2C73-4BB8-BE49-640E92C0F9D9}" srcOrd="1" destOrd="0" parTransId="{0173B1C0-5206-4F14-A55F-52FC03C995D5}" sibTransId="{DC5C56A7-BEAB-429F-82A8-D78800565453}"/>
    <dgm:cxn modelId="{79CFA3E4-41F4-430E-98AC-1D82EF19BF7E}" type="presOf" srcId="{A4478F44-DE07-4002-AE63-2C77ECD5BD08}" destId="{5DE94FF5-303F-42C9-9930-6F01FAEF3A27}" srcOrd="0" destOrd="0" presId="urn:microsoft.com/office/officeart/2005/8/layout/list1"/>
    <dgm:cxn modelId="{986B68F2-D7B4-457E-AA88-199A9D367765}" srcId="{19050F56-53E1-4C42-BC7D-E7C4300FA13E}" destId="{A4478F44-DE07-4002-AE63-2C77ECD5BD08}" srcOrd="2" destOrd="0" parTransId="{A7A0E5ED-07EC-4A8A-8A7C-66548EF4A318}" sibTransId="{712B187F-B9D3-4D61-8510-C193FA9C4F84}"/>
    <dgm:cxn modelId="{4CC2EFF2-6AA2-40CC-8BE6-7CDAD730A0CC}" type="presOf" srcId="{97CF8603-B9D2-4AF9-A239-93F3C511CD76}" destId="{733DE696-91D4-4952-ABF1-0A04C3A40670}" srcOrd="1" destOrd="0" presId="urn:microsoft.com/office/officeart/2005/8/layout/list1"/>
    <dgm:cxn modelId="{739032BB-CF69-4131-96F6-51E7060F089A}" type="presOf" srcId="{9FA1AA04-208E-4808-9822-9283ED629867}" destId="{F7198754-4BB1-4775-BC6E-92A0A0E510A8}" srcOrd="1" destOrd="0" presId="urn:microsoft.com/office/officeart/2005/8/layout/list1"/>
    <dgm:cxn modelId="{920D934C-0ABF-410F-8E31-1356C90BEA58}" type="presOf" srcId="{A4478F44-DE07-4002-AE63-2C77ECD5BD08}" destId="{9E3E409B-4322-4514-A7DE-A0A66CB0E935}" srcOrd="1" destOrd="0" presId="urn:microsoft.com/office/officeart/2005/8/layout/list1"/>
    <dgm:cxn modelId="{66277F72-101D-45E6-9CB1-EDDD6565B922}" type="presOf" srcId="{8D598012-6D20-4FBA-80C4-B7CF20C4C2F6}" destId="{B0A0BF93-36E4-4D95-B5F4-E9EEAE30139F}" srcOrd="0" destOrd="0" presId="urn:microsoft.com/office/officeart/2005/8/layout/list1"/>
    <dgm:cxn modelId="{12B0B26E-7B19-4784-BF3B-28EE322F607A}" srcId="{19050F56-53E1-4C42-BC7D-E7C4300FA13E}" destId="{9DDC6B93-0056-4964-B4D9-5A6C01D7D448}" srcOrd="3" destOrd="0" parTransId="{D17465B1-F027-4CDF-B475-B77A070554B9}" sibTransId="{E5EB05A5-35FF-452D-815B-DD3B352A034C}"/>
    <dgm:cxn modelId="{6E0E59C9-D3C0-45EB-9D53-5FFE1AA0399D}" srcId="{19050F56-53E1-4C42-BC7D-E7C4300FA13E}" destId="{8D598012-6D20-4FBA-80C4-B7CF20C4C2F6}" srcOrd="4" destOrd="0" parTransId="{3A73F24F-A484-4D5B-80E3-F0753909F03C}" sibTransId="{CF8CC6B5-F9B7-4AF1-AD33-30A2C3A8DF78}"/>
    <dgm:cxn modelId="{AD3D652D-E494-49BA-9862-C535D290D865}" type="presOf" srcId="{19050F56-53E1-4C42-BC7D-E7C4300FA13E}" destId="{8B2834DA-2955-4B27-9B40-29F7E886C429}" srcOrd="0" destOrd="0" presId="urn:microsoft.com/office/officeart/2005/8/layout/list1"/>
    <dgm:cxn modelId="{1C5CD06A-91A4-4021-8B29-330C4DE7E64D}" type="presOf" srcId="{9DDC6B93-0056-4964-B4D9-5A6C01D7D448}" destId="{2594F14A-F607-45BE-896B-BEBBA843A95B}" srcOrd="0" destOrd="0" presId="urn:microsoft.com/office/officeart/2005/8/layout/list1"/>
    <dgm:cxn modelId="{2B05F46C-5785-443E-956C-194B2B5C0066}" srcId="{19050F56-53E1-4C42-BC7D-E7C4300FA13E}" destId="{97CF8603-B9D2-4AF9-A239-93F3C511CD76}" srcOrd="6" destOrd="0" parTransId="{9CC4F361-F00A-4BEB-8F31-F5BD2D06CF51}" sibTransId="{9C38482C-7214-4D0F-8E67-C3CB94B87F26}"/>
    <dgm:cxn modelId="{B86CB3A3-5407-427C-BE79-72644977D288}" type="presOf" srcId="{2437FA90-A68F-4234-B81F-3746EDCBBAE4}" destId="{2FB983CE-4312-4BB5-A278-34B6E6EF0DF5}" srcOrd="1" destOrd="0" presId="urn:microsoft.com/office/officeart/2005/8/layout/list1"/>
    <dgm:cxn modelId="{8AC662A4-F1EF-441D-8B09-B0A2FE0B8C14}" type="presOf" srcId="{A42DB96F-E060-414C-A5BA-BFA5223CBB57}" destId="{02F3A9F0-BCDD-4661-A266-59BF97334E63}" srcOrd="1" destOrd="0" presId="urn:microsoft.com/office/officeart/2005/8/layout/list1"/>
    <dgm:cxn modelId="{271B722C-3A38-4E43-ACCF-A8600A97FD3F}" type="presParOf" srcId="{8B2834DA-2955-4B27-9B40-29F7E886C429}" destId="{678F9ACA-8D24-4690-8992-6F31D9E2B366}" srcOrd="0" destOrd="0" presId="urn:microsoft.com/office/officeart/2005/8/layout/list1"/>
    <dgm:cxn modelId="{18636016-76B0-4FCD-897E-5CDBFB6DCA21}" type="presParOf" srcId="{678F9ACA-8D24-4690-8992-6F31D9E2B366}" destId="{7C33B46F-3D85-4DD8-8321-93DD9948F7E4}" srcOrd="0" destOrd="0" presId="urn:microsoft.com/office/officeart/2005/8/layout/list1"/>
    <dgm:cxn modelId="{F55CE6AE-BC47-44F5-A5DC-6103667C50F6}" type="presParOf" srcId="{678F9ACA-8D24-4690-8992-6F31D9E2B366}" destId="{02F3A9F0-BCDD-4661-A266-59BF97334E63}" srcOrd="1" destOrd="0" presId="urn:microsoft.com/office/officeart/2005/8/layout/list1"/>
    <dgm:cxn modelId="{5AAD2295-BB4A-48C0-9183-BD24157992F3}" type="presParOf" srcId="{8B2834DA-2955-4B27-9B40-29F7E886C429}" destId="{573DA111-C024-4FD3-AEE1-644B85A57F4E}" srcOrd="1" destOrd="0" presId="urn:microsoft.com/office/officeart/2005/8/layout/list1"/>
    <dgm:cxn modelId="{7343EB0B-0D92-44AD-B81A-7BA5156A2434}" type="presParOf" srcId="{8B2834DA-2955-4B27-9B40-29F7E886C429}" destId="{1C9BD74D-68DB-435D-B45D-774EA1834833}" srcOrd="2" destOrd="0" presId="urn:microsoft.com/office/officeart/2005/8/layout/list1"/>
    <dgm:cxn modelId="{9610A586-1D04-40AC-8B36-C19C285B86F2}" type="presParOf" srcId="{8B2834DA-2955-4B27-9B40-29F7E886C429}" destId="{64C59253-8FB6-44A8-BF8A-0EFCA6B50E17}" srcOrd="3" destOrd="0" presId="urn:microsoft.com/office/officeart/2005/8/layout/list1"/>
    <dgm:cxn modelId="{E7C4A53B-56E2-44D7-8638-8D9FD09506F1}" type="presParOf" srcId="{8B2834DA-2955-4B27-9B40-29F7E886C429}" destId="{77EEB4D4-CD60-4A06-A42C-494CF8F8CF37}" srcOrd="4" destOrd="0" presId="urn:microsoft.com/office/officeart/2005/8/layout/list1"/>
    <dgm:cxn modelId="{E5B5DEC8-B449-4F29-B192-77CCDF0B50AD}" type="presParOf" srcId="{77EEB4D4-CD60-4A06-A42C-494CF8F8CF37}" destId="{722503D8-529D-44E3-A6C2-C400EBAC57A5}" srcOrd="0" destOrd="0" presId="urn:microsoft.com/office/officeart/2005/8/layout/list1"/>
    <dgm:cxn modelId="{A8E43641-8C6C-4224-B316-6641F3B51BC4}" type="presParOf" srcId="{77EEB4D4-CD60-4A06-A42C-494CF8F8CF37}" destId="{0DBD0CC3-A7A1-4AFC-8763-13E62B802E0E}" srcOrd="1" destOrd="0" presId="urn:microsoft.com/office/officeart/2005/8/layout/list1"/>
    <dgm:cxn modelId="{38215A8D-E83A-4969-A4B3-375B024E097A}" type="presParOf" srcId="{8B2834DA-2955-4B27-9B40-29F7E886C429}" destId="{6A34B084-A787-41E6-9063-484E94B08E0D}" srcOrd="5" destOrd="0" presId="urn:microsoft.com/office/officeart/2005/8/layout/list1"/>
    <dgm:cxn modelId="{AF734978-6334-45D1-80CC-DD20A7A8A588}" type="presParOf" srcId="{8B2834DA-2955-4B27-9B40-29F7E886C429}" destId="{FDD54C3E-BD7D-4529-AA1B-3054B5C9811B}" srcOrd="6" destOrd="0" presId="urn:microsoft.com/office/officeart/2005/8/layout/list1"/>
    <dgm:cxn modelId="{E2EA9487-C6AE-45CC-8149-65717E861E55}" type="presParOf" srcId="{8B2834DA-2955-4B27-9B40-29F7E886C429}" destId="{4A594501-FC43-4DEB-85FA-876D64E99454}" srcOrd="7" destOrd="0" presId="urn:microsoft.com/office/officeart/2005/8/layout/list1"/>
    <dgm:cxn modelId="{BB408FDA-9F7F-4E44-855B-47E3BD456C8F}" type="presParOf" srcId="{8B2834DA-2955-4B27-9B40-29F7E886C429}" destId="{2B5B84DE-134C-4E36-8D1D-534B23EE47DE}" srcOrd="8" destOrd="0" presId="urn:microsoft.com/office/officeart/2005/8/layout/list1"/>
    <dgm:cxn modelId="{1B272DD8-8AAE-44F1-9756-6BEDB41DC6DE}" type="presParOf" srcId="{2B5B84DE-134C-4E36-8D1D-534B23EE47DE}" destId="{5DE94FF5-303F-42C9-9930-6F01FAEF3A27}" srcOrd="0" destOrd="0" presId="urn:microsoft.com/office/officeart/2005/8/layout/list1"/>
    <dgm:cxn modelId="{8EA41869-F106-40B2-A52A-74DC5C746248}" type="presParOf" srcId="{2B5B84DE-134C-4E36-8D1D-534B23EE47DE}" destId="{9E3E409B-4322-4514-A7DE-A0A66CB0E935}" srcOrd="1" destOrd="0" presId="urn:microsoft.com/office/officeart/2005/8/layout/list1"/>
    <dgm:cxn modelId="{8208FD2B-D241-422B-BB90-12F0D77924EA}" type="presParOf" srcId="{8B2834DA-2955-4B27-9B40-29F7E886C429}" destId="{0A15C89A-3259-403A-9520-90FF44C3DE2C}" srcOrd="9" destOrd="0" presId="urn:microsoft.com/office/officeart/2005/8/layout/list1"/>
    <dgm:cxn modelId="{CD7DECDE-A36A-48B6-99A2-20D2B7DE6E19}" type="presParOf" srcId="{8B2834DA-2955-4B27-9B40-29F7E886C429}" destId="{25B9829A-3FE3-48F8-8646-FD18A19BEF56}" srcOrd="10" destOrd="0" presId="urn:microsoft.com/office/officeart/2005/8/layout/list1"/>
    <dgm:cxn modelId="{4E849E0A-6849-4016-AFDE-5F3197FCB371}" type="presParOf" srcId="{8B2834DA-2955-4B27-9B40-29F7E886C429}" destId="{AB2ED707-8A47-44F8-B39C-8BDF439190AC}" srcOrd="11" destOrd="0" presId="urn:microsoft.com/office/officeart/2005/8/layout/list1"/>
    <dgm:cxn modelId="{DFF50AC9-6C3A-4B56-941F-7B782B2027AE}" type="presParOf" srcId="{8B2834DA-2955-4B27-9B40-29F7E886C429}" destId="{58E4925C-632F-48A6-A098-F862D3DA7AE2}" srcOrd="12" destOrd="0" presId="urn:microsoft.com/office/officeart/2005/8/layout/list1"/>
    <dgm:cxn modelId="{C57A78C4-FE84-45B3-AF2B-3D4224794997}" type="presParOf" srcId="{58E4925C-632F-48A6-A098-F862D3DA7AE2}" destId="{2594F14A-F607-45BE-896B-BEBBA843A95B}" srcOrd="0" destOrd="0" presId="urn:microsoft.com/office/officeart/2005/8/layout/list1"/>
    <dgm:cxn modelId="{8258D742-EB3E-4583-A269-9AD6695DF45E}" type="presParOf" srcId="{58E4925C-632F-48A6-A098-F862D3DA7AE2}" destId="{24E93089-A693-40E8-AA6C-71FDFF74BA3B}" srcOrd="1" destOrd="0" presId="urn:microsoft.com/office/officeart/2005/8/layout/list1"/>
    <dgm:cxn modelId="{6BFEAFC3-C559-4B9A-A044-3037227F66F7}" type="presParOf" srcId="{8B2834DA-2955-4B27-9B40-29F7E886C429}" destId="{619B9DD5-8D7C-4A00-9375-8015F005F231}" srcOrd="13" destOrd="0" presId="urn:microsoft.com/office/officeart/2005/8/layout/list1"/>
    <dgm:cxn modelId="{E6139224-F9D5-4154-B086-235706FB34CA}" type="presParOf" srcId="{8B2834DA-2955-4B27-9B40-29F7E886C429}" destId="{750EE571-BB1B-4874-BF51-A43163905494}" srcOrd="14" destOrd="0" presId="urn:microsoft.com/office/officeart/2005/8/layout/list1"/>
    <dgm:cxn modelId="{968FEB89-9989-4321-9CA0-ACE0DF50847F}" type="presParOf" srcId="{8B2834DA-2955-4B27-9B40-29F7E886C429}" destId="{AD79DE52-17FE-4123-87C3-17EDA31885BA}" srcOrd="15" destOrd="0" presId="urn:microsoft.com/office/officeart/2005/8/layout/list1"/>
    <dgm:cxn modelId="{D14BE132-0177-4C20-889F-4673356F1C85}" type="presParOf" srcId="{8B2834DA-2955-4B27-9B40-29F7E886C429}" destId="{00A22E21-7C72-466F-94C2-149640A2ABF9}" srcOrd="16" destOrd="0" presId="urn:microsoft.com/office/officeart/2005/8/layout/list1"/>
    <dgm:cxn modelId="{0527A2CA-67D8-4EF4-8953-C215EADA8740}" type="presParOf" srcId="{00A22E21-7C72-466F-94C2-149640A2ABF9}" destId="{B0A0BF93-36E4-4D95-B5F4-E9EEAE30139F}" srcOrd="0" destOrd="0" presId="urn:microsoft.com/office/officeart/2005/8/layout/list1"/>
    <dgm:cxn modelId="{5C01139E-215E-45B4-AFFC-80E5AA75A6F7}" type="presParOf" srcId="{00A22E21-7C72-466F-94C2-149640A2ABF9}" destId="{D107A358-B7E3-4353-933A-E3C13D3EFDDE}" srcOrd="1" destOrd="0" presId="urn:microsoft.com/office/officeart/2005/8/layout/list1"/>
    <dgm:cxn modelId="{ADBFF39A-B7EC-4B26-BF02-983916C28FB8}" type="presParOf" srcId="{8B2834DA-2955-4B27-9B40-29F7E886C429}" destId="{C260D511-4655-4194-A6E2-EAFD29B3427F}" srcOrd="17" destOrd="0" presId="urn:microsoft.com/office/officeart/2005/8/layout/list1"/>
    <dgm:cxn modelId="{9A399D35-7060-42A9-88BB-A116F0827609}" type="presParOf" srcId="{8B2834DA-2955-4B27-9B40-29F7E886C429}" destId="{F13E079B-63B0-481C-B0DF-9BB65D680083}" srcOrd="18" destOrd="0" presId="urn:microsoft.com/office/officeart/2005/8/layout/list1"/>
    <dgm:cxn modelId="{EFCDD860-A8A7-41AE-98B9-D841A5AAFA06}" type="presParOf" srcId="{8B2834DA-2955-4B27-9B40-29F7E886C429}" destId="{01EDDB42-0D19-4723-AC77-3B14703A1F4A}" srcOrd="19" destOrd="0" presId="urn:microsoft.com/office/officeart/2005/8/layout/list1"/>
    <dgm:cxn modelId="{4E51C020-D470-4648-B360-F08484FCD622}" type="presParOf" srcId="{8B2834DA-2955-4B27-9B40-29F7E886C429}" destId="{7E262311-A90A-4546-BC5F-CBAFD0149337}" srcOrd="20" destOrd="0" presId="urn:microsoft.com/office/officeart/2005/8/layout/list1"/>
    <dgm:cxn modelId="{105C103A-D473-4B1F-87FE-1961F514940D}" type="presParOf" srcId="{7E262311-A90A-4546-BC5F-CBAFD0149337}" destId="{6D9965E9-18DF-44EA-8F1D-9EA5F7E04979}" srcOrd="0" destOrd="0" presId="urn:microsoft.com/office/officeart/2005/8/layout/list1"/>
    <dgm:cxn modelId="{72CAB94C-0AF2-4D25-87A1-CF1992BCFB30}" type="presParOf" srcId="{7E262311-A90A-4546-BC5F-CBAFD0149337}" destId="{2FB983CE-4312-4BB5-A278-34B6E6EF0DF5}" srcOrd="1" destOrd="0" presId="urn:microsoft.com/office/officeart/2005/8/layout/list1"/>
    <dgm:cxn modelId="{B8D31D32-FA7E-4BA5-9B36-33726BF21D88}" type="presParOf" srcId="{8B2834DA-2955-4B27-9B40-29F7E886C429}" destId="{F8E4D3E9-3AB4-4795-A10F-D02842425A66}" srcOrd="21" destOrd="0" presId="urn:microsoft.com/office/officeart/2005/8/layout/list1"/>
    <dgm:cxn modelId="{E31AF984-F971-4DE8-B3AE-D8A1E2AB8E47}" type="presParOf" srcId="{8B2834DA-2955-4B27-9B40-29F7E886C429}" destId="{7749EF96-FC48-4EE9-B453-307A6032E55A}" srcOrd="22" destOrd="0" presId="urn:microsoft.com/office/officeart/2005/8/layout/list1"/>
    <dgm:cxn modelId="{15DE4F7A-C39E-4776-9C6E-F7FA228A22D7}" type="presParOf" srcId="{8B2834DA-2955-4B27-9B40-29F7E886C429}" destId="{88B925BE-816F-45AA-A31A-158691FA843D}" srcOrd="23" destOrd="0" presId="urn:microsoft.com/office/officeart/2005/8/layout/list1"/>
    <dgm:cxn modelId="{B85A7C20-6280-4F9C-B268-17DF9694F56D}" type="presParOf" srcId="{8B2834DA-2955-4B27-9B40-29F7E886C429}" destId="{A4EFAD68-12CF-46FF-A39A-3D088A64F936}" srcOrd="24" destOrd="0" presId="urn:microsoft.com/office/officeart/2005/8/layout/list1"/>
    <dgm:cxn modelId="{6816BFD6-4215-48EB-9F38-6A20DC9FA541}" type="presParOf" srcId="{A4EFAD68-12CF-46FF-A39A-3D088A64F936}" destId="{1B8275DE-2E43-4D68-9023-BD5422E785CF}" srcOrd="0" destOrd="0" presId="urn:microsoft.com/office/officeart/2005/8/layout/list1"/>
    <dgm:cxn modelId="{E0CF0221-4B55-4D50-B6CD-5BDEA4ED19A5}" type="presParOf" srcId="{A4EFAD68-12CF-46FF-A39A-3D088A64F936}" destId="{733DE696-91D4-4952-ABF1-0A04C3A40670}" srcOrd="1" destOrd="0" presId="urn:microsoft.com/office/officeart/2005/8/layout/list1"/>
    <dgm:cxn modelId="{03E30616-27D7-45C8-A3A3-7B8CCD336AB2}" type="presParOf" srcId="{8B2834DA-2955-4B27-9B40-29F7E886C429}" destId="{53706959-60D1-4D32-88E0-BEA2F4ECECCC}" srcOrd="25" destOrd="0" presId="urn:microsoft.com/office/officeart/2005/8/layout/list1"/>
    <dgm:cxn modelId="{9FD53EF4-C51B-4CCC-B3CF-F18729254256}" type="presParOf" srcId="{8B2834DA-2955-4B27-9B40-29F7E886C429}" destId="{3C303737-A87D-4505-93A7-C06162277A78}" srcOrd="26" destOrd="0" presId="urn:microsoft.com/office/officeart/2005/8/layout/list1"/>
    <dgm:cxn modelId="{F3305617-401B-4EA7-AE8B-807148045830}" type="presParOf" srcId="{8B2834DA-2955-4B27-9B40-29F7E886C429}" destId="{ED8275EA-DF7D-40DB-A35C-C5614192ECD3}" srcOrd="27" destOrd="0" presId="urn:microsoft.com/office/officeart/2005/8/layout/list1"/>
    <dgm:cxn modelId="{938ACD7A-7091-4263-9D56-4959BFF8D9CF}" type="presParOf" srcId="{8B2834DA-2955-4B27-9B40-29F7E886C429}" destId="{87A26305-1612-483B-90DE-BC456649EF29}" srcOrd="28" destOrd="0" presId="urn:microsoft.com/office/officeart/2005/8/layout/list1"/>
    <dgm:cxn modelId="{4FC4277C-FAC2-4D3D-9A9E-737D7DC35E37}" type="presParOf" srcId="{87A26305-1612-483B-90DE-BC456649EF29}" destId="{3D9B560C-011B-4510-B09F-D146BAE0EC25}" srcOrd="0" destOrd="0" presId="urn:microsoft.com/office/officeart/2005/8/layout/list1"/>
    <dgm:cxn modelId="{85FBE3C0-C4CD-48BF-ABF6-E378EE60FF21}" type="presParOf" srcId="{87A26305-1612-483B-90DE-BC456649EF29}" destId="{F7198754-4BB1-4775-BC6E-92A0A0E510A8}" srcOrd="1" destOrd="0" presId="urn:microsoft.com/office/officeart/2005/8/layout/list1"/>
    <dgm:cxn modelId="{563C8F96-BA7F-4271-B603-6029CA6A5DBD}" type="presParOf" srcId="{8B2834DA-2955-4B27-9B40-29F7E886C429}" destId="{2D41B7F1-BC73-4CA7-9913-91B0263C6BFF}" srcOrd="29" destOrd="0" presId="urn:microsoft.com/office/officeart/2005/8/layout/list1"/>
    <dgm:cxn modelId="{FE85A2B2-7BC8-4F4A-9C9C-FBCD2AF48884}" type="presParOf" srcId="{8B2834DA-2955-4B27-9B40-29F7E886C429}" destId="{827682C2-9A4B-4E69-B774-D4D0A0F8870B}"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0F117-9ED8-48F2-8AA4-AEAB2F93D633}">
      <dsp:nvSpPr>
        <dsp:cNvPr id="0" name=""/>
        <dsp:cNvSpPr/>
      </dsp:nvSpPr>
      <dsp:spPr>
        <a:xfrm rot="5400000">
          <a:off x="-224697" y="226570"/>
          <a:ext cx="1497981" cy="1048587"/>
        </a:xfrm>
        <a:prstGeom prst="chevron">
          <a:avLst/>
        </a:prstGeom>
        <a:solidFill>
          <a:srgbClr val="006666"/>
        </a:solidFill>
        <a:ln w="9525" cap="flat" cmpd="sng" algn="ctr">
          <a:solidFill>
            <a:schemeClr val="accent1">
              <a:lumMod val="2500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dirty="0" smtClean="0">
              <a:latin typeface="Century Gothic" panose="020B0502020202020204" pitchFamily="34" charset="0"/>
            </a:rPr>
            <a:t> </a:t>
          </a:r>
          <a:endParaRPr lang="es-CO" sz="2400" kern="1200" dirty="0">
            <a:latin typeface="Century Gothic" panose="020B0502020202020204" pitchFamily="34" charset="0"/>
          </a:endParaRPr>
        </a:p>
      </dsp:txBody>
      <dsp:txXfrm rot="-5400000">
        <a:off x="1" y="526167"/>
        <a:ext cx="1048587" cy="449394"/>
      </dsp:txXfrm>
    </dsp:sp>
    <dsp:sp modelId="{06DBB81F-202E-4E4D-A600-FCB0FCB3C333}">
      <dsp:nvSpPr>
        <dsp:cNvPr id="0" name=""/>
        <dsp:cNvSpPr/>
      </dsp:nvSpPr>
      <dsp:spPr>
        <a:xfrm rot="5400000">
          <a:off x="3518836" y="-2468376"/>
          <a:ext cx="973688" cy="5914186"/>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s-CO" sz="1400" kern="1200" dirty="0" smtClean="0">
              <a:latin typeface="Century Gothic" panose="020B0502020202020204" pitchFamily="34" charset="0"/>
            </a:rPr>
            <a:t>Permite que el aceite comestible con mayor rendimiento a nivel mundial, sea producido sosteniblemente.</a:t>
          </a:r>
          <a:endParaRPr lang="es-CO" sz="1400" kern="1200" dirty="0">
            <a:latin typeface="Century Gothic" panose="020B0502020202020204" pitchFamily="34" charset="0"/>
          </a:endParaRPr>
        </a:p>
        <a:p>
          <a:pPr marL="114300" lvl="1" indent="-114300" algn="just" defTabSz="622300">
            <a:lnSpc>
              <a:spcPct val="90000"/>
            </a:lnSpc>
            <a:spcBef>
              <a:spcPct val="0"/>
            </a:spcBef>
            <a:spcAft>
              <a:spcPct val="15000"/>
            </a:spcAft>
            <a:buChar char="••"/>
          </a:pPr>
          <a:endParaRPr lang="es-CO" sz="1400" kern="1200" dirty="0">
            <a:solidFill>
              <a:schemeClr val="tx1"/>
            </a:solidFill>
            <a:latin typeface="Century Gothic" panose="020B0502020202020204" pitchFamily="34" charset="0"/>
          </a:endParaRPr>
        </a:p>
      </dsp:txBody>
      <dsp:txXfrm rot="-5400000">
        <a:off x="1048587" y="49405"/>
        <a:ext cx="5866654" cy="878624"/>
      </dsp:txXfrm>
    </dsp:sp>
    <dsp:sp modelId="{6C66F58D-CF26-4063-8F94-5A7F7A7D64CE}">
      <dsp:nvSpPr>
        <dsp:cNvPr id="0" name=""/>
        <dsp:cNvSpPr/>
      </dsp:nvSpPr>
      <dsp:spPr>
        <a:xfrm rot="5400000">
          <a:off x="-224697" y="1529164"/>
          <a:ext cx="1497981" cy="1048587"/>
        </a:xfrm>
        <a:prstGeom prst="chevron">
          <a:avLst/>
        </a:prstGeom>
        <a:solidFill>
          <a:srgbClr val="FF6600"/>
        </a:solidFill>
        <a:ln w="9525" cap="flat" cmpd="sng" algn="ctr">
          <a:solidFill>
            <a:srgbClr val="E46C0A"/>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dirty="0" smtClean="0">
              <a:latin typeface="Century Gothic" panose="020B0502020202020204" pitchFamily="34" charset="0"/>
            </a:rPr>
            <a:t> </a:t>
          </a:r>
          <a:endParaRPr lang="es-CO" sz="2400" kern="1200" dirty="0">
            <a:latin typeface="Century Gothic" panose="020B0502020202020204" pitchFamily="34" charset="0"/>
          </a:endParaRPr>
        </a:p>
      </dsp:txBody>
      <dsp:txXfrm rot="-5400000">
        <a:off x="1" y="1828761"/>
        <a:ext cx="1048587" cy="449394"/>
      </dsp:txXfrm>
    </dsp:sp>
    <dsp:sp modelId="{D1C2F0B2-091F-44EE-AD08-0C038927BAE6}">
      <dsp:nvSpPr>
        <dsp:cNvPr id="0" name=""/>
        <dsp:cNvSpPr/>
      </dsp:nvSpPr>
      <dsp:spPr>
        <a:xfrm rot="5400000">
          <a:off x="3518836" y="-1165781"/>
          <a:ext cx="973688" cy="5914186"/>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s-CO" sz="1400" kern="1200" dirty="0" smtClean="0">
              <a:latin typeface="Century Gothic" panose="020B0502020202020204" pitchFamily="34" charset="0"/>
            </a:rPr>
            <a:t>Los bosques primarios con altos valores de conservación deben ser protegidos.</a:t>
          </a:r>
          <a:endParaRPr lang="es-CO" sz="1400" kern="1200" dirty="0">
            <a:latin typeface="Century Gothic" panose="020B0502020202020204" pitchFamily="34" charset="0"/>
          </a:endParaRPr>
        </a:p>
        <a:p>
          <a:pPr marL="114300" lvl="1" indent="-114300" algn="just" defTabSz="622300">
            <a:lnSpc>
              <a:spcPct val="90000"/>
            </a:lnSpc>
            <a:spcBef>
              <a:spcPct val="0"/>
            </a:spcBef>
            <a:spcAft>
              <a:spcPct val="15000"/>
            </a:spcAft>
            <a:buChar char="••"/>
          </a:pPr>
          <a:r>
            <a:rPr lang="es-CO" sz="1400" kern="1200" dirty="0" smtClean="0">
              <a:latin typeface="Century Gothic" panose="020B0502020202020204" pitchFamily="34" charset="0"/>
            </a:rPr>
            <a:t>Protege los derechos de las comunidades y de los trabajadores.</a:t>
          </a:r>
          <a:endParaRPr lang="es-CO" sz="1400" kern="1200" dirty="0">
            <a:latin typeface="Century Gothic" panose="020B0502020202020204" pitchFamily="34" charset="0"/>
          </a:endParaRPr>
        </a:p>
      </dsp:txBody>
      <dsp:txXfrm rot="-5400000">
        <a:off x="1048587" y="1352000"/>
        <a:ext cx="5866654" cy="878624"/>
      </dsp:txXfrm>
    </dsp:sp>
    <dsp:sp modelId="{5314D4CD-D45E-4FC2-90C8-598E5076E6B6}">
      <dsp:nvSpPr>
        <dsp:cNvPr id="0" name=""/>
        <dsp:cNvSpPr/>
      </dsp:nvSpPr>
      <dsp:spPr>
        <a:xfrm rot="5400000">
          <a:off x="-224697" y="2831759"/>
          <a:ext cx="1497981" cy="1048587"/>
        </a:xfrm>
        <a:prstGeom prst="chevron">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dirty="0" smtClean="0">
              <a:latin typeface="Century Gothic" panose="020B0502020202020204" pitchFamily="34" charset="0"/>
            </a:rPr>
            <a:t> </a:t>
          </a:r>
          <a:endParaRPr lang="es-CO" sz="2400" kern="1200" dirty="0">
            <a:latin typeface="Century Gothic" panose="020B0502020202020204" pitchFamily="34" charset="0"/>
          </a:endParaRPr>
        </a:p>
      </dsp:txBody>
      <dsp:txXfrm rot="-5400000">
        <a:off x="1" y="3131356"/>
        <a:ext cx="1048587" cy="449394"/>
      </dsp:txXfrm>
    </dsp:sp>
    <dsp:sp modelId="{4D4BF4DA-F595-4781-90D8-DD113D14DB9F}">
      <dsp:nvSpPr>
        <dsp:cNvPr id="0" name=""/>
        <dsp:cNvSpPr/>
      </dsp:nvSpPr>
      <dsp:spPr>
        <a:xfrm rot="5400000">
          <a:off x="3518836" y="136813"/>
          <a:ext cx="973688" cy="5914186"/>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s-CO" sz="1400" kern="1200" dirty="0" smtClean="0">
              <a:latin typeface="Century Gothic" panose="020B0502020202020204" pitchFamily="34" charset="0"/>
            </a:rPr>
            <a:t>Permite a los pequeños agricultores, aprovechar, en los principales mercados, los beneficios de las practicas sostenibles; acceder a los mercados internacionales e incrementar la productividad y la eficiencia, etc.</a:t>
          </a:r>
          <a:endParaRPr lang="es-CO" sz="1400" kern="1200" dirty="0">
            <a:latin typeface="Century Gothic" panose="020B0502020202020204" pitchFamily="34" charset="0"/>
          </a:endParaRPr>
        </a:p>
      </dsp:txBody>
      <dsp:txXfrm rot="-5400000">
        <a:off x="1048587" y="2654594"/>
        <a:ext cx="5866654" cy="878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BD74D-68DB-435D-B45D-774EA1834833}">
      <dsp:nvSpPr>
        <dsp:cNvPr id="0" name=""/>
        <dsp:cNvSpPr/>
      </dsp:nvSpPr>
      <dsp:spPr>
        <a:xfrm>
          <a:off x="0" y="253076"/>
          <a:ext cx="7693572" cy="327600"/>
        </a:xfrm>
        <a:prstGeom prst="rect">
          <a:avLst/>
        </a:prstGeom>
        <a:solidFill>
          <a:schemeClr val="lt1">
            <a:alpha val="90000"/>
            <a:hueOff val="0"/>
            <a:satOff val="0"/>
            <a:lumOff val="0"/>
            <a:alphaOff val="0"/>
          </a:schemeClr>
        </a:solidFill>
        <a:ln w="25400" cap="flat" cmpd="sng" algn="ctr">
          <a:solidFill>
            <a:srgbClr val="E46C0A"/>
          </a:solidFill>
          <a:prstDash val="solid"/>
        </a:ln>
        <a:effectLst/>
      </dsp:spPr>
      <dsp:style>
        <a:lnRef idx="2">
          <a:scrgbClr r="0" g="0" b="0"/>
        </a:lnRef>
        <a:fillRef idx="1">
          <a:scrgbClr r="0" g="0" b="0"/>
        </a:fillRef>
        <a:effectRef idx="0">
          <a:scrgbClr r="0" g="0" b="0"/>
        </a:effectRef>
        <a:fontRef idx="minor"/>
      </dsp:style>
    </dsp:sp>
    <dsp:sp modelId="{02F3A9F0-BCDD-4661-A266-59BF97334E63}">
      <dsp:nvSpPr>
        <dsp:cNvPr id="0" name=""/>
        <dsp:cNvSpPr/>
      </dsp:nvSpPr>
      <dsp:spPr>
        <a:xfrm>
          <a:off x="384678" y="61196"/>
          <a:ext cx="5385500" cy="383760"/>
        </a:xfrm>
        <a:prstGeom prst="roundRect">
          <a:avLst/>
        </a:prstGeom>
        <a:solidFill>
          <a:srgbClr val="E46C0A"/>
        </a:solidFill>
        <a:ln w="25400" cap="flat" cmpd="sng" algn="ctr">
          <a:solidFill>
            <a:srgbClr val="E46C0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559" tIns="0" rIns="203559" bIns="0" numCol="1" spcCol="1270" anchor="ctr" anchorCtr="0">
          <a:noAutofit/>
        </a:bodyPr>
        <a:lstStyle/>
        <a:p>
          <a:pPr lvl="0" algn="ctr" defTabSz="444500">
            <a:lnSpc>
              <a:spcPct val="90000"/>
            </a:lnSpc>
            <a:spcBef>
              <a:spcPct val="0"/>
            </a:spcBef>
            <a:spcAft>
              <a:spcPct val="35000"/>
            </a:spcAft>
          </a:pPr>
          <a:r>
            <a:rPr lang="es-CO" sz="1000" b="1" kern="1200" dirty="0" smtClean="0">
              <a:latin typeface="Century Gothic" panose="020B0502020202020204" pitchFamily="34" charset="0"/>
            </a:rPr>
            <a:t>Compromiso con la transparencia</a:t>
          </a:r>
        </a:p>
      </dsp:txBody>
      <dsp:txXfrm>
        <a:off x="403412" y="79930"/>
        <a:ext cx="5348032" cy="346292"/>
      </dsp:txXfrm>
    </dsp:sp>
    <dsp:sp modelId="{FDD54C3E-BD7D-4529-AA1B-3054B5C9811B}">
      <dsp:nvSpPr>
        <dsp:cNvPr id="0" name=""/>
        <dsp:cNvSpPr/>
      </dsp:nvSpPr>
      <dsp:spPr>
        <a:xfrm>
          <a:off x="0" y="842756"/>
          <a:ext cx="7693572" cy="327600"/>
        </a:xfrm>
        <a:prstGeom prst="rect">
          <a:avLst/>
        </a:prstGeom>
        <a:solidFill>
          <a:schemeClr val="lt1">
            <a:alpha val="90000"/>
            <a:hueOff val="0"/>
            <a:satOff val="0"/>
            <a:lumOff val="0"/>
            <a:alphaOff val="0"/>
          </a:schemeClr>
        </a:solidFill>
        <a:ln w="25400" cap="flat" cmpd="sng" algn="ctr">
          <a:solidFill>
            <a:srgbClr val="76B531"/>
          </a:solidFill>
          <a:prstDash val="solid"/>
        </a:ln>
        <a:effectLst/>
      </dsp:spPr>
      <dsp:style>
        <a:lnRef idx="2">
          <a:scrgbClr r="0" g="0" b="0"/>
        </a:lnRef>
        <a:fillRef idx="1">
          <a:scrgbClr r="0" g="0" b="0"/>
        </a:fillRef>
        <a:effectRef idx="0">
          <a:scrgbClr r="0" g="0" b="0"/>
        </a:effectRef>
        <a:fontRef idx="minor"/>
      </dsp:style>
    </dsp:sp>
    <dsp:sp modelId="{0DBD0CC3-A7A1-4AFC-8763-13E62B802E0E}">
      <dsp:nvSpPr>
        <dsp:cNvPr id="0" name=""/>
        <dsp:cNvSpPr/>
      </dsp:nvSpPr>
      <dsp:spPr>
        <a:xfrm>
          <a:off x="384678" y="650876"/>
          <a:ext cx="5385500" cy="383760"/>
        </a:xfrm>
        <a:prstGeom prst="roundRect">
          <a:avLst/>
        </a:prstGeom>
        <a:solidFill>
          <a:srgbClr val="76B531"/>
        </a:solidFill>
        <a:ln w="25400" cap="flat" cmpd="sng" algn="ctr">
          <a:solidFill>
            <a:srgbClr val="76B53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559" tIns="0" rIns="203559" bIns="0" numCol="1" spcCol="1270" anchor="ctr" anchorCtr="0">
          <a:noAutofit/>
        </a:bodyPr>
        <a:lstStyle/>
        <a:p>
          <a:pPr lvl="0" algn="ctr" defTabSz="444500">
            <a:lnSpc>
              <a:spcPct val="90000"/>
            </a:lnSpc>
            <a:spcBef>
              <a:spcPct val="0"/>
            </a:spcBef>
            <a:spcAft>
              <a:spcPct val="35000"/>
            </a:spcAft>
          </a:pPr>
          <a:r>
            <a:rPr lang="es-CO" sz="1000" b="1" kern="1200" dirty="0" smtClean="0">
              <a:latin typeface="Century Gothic" panose="020B0502020202020204" pitchFamily="34" charset="0"/>
            </a:rPr>
            <a:t>Cumplimiento con las leyes y regulaciones aplicables</a:t>
          </a:r>
          <a:endParaRPr lang="es-CO" sz="1000" b="1" kern="1200" dirty="0">
            <a:latin typeface="Century Gothic" panose="020B0502020202020204" pitchFamily="34" charset="0"/>
          </a:endParaRPr>
        </a:p>
      </dsp:txBody>
      <dsp:txXfrm>
        <a:off x="403412" y="669610"/>
        <a:ext cx="5348032" cy="346292"/>
      </dsp:txXfrm>
    </dsp:sp>
    <dsp:sp modelId="{25B9829A-3FE3-48F8-8646-FD18A19BEF56}">
      <dsp:nvSpPr>
        <dsp:cNvPr id="0" name=""/>
        <dsp:cNvSpPr/>
      </dsp:nvSpPr>
      <dsp:spPr>
        <a:xfrm>
          <a:off x="0" y="1432436"/>
          <a:ext cx="7693572" cy="327600"/>
        </a:xfrm>
        <a:prstGeom prst="rect">
          <a:avLst/>
        </a:prstGeom>
        <a:solidFill>
          <a:schemeClr val="lt1">
            <a:alpha val="90000"/>
            <a:hueOff val="0"/>
            <a:satOff val="0"/>
            <a:lumOff val="0"/>
            <a:alphaOff val="0"/>
          </a:schemeClr>
        </a:solidFill>
        <a:ln w="25400" cap="flat" cmpd="sng" algn="ctr">
          <a:solidFill>
            <a:schemeClr val="accent5">
              <a:hueOff val="930578"/>
              <a:satOff val="3199"/>
              <a:lumOff val="-15350"/>
              <a:alphaOff val="0"/>
            </a:schemeClr>
          </a:solidFill>
          <a:prstDash val="solid"/>
        </a:ln>
        <a:effectLst/>
      </dsp:spPr>
      <dsp:style>
        <a:lnRef idx="2">
          <a:scrgbClr r="0" g="0" b="0"/>
        </a:lnRef>
        <a:fillRef idx="1">
          <a:scrgbClr r="0" g="0" b="0"/>
        </a:fillRef>
        <a:effectRef idx="0">
          <a:scrgbClr r="0" g="0" b="0"/>
        </a:effectRef>
        <a:fontRef idx="minor"/>
      </dsp:style>
    </dsp:sp>
    <dsp:sp modelId="{9E3E409B-4322-4514-A7DE-A0A66CB0E935}">
      <dsp:nvSpPr>
        <dsp:cNvPr id="0" name=""/>
        <dsp:cNvSpPr/>
      </dsp:nvSpPr>
      <dsp:spPr>
        <a:xfrm>
          <a:off x="384678" y="1240556"/>
          <a:ext cx="5385500" cy="383760"/>
        </a:xfrm>
        <a:prstGeom prst="roundRect">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559" tIns="0" rIns="203559" bIns="0" numCol="1" spcCol="1270" anchor="ctr" anchorCtr="0">
          <a:noAutofit/>
        </a:bodyPr>
        <a:lstStyle/>
        <a:p>
          <a:pPr lvl="0" algn="ctr" defTabSz="444500">
            <a:lnSpc>
              <a:spcPct val="90000"/>
            </a:lnSpc>
            <a:spcBef>
              <a:spcPct val="0"/>
            </a:spcBef>
            <a:spcAft>
              <a:spcPct val="35000"/>
            </a:spcAft>
          </a:pPr>
          <a:r>
            <a:rPr lang="es-CO" sz="1000" b="1" kern="1200" dirty="0" smtClean="0">
              <a:latin typeface="Century Gothic" panose="020B0502020202020204" pitchFamily="34" charset="0"/>
            </a:rPr>
            <a:t>Compromiso con la viabilidad económica y financiera de largo plazo</a:t>
          </a:r>
          <a:endParaRPr lang="es-CO" sz="1000" b="1" kern="1200" dirty="0">
            <a:latin typeface="Century Gothic" panose="020B0502020202020204" pitchFamily="34" charset="0"/>
          </a:endParaRPr>
        </a:p>
      </dsp:txBody>
      <dsp:txXfrm>
        <a:off x="403412" y="1259290"/>
        <a:ext cx="5348032" cy="346292"/>
      </dsp:txXfrm>
    </dsp:sp>
    <dsp:sp modelId="{750EE571-BB1B-4874-BF51-A43163905494}">
      <dsp:nvSpPr>
        <dsp:cNvPr id="0" name=""/>
        <dsp:cNvSpPr/>
      </dsp:nvSpPr>
      <dsp:spPr>
        <a:xfrm>
          <a:off x="0" y="2022116"/>
          <a:ext cx="7693572" cy="327600"/>
        </a:xfrm>
        <a:prstGeom prst="rect">
          <a:avLst/>
        </a:prstGeom>
        <a:solidFill>
          <a:schemeClr val="lt1">
            <a:alpha val="90000"/>
            <a:hueOff val="0"/>
            <a:satOff val="0"/>
            <a:lumOff val="0"/>
            <a:alphaOff val="0"/>
          </a:schemeClr>
        </a:solidFill>
        <a:ln w="25400" cap="flat" cmpd="sng" algn="ctr">
          <a:solidFill>
            <a:schemeClr val="accent5">
              <a:hueOff val="1395868"/>
              <a:satOff val="4798"/>
              <a:lumOff val="-23025"/>
              <a:alphaOff val="0"/>
            </a:schemeClr>
          </a:solidFill>
          <a:prstDash val="solid"/>
        </a:ln>
        <a:effectLst/>
      </dsp:spPr>
      <dsp:style>
        <a:lnRef idx="2">
          <a:scrgbClr r="0" g="0" b="0"/>
        </a:lnRef>
        <a:fillRef idx="1">
          <a:scrgbClr r="0" g="0" b="0"/>
        </a:fillRef>
        <a:effectRef idx="0">
          <a:scrgbClr r="0" g="0" b="0"/>
        </a:effectRef>
        <a:fontRef idx="minor"/>
      </dsp:style>
    </dsp:sp>
    <dsp:sp modelId="{24E93089-A693-40E8-AA6C-71FDFF74BA3B}">
      <dsp:nvSpPr>
        <dsp:cNvPr id="0" name=""/>
        <dsp:cNvSpPr/>
      </dsp:nvSpPr>
      <dsp:spPr>
        <a:xfrm>
          <a:off x="384678" y="1830236"/>
          <a:ext cx="5385500" cy="383760"/>
        </a:xfrm>
        <a:prstGeom prst="roundRect">
          <a:avLst/>
        </a:prstGeom>
        <a:solidFill>
          <a:schemeClr val="accent1">
            <a:lumMod val="5000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559" tIns="0" rIns="203559" bIns="0" numCol="1" spcCol="1270" anchor="ctr" anchorCtr="0">
          <a:noAutofit/>
        </a:bodyPr>
        <a:lstStyle/>
        <a:p>
          <a:pPr lvl="0" algn="ctr" defTabSz="444500">
            <a:lnSpc>
              <a:spcPct val="90000"/>
            </a:lnSpc>
            <a:spcBef>
              <a:spcPct val="0"/>
            </a:spcBef>
            <a:spcAft>
              <a:spcPct val="35000"/>
            </a:spcAft>
          </a:pPr>
          <a:r>
            <a:rPr lang="es-CO" sz="1000" b="1" kern="1200" dirty="0" smtClean="0">
              <a:latin typeface="Century Gothic" panose="020B0502020202020204" pitchFamily="34" charset="0"/>
            </a:rPr>
            <a:t>Uso de las mejores prácticas apropiadas por parte de los cultivadores y procesadores</a:t>
          </a:r>
          <a:endParaRPr lang="es-CO" sz="1000" b="1" kern="1200" dirty="0">
            <a:latin typeface="Century Gothic" panose="020B0502020202020204" pitchFamily="34" charset="0"/>
          </a:endParaRPr>
        </a:p>
      </dsp:txBody>
      <dsp:txXfrm>
        <a:off x="403412" y="1848970"/>
        <a:ext cx="5348032" cy="346292"/>
      </dsp:txXfrm>
    </dsp:sp>
    <dsp:sp modelId="{F13E079B-63B0-481C-B0DF-9BB65D680083}">
      <dsp:nvSpPr>
        <dsp:cNvPr id="0" name=""/>
        <dsp:cNvSpPr/>
      </dsp:nvSpPr>
      <dsp:spPr>
        <a:xfrm>
          <a:off x="0" y="2611796"/>
          <a:ext cx="7693572" cy="327600"/>
        </a:xfrm>
        <a:prstGeom prst="rect">
          <a:avLst/>
        </a:prstGeom>
        <a:solidFill>
          <a:schemeClr val="lt1">
            <a:alpha val="90000"/>
            <a:hueOff val="0"/>
            <a:satOff val="0"/>
            <a:lumOff val="0"/>
            <a:alphaOff val="0"/>
          </a:schemeClr>
        </a:solidFill>
        <a:ln w="25400" cap="flat" cmpd="sng" algn="ctr">
          <a:solidFill>
            <a:schemeClr val="accent5">
              <a:hueOff val="1861157"/>
              <a:satOff val="6398"/>
              <a:lumOff val="-30701"/>
              <a:alphaOff val="0"/>
            </a:schemeClr>
          </a:solidFill>
          <a:prstDash val="solid"/>
        </a:ln>
        <a:effectLst/>
      </dsp:spPr>
      <dsp:style>
        <a:lnRef idx="2">
          <a:scrgbClr r="0" g="0" b="0"/>
        </a:lnRef>
        <a:fillRef idx="1">
          <a:scrgbClr r="0" g="0" b="0"/>
        </a:fillRef>
        <a:effectRef idx="0">
          <a:scrgbClr r="0" g="0" b="0"/>
        </a:effectRef>
        <a:fontRef idx="minor"/>
      </dsp:style>
    </dsp:sp>
    <dsp:sp modelId="{D107A358-B7E3-4353-933A-E3C13D3EFDDE}">
      <dsp:nvSpPr>
        <dsp:cNvPr id="0" name=""/>
        <dsp:cNvSpPr/>
      </dsp:nvSpPr>
      <dsp:spPr>
        <a:xfrm>
          <a:off x="384678" y="2419916"/>
          <a:ext cx="5385500" cy="383760"/>
        </a:xfrm>
        <a:prstGeom prst="roundRect">
          <a:avLst/>
        </a:prstGeom>
        <a:solidFill>
          <a:schemeClr val="accent5">
            <a:hueOff val="1861157"/>
            <a:satOff val="6398"/>
            <a:lumOff val="-307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559" tIns="0" rIns="203559" bIns="0" numCol="1" spcCol="1270" anchor="ctr" anchorCtr="0">
          <a:noAutofit/>
        </a:bodyPr>
        <a:lstStyle/>
        <a:p>
          <a:pPr lvl="0" algn="ctr" defTabSz="444500">
            <a:lnSpc>
              <a:spcPct val="90000"/>
            </a:lnSpc>
            <a:spcBef>
              <a:spcPct val="0"/>
            </a:spcBef>
            <a:spcAft>
              <a:spcPct val="35000"/>
            </a:spcAft>
          </a:pPr>
          <a:r>
            <a:rPr lang="es-CO" sz="1000" b="1" kern="1200" dirty="0" smtClean="0">
              <a:latin typeface="Century Gothic" panose="020B0502020202020204" pitchFamily="34" charset="0"/>
            </a:rPr>
            <a:t>Responsabilidad con el medio ambiente y conservación de los recursos naturales y la biodiversidad </a:t>
          </a:r>
          <a:endParaRPr lang="es-CO" sz="1000" b="1" kern="1200" dirty="0">
            <a:latin typeface="Century Gothic" panose="020B0502020202020204" pitchFamily="34" charset="0"/>
          </a:endParaRPr>
        </a:p>
      </dsp:txBody>
      <dsp:txXfrm>
        <a:off x="403412" y="2438650"/>
        <a:ext cx="5348032" cy="346292"/>
      </dsp:txXfrm>
    </dsp:sp>
    <dsp:sp modelId="{7749EF96-FC48-4EE9-B453-307A6032E55A}">
      <dsp:nvSpPr>
        <dsp:cNvPr id="0" name=""/>
        <dsp:cNvSpPr/>
      </dsp:nvSpPr>
      <dsp:spPr>
        <a:xfrm>
          <a:off x="0" y="3201476"/>
          <a:ext cx="7693572" cy="327600"/>
        </a:xfrm>
        <a:prstGeom prst="rect">
          <a:avLst/>
        </a:prstGeom>
        <a:solidFill>
          <a:schemeClr val="lt1">
            <a:alpha val="90000"/>
            <a:hueOff val="0"/>
            <a:satOff val="0"/>
            <a:lumOff val="0"/>
            <a:alphaOff val="0"/>
          </a:schemeClr>
        </a:solidFill>
        <a:ln w="25400" cap="flat" cmpd="sng" algn="ctr">
          <a:solidFill>
            <a:schemeClr val="accent5">
              <a:hueOff val="2326446"/>
              <a:satOff val="7997"/>
              <a:lumOff val="-38376"/>
              <a:alphaOff val="0"/>
            </a:schemeClr>
          </a:solidFill>
          <a:prstDash val="solid"/>
        </a:ln>
        <a:effectLst/>
      </dsp:spPr>
      <dsp:style>
        <a:lnRef idx="2">
          <a:scrgbClr r="0" g="0" b="0"/>
        </a:lnRef>
        <a:fillRef idx="1">
          <a:scrgbClr r="0" g="0" b="0"/>
        </a:fillRef>
        <a:effectRef idx="0">
          <a:scrgbClr r="0" g="0" b="0"/>
        </a:effectRef>
        <a:fontRef idx="minor"/>
      </dsp:style>
    </dsp:sp>
    <dsp:sp modelId="{2FB983CE-4312-4BB5-A278-34B6E6EF0DF5}">
      <dsp:nvSpPr>
        <dsp:cNvPr id="0" name=""/>
        <dsp:cNvSpPr/>
      </dsp:nvSpPr>
      <dsp:spPr>
        <a:xfrm>
          <a:off x="384678" y="3009596"/>
          <a:ext cx="5385500" cy="383760"/>
        </a:xfrm>
        <a:prstGeom prst="roundRect">
          <a:avLst/>
        </a:prstGeom>
        <a:solidFill>
          <a:schemeClr val="accent5">
            <a:hueOff val="2326446"/>
            <a:satOff val="7997"/>
            <a:lumOff val="-383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559" tIns="0" rIns="203559" bIns="0" numCol="1" spcCol="1270" anchor="ctr" anchorCtr="0">
          <a:noAutofit/>
        </a:bodyPr>
        <a:lstStyle/>
        <a:p>
          <a:pPr lvl="0" algn="ctr" defTabSz="444500">
            <a:lnSpc>
              <a:spcPct val="90000"/>
            </a:lnSpc>
            <a:spcBef>
              <a:spcPct val="0"/>
            </a:spcBef>
            <a:spcAft>
              <a:spcPct val="35000"/>
            </a:spcAft>
          </a:pPr>
          <a:r>
            <a:rPr lang="es-CO" sz="1000" b="1" kern="1200" dirty="0" smtClean="0">
              <a:latin typeface="Century Gothic" panose="020B0502020202020204" pitchFamily="34" charset="0"/>
            </a:rPr>
            <a:t>Responsabilidad de los cultivadores y plantas de beneficio con los empleados, individuos y comunidades</a:t>
          </a:r>
          <a:endParaRPr lang="es-CO" sz="1000" b="1" kern="1200" dirty="0">
            <a:latin typeface="Century Gothic" panose="020B0502020202020204" pitchFamily="34" charset="0"/>
          </a:endParaRPr>
        </a:p>
      </dsp:txBody>
      <dsp:txXfrm>
        <a:off x="403412" y="3028330"/>
        <a:ext cx="5348032" cy="346292"/>
      </dsp:txXfrm>
    </dsp:sp>
    <dsp:sp modelId="{3C303737-A87D-4505-93A7-C06162277A78}">
      <dsp:nvSpPr>
        <dsp:cNvPr id="0" name=""/>
        <dsp:cNvSpPr/>
      </dsp:nvSpPr>
      <dsp:spPr>
        <a:xfrm>
          <a:off x="0" y="3791156"/>
          <a:ext cx="7693572" cy="327600"/>
        </a:xfrm>
        <a:prstGeom prst="rect">
          <a:avLst/>
        </a:prstGeom>
        <a:solidFill>
          <a:schemeClr val="lt1">
            <a:alpha val="90000"/>
            <a:hueOff val="0"/>
            <a:satOff val="0"/>
            <a:lumOff val="0"/>
            <a:alphaOff val="0"/>
          </a:schemeClr>
        </a:solidFill>
        <a:ln w="25400" cap="flat" cmpd="sng" algn="ctr">
          <a:solidFill>
            <a:schemeClr val="accent5">
              <a:hueOff val="2791735"/>
              <a:satOff val="9597"/>
              <a:lumOff val="-46051"/>
              <a:alphaOff val="0"/>
            </a:schemeClr>
          </a:solidFill>
          <a:prstDash val="solid"/>
        </a:ln>
        <a:effectLst/>
      </dsp:spPr>
      <dsp:style>
        <a:lnRef idx="2">
          <a:scrgbClr r="0" g="0" b="0"/>
        </a:lnRef>
        <a:fillRef idx="1">
          <a:scrgbClr r="0" g="0" b="0"/>
        </a:fillRef>
        <a:effectRef idx="0">
          <a:scrgbClr r="0" g="0" b="0"/>
        </a:effectRef>
        <a:fontRef idx="minor"/>
      </dsp:style>
    </dsp:sp>
    <dsp:sp modelId="{733DE696-91D4-4952-ABF1-0A04C3A40670}">
      <dsp:nvSpPr>
        <dsp:cNvPr id="0" name=""/>
        <dsp:cNvSpPr/>
      </dsp:nvSpPr>
      <dsp:spPr>
        <a:xfrm>
          <a:off x="384678" y="3599276"/>
          <a:ext cx="5385500" cy="383760"/>
        </a:xfrm>
        <a:prstGeom prst="roundRect">
          <a:avLst/>
        </a:prstGeom>
        <a:solidFill>
          <a:schemeClr val="accent5">
            <a:hueOff val="2791735"/>
            <a:satOff val="9597"/>
            <a:lumOff val="-460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559" tIns="0" rIns="203559" bIns="0" numCol="1" spcCol="1270" anchor="ctr" anchorCtr="0">
          <a:noAutofit/>
        </a:bodyPr>
        <a:lstStyle/>
        <a:p>
          <a:pPr lvl="0" algn="ctr" defTabSz="444500">
            <a:lnSpc>
              <a:spcPct val="90000"/>
            </a:lnSpc>
            <a:spcBef>
              <a:spcPct val="0"/>
            </a:spcBef>
            <a:spcAft>
              <a:spcPct val="35000"/>
            </a:spcAft>
          </a:pPr>
          <a:r>
            <a:rPr lang="es-CO" sz="1000" b="1" kern="1200" dirty="0" smtClean="0">
              <a:latin typeface="Century Gothic" panose="020B0502020202020204" pitchFamily="34" charset="0"/>
            </a:rPr>
            <a:t>Desarrollo responsable de nuevas plantaciones </a:t>
          </a:r>
          <a:endParaRPr lang="es-CO" sz="1000" b="1" kern="1200" dirty="0">
            <a:latin typeface="Century Gothic" panose="020B0502020202020204" pitchFamily="34" charset="0"/>
          </a:endParaRPr>
        </a:p>
      </dsp:txBody>
      <dsp:txXfrm>
        <a:off x="403412" y="3618010"/>
        <a:ext cx="5348032" cy="346292"/>
      </dsp:txXfrm>
    </dsp:sp>
    <dsp:sp modelId="{827682C2-9A4B-4E69-B774-D4D0A0F8870B}">
      <dsp:nvSpPr>
        <dsp:cNvPr id="0" name=""/>
        <dsp:cNvSpPr/>
      </dsp:nvSpPr>
      <dsp:spPr>
        <a:xfrm>
          <a:off x="0" y="4380836"/>
          <a:ext cx="7693572" cy="327600"/>
        </a:xfrm>
        <a:prstGeom prst="rect">
          <a:avLst/>
        </a:prstGeom>
        <a:solidFill>
          <a:schemeClr val="lt1">
            <a:alpha val="90000"/>
            <a:hueOff val="0"/>
            <a:satOff val="0"/>
            <a:lumOff val="0"/>
            <a:alphaOff val="0"/>
          </a:schemeClr>
        </a:solidFill>
        <a:ln w="25400" cap="flat" cmpd="sng" algn="ctr">
          <a:solidFill>
            <a:schemeClr val="accent5">
              <a:hueOff val="3257024"/>
              <a:satOff val="11196"/>
              <a:lumOff val="-53726"/>
              <a:alphaOff val="0"/>
            </a:schemeClr>
          </a:solidFill>
          <a:prstDash val="solid"/>
        </a:ln>
        <a:effectLst/>
      </dsp:spPr>
      <dsp:style>
        <a:lnRef idx="2">
          <a:scrgbClr r="0" g="0" b="0"/>
        </a:lnRef>
        <a:fillRef idx="1">
          <a:scrgbClr r="0" g="0" b="0"/>
        </a:fillRef>
        <a:effectRef idx="0">
          <a:scrgbClr r="0" g="0" b="0"/>
        </a:effectRef>
        <a:fontRef idx="minor"/>
      </dsp:style>
    </dsp:sp>
    <dsp:sp modelId="{F7198754-4BB1-4775-BC6E-92A0A0E510A8}">
      <dsp:nvSpPr>
        <dsp:cNvPr id="0" name=""/>
        <dsp:cNvSpPr/>
      </dsp:nvSpPr>
      <dsp:spPr>
        <a:xfrm>
          <a:off x="384678" y="4188956"/>
          <a:ext cx="5385500" cy="383760"/>
        </a:xfrm>
        <a:prstGeom prst="roundRect">
          <a:avLst/>
        </a:prstGeom>
        <a:solidFill>
          <a:schemeClr val="accent5">
            <a:hueOff val="3257024"/>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559" tIns="0" rIns="203559" bIns="0" numCol="1" spcCol="1270" anchor="ctr" anchorCtr="0">
          <a:noAutofit/>
        </a:bodyPr>
        <a:lstStyle/>
        <a:p>
          <a:pPr lvl="0" algn="ctr" defTabSz="444500">
            <a:lnSpc>
              <a:spcPct val="90000"/>
            </a:lnSpc>
            <a:spcBef>
              <a:spcPct val="0"/>
            </a:spcBef>
            <a:spcAft>
              <a:spcPct val="35000"/>
            </a:spcAft>
          </a:pPr>
          <a:r>
            <a:rPr lang="es-CO" sz="1000" b="1" kern="1200" dirty="0" smtClean="0">
              <a:latin typeface="Century Gothic" panose="020B0502020202020204" pitchFamily="34" charset="0"/>
            </a:rPr>
            <a:t>Compromiso con el mejoramiento continuo en las áreas claves de la agroindustria </a:t>
          </a:r>
          <a:endParaRPr lang="es-CO" sz="1000" b="1" kern="1200" dirty="0">
            <a:latin typeface="Century Gothic" panose="020B0502020202020204" pitchFamily="34" charset="0"/>
          </a:endParaRPr>
        </a:p>
      </dsp:txBody>
      <dsp:txXfrm>
        <a:off x="403412" y="4207690"/>
        <a:ext cx="534803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889681" cy="496569"/>
          </a:xfrm>
          <a:prstGeom prst="rect">
            <a:avLst/>
          </a:prstGeom>
        </p:spPr>
        <p:txBody>
          <a:bodyPr vert="horz" lIns="89986" tIns="44993" rIns="89986" bIns="44993" rtlCol="0"/>
          <a:lstStyle>
            <a:lvl1pPr algn="l">
              <a:defRPr sz="1200"/>
            </a:lvl1pPr>
          </a:lstStyle>
          <a:p>
            <a:endParaRPr lang="es-CO"/>
          </a:p>
        </p:txBody>
      </p:sp>
      <p:sp>
        <p:nvSpPr>
          <p:cNvPr id="3" name="2 Marcador de fecha"/>
          <p:cNvSpPr>
            <a:spLocks noGrp="1"/>
          </p:cNvSpPr>
          <p:nvPr>
            <p:ph type="dt" sz="quarter" idx="1"/>
          </p:nvPr>
        </p:nvSpPr>
        <p:spPr>
          <a:xfrm>
            <a:off x="3777865" y="1"/>
            <a:ext cx="2889681" cy="496569"/>
          </a:xfrm>
          <a:prstGeom prst="rect">
            <a:avLst/>
          </a:prstGeom>
        </p:spPr>
        <p:txBody>
          <a:bodyPr vert="horz" lIns="89986" tIns="44993" rIns="89986" bIns="44993" rtlCol="0"/>
          <a:lstStyle>
            <a:lvl1pPr algn="r">
              <a:defRPr sz="1200"/>
            </a:lvl1pPr>
          </a:lstStyle>
          <a:p>
            <a:fld id="{B924BA21-6E22-4F95-9946-5A131AC9F339}" type="datetimeFigureOut">
              <a:rPr lang="es-CO" smtClean="0"/>
              <a:t>15/08/17</a:t>
            </a:fld>
            <a:endParaRPr lang="es-CO"/>
          </a:p>
        </p:txBody>
      </p:sp>
      <p:sp>
        <p:nvSpPr>
          <p:cNvPr id="4" name="3 Marcador de pie de página"/>
          <p:cNvSpPr>
            <a:spLocks noGrp="1"/>
          </p:cNvSpPr>
          <p:nvPr>
            <p:ph type="ftr" sz="quarter" idx="2"/>
          </p:nvPr>
        </p:nvSpPr>
        <p:spPr>
          <a:xfrm>
            <a:off x="0" y="9430080"/>
            <a:ext cx="2889681" cy="496569"/>
          </a:xfrm>
          <a:prstGeom prst="rect">
            <a:avLst/>
          </a:prstGeom>
        </p:spPr>
        <p:txBody>
          <a:bodyPr vert="horz" lIns="89986" tIns="44993" rIns="89986" bIns="44993"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777865" y="9430080"/>
            <a:ext cx="2889681" cy="496569"/>
          </a:xfrm>
          <a:prstGeom prst="rect">
            <a:avLst/>
          </a:prstGeom>
        </p:spPr>
        <p:txBody>
          <a:bodyPr vert="horz" lIns="89986" tIns="44993" rIns="89986" bIns="44993" rtlCol="0" anchor="b"/>
          <a:lstStyle>
            <a:lvl1pPr algn="r">
              <a:defRPr sz="1200"/>
            </a:lvl1pPr>
          </a:lstStyle>
          <a:p>
            <a:fld id="{9C9EE3E6-AE56-41BE-B897-E6B46D70A015}" type="slidenum">
              <a:rPr lang="es-CO" smtClean="0"/>
              <a:t>‹Nr.›</a:t>
            </a:fld>
            <a:endParaRPr lang="es-CO"/>
          </a:p>
        </p:txBody>
      </p:sp>
    </p:spTree>
    <p:extLst>
      <p:ext uri="{BB962C8B-B14F-4D97-AF65-F5344CB8AC3E}">
        <p14:creationId xmlns:p14="http://schemas.microsoft.com/office/powerpoint/2010/main" val="161941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889680" cy="498145"/>
          </a:xfrm>
          <a:prstGeom prst="rect">
            <a:avLst/>
          </a:prstGeom>
          <a:noFill/>
          <a:ln>
            <a:noFill/>
          </a:ln>
        </p:spPr>
        <p:txBody>
          <a:bodyPr lIns="89971" tIns="89971" rIns="89971" bIns="89971" anchor="t" anchorCtr="0"/>
          <a:lstStyle>
            <a:lvl1pPr marL="0" marR="0" indent="0" algn="l" rtl="0">
              <a:lnSpc>
                <a:spcPct val="100000"/>
              </a:lnSpc>
              <a:spcBef>
                <a:spcPts val="0"/>
              </a:spcBef>
              <a:spcAft>
                <a:spcPts val="0"/>
              </a:spcAft>
              <a:defRPr/>
            </a:lvl1pPr>
            <a:lvl2pPr marL="449931" marR="0" indent="0" algn="l" rtl="0">
              <a:lnSpc>
                <a:spcPct val="100000"/>
              </a:lnSpc>
              <a:spcBef>
                <a:spcPts val="0"/>
              </a:spcBef>
              <a:spcAft>
                <a:spcPts val="0"/>
              </a:spcAft>
              <a:defRPr/>
            </a:lvl2pPr>
            <a:lvl3pPr marL="899861" marR="0" indent="0" algn="l" rtl="0">
              <a:lnSpc>
                <a:spcPct val="100000"/>
              </a:lnSpc>
              <a:spcBef>
                <a:spcPts val="0"/>
              </a:spcBef>
              <a:spcAft>
                <a:spcPts val="0"/>
              </a:spcAft>
              <a:defRPr/>
            </a:lvl3pPr>
            <a:lvl4pPr marL="1349792" marR="0" indent="0" algn="l" rtl="0">
              <a:lnSpc>
                <a:spcPct val="100000"/>
              </a:lnSpc>
              <a:spcBef>
                <a:spcPts val="0"/>
              </a:spcBef>
              <a:spcAft>
                <a:spcPts val="0"/>
              </a:spcAft>
              <a:defRPr/>
            </a:lvl4pPr>
            <a:lvl5pPr marL="1799722" marR="0" indent="0" algn="l" rtl="0">
              <a:lnSpc>
                <a:spcPct val="100000"/>
              </a:lnSpc>
              <a:spcBef>
                <a:spcPts val="0"/>
              </a:spcBef>
              <a:spcAft>
                <a:spcPts val="0"/>
              </a:spcAft>
              <a:defRPr/>
            </a:lvl5pPr>
            <a:lvl6pPr marL="2249653" marR="0" indent="0" algn="l" rtl="0">
              <a:lnSpc>
                <a:spcPct val="100000"/>
              </a:lnSpc>
              <a:spcBef>
                <a:spcPts val="0"/>
              </a:spcBef>
              <a:spcAft>
                <a:spcPts val="0"/>
              </a:spcAft>
              <a:defRPr/>
            </a:lvl6pPr>
            <a:lvl7pPr marL="3149514" marR="0" indent="0" algn="l" rtl="0">
              <a:lnSpc>
                <a:spcPct val="100000"/>
              </a:lnSpc>
              <a:spcBef>
                <a:spcPts val="0"/>
              </a:spcBef>
              <a:spcAft>
                <a:spcPts val="0"/>
              </a:spcAft>
              <a:defRPr/>
            </a:lvl7pPr>
            <a:lvl8pPr marL="4499305" marR="0" indent="0" algn="l" rtl="0">
              <a:lnSpc>
                <a:spcPct val="100000"/>
              </a:lnSpc>
              <a:spcBef>
                <a:spcPts val="0"/>
              </a:spcBef>
              <a:spcAft>
                <a:spcPts val="0"/>
              </a:spcAft>
              <a:defRPr/>
            </a:lvl8pPr>
            <a:lvl9pPr marL="6299027"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777865" y="0"/>
            <a:ext cx="2889680" cy="498145"/>
          </a:xfrm>
          <a:prstGeom prst="rect">
            <a:avLst/>
          </a:prstGeom>
          <a:noFill/>
          <a:ln>
            <a:noFill/>
          </a:ln>
        </p:spPr>
        <p:txBody>
          <a:bodyPr lIns="89971" tIns="89971" rIns="89971" bIns="89971" anchor="t" anchorCtr="0"/>
          <a:lstStyle>
            <a:lvl1pPr marL="0" marR="0" indent="0" algn="r" rtl="0">
              <a:lnSpc>
                <a:spcPct val="100000"/>
              </a:lnSpc>
              <a:spcBef>
                <a:spcPts val="0"/>
              </a:spcBef>
              <a:spcAft>
                <a:spcPts val="0"/>
              </a:spcAft>
              <a:defRPr/>
            </a:lvl1pPr>
            <a:lvl2pPr marL="449931" marR="0" indent="0" algn="l" rtl="0">
              <a:lnSpc>
                <a:spcPct val="100000"/>
              </a:lnSpc>
              <a:spcBef>
                <a:spcPts val="0"/>
              </a:spcBef>
              <a:spcAft>
                <a:spcPts val="0"/>
              </a:spcAft>
              <a:defRPr/>
            </a:lvl2pPr>
            <a:lvl3pPr marL="899861" marR="0" indent="0" algn="l" rtl="0">
              <a:lnSpc>
                <a:spcPct val="100000"/>
              </a:lnSpc>
              <a:spcBef>
                <a:spcPts val="0"/>
              </a:spcBef>
              <a:spcAft>
                <a:spcPts val="0"/>
              </a:spcAft>
              <a:defRPr/>
            </a:lvl3pPr>
            <a:lvl4pPr marL="1349792" marR="0" indent="0" algn="l" rtl="0">
              <a:lnSpc>
                <a:spcPct val="100000"/>
              </a:lnSpc>
              <a:spcBef>
                <a:spcPts val="0"/>
              </a:spcBef>
              <a:spcAft>
                <a:spcPts val="0"/>
              </a:spcAft>
              <a:defRPr/>
            </a:lvl4pPr>
            <a:lvl5pPr marL="1799722" marR="0" indent="0" algn="l" rtl="0">
              <a:lnSpc>
                <a:spcPct val="100000"/>
              </a:lnSpc>
              <a:spcBef>
                <a:spcPts val="0"/>
              </a:spcBef>
              <a:spcAft>
                <a:spcPts val="0"/>
              </a:spcAft>
              <a:defRPr/>
            </a:lvl5pPr>
            <a:lvl6pPr marL="2249653" marR="0" indent="0" algn="l" rtl="0">
              <a:lnSpc>
                <a:spcPct val="100000"/>
              </a:lnSpc>
              <a:spcBef>
                <a:spcPts val="0"/>
              </a:spcBef>
              <a:spcAft>
                <a:spcPts val="0"/>
              </a:spcAft>
              <a:defRPr/>
            </a:lvl6pPr>
            <a:lvl7pPr marL="3149514" marR="0" indent="0" algn="l" rtl="0">
              <a:lnSpc>
                <a:spcPct val="100000"/>
              </a:lnSpc>
              <a:spcBef>
                <a:spcPts val="0"/>
              </a:spcBef>
              <a:spcAft>
                <a:spcPts val="0"/>
              </a:spcAft>
              <a:defRPr/>
            </a:lvl7pPr>
            <a:lvl8pPr marL="4499305" marR="0" indent="0" algn="l" rtl="0">
              <a:lnSpc>
                <a:spcPct val="100000"/>
              </a:lnSpc>
              <a:spcBef>
                <a:spcPts val="0"/>
              </a:spcBef>
              <a:spcAft>
                <a:spcPts val="0"/>
              </a:spcAft>
              <a:defRPr/>
            </a:lvl8pPr>
            <a:lvl9pPr marL="6299027"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01725" y="1241425"/>
            <a:ext cx="4465638" cy="33512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67680" y="4778096"/>
            <a:ext cx="5335269" cy="3909495"/>
          </a:xfrm>
          <a:prstGeom prst="rect">
            <a:avLst/>
          </a:prstGeom>
          <a:noFill/>
          <a:ln>
            <a:noFill/>
          </a:ln>
        </p:spPr>
        <p:txBody>
          <a:bodyPr lIns="89971" tIns="89971" rIns="89971" bIns="89971"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9430080"/>
            <a:ext cx="2889680" cy="498145"/>
          </a:xfrm>
          <a:prstGeom prst="rect">
            <a:avLst/>
          </a:prstGeom>
          <a:noFill/>
          <a:ln>
            <a:noFill/>
          </a:ln>
        </p:spPr>
        <p:txBody>
          <a:bodyPr lIns="89971" tIns="89971" rIns="89971" bIns="89971" anchor="b" anchorCtr="0"/>
          <a:lstStyle>
            <a:lvl1pPr marL="0" marR="0" indent="0" algn="l" rtl="0">
              <a:lnSpc>
                <a:spcPct val="100000"/>
              </a:lnSpc>
              <a:spcBef>
                <a:spcPts val="0"/>
              </a:spcBef>
              <a:spcAft>
                <a:spcPts val="0"/>
              </a:spcAft>
              <a:defRPr/>
            </a:lvl1pPr>
            <a:lvl2pPr marL="449931" marR="0" indent="0" algn="l" rtl="0">
              <a:lnSpc>
                <a:spcPct val="100000"/>
              </a:lnSpc>
              <a:spcBef>
                <a:spcPts val="0"/>
              </a:spcBef>
              <a:spcAft>
                <a:spcPts val="0"/>
              </a:spcAft>
              <a:defRPr/>
            </a:lvl2pPr>
            <a:lvl3pPr marL="899861" marR="0" indent="0" algn="l" rtl="0">
              <a:lnSpc>
                <a:spcPct val="100000"/>
              </a:lnSpc>
              <a:spcBef>
                <a:spcPts val="0"/>
              </a:spcBef>
              <a:spcAft>
                <a:spcPts val="0"/>
              </a:spcAft>
              <a:defRPr/>
            </a:lvl3pPr>
            <a:lvl4pPr marL="1349792" marR="0" indent="0" algn="l" rtl="0">
              <a:lnSpc>
                <a:spcPct val="100000"/>
              </a:lnSpc>
              <a:spcBef>
                <a:spcPts val="0"/>
              </a:spcBef>
              <a:spcAft>
                <a:spcPts val="0"/>
              </a:spcAft>
              <a:defRPr/>
            </a:lvl4pPr>
            <a:lvl5pPr marL="1799722" marR="0" indent="0" algn="l" rtl="0">
              <a:lnSpc>
                <a:spcPct val="100000"/>
              </a:lnSpc>
              <a:spcBef>
                <a:spcPts val="0"/>
              </a:spcBef>
              <a:spcAft>
                <a:spcPts val="0"/>
              </a:spcAft>
              <a:defRPr/>
            </a:lvl5pPr>
            <a:lvl6pPr marL="2249653" marR="0" indent="0" algn="l" rtl="0">
              <a:lnSpc>
                <a:spcPct val="100000"/>
              </a:lnSpc>
              <a:spcBef>
                <a:spcPts val="0"/>
              </a:spcBef>
              <a:spcAft>
                <a:spcPts val="0"/>
              </a:spcAft>
              <a:defRPr/>
            </a:lvl6pPr>
            <a:lvl7pPr marL="3149514" marR="0" indent="0" algn="l" rtl="0">
              <a:lnSpc>
                <a:spcPct val="100000"/>
              </a:lnSpc>
              <a:spcBef>
                <a:spcPts val="0"/>
              </a:spcBef>
              <a:spcAft>
                <a:spcPts val="0"/>
              </a:spcAft>
              <a:defRPr/>
            </a:lvl7pPr>
            <a:lvl8pPr marL="4499305" marR="0" indent="0" algn="l" rtl="0">
              <a:lnSpc>
                <a:spcPct val="100000"/>
              </a:lnSpc>
              <a:spcBef>
                <a:spcPts val="0"/>
              </a:spcBef>
              <a:spcAft>
                <a:spcPts val="0"/>
              </a:spcAft>
              <a:defRPr/>
            </a:lvl8pPr>
            <a:lvl9pPr marL="6299027"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777865" y="9430080"/>
            <a:ext cx="2889680" cy="498145"/>
          </a:xfrm>
          <a:prstGeom prst="rect">
            <a:avLst/>
          </a:prstGeom>
          <a:noFill/>
          <a:ln>
            <a:noFill/>
          </a:ln>
        </p:spPr>
        <p:txBody>
          <a:bodyPr lIns="94818" tIns="47409" rIns="94818" bIns="47409" anchor="b" anchorCtr="0">
            <a:noAutofit/>
          </a:bodyPr>
          <a:lstStyle>
            <a:lvl1pPr marL="0" marR="0" indent="0" algn="r" rtl="0">
              <a:lnSpc>
                <a:spcPct val="100000"/>
              </a:lnSpc>
              <a:spcBef>
                <a:spcPts val="0"/>
              </a:spcBef>
              <a:spcAft>
                <a:spcPts val="0"/>
              </a:spcAft>
              <a:buNone/>
              <a:defRPr sz="1300" b="0" i="0" u="none" strike="noStrike" cap="none" baseline="0">
                <a:solidFill>
                  <a:srgbClr val="000000"/>
                </a:solidFill>
                <a:latin typeface="Arial"/>
                <a:ea typeface="Arial"/>
                <a:cs typeface="Arial"/>
                <a:sym typeface="Arial"/>
              </a:defRPr>
            </a:lvl1pPr>
          </a:lstStyle>
          <a:p>
            <a:pPr>
              <a:buClr>
                <a:srgbClr val="000000"/>
              </a:buClr>
              <a:buSzPct val="25000"/>
            </a:pPr>
            <a:fld id="{00000000-1234-1234-1234-123412341234}" type="slidenum">
              <a:rPr lang="en-US" smtClean="0"/>
              <a:pPr>
                <a:buClr>
                  <a:srgbClr val="000000"/>
                </a:buClr>
                <a:buSzPct val="25000"/>
              </a:pPr>
              <a:t>‹Nr.›</a:t>
            </a:fld>
            <a:endParaRPr lang="en-US"/>
          </a:p>
        </p:txBody>
      </p:sp>
    </p:spTree>
    <p:extLst>
      <p:ext uri="{BB962C8B-B14F-4D97-AF65-F5344CB8AC3E}">
        <p14:creationId xmlns:p14="http://schemas.microsoft.com/office/powerpoint/2010/main" val="17028696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 name="Shape 28"/>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
        <p:nvSpPr>
          <p:cNvPr id="29" name="Shape 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a:spLocks noGrp="1"/>
          </p:cNvSpPr>
          <p:nvPr>
            <p:ph type="pic" idx="2"/>
          </p:nvPr>
        </p:nvSpPr>
        <p:spPr>
          <a:xfrm>
            <a:off x="1792288" y="612775"/>
            <a:ext cx="5486399" cy="4114800"/>
          </a:xfrm>
          <a:prstGeom prst="rect">
            <a:avLst/>
          </a:prstGeom>
          <a:noFill/>
          <a:ln>
            <a:noFill/>
          </a:ln>
        </p:spPr>
      </p:sp>
      <p:sp>
        <p:nvSpPr>
          <p:cNvPr id="35" name="Shape 3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6" name="Shape 3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3" name="Shape 4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4" name="Shape 4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8" name="Shape 5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60" name="Shape 6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6" name="Shape 66"/>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74" name="Shape 74"/>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8" name="Imagen 7" descr="PLANTILLA JUNTA DIRECTIVA-0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4778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771D5C8D-8C51-924D-9154-EF48EA6B667A}" type="datetimeFigureOut">
              <a:rPr lang="es-ES" smtClean="0"/>
              <a:t>15/8/17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B39DC6D-AFA9-7B4C-A6E2-84D3E7A3AFF7}" type="slidenum">
              <a:rPr lang="es-ES" smtClean="0"/>
              <a:t>‹Nr.›</a:t>
            </a:fld>
            <a:endParaRPr lang="es-ES" dirty="0"/>
          </a:p>
        </p:txBody>
      </p:sp>
      <p:pic>
        <p:nvPicPr>
          <p:cNvPr id="8" name="Imagen 7" descr="PLANTILLA JUNTA DIRECTIVA-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02990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spcAft>
                <a:spcPts val="0"/>
              </a:spcAft>
              <a:buClr>
                <a:schemeClr val="dk1"/>
              </a:buClr>
              <a:buFont typeface="Arial"/>
              <a:buChar char="»"/>
              <a:defRPr/>
            </a:lvl6pPr>
            <a:lvl7pPr marL="2971800" marR="0" indent="-101600" algn="l" rtl="0">
              <a:spcBef>
                <a:spcPts val="400"/>
              </a:spcBef>
              <a:spcAft>
                <a:spcPts val="0"/>
              </a:spcAft>
              <a:buClr>
                <a:schemeClr val="dk1"/>
              </a:buClr>
              <a:buFont typeface="Arial"/>
              <a:buChar char="»"/>
              <a:defRPr/>
            </a:lvl7pPr>
            <a:lvl8pPr marL="3429000" marR="0" indent="-101600" algn="l" rtl="0">
              <a:spcBef>
                <a:spcPts val="400"/>
              </a:spcBef>
              <a:spcAft>
                <a:spcPts val="0"/>
              </a:spcAft>
              <a:buClr>
                <a:schemeClr val="dk1"/>
              </a:buClr>
              <a:buFont typeface="Arial"/>
              <a:buChar char="»"/>
              <a:defRPr/>
            </a:lvl8pPr>
            <a:lvl9pPr marL="3886200" marR="0" indent="-101600" algn="l" rtl="0">
              <a:spcBef>
                <a:spcPts val="4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7" r:id="rId7"/>
    <p:sldLayoutId id="2147483660" r:id="rId8"/>
    <p:sldLayoutId id="2147483661"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8.xml"/><Relationship Id="rId2"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hyperlink" Target="http://www.produccionmundialaceitedepalma.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8.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18002" y="2542832"/>
            <a:ext cx="5577168" cy="707886"/>
          </a:xfrm>
          <a:prstGeom prst="rect">
            <a:avLst/>
          </a:prstGeom>
          <a:noFill/>
        </p:spPr>
        <p:txBody>
          <a:bodyPr wrap="none" rtlCol="0">
            <a:spAutoFit/>
          </a:bodyPr>
          <a:lstStyle/>
          <a:p>
            <a:r>
              <a:rPr lang="es-CO" sz="2000" b="1" dirty="0">
                <a:solidFill>
                  <a:schemeClr val="bg1"/>
                </a:solidFill>
                <a:effectLst>
                  <a:outerShdw blurRad="38100" dist="38100" dir="2700000" algn="tl">
                    <a:srgbClr val="000000">
                      <a:alpha val="43137"/>
                    </a:srgbClr>
                  </a:outerShdw>
                </a:effectLst>
                <a:latin typeface="Century Gothic" panose="020B0502020202020204" pitchFamily="34" charset="0"/>
              </a:rPr>
              <a:t>RSPO </a:t>
            </a:r>
          </a:p>
          <a:p>
            <a:r>
              <a:rPr lang="es-CO" sz="2000" b="1" dirty="0">
                <a:solidFill>
                  <a:schemeClr val="bg1"/>
                </a:solidFill>
                <a:effectLst>
                  <a:outerShdw blurRad="38100" dist="38100" dir="2700000" algn="tl">
                    <a:srgbClr val="000000">
                      <a:alpha val="43137"/>
                    </a:srgbClr>
                  </a:outerShdw>
                </a:effectLst>
                <a:latin typeface="Century Gothic" panose="020B0502020202020204" pitchFamily="34" charset="0"/>
              </a:rPr>
              <a:t>CERTIFICACIÓN EN CADENA DE SUMINISTRO</a:t>
            </a:r>
          </a:p>
        </p:txBody>
      </p:sp>
    </p:spTree>
    <p:extLst>
      <p:ext uri="{BB962C8B-B14F-4D97-AF65-F5344CB8AC3E}">
        <p14:creationId xmlns:p14="http://schemas.microsoft.com/office/powerpoint/2010/main" val="556598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814471" y="361217"/>
            <a:ext cx="5187639"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PALMICULTORAS CERTIFICADAS EN COLOMBIA</a:t>
            </a:r>
          </a:p>
        </p:txBody>
      </p:sp>
      <p:sp>
        <p:nvSpPr>
          <p:cNvPr id="3" name="2 Marcador de contenido"/>
          <p:cNvSpPr txBox="1">
            <a:spLocks/>
          </p:cNvSpPr>
          <p:nvPr/>
        </p:nvSpPr>
        <p:spPr>
          <a:xfrm>
            <a:off x="3924300" y="1781202"/>
            <a:ext cx="4581525" cy="3209302"/>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CO" sz="1600" dirty="0" err="1">
                <a:solidFill>
                  <a:schemeClr val="accent5">
                    <a:lumMod val="10000"/>
                  </a:schemeClr>
                </a:solidFill>
                <a:latin typeface="Century Gothic" panose="020B0502020202020204" pitchFamily="34" charset="0"/>
              </a:rPr>
              <a:t>Indupalma</a:t>
            </a:r>
            <a:r>
              <a:rPr lang="es-CO" sz="1600" dirty="0">
                <a:solidFill>
                  <a:schemeClr val="accent5">
                    <a:lumMod val="10000"/>
                  </a:schemeClr>
                </a:solidFill>
                <a:latin typeface="Century Gothic" panose="020B0502020202020204" pitchFamily="34" charset="0"/>
              </a:rPr>
              <a:t> se convirtió en la segunda empresa de palma de aceite en Colombia avalada y certificada por la RSPO, después de </a:t>
            </a:r>
            <a:r>
              <a:rPr lang="es-CO" sz="1600" dirty="0" err="1">
                <a:solidFill>
                  <a:schemeClr val="accent5">
                    <a:lumMod val="10000"/>
                  </a:schemeClr>
                </a:solidFill>
                <a:latin typeface="Century Gothic" panose="020B0502020202020204" pitchFamily="34" charset="0"/>
              </a:rPr>
              <a:t>Daabon</a:t>
            </a:r>
            <a:r>
              <a:rPr lang="es-CO" sz="1600" dirty="0">
                <a:solidFill>
                  <a:schemeClr val="accent5">
                    <a:lumMod val="10000"/>
                  </a:schemeClr>
                </a:solidFill>
                <a:latin typeface="Century Gothic" panose="020B0502020202020204" pitchFamily="34" charset="0"/>
              </a:rPr>
              <a:t>. </a:t>
            </a:r>
            <a:endParaRPr lang="es-CO" sz="1600" dirty="0" smtClean="0">
              <a:solidFill>
                <a:schemeClr val="accent5">
                  <a:lumMod val="10000"/>
                </a:schemeClr>
              </a:solidFill>
              <a:latin typeface="Century Gothic" panose="020B0502020202020204" pitchFamily="34" charset="0"/>
            </a:endParaRPr>
          </a:p>
          <a:p>
            <a:pPr algn="just"/>
            <a:endParaRPr lang="es-CO" sz="1600" dirty="0">
              <a:solidFill>
                <a:schemeClr val="accent5">
                  <a:lumMod val="10000"/>
                </a:schemeClr>
              </a:solidFill>
              <a:latin typeface="Century Gothic" panose="020B0502020202020204" pitchFamily="34" charset="0"/>
            </a:endParaRPr>
          </a:p>
          <a:p>
            <a:pPr algn="just"/>
            <a:r>
              <a:rPr lang="es-CO" sz="1600" dirty="0" smtClean="0">
                <a:solidFill>
                  <a:schemeClr val="accent5">
                    <a:lumMod val="10000"/>
                  </a:schemeClr>
                </a:solidFill>
                <a:latin typeface="Century Gothic" panose="020B0502020202020204" pitchFamily="34" charset="0"/>
              </a:rPr>
              <a:t>Este </a:t>
            </a:r>
            <a:r>
              <a:rPr lang="es-CO" sz="1600" dirty="0">
                <a:solidFill>
                  <a:schemeClr val="accent5">
                    <a:lumMod val="10000"/>
                  </a:schemeClr>
                </a:solidFill>
                <a:latin typeface="Century Gothic" panose="020B0502020202020204" pitchFamily="34" charset="0"/>
              </a:rPr>
              <a:t>logro ha motivado a otras compañías del sector palmero colombiano para que logren la certificación en este estándar y de esta manera contribuyan al liderazgo de Colombia en agricultura sostenible</a:t>
            </a:r>
            <a:r>
              <a:rPr lang="es-CO" sz="1600" dirty="0" smtClean="0">
                <a:solidFill>
                  <a:schemeClr val="accent5">
                    <a:lumMod val="10000"/>
                  </a:schemeClr>
                </a:solidFill>
                <a:latin typeface="Century Gothic" panose="020B0502020202020204" pitchFamily="34" charset="0"/>
              </a:rPr>
              <a:t>.</a:t>
            </a:r>
          </a:p>
          <a:p>
            <a:pPr algn="just"/>
            <a:endParaRPr lang="es-CO" sz="1600" dirty="0">
              <a:solidFill>
                <a:schemeClr val="accent5">
                  <a:lumMod val="10000"/>
                </a:schemeClr>
              </a:solidFill>
              <a:latin typeface="Century Gothic" panose="020B0502020202020204" pitchFamily="34" charset="0"/>
            </a:endParaRPr>
          </a:p>
          <a:p>
            <a:pPr algn="just"/>
            <a:r>
              <a:rPr lang="es-CO" sz="1600" dirty="0" smtClean="0">
                <a:solidFill>
                  <a:schemeClr val="accent5">
                    <a:lumMod val="10000"/>
                  </a:schemeClr>
                </a:solidFill>
                <a:latin typeface="Century Gothic" panose="020B0502020202020204" pitchFamily="34" charset="0"/>
              </a:rPr>
              <a:t>Actualmente, extractoras como Palmeras de la Costa, Manuelita, Extractora Sur del Casanare, Palmas del Cesar y </a:t>
            </a:r>
            <a:r>
              <a:rPr lang="es-CO" sz="1600" dirty="0" err="1" smtClean="0">
                <a:solidFill>
                  <a:schemeClr val="accent5">
                    <a:lumMod val="10000"/>
                  </a:schemeClr>
                </a:solidFill>
                <a:latin typeface="Century Gothic" panose="020B0502020202020204" pitchFamily="34" charset="0"/>
              </a:rPr>
              <a:t>Oleoflores</a:t>
            </a:r>
            <a:r>
              <a:rPr lang="es-CO" sz="1600" dirty="0" smtClean="0">
                <a:solidFill>
                  <a:schemeClr val="accent5">
                    <a:lumMod val="10000"/>
                  </a:schemeClr>
                </a:solidFill>
                <a:latin typeface="Century Gothic" panose="020B0502020202020204" pitchFamily="34" charset="0"/>
              </a:rPr>
              <a:t> son certificados RSPO.</a:t>
            </a:r>
            <a:endParaRPr lang="es-CO" sz="1600" dirty="0">
              <a:solidFill>
                <a:schemeClr val="accent5">
                  <a:lumMod val="10000"/>
                </a:schemeClr>
              </a:solidFill>
              <a:latin typeface="Century Gothic" panose="020B0502020202020204" pitchFamily="34" charset="0"/>
            </a:endParaRPr>
          </a:p>
        </p:txBody>
      </p:sp>
      <p:pic>
        <p:nvPicPr>
          <p:cNvPr id="4"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604185" y="1129400"/>
            <a:ext cx="1938415" cy="1093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904" y="2395253"/>
            <a:ext cx="1704975" cy="99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903" y="3629568"/>
            <a:ext cx="1704975" cy="1104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7223" y="4905918"/>
            <a:ext cx="2672334" cy="9757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895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102433" y="361217"/>
            <a:ext cx="4794902"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SISTEMAS DE CERTIFICACIÓN DE RSPO</a:t>
            </a:r>
          </a:p>
        </p:txBody>
      </p:sp>
      <p:sp>
        <p:nvSpPr>
          <p:cNvPr id="3" name="2 Marcador de contenido"/>
          <p:cNvSpPr txBox="1">
            <a:spLocks/>
          </p:cNvSpPr>
          <p:nvPr/>
        </p:nvSpPr>
        <p:spPr bwMode="auto">
          <a:xfrm>
            <a:off x="2114549" y="1497030"/>
            <a:ext cx="4870557" cy="570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lang="es-ES" sz="2200" kern="1200" smtClean="0">
                <a:solidFill>
                  <a:schemeClr val="tx1"/>
                </a:solidFill>
                <a:latin typeface="Arial Narrow" pitchFamily="34" charset="0"/>
                <a:ea typeface="ＭＳ Ｐゴシック" pitchFamily="34" charset="-128"/>
                <a:cs typeface="+mn-cs"/>
              </a:defRPr>
            </a:lvl1pPr>
            <a:lvl2pPr marL="742950" indent="-285750" algn="l" rtl="0" eaLnBrk="0" fontAlgn="base" hangingPunct="0">
              <a:spcBef>
                <a:spcPct val="20000"/>
              </a:spcBef>
              <a:spcAft>
                <a:spcPct val="0"/>
              </a:spcAft>
              <a:buFont typeface="Arial" charset="0"/>
              <a:buChar char="–"/>
              <a:defRPr lang="es-ES" sz="2200" kern="1200" smtClean="0">
                <a:solidFill>
                  <a:schemeClr val="tx1"/>
                </a:solidFill>
                <a:latin typeface="Arial Narrow" pitchFamily="34" charset="0"/>
                <a:ea typeface="ＭＳ Ｐゴシック" pitchFamily="34" charset="-128"/>
                <a:cs typeface="+mn-cs"/>
              </a:defRPr>
            </a:lvl2pPr>
            <a:lvl3pPr marL="1143000" indent="-228600" algn="l" rtl="0" eaLnBrk="0" fontAlgn="base" hangingPunct="0">
              <a:spcBef>
                <a:spcPct val="20000"/>
              </a:spcBef>
              <a:spcAft>
                <a:spcPct val="0"/>
              </a:spcAft>
              <a:buFont typeface="Arial" charset="0"/>
              <a:buChar char="•"/>
              <a:defRPr lang="es-ES" sz="2400" kern="1200" smtClean="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es-ES" sz="2000" kern="1200" smtClean="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es-CO"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CO" sz="2000" b="1" dirty="0" smtClean="0">
                <a:latin typeface="Century Gothic" panose="020B0502020202020204" pitchFamily="34" charset="0"/>
              </a:rPr>
              <a:t>ESTÁNDAR DE PRODUCCIÓN DE PALMA SOSTENIBLE</a:t>
            </a:r>
          </a:p>
          <a:p>
            <a:pPr marL="0" indent="0" algn="ctr">
              <a:buNone/>
            </a:pPr>
            <a:endParaRPr lang="es-CO" sz="2000" b="1" dirty="0" smtClean="0">
              <a:latin typeface="Century Gothic" panose="020B0502020202020204" pitchFamily="34" charset="0"/>
            </a:endParaRPr>
          </a:p>
          <a:p>
            <a:pPr marL="0" indent="0" algn="ctr">
              <a:buNone/>
            </a:pPr>
            <a:r>
              <a:rPr lang="es-CO" sz="1600" dirty="0">
                <a:latin typeface="Century Gothic" panose="020B0502020202020204" pitchFamily="34" charset="0"/>
              </a:rPr>
              <a:t>Aplicable a los productores de aceite de palma sostenible. Describe los requerimientos para asegurar que el aceite de palma se produzca de forma sostenible. </a:t>
            </a:r>
            <a:endParaRPr lang="es-CO" sz="1600" dirty="0" smtClean="0">
              <a:latin typeface="Century Gothic" panose="020B0502020202020204" pitchFamily="34" charset="0"/>
            </a:endParaRPr>
          </a:p>
          <a:p>
            <a:pPr marL="0" indent="0" algn="ctr">
              <a:buNone/>
            </a:pPr>
            <a:r>
              <a:rPr lang="es-CO" sz="1600" dirty="0" smtClean="0">
                <a:latin typeface="Century Gothic" panose="020B0502020202020204" pitchFamily="34" charset="0"/>
              </a:rPr>
              <a:t>Esta </a:t>
            </a:r>
            <a:r>
              <a:rPr lang="es-CO" sz="1600" dirty="0">
                <a:latin typeface="Century Gothic" panose="020B0502020202020204" pitchFamily="34" charset="0"/>
              </a:rPr>
              <a:t>compuesto por un conjunto de principios y criterios (y sus respectivos indicadores y guías de implementación) aplicables a los cultivadores de palma de aceite y plantas de </a:t>
            </a:r>
            <a:r>
              <a:rPr lang="es-CO" sz="1600" dirty="0" smtClean="0">
                <a:latin typeface="Century Gothic" panose="020B0502020202020204" pitchFamily="34" charset="0"/>
              </a:rPr>
              <a:t>beneficio, </a:t>
            </a:r>
            <a:r>
              <a:rPr lang="es-CO" sz="1600" dirty="0">
                <a:latin typeface="Century Gothic" panose="020B0502020202020204" pitchFamily="34" charset="0"/>
              </a:rPr>
              <a:t>que los orientan en la adopción de prácticas de sostenibilidad ambiental, social y productiva. Es llamada Principios y Criterios </a:t>
            </a:r>
            <a:r>
              <a:rPr lang="es-CO" sz="1600" b="1" dirty="0" smtClean="0">
                <a:latin typeface="Century Gothic" panose="020B0502020202020204" pitchFamily="34" charset="0"/>
              </a:rPr>
              <a:t>P&amp;C</a:t>
            </a:r>
            <a:r>
              <a:rPr lang="es-CO" sz="1600" dirty="0" smtClean="0">
                <a:latin typeface="Century Gothic" panose="020B0502020202020204" pitchFamily="34" charset="0"/>
              </a:rPr>
              <a:t> </a:t>
            </a:r>
          </a:p>
          <a:p>
            <a:pPr marL="0" indent="0" algn="ctr">
              <a:buNone/>
            </a:pPr>
            <a:endParaRPr lang="es-CO" sz="2400" b="1" dirty="0" smtClean="0">
              <a:latin typeface="Century Gothic" panose="020B0502020202020204" pitchFamily="34" charset="0"/>
            </a:endParaRPr>
          </a:p>
          <a:p>
            <a:pPr marL="0" indent="0" algn="ctr">
              <a:buNone/>
            </a:pPr>
            <a:endParaRPr lang="es-CO" sz="1600" b="1" dirty="0" smtClean="0"/>
          </a:p>
          <a:p>
            <a:pPr marL="0" indent="0" algn="ctr">
              <a:buNone/>
            </a:pPr>
            <a:endParaRPr lang="es-CO" sz="2000" b="1" dirty="0"/>
          </a:p>
        </p:txBody>
      </p:sp>
    </p:spTree>
    <p:extLst>
      <p:ext uri="{BB962C8B-B14F-4D97-AF65-F5344CB8AC3E}">
        <p14:creationId xmlns:p14="http://schemas.microsoft.com/office/powerpoint/2010/main" val="2990023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498582" y="875086"/>
            <a:ext cx="8229600" cy="50383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s-CO" b="1" dirty="0" smtClean="0"/>
              <a:t>PRINCIPIOS Y CRITERIOS P&amp;C</a:t>
            </a:r>
            <a:endParaRPr lang="es-CO" dirty="0" smtClean="0"/>
          </a:p>
        </p:txBody>
      </p:sp>
      <p:sp>
        <p:nvSpPr>
          <p:cNvPr id="4" name="3 Rectángulo"/>
          <p:cNvSpPr/>
          <p:nvPr/>
        </p:nvSpPr>
        <p:spPr>
          <a:xfrm>
            <a:off x="4676887" y="361217"/>
            <a:ext cx="4325223"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SISTEMAS DE CERTIFICACIÓN DE RSPO</a:t>
            </a:r>
          </a:p>
        </p:txBody>
      </p:sp>
      <p:graphicFrame>
        <p:nvGraphicFramePr>
          <p:cNvPr id="5" name="4 Diagrama"/>
          <p:cNvGraphicFramePr/>
          <p:nvPr>
            <p:extLst>
              <p:ext uri="{D42A27DB-BD31-4B8C-83A1-F6EECF244321}">
                <p14:modId xmlns:p14="http://schemas.microsoft.com/office/powerpoint/2010/main" val="1663781684"/>
              </p:ext>
            </p:extLst>
          </p:nvPr>
        </p:nvGraphicFramePr>
        <p:xfrm>
          <a:off x="725214" y="1378919"/>
          <a:ext cx="7693572" cy="476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239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37309" y="1197620"/>
            <a:ext cx="6987516" cy="4585871"/>
          </a:xfrm>
          <a:prstGeom prst="rect">
            <a:avLst/>
          </a:prstGeom>
        </p:spPr>
        <p:txBody>
          <a:bodyPr wrap="square">
            <a:spAutoFit/>
          </a:bodyPr>
          <a:lstStyle/>
          <a:p>
            <a:pPr algn="ctr"/>
            <a:r>
              <a:rPr lang="es-CO" sz="2000" b="1" dirty="0">
                <a:latin typeface="Century Gothic" panose="020B0502020202020204" pitchFamily="34" charset="0"/>
              </a:rPr>
              <a:t>ESTÁNDAR PARA CADENA DE SUMINISTRO</a:t>
            </a:r>
          </a:p>
          <a:p>
            <a:pPr algn="ctr"/>
            <a:endParaRPr lang="es-CO" sz="2000" b="1" dirty="0">
              <a:latin typeface="Century Gothic" panose="020B0502020202020204" pitchFamily="34" charset="0"/>
            </a:endParaRPr>
          </a:p>
          <a:p>
            <a:pPr algn="ctr"/>
            <a:r>
              <a:rPr lang="es-CO" dirty="0">
                <a:latin typeface="Century Gothic" panose="020B0502020202020204" pitchFamily="34" charset="0"/>
              </a:rPr>
              <a:t>Describe los requerimientos para asegurar el control y la trazabilidad del aceite de palma certificado RSPO (y sus productos derivados) a lo largo de toda la cadena de suministro, desde la planta de beneficio hasta el consumidor final. </a:t>
            </a:r>
            <a:endParaRPr lang="es-CO" dirty="0" smtClean="0">
              <a:latin typeface="Century Gothic" panose="020B0502020202020204" pitchFamily="34" charset="0"/>
            </a:endParaRPr>
          </a:p>
          <a:p>
            <a:pPr algn="ctr"/>
            <a:endParaRPr lang="es-CO" dirty="0">
              <a:latin typeface="Century Gothic" panose="020B0502020202020204" pitchFamily="34" charset="0"/>
            </a:endParaRPr>
          </a:p>
          <a:p>
            <a:pPr algn="ctr"/>
            <a:r>
              <a:rPr lang="es-CO" dirty="0" smtClean="0">
                <a:latin typeface="Century Gothic" panose="020B0502020202020204" pitchFamily="34" charset="0"/>
              </a:rPr>
              <a:t>Es </a:t>
            </a:r>
            <a:r>
              <a:rPr lang="es-CO" dirty="0">
                <a:latin typeface="Century Gothic" panose="020B0502020202020204" pitchFamily="34" charset="0"/>
              </a:rPr>
              <a:t>aplicable a plantas de beneficio (extractoras), refinadoras, comercializadoras y fabricantes de productos intermedios y finales.</a:t>
            </a:r>
          </a:p>
          <a:p>
            <a:pPr algn="ctr"/>
            <a:endParaRPr lang="es-CO" b="1" dirty="0">
              <a:latin typeface="Century Gothic" panose="020B0502020202020204" pitchFamily="34" charset="0"/>
            </a:endParaRPr>
          </a:p>
          <a:p>
            <a:pPr algn="ctr"/>
            <a:r>
              <a:rPr lang="es-CO" dirty="0">
                <a:latin typeface="Century Gothic" panose="020B0502020202020204" pitchFamily="34" charset="0"/>
              </a:rPr>
              <a:t>Los productores y comercializadores son evaluados para la certificación una vez cada 5 años, y si obtienen la certificación, serán evaluados anualmente como seguimiento continuo al cumplimiento del estándar.</a:t>
            </a:r>
          </a:p>
          <a:p>
            <a:pPr algn="ctr"/>
            <a:r>
              <a:rPr lang="es-CO" dirty="0">
                <a:latin typeface="Century Gothic" panose="020B0502020202020204" pitchFamily="34" charset="0"/>
              </a:rPr>
              <a:t>Después de 5 años se repetirá la evaluación principal</a:t>
            </a:r>
            <a:r>
              <a:rPr lang="es-CO" dirty="0" smtClean="0">
                <a:latin typeface="Century Gothic" panose="020B0502020202020204" pitchFamily="34" charset="0"/>
              </a:rPr>
              <a:t>.</a:t>
            </a:r>
          </a:p>
          <a:p>
            <a:pPr algn="ctr"/>
            <a:endParaRPr lang="es-CO" dirty="0">
              <a:latin typeface="Century Gothic" panose="020B0502020202020204" pitchFamily="34" charset="0"/>
            </a:endParaRPr>
          </a:p>
          <a:p>
            <a:pPr algn="ctr"/>
            <a:r>
              <a:rPr lang="es-CO" dirty="0" smtClean="0">
                <a:latin typeface="Century Gothic" panose="020B0502020202020204" pitchFamily="34" charset="0"/>
              </a:rPr>
              <a:t>Existen tres módulos en los que se puede manejar el aceite certificado: identidad preservada, segregado y balance de masas.</a:t>
            </a:r>
          </a:p>
          <a:p>
            <a:pPr algn="ctr"/>
            <a:endParaRPr lang="es-CO" dirty="0">
              <a:latin typeface="Century Gothic" panose="020B0502020202020204" pitchFamily="34" charset="0"/>
            </a:endParaRPr>
          </a:p>
          <a:p>
            <a:pPr algn="ctr"/>
            <a:r>
              <a:rPr lang="es-CO" dirty="0" smtClean="0">
                <a:latin typeface="Century Gothic" panose="020B0502020202020204" pitchFamily="34" charset="0"/>
              </a:rPr>
              <a:t>Cada producto en cada módulo debe estar identificado claramente a lo largo de su paso por la cadena.</a:t>
            </a:r>
            <a:endParaRPr lang="es-CO" dirty="0">
              <a:latin typeface="Century Gothic" panose="020B0502020202020204" pitchFamily="34" charset="0"/>
            </a:endParaRPr>
          </a:p>
        </p:txBody>
      </p:sp>
      <p:sp>
        <p:nvSpPr>
          <p:cNvPr id="3" name="2 Rectángulo"/>
          <p:cNvSpPr/>
          <p:nvPr/>
        </p:nvSpPr>
        <p:spPr>
          <a:xfrm>
            <a:off x="4102433" y="361217"/>
            <a:ext cx="4794902"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SISTEMAS DE CERTIFICACIÓN DE RSPO</a:t>
            </a:r>
          </a:p>
        </p:txBody>
      </p:sp>
    </p:spTree>
    <p:extLst>
      <p:ext uri="{BB962C8B-B14F-4D97-AF65-F5344CB8AC3E}">
        <p14:creationId xmlns:p14="http://schemas.microsoft.com/office/powerpoint/2010/main" val="279163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027671" y="361217"/>
            <a:ext cx="4974439" cy="400110"/>
          </a:xfrm>
          <a:prstGeom prst="rect">
            <a:avLst/>
          </a:prstGeom>
        </p:spPr>
        <p:txBody>
          <a:bodyPr wrap="none">
            <a:spAutoFit/>
          </a:bodyPr>
          <a:lstStyle/>
          <a:p>
            <a:pPr algn="r"/>
            <a:r>
              <a:rPr lang="es-CO" sz="2000" b="1" dirty="0" smtClean="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MÓDULOS EN CADENA DE SUMINISTRO </a:t>
            </a:r>
            <a:endPar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3" name="2 Rectángulo"/>
          <p:cNvSpPr/>
          <p:nvPr/>
        </p:nvSpPr>
        <p:spPr>
          <a:xfrm>
            <a:off x="2276601" y="911746"/>
            <a:ext cx="4657044" cy="369332"/>
          </a:xfrm>
          <a:prstGeom prst="rect">
            <a:avLst/>
          </a:prstGeom>
        </p:spPr>
        <p:txBody>
          <a:bodyPr wrap="none">
            <a:spAutoFit/>
          </a:bodyPr>
          <a:lstStyle/>
          <a:p>
            <a:pPr algn="ctr"/>
            <a:r>
              <a:rPr lang="es-CO" sz="1800" b="1" dirty="0">
                <a:latin typeface="Century Gothic" panose="020B0502020202020204" pitchFamily="34" charset="0"/>
              </a:rPr>
              <a:t>MÓDULO A: IDENTIDAD PRESERVADA – IP</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38228"/>
            <a:ext cx="6100192" cy="380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587884" y="4845695"/>
            <a:ext cx="7820024" cy="1692771"/>
          </a:xfrm>
          <a:prstGeom prst="rect">
            <a:avLst/>
          </a:prstGeom>
        </p:spPr>
        <p:txBody>
          <a:bodyPr wrap="square">
            <a:spAutoFit/>
          </a:bodyPr>
          <a:lstStyle/>
          <a:p>
            <a:pPr algn="ctr"/>
            <a:endParaRPr lang="es-CO" sz="2000" b="1" dirty="0">
              <a:latin typeface="Century Gothic" panose="020B0502020202020204" pitchFamily="34" charset="0"/>
            </a:endParaRPr>
          </a:p>
          <a:p>
            <a:pPr algn="just"/>
            <a:r>
              <a:rPr lang="es-CO" dirty="0" smtClean="0">
                <a:latin typeface="Century Gothic" panose="020B0502020202020204" pitchFamily="34" charset="0"/>
              </a:rPr>
              <a:t>Este aceite proviene de una extractora que procesa fruto de plantaciones 100% certificadas RSPO (propias y de proveedores) o que realiza una separación específica de los racimos certificados y los procesa por aparte.</a:t>
            </a:r>
          </a:p>
          <a:p>
            <a:pPr algn="just"/>
            <a:r>
              <a:rPr lang="es-CO" b="1" dirty="0" smtClean="0">
                <a:latin typeface="Century Gothic" panose="020B0502020202020204" pitchFamily="34" charset="0"/>
              </a:rPr>
              <a:t>Solo se acopia aceite de una extractora. </a:t>
            </a:r>
            <a:r>
              <a:rPr lang="es-CO" dirty="0" smtClean="0">
                <a:latin typeface="Century Gothic" panose="020B0502020202020204" pitchFamily="34" charset="0"/>
              </a:rPr>
              <a:t>El aceite con identidad preservada debe manejarse separado de los aceites convencionales o certificados en otros módulos o sellos. Se deben exigir certificados de limpieza de toda la línea logística.</a:t>
            </a:r>
          </a:p>
        </p:txBody>
      </p:sp>
    </p:spTree>
    <p:extLst>
      <p:ext uri="{BB962C8B-B14F-4D97-AF65-F5344CB8AC3E}">
        <p14:creationId xmlns:p14="http://schemas.microsoft.com/office/powerpoint/2010/main" val="2127330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027671" y="361217"/>
            <a:ext cx="4974439"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MÓDULOS EN CADENA DE SUMINISTRO </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04" y="1050359"/>
            <a:ext cx="5916562" cy="3654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2699276" y="875217"/>
            <a:ext cx="3486852" cy="369332"/>
          </a:xfrm>
          <a:prstGeom prst="rect">
            <a:avLst/>
          </a:prstGeom>
        </p:spPr>
        <p:txBody>
          <a:bodyPr wrap="none">
            <a:spAutoFit/>
          </a:bodyPr>
          <a:lstStyle/>
          <a:p>
            <a:pPr algn="ctr"/>
            <a:r>
              <a:rPr lang="es-CO" sz="1800" b="1" dirty="0">
                <a:latin typeface="Century Gothic" panose="020B0502020202020204" pitchFamily="34" charset="0"/>
              </a:rPr>
              <a:t>MÓDULO B: SEGREGADO – SG</a:t>
            </a:r>
          </a:p>
        </p:txBody>
      </p:sp>
      <p:sp>
        <p:nvSpPr>
          <p:cNvPr id="5" name="4 Rectángulo"/>
          <p:cNvSpPr/>
          <p:nvPr/>
        </p:nvSpPr>
        <p:spPr>
          <a:xfrm>
            <a:off x="502300" y="4705351"/>
            <a:ext cx="7972425" cy="1908215"/>
          </a:xfrm>
          <a:prstGeom prst="rect">
            <a:avLst/>
          </a:prstGeom>
        </p:spPr>
        <p:txBody>
          <a:bodyPr wrap="square">
            <a:spAutoFit/>
          </a:bodyPr>
          <a:lstStyle/>
          <a:p>
            <a:pPr algn="ctr"/>
            <a:endParaRPr lang="es-CO" sz="2000" b="1" dirty="0">
              <a:latin typeface="Century Gothic" panose="020B0502020202020204" pitchFamily="34" charset="0"/>
            </a:endParaRPr>
          </a:p>
          <a:p>
            <a:pPr algn="just"/>
            <a:r>
              <a:rPr lang="es-CO" dirty="0" smtClean="0">
                <a:latin typeface="Century Gothic" panose="020B0502020202020204" pitchFamily="34" charset="0"/>
              </a:rPr>
              <a:t>Al igual que el aceite de identidad preservada, proviene de extractoras que procesan fruto de plantaciones 100% certificadas RSPO (propias y de proveedores) o que realizan una separación específica de los racimos certificados y los procesa por aparte.</a:t>
            </a:r>
          </a:p>
          <a:p>
            <a:pPr algn="just"/>
            <a:endParaRPr lang="es-CO" dirty="0" smtClean="0">
              <a:latin typeface="Century Gothic" panose="020B0502020202020204" pitchFamily="34" charset="0"/>
            </a:endParaRPr>
          </a:p>
          <a:p>
            <a:pPr algn="just"/>
            <a:r>
              <a:rPr lang="es-CO" dirty="0" smtClean="0">
                <a:latin typeface="Century Gothic" panose="020B0502020202020204" pitchFamily="34" charset="0"/>
              </a:rPr>
              <a:t>Este módulo permite acopiar aceite en </a:t>
            </a:r>
            <a:r>
              <a:rPr lang="es-CO" b="1" dirty="0" smtClean="0">
                <a:latin typeface="Century Gothic" panose="020B0502020202020204" pitchFamily="34" charset="0"/>
              </a:rPr>
              <a:t>identidad preservada de dos o más extractoras </a:t>
            </a:r>
            <a:r>
              <a:rPr lang="es-CO" dirty="0" smtClean="0">
                <a:latin typeface="Century Gothic" panose="020B0502020202020204" pitchFamily="34" charset="0"/>
              </a:rPr>
              <a:t>y debe manejarse separado de los aceites convencionales o certificados en otros módulos o sellos. Se deben exigir certificados de limpieza de toda la línea logística.</a:t>
            </a:r>
          </a:p>
        </p:txBody>
      </p:sp>
    </p:spTree>
    <p:extLst>
      <p:ext uri="{BB962C8B-B14F-4D97-AF65-F5344CB8AC3E}">
        <p14:creationId xmlns:p14="http://schemas.microsoft.com/office/powerpoint/2010/main" val="1132091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027671" y="361217"/>
            <a:ext cx="4974439" cy="400110"/>
          </a:xfrm>
          <a:prstGeom prst="rect">
            <a:avLst/>
          </a:prstGeom>
        </p:spPr>
        <p:txBody>
          <a:bodyPr wrap="none">
            <a:spAutoFit/>
          </a:bodyPr>
          <a:lstStyle/>
          <a:p>
            <a:pPr algn="r"/>
            <a:r>
              <a:rPr lang="es-CO" sz="2000" b="1" dirty="0" smtClean="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MÓDULOS EN CADENA DE SUMINISTRO </a:t>
            </a:r>
            <a:endPar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209" y="1355409"/>
            <a:ext cx="6288914" cy="277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2284583" y="995602"/>
            <a:ext cx="4402167" cy="369332"/>
          </a:xfrm>
          <a:prstGeom prst="rect">
            <a:avLst/>
          </a:prstGeom>
        </p:spPr>
        <p:txBody>
          <a:bodyPr wrap="none">
            <a:spAutoFit/>
          </a:bodyPr>
          <a:lstStyle/>
          <a:p>
            <a:pPr algn="ctr"/>
            <a:r>
              <a:rPr lang="es-CO" sz="1800" b="1" dirty="0">
                <a:latin typeface="Century Gothic" panose="020B0502020202020204" pitchFamily="34" charset="0"/>
              </a:rPr>
              <a:t>MÓDULO C: BALANCE DE MASAS – MB</a:t>
            </a:r>
          </a:p>
        </p:txBody>
      </p:sp>
      <p:sp>
        <p:nvSpPr>
          <p:cNvPr id="5" name="4 Rectángulo"/>
          <p:cNvSpPr/>
          <p:nvPr/>
        </p:nvSpPr>
        <p:spPr>
          <a:xfrm>
            <a:off x="499454" y="4308832"/>
            <a:ext cx="7972425" cy="1908215"/>
          </a:xfrm>
          <a:prstGeom prst="rect">
            <a:avLst/>
          </a:prstGeom>
        </p:spPr>
        <p:txBody>
          <a:bodyPr wrap="square">
            <a:spAutoFit/>
          </a:bodyPr>
          <a:lstStyle/>
          <a:p>
            <a:pPr algn="ctr"/>
            <a:endParaRPr lang="es-CO" sz="2000" b="1" dirty="0">
              <a:latin typeface="Century Gothic" panose="020B0502020202020204" pitchFamily="34" charset="0"/>
            </a:endParaRPr>
          </a:p>
          <a:p>
            <a:pPr algn="just"/>
            <a:r>
              <a:rPr lang="es-CO" dirty="0" smtClean="0">
                <a:latin typeface="Century Gothic" panose="020B0502020202020204" pitchFamily="34" charset="0"/>
              </a:rPr>
              <a:t>Este aceite proviene de extractoras que procesan fruto de plantaciones certificadas RSPO y no certificadas, </a:t>
            </a:r>
            <a:r>
              <a:rPr lang="es-CO" b="1" dirty="0" smtClean="0">
                <a:latin typeface="Century Gothic" panose="020B0502020202020204" pitchFamily="34" charset="0"/>
              </a:rPr>
              <a:t>no</a:t>
            </a:r>
            <a:r>
              <a:rPr lang="es-CO" dirty="0" smtClean="0">
                <a:latin typeface="Century Gothic" panose="020B0502020202020204" pitchFamily="34" charset="0"/>
              </a:rPr>
              <a:t> realizan una separación específica de los racimos y los procesa en una sola línea de producción sin diferenciarse.</a:t>
            </a:r>
          </a:p>
          <a:p>
            <a:pPr algn="just"/>
            <a:endParaRPr lang="es-CO" dirty="0" smtClean="0">
              <a:latin typeface="Century Gothic" panose="020B0502020202020204" pitchFamily="34" charset="0"/>
            </a:endParaRPr>
          </a:p>
          <a:p>
            <a:pPr algn="just"/>
            <a:r>
              <a:rPr lang="es-CO" dirty="0" smtClean="0">
                <a:latin typeface="Century Gothic" panose="020B0502020202020204" pitchFamily="34" charset="0"/>
              </a:rPr>
              <a:t>Este módulo permite acopiar aceite en </a:t>
            </a:r>
            <a:r>
              <a:rPr lang="es-CO" b="1" dirty="0" smtClean="0">
                <a:latin typeface="Century Gothic" panose="020B0502020202020204" pitchFamily="34" charset="0"/>
              </a:rPr>
              <a:t>certificado y no certificado en el mismo tanque. Es obligación del responsable, llevar un inventario adecuado y separado.</a:t>
            </a:r>
            <a:r>
              <a:rPr lang="es-CO" dirty="0" smtClean="0">
                <a:latin typeface="Century Gothic" panose="020B0502020202020204" pitchFamily="34" charset="0"/>
              </a:rPr>
              <a:t> No se exigen certificados de limpieza de toda la línea logística.</a:t>
            </a:r>
          </a:p>
        </p:txBody>
      </p:sp>
    </p:spTree>
    <p:extLst>
      <p:ext uri="{BB962C8B-B14F-4D97-AF65-F5344CB8AC3E}">
        <p14:creationId xmlns:p14="http://schemas.microsoft.com/office/powerpoint/2010/main" val="1926411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47563" y="3120121"/>
            <a:ext cx="7848872" cy="523220"/>
          </a:xfrm>
          <a:prstGeom prst="rect">
            <a:avLst/>
          </a:prstGeom>
          <a:noFill/>
        </p:spPr>
        <p:txBody>
          <a:bodyPr wrap="square" rtlCol="0">
            <a:spAutoFit/>
          </a:bodyPr>
          <a:lstStyle/>
          <a:p>
            <a:pPr algn="ctr"/>
            <a:r>
              <a:rPr lang="es-CO" sz="28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4. UNA CERTIFICACIÓN</a:t>
            </a:r>
          </a:p>
        </p:txBody>
      </p:sp>
    </p:spTree>
    <p:extLst>
      <p:ext uri="{BB962C8B-B14F-4D97-AF65-F5344CB8AC3E}">
        <p14:creationId xmlns:p14="http://schemas.microsoft.com/office/powerpoint/2010/main" val="1437390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354290" y="361217"/>
            <a:ext cx="4523995"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CERTIFICACIÓN C.I. ACEPALMA S.A</a:t>
            </a:r>
          </a:p>
        </p:txBody>
      </p:sp>
      <p:sp>
        <p:nvSpPr>
          <p:cNvPr id="3" name="2 Marcador de contenido"/>
          <p:cNvSpPr txBox="1">
            <a:spLocks/>
          </p:cNvSpPr>
          <p:nvPr/>
        </p:nvSpPr>
        <p:spPr>
          <a:xfrm>
            <a:off x="457200" y="1211536"/>
            <a:ext cx="8229600" cy="452596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s-CO" sz="1800" b="1" dirty="0" smtClean="0">
                <a:latin typeface="Century Gothic" panose="020B0502020202020204" pitchFamily="34" charset="0"/>
              </a:rPr>
              <a:t>Implementación del </a:t>
            </a:r>
            <a:r>
              <a:rPr lang="es-ES" sz="1800" b="1" dirty="0" smtClean="0">
                <a:latin typeface="Century Gothic" panose="020B0502020202020204" pitchFamily="34" charset="0"/>
              </a:rPr>
              <a:t>Sistema de Control Interno RSPO</a:t>
            </a:r>
            <a:r>
              <a:rPr lang="es-CO" sz="1800" b="1" dirty="0" smtClean="0">
                <a:latin typeface="Century Gothic" panose="020B0502020202020204" pitchFamily="34" charset="0"/>
              </a:rPr>
              <a:t> </a:t>
            </a:r>
          </a:p>
          <a:p>
            <a:endParaRPr lang="es-CO" sz="1800" dirty="0" smtClean="0">
              <a:latin typeface="Century Gothic" panose="020B0502020202020204" pitchFamily="34" charset="0"/>
            </a:endParaRPr>
          </a:p>
          <a:p>
            <a:pPr algn="just"/>
            <a:endParaRPr lang="es-CO" sz="1800" b="1" dirty="0" smtClean="0">
              <a:latin typeface="Century Gothic" panose="020B0502020202020204" pitchFamily="34" charset="0"/>
            </a:endParaRPr>
          </a:p>
          <a:p>
            <a:pPr algn="just"/>
            <a:r>
              <a:rPr lang="es-CO" sz="1800" b="1" dirty="0" smtClean="0">
                <a:latin typeface="Century Gothic" panose="020B0502020202020204" pitchFamily="34" charset="0"/>
              </a:rPr>
              <a:t>Alcance</a:t>
            </a:r>
            <a:r>
              <a:rPr lang="es-CO" sz="1800" dirty="0" smtClean="0">
                <a:latin typeface="Century Gothic" panose="020B0502020202020204" pitchFamily="34" charset="0"/>
              </a:rPr>
              <a:t>: </a:t>
            </a:r>
            <a:r>
              <a:rPr lang="es-ES" sz="1800" dirty="0" smtClean="0">
                <a:latin typeface="Century Gothic" panose="020B0502020202020204" pitchFamily="34" charset="0"/>
              </a:rPr>
              <a:t>comercialización y logística de aceite de palma y sus derivados, certificados en RSPO, bajo los módulos (A) Identidad Preservada, (B) Segregado y (C) Balance de Masas (IP, SG y MB).</a:t>
            </a:r>
          </a:p>
          <a:p>
            <a:pPr algn="just"/>
            <a:endParaRPr lang="es-ES" sz="1800" dirty="0" smtClean="0">
              <a:latin typeface="Century Gothic" panose="020B0502020202020204" pitchFamily="34" charset="0"/>
            </a:endParaRPr>
          </a:p>
          <a:p>
            <a:pPr algn="just"/>
            <a:r>
              <a:rPr lang="es-ES" sz="1800" b="1" dirty="0" smtClean="0">
                <a:latin typeface="Century Gothic" panose="020B0502020202020204" pitchFamily="34" charset="0"/>
              </a:rPr>
              <a:t>Responsables:</a:t>
            </a:r>
          </a:p>
          <a:p>
            <a:pPr algn="just"/>
            <a:endParaRPr lang="es-ES" sz="1800" b="1" dirty="0" smtClean="0">
              <a:latin typeface="Century Gothic" panose="020B0502020202020204" pitchFamily="34" charset="0"/>
            </a:endParaRPr>
          </a:p>
          <a:p>
            <a:pPr marL="342900" indent="-342900" algn="just">
              <a:buFont typeface="Wingdings" panose="05000000000000000000" pitchFamily="2" charset="2"/>
              <a:buChar char="§"/>
            </a:pPr>
            <a:r>
              <a:rPr lang="es-ES" sz="1800" dirty="0" smtClean="0">
                <a:latin typeface="Century Gothic" panose="020B0502020202020204" pitchFamily="34" charset="0"/>
              </a:rPr>
              <a:t>Director de Compras de Aceites y Derivados.</a:t>
            </a:r>
          </a:p>
          <a:p>
            <a:pPr marL="342900" indent="-342900" algn="just">
              <a:buFont typeface="Wingdings" panose="05000000000000000000" pitchFamily="2" charset="2"/>
              <a:buChar char="§"/>
            </a:pPr>
            <a:r>
              <a:rPr lang="es-ES" sz="1800" dirty="0" smtClean="0">
                <a:latin typeface="Century Gothic" panose="020B0502020202020204" pitchFamily="34" charset="0"/>
              </a:rPr>
              <a:t>Especialista Responsable de Costos e Inventarios.</a:t>
            </a:r>
          </a:p>
          <a:p>
            <a:pPr marL="342900" indent="-342900" algn="just">
              <a:buFont typeface="Wingdings" panose="05000000000000000000" pitchFamily="2" charset="2"/>
              <a:buChar char="§"/>
            </a:pPr>
            <a:r>
              <a:rPr lang="es-ES" sz="1800" dirty="0" smtClean="0">
                <a:latin typeface="Century Gothic" panose="020B0502020202020204" pitchFamily="34" charset="0"/>
              </a:rPr>
              <a:t>Head </a:t>
            </a:r>
            <a:r>
              <a:rPr lang="es-ES" sz="1800" dirty="0" err="1" smtClean="0">
                <a:latin typeface="Century Gothic" panose="020B0502020202020204" pitchFamily="34" charset="0"/>
              </a:rPr>
              <a:t>Trader</a:t>
            </a:r>
            <a:r>
              <a:rPr lang="es-ES" sz="1800" dirty="0" smtClean="0">
                <a:latin typeface="Century Gothic" panose="020B0502020202020204" pitchFamily="34" charset="0"/>
              </a:rPr>
              <a:t>.</a:t>
            </a:r>
          </a:p>
          <a:p>
            <a:pPr marL="342900" indent="-342900" algn="just">
              <a:buFont typeface="Wingdings" panose="05000000000000000000" pitchFamily="2" charset="2"/>
              <a:buChar char="§"/>
            </a:pPr>
            <a:r>
              <a:rPr lang="es-ES" sz="1800" dirty="0" smtClean="0">
                <a:latin typeface="Century Gothic" panose="020B0502020202020204" pitchFamily="34" charset="0"/>
              </a:rPr>
              <a:t>Especialista Responsable de Comercio Exterior.</a:t>
            </a:r>
          </a:p>
          <a:p>
            <a:pPr marL="342900" indent="-342900" algn="just">
              <a:buFont typeface="Wingdings" panose="05000000000000000000" pitchFamily="2" charset="2"/>
              <a:buChar char="§"/>
            </a:pPr>
            <a:r>
              <a:rPr lang="es-ES" sz="1800" dirty="0" smtClean="0">
                <a:latin typeface="Century Gothic" panose="020B0502020202020204" pitchFamily="34" charset="0"/>
              </a:rPr>
              <a:t>Jefe de Sistemas de Gestión e Información</a:t>
            </a:r>
          </a:p>
          <a:p>
            <a:pPr algn="just">
              <a:buFontTx/>
              <a:buChar char="-"/>
            </a:pPr>
            <a:endParaRPr lang="es-ES" sz="1200" dirty="0" smtClean="0">
              <a:latin typeface="Century Gothic" panose="020B0502020202020204" pitchFamily="34" charset="0"/>
            </a:endParaRPr>
          </a:p>
          <a:p>
            <a:pPr algn="just">
              <a:buFontTx/>
              <a:buChar char="-"/>
            </a:pPr>
            <a:endParaRPr lang="es-ES" sz="1200" dirty="0" smtClean="0">
              <a:latin typeface="Century Gothic" panose="020B0502020202020204" pitchFamily="34" charset="0"/>
            </a:endParaRPr>
          </a:p>
          <a:p>
            <a:endParaRPr lang="es-CO" sz="1200" dirty="0">
              <a:latin typeface="Century Gothic" panose="020B0502020202020204" pitchFamily="34" charset="0"/>
            </a:endParaRPr>
          </a:p>
        </p:txBody>
      </p:sp>
    </p:spTree>
    <p:extLst>
      <p:ext uri="{BB962C8B-B14F-4D97-AF65-F5344CB8AC3E}">
        <p14:creationId xmlns:p14="http://schemas.microsoft.com/office/powerpoint/2010/main" val="2396291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401915" y="361217"/>
            <a:ext cx="4523995"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CERTIFICACIÓN C.I. ACEPALMA S.A</a:t>
            </a:r>
          </a:p>
        </p:txBody>
      </p:sp>
      <p:sp>
        <p:nvSpPr>
          <p:cNvPr id="3" name="2 Rectángulo"/>
          <p:cNvSpPr/>
          <p:nvPr/>
        </p:nvSpPr>
        <p:spPr>
          <a:xfrm>
            <a:off x="754878" y="987202"/>
            <a:ext cx="7560840" cy="5293757"/>
          </a:xfrm>
          <a:prstGeom prst="rect">
            <a:avLst/>
          </a:prstGeom>
        </p:spPr>
        <p:txBody>
          <a:bodyPr wrap="square">
            <a:spAutoFit/>
          </a:bodyPr>
          <a:lstStyle/>
          <a:p>
            <a:pPr marL="285750" indent="-285750" algn="just">
              <a:buFont typeface="Arial" panose="020B0604020202020204" pitchFamily="34" charset="0"/>
              <a:buChar char="•"/>
            </a:pPr>
            <a:r>
              <a:rPr lang="es-ES" sz="1800" b="1" dirty="0" smtClean="0">
                <a:latin typeface="Century Gothic" panose="020B0502020202020204" pitchFamily="34" charset="0"/>
              </a:rPr>
              <a:t>Uso de </a:t>
            </a:r>
            <a:r>
              <a:rPr lang="es-ES" sz="1800" b="1" dirty="0" err="1" smtClean="0">
                <a:latin typeface="Century Gothic" panose="020B0502020202020204" pitchFamily="34" charset="0"/>
              </a:rPr>
              <a:t>trademark</a:t>
            </a:r>
            <a:r>
              <a:rPr lang="es-ES" sz="1800" b="1" dirty="0" smtClean="0">
                <a:latin typeface="Century Gothic" panose="020B0502020202020204" pitchFamily="34" charset="0"/>
              </a:rPr>
              <a:t>: </a:t>
            </a:r>
            <a:r>
              <a:rPr lang="es-ES" sz="1800" dirty="0" smtClean="0">
                <a:latin typeface="Century Gothic" panose="020B0502020202020204" pitchFamily="34" charset="0"/>
              </a:rPr>
              <a:t>C.I. Acepalma S.A. no hará uso del </a:t>
            </a:r>
            <a:r>
              <a:rPr lang="es-ES" sz="1800" dirty="0" err="1" smtClean="0">
                <a:latin typeface="Century Gothic" panose="020B0502020202020204" pitchFamily="34" charset="0"/>
              </a:rPr>
              <a:t>trademark</a:t>
            </a:r>
            <a:r>
              <a:rPr lang="es-ES" sz="1800" dirty="0" smtClean="0">
                <a:latin typeface="Century Gothic" panose="020B0502020202020204" pitchFamily="34" charset="0"/>
              </a:rPr>
              <a:t> de RSPO por no ser fabricante.</a:t>
            </a:r>
          </a:p>
          <a:p>
            <a:pPr marL="285750" indent="-285750" algn="just">
              <a:buFont typeface="Arial" panose="020B0604020202020204" pitchFamily="34" charset="0"/>
              <a:buChar char="•"/>
            </a:pPr>
            <a:endParaRPr lang="es-ES" sz="1800" dirty="0" smtClean="0">
              <a:latin typeface="Century Gothic" panose="020B0502020202020204" pitchFamily="34" charset="0"/>
            </a:endParaRPr>
          </a:p>
          <a:p>
            <a:pPr marL="285750" indent="-285750" algn="just">
              <a:buFont typeface="Arial" panose="020B0604020202020204" pitchFamily="34" charset="0"/>
              <a:buChar char="•"/>
            </a:pPr>
            <a:endParaRPr lang="es-ES" sz="1800" dirty="0">
              <a:latin typeface="Century Gothic" panose="020B0502020202020204" pitchFamily="34" charset="0"/>
            </a:endParaRPr>
          </a:p>
          <a:p>
            <a:pPr marL="285750" indent="-285750" algn="just">
              <a:buFont typeface="Arial" panose="020B0604020202020204" pitchFamily="34" charset="0"/>
              <a:buChar char="•"/>
            </a:pPr>
            <a:endParaRPr lang="es-ES" sz="1800" dirty="0" smtClean="0">
              <a:latin typeface="Century Gothic" panose="020B0502020202020204" pitchFamily="34" charset="0"/>
            </a:endParaRPr>
          </a:p>
          <a:p>
            <a:pPr marL="285750" indent="-285750" algn="just">
              <a:buFont typeface="Arial" panose="020B0604020202020204" pitchFamily="34" charset="0"/>
              <a:buChar char="•"/>
            </a:pPr>
            <a:endParaRPr lang="es-ES" sz="1800" dirty="0">
              <a:latin typeface="Century Gothic" panose="020B0502020202020204" pitchFamily="34" charset="0"/>
            </a:endParaRPr>
          </a:p>
          <a:p>
            <a:pPr marL="285750" indent="-285750" algn="just">
              <a:buFont typeface="Arial" panose="020B0604020202020204" pitchFamily="34" charset="0"/>
              <a:buChar char="•"/>
            </a:pPr>
            <a:endParaRPr lang="es-ES" sz="1800" dirty="0" smtClean="0">
              <a:latin typeface="Century Gothic" panose="020B0502020202020204" pitchFamily="34" charset="0"/>
            </a:endParaRPr>
          </a:p>
          <a:p>
            <a:pPr marL="285750" indent="-285750" algn="just">
              <a:buFont typeface="Arial" panose="020B0604020202020204" pitchFamily="34" charset="0"/>
              <a:buChar char="•"/>
            </a:pPr>
            <a:endParaRPr lang="es-ES" sz="1800" dirty="0">
              <a:latin typeface="Century Gothic" panose="020B0502020202020204" pitchFamily="34" charset="0"/>
            </a:endParaRPr>
          </a:p>
          <a:p>
            <a:pPr marL="285750" indent="-285750" algn="just">
              <a:buFont typeface="Arial" panose="020B0604020202020204" pitchFamily="34" charset="0"/>
              <a:buChar char="•"/>
            </a:pPr>
            <a:endParaRPr lang="es-ES" sz="1800" dirty="0" smtClean="0">
              <a:latin typeface="Century Gothic" panose="020B0502020202020204" pitchFamily="34" charset="0"/>
            </a:endParaRPr>
          </a:p>
          <a:p>
            <a:pPr marL="285750" indent="-285750" algn="just">
              <a:buFont typeface="Arial" panose="020B0604020202020204" pitchFamily="34" charset="0"/>
              <a:buChar char="•"/>
            </a:pPr>
            <a:endParaRPr lang="es-ES" sz="1800" dirty="0" smtClean="0">
              <a:latin typeface="Century Gothic" panose="020B0502020202020204" pitchFamily="34" charset="0"/>
            </a:endParaRPr>
          </a:p>
          <a:p>
            <a:pPr marL="285750" indent="-285750" algn="just">
              <a:buFont typeface="Arial" panose="020B0604020202020204" pitchFamily="34" charset="0"/>
              <a:buChar char="•"/>
            </a:pPr>
            <a:endParaRPr lang="es-ES" sz="1800" dirty="0">
              <a:latin typeface="Century Gothic" panose="020B0502020202020204" pitchFamily="34" charset="0"/>
            </a:endParaRPr>
          </a:p>
          <a:p>
            <a:pPr marL="285750" indent="-285750" algn="just">
              <a:buFont typeface="Arial" panose="020B0604020202020204" pitchFamily="34" charset="0"/>
              <a:buChar char="•"/>
            </a:pPr>
            <a:r>
              <a:rPr lang="es-ES" sz="1800" b="1" dirty="0">
                <a:latin typeface="Century Gothic" panose="020B0502020202020204" pitchFamily="34" charset="0"/>
              </a:rPr>
              <a:t>Manejo de inventarios: </a:t>
            </a:r>
            <a:r>
              <a:rPr lang="es-ES" sz="1800" dirty="0" smtClean="0">
                <a:latin typeface="Century Gothic" panose="020B0502020202020204" pitchFamily="34" charset="0"/>
              </a:rPr>
              <a:t>se debe tener control de los inventarios por cada producto y realizar cortes periódicos. Así mismo, garantizar que a finalizar el año, los inventarios pasan en ceros al siguiente año.</a:t>
            </a:r>
          </a:p>
          <a:p>
            <a:pPr marL="285750" indent="-285750" algn="just">
              <a:buFont typeface="Arial" panose="020B0604020202020204" pitchFamily="34" charset="0"/>
              <a:buChar char="•"/>
            </a:pPr>
            <a:endParaRPr lang="es-ES" sz="1800" dirty="0" smtClean="0">
              <a:latin typeface="Century Gothic" panose="020B0502020202020204" pitchFamily="34" charset="0"/>
            </a:endParaRPr>
          </a:p>
          <a:p>
            <a:pPr marL="285750" indent="-285750" algn="just">
              <a:buFont typeface="Arial" panose="020B0604020202020204" pitchFamily="34" charset="0"/>
              <a:buChar char="•"/>
            </a:pPr>
            <a:r>
              <a:rPr lang="es-ES" sz="1800" dirty="0" smtClean="0">
                <a:latin typeface="Century Gothic" panose="020B0502020202020204" pitchFamily="34" charset="0"/>
              </a:rPr>
              <a:t>Se deben registrar las </a:t>
            </a:r>
            <a:r>
              <a:rPr lang="es-ES" sz="1800" dirty="0">
                <a:latin typeface="Century Gothic" panose="020B0502020202020204" pitchFamily="34" charset="0"/>
              </a:rPr>
              <a:t>transacciones en </a:t>
            </a:r>
            <a:r>
              <a:rPr lang="es-ES" sz="1800" dirty="0" smtClean="0">
                <a:latin typeface="Century Gothic" panose="020B0502020202020204" pitchFamily="34" charset="0"/>
              </a:rPr>
              <a:t>la plataforma habilitada por la RSPO, </a:t>
            </a:r>
            <a:r>
              <a:rPr lang="es-ES" sz="1800" i="1" dirty="0" smtClean="0">
                <a:latin typeface="Century Gothic" panose="020B0502020202020204" pitchFamily="34" charset="0"/>
              </a:rPr>
              <a:t>e-Trace.</a:t>
            </a:r>
            <a:endParaRPr lang="es-ES" sz="1800" dirty="0" smtClean="0">
              <a:latin typeface="Century Gothic" panose="020B0502020202020204" pitchFamily="34" charset="0"/>
            </a:endParaRPr>
          </a:p>
          <a:p>
            <a:pPr marL="285750" indent="-285750">
              <a:buFont typeface="Arial" panose="020B0604020202020204" pitchFamily="34" charset="0"/>
              <a:buChar char="•"/>
            </a:pPr>
            <a:endParaRPr lang="es-ES" dirty="0">
              <a:latin typeface="Century Gothic" panose="020B0502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11" y="1987684"/>
            <a:ext cx="2746573" cy="195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677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3586"/>
          <a:stretch/>
        </p:blipFill>
        <p:spPr bwMode="auto">
          <a:xfrm>
            <a:off x="1261816" y="1797276"/>
            <a:ext cx="6941008" cy="3815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48400" y="808220"/>
            <a:ext cx="5567840" cy="1200329"/>
          </a:xfrm>
          <a:prstGeom prst="rect">
            <a:avLst/>
          </a:prstGeom>
          <a:noFill/>
        </p:spPr>
        <p:txBody>
          <a:bodyPr wrap="square" rtlCol="0">
            <a:spAutoFit/>
          </a:bodyPr>
          <a:lstStyle/>
          <a:p>
            <a:pPr algn="ctr"/>
            <a:r>
              <a:rPr lang="es-CO" sz="2400" b="1" dirty="0">
                <a:solidFill>
                  <a:schemeClr val="accent5">
                    <a:lumMod val="10000"/>
                  </a:schemeClr>
                </a:solidFill>
                <a:latin typeface="Century Gothic" panose="020B0502020202020204" pitchFamily="34" charset="0"/>
              </a:rPr>
              <a:t>Porcentaje de participación en la producción mundial de aceite de palma </a:t>
            </a:r>
          </a:p>
        </p:txBody>
      </p:sp>
      <p:sp>
        <p:nvSpPr>
          <p:cNvPr id="6" name="5 CuadroTexto"/>
          <p:cNvSpPr txBox="1"/>
          <p:nvPr/>
        </p:nvSpPr>
        <p:spPr>
          <a:xfrm>
            <a:off x="1173225" y="5686810"/>
            <a:ext cx="5567840" cy="369332"/>
          </a:xfrm>
          <a:prstGeom prst="rect">
            <a:avLst/>
          </a:prstGeom>
          <a:noFill/>
        </p:spPr>
        <p:txBody>
          <a:bodyPr wrap="square" rtlCol="0">
            <a:spAutoFit/>
          </a:bodyPr>
          <a:lstStyle/>
          <a:p>
            <a:r>
              <a:rPr lang="es-CO" sz="900" i="1" dirty="0" smtClean="0"/>
              <a:t>Fuente: </a:t>
            </a:r>
            <a:r>
              <a:rPr lang="es-CO" sz="900" i="1" dirty="0" smtClean="0">
                <a:hlinkClick r:id="rId3"/>
              </a:rPr>
              <a:t>www.produccionmundialaceitedepalma.com</a:t>
            </a:r>
            <a:endParaRPr lang="es-CO" sz="900" i="1" dirty="0" smtClean="0"/>
          </a:p>
          <a:p>
            <a:r>
              <a:rPr lang="es-CO" sz="900" i="1" dirty="0" smtClean="0"/>
              <a:t>Agosto 2015</a:t>
            </a:r>
            <a:endParaRPr lang="es-CO" sz="900" i="1" dirty="0"/>
          </a:p>
        </p:txBody>
      </p:sp>
    </p:spTree>
    <p:extLst>
      <p:ext uri="{BB962C8B-B14F-4D97-AF65-F5344CB8AC3E}">
        <p14:creationId xmlns:p14="http://schemas.microsoft.com/office/powerpoint/2010/main" val="4101668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297140" y="361217"/>
            <a:ext cx="4523995"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CERTIFICACIÓN C.I. ACEPALMA S.A</a:t>
            </a:r>
          </a:p>
        </p:txBody>
      </p:sp>
      <p:sp>
        <p:nvSpPr>
          <p:cNvPr id="3" name="2 Marcador de contenido"/>
          <p:cNvSpPr txBox="1">
            <a:spLocks/>
          </p:cNvSpPr>
          <p:nvPr/>
        </p:nvSpPr>
        <p:spPr>
          <a:xfrm>
            <a:off x="457200" y="1072055"/>
            <a:ext cx="8229600" cy="5525297"/>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s-CO" sz="1800" b="1" dirty="0" smtClean="0">
                <a:latin typeface="Century Gothic" panose="020B0502020202020204" pitchFamily="34" charset="0"/>
                <a:cs typeface="Arial" panose="020B0604020202020204" pitchFamily="34" charset="0"/>
              </a:rPr>
              <a:t>Registro </a:t>
            </a:r>
            <a:r>
              <a:rPr lang="es-CO" sz="1800" b="1" dirty="0">
                <a:latin typeface="Century Gothic" panose="020B0502020202020204" pitchFamily="34" charset="0"/>
                <a:cs typeface="Arial" panose="020B0604020202020204" pitchFamily="34" charset="0"/>
              </a:rPr>
              <a:t>de actividades </a:t>
            </a:r>
            <a:r>
              <a:rPr lang="es-CO" sz="1800" b="1" dirty="0" smtClean="0">
                <a:latin typeface="Century Gothic" panose="020B0502020202020204" pitchFamily="34" charset="0"/>
                <a:cs typeface="Arial" panose="020B0604020202020204" pitchFamily="34" charset="0"/>
              </a:rPr>
              <a:t>subcontratadas:</a:t>
            </a:r>
          </a:p>
          <a:p>
            <a:endParaRPr lang="es-CO" sz="1800" b="1" dirty="0">
              <a:latin typeface="Century Gothic" panose="020B0502020202020204" pitchFamily="34" charset="0"/>
              <a:cs typeface="Arial" panose="020B0604020202020204" pitchFamily="34" charset="0"/>
            </a:endParaRPr>
          </a:p>
          <a:p>
            <a:pPr marL="342900" indent="-342900" algn="ctr">
              <a:buFont typeface="Wingdings" panose="05000000000000000000" pitchFamily="2" charset="2"/>
              <a:buChar char="ü"/>
            </a:pPr>
            <a:r>
              <a:rPr lang="es-CO" sz="1800" dirty="0" smtClean="0">
                <a:latin typeface="Century Gothic" panose="020B0502020202020204" pitchFamily="34" charset="0"/>
                <a:cs typeface="Arial" panose="020B0604020202020204" pitchFamily="34" charset="0"/>
              </a:rPr>
              <a:t>Terminales de almacenamiento </a:t>
            </a:r>
          </a:p>
          <a:p>
            <a:pPr marL="342900" indent="-342900" algn="ctr">
              <a:buFont typeface="Wingdings" panose="05000000000000000000" pitchFamily="2" charset="2"/>
              <a:buChar char="ü"/>
            </a:pPr>
            <a:r>
              <a:rPr lang="es-CO" sz="1800" dirty="0" smtClean="0">
                <a:latin typeface="Century Gothic" panose="020B0502020202020204" pitchFamily="34" charset="0"/>
                <a:cs typeface="Arial" panose="020B0604020202020204" pitchFamily="34" charset="0"/>
              </a:rPr>
              <a:t>Proveedores de </a:t>
            </a:r>
            <a:r>
              <a:rPr lang="es-CO" sz="1800" dirty="0" err="1" smtClean="0">
                <a:latin typeface="Century Gothic" panose="020B0502020202020204" pitchFamily="34" charset="0"/>
                <a:cs typeface="Arial" panose="020B0604020202020204" pitchFamily="34" charset="0"/>
              </a:rPr>
              <a:t>isotanques</a:t>
            </a:r>
            <a:r>
              <a:rPr lang="es-CO" sz="1800" dirty="0" smtClean="0">
                <a:latin typeface="Century Gothic" panose="020B0502020202020204" pitchFamily="34" charset="0"/>
                <a:cs typeface="Arial" panose="020B0604020202020204" pitchFamily="34" charset="0"/>
              </a:rPr>
              <a:t> o </a:t>
            </a:r>
            <a:r>
              <a:rPr lang="es-CO" sz="1800" dirty="0" err="1" smtClean="0">
                <a:latin typeface="Century Gothic" panose="020B0502020202020204" pitchFamily="34" charset="0"/>
                <a:cs typeface="Arial" panose="020B0604020202020204" pitchFamily="34" charset="0"/>
              </a:rPr>
              <a:t>flexitanques</a:t>
            </a:r>
            <a:r>
              <a:rPr lang="es-CO" sz="1800" dirty="0" smtClean="0">
                <a:latin typeface="Century Gothic" panose="020B0502020202020204" pitchFamily="34" charset="0"/>
                <a:cs typeface="Arial" panose="020B0604020202020204" pitchFamily="34" charset="0"/>
              </a:rPr>
              <a:t> </a:t>
            </a:r>
          </a:p>
          <a:p>
            <a:pPr marL="342900" indent="-342900" algn="ctr">
              <a:buFont typeface="Wingdings" panose="05000000000000000000" pitchFamily="2" charset="2"/>
              <a:buChar char="ü"/>
            </a:pPr>
            <a:r>
              <a:rPr lang="es-CO" sz="1800" dirty="0" smtClean="0">
                <a:latin typeface="Century Gothic" panose="020B0502020202020204" pitchFamily="34" charset="0"/>
                <a:cs typeface="Arial" panose="020B0604020202020204" pitchFamily="34" charset="0"/>
              </a:rPr>
              <a:t>Refinerías</a:t>
            </a:r>
          </a:p>
          <a:p>
            <a:pPr marL="342900" indent="-342900" algn="ctr">
              <a:buFont typeface="Wingdings" panose="05000000000000000000" pitchFamily="2" charset="2"/>
              <a:buChar char="ü"/>
            </a:pPr>
            <a:r>
              <a:rPr lang="es-CO" sz="1800" dirty="0" smtClean="0">
                <a:latin typeface="Century Gothic" panose="020B0502020202020204" pitchFamily="34" charset="0"/>
                <a:cs typeface="Arial" panose="020B0604020202020204" pitchFamily="34" charset="0"/>
              </a:rPr>
              <a:t>Inspectores</a:t>
            </a:r>
          </a:p>
          <a:p>
            <a:pPr marL="342900" indent="-342900" algn="ctr">
              <a:buFont typeface="Wingdings" panose="05000000000000000000" pitchFamily="2" charset="2"/>
              <a:buChar char="ü"/>
            </a:pPr>
            <a:r>
              <a:rPr lang="es-CO" sz="1800" dirty="0" smtClean="0">
                <a:latin typeface="Century Gothic" panose="020B0502020202020204" pitchFamily="34" charset="0"/>
                <a:cs typeface="Arial" panose="020B0604020202020204" pitchFamily="34" charset="0"/>
              </a:rPr>
              <a:t>Transportadoras</a:t>
            </a:r>
          </a:p>
          <a:p>
            <a:endParaRPr lang="es-CO" sz="1800" dirty="0" smtClean="0">
              <a:latin typeface="Century Gothic" panose="020B0502020202020204" pitchFamily="34" charset="0"/>
            </a:endParaRPr>
          </a:p>
          <a:p>
            <a:endParaRPr lang="es-CO" sz="1800" dirty="0">
              <a:latin typeface="Century Gothic" panose="020B0502020202020204" pitchFamily="34" charset="0"/>
            </a:endParaRPr>
          </a:p>
          <a:p>
            <a:r>
              <a:rPr lang="es-CO" sz="1800" b="1" dirty="0" smtClean="0">
                <a:latin typeface="Century Gothic" panose="020B0502020202020204" pitchFamily="34" charset="0"/>
              </a:rPr>
              <a:t>Identificación de producto:</a:t>
            </a:r>
          </a:p>
          <a:p>
            <a:endParaRPr lang="es-CO" sz="1800" b="1" dirty="0">
              <a:latin typeface="Century Gothic" panose="020B0502020202020204" pitchFamily="34" charset="0"/>
            </a:endParaRPr>
          </a:p>
          <a:p>
            <a:r>
              <a:rPr lang="es-CO" sz="1800" dirty="0" smtClean="0">
                <a:latin typeface="Century Gothic" panose="020B0502020202020204" pitchFamily="34" charset="0"/>
              </a:rPr>
              <a:t>El producto está identificado en el sistema SAP para la separación documental del aceite certificado.</a:t>
            </a:r>
          </a:p>
          <a:p>
            <a:endParaRPr lang="es-CO" sz="1800" b="1" dirty="0" smtClean="0">
              <a:latin typeface="Century Gothic" panose="020B0502020202020204" pitchFamily="34" charset="0"/>
            </a:endParaRPr>
          </a:p>
          <a:p>
            <a:pPr marL="342900" indent="-342900">
              <a:buFont typeface="Wingdings" panose="05000000000000000000" pitchFamily="2" charset="2"/>
              <a:buChar char="§"/>
            </a:pPr>
            <a:r>
              <a:rPr lang="es-CO" sz="1800" dirty="0" smtClean="0">
                <a:latin typeface="Century Gothic" panose="020B0502020202020204" pitchFamily="34" charset="0"/>
              </a:rPr>
              <a:t>ACEITE CRUDO DE PALMA  RSPO (MB)	ES	11728</a:t>
            </a:r>
          </a:p>
          <a:p>
            <a:pPr marL="342900" indent="-342900">
              <a:buFont typeface="Wingdings" panose="05000000000000000000" pitchFamily="2" charset="2"/>
              <a:buChar char="§"/>
            </a:pPr>
            <a:r>
              <a:rPr lang="es-CO" sz="1800" dirty="0" smtClean="0">
                <a:latin typeface="Century Gothic" panose="020B0502020202020204" pitchFamily="34" charset="0"/>
              </a:rPr>
              <a:t>FLETE ACEITE CRUDO DE PALMA MB	ES	81527</a:t>
            </a:r>
          </a:p>
          <a:p>
            <a:endParaRPr lang="es-CO" sz="1800" dirty="0">
              <a:latin typeface="Century Gothic" panose="020B0502020202020204" pitchFamily="34" charset="0"/>
            </a:endParaRPr>
          </a:p>
        </p:txBody>
      </p:sp>
    </p:spTree>
    <p:extLst>
      <p:ext uri="{BB962C8B-B14F-4D97-AF65-F5344CB8AC3E}">
        <p14:creationId xmlns:p14="http://schemas.microsoft.com/office/powerpoint/2010/main" val="1981861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520261" y="1350853"/>
            <a:ext cx="8229600" cy="452596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CO" sz="2000" b="1" dirty="0" smtClean="0">
                <a:latin typeface="Century Gothic" panose="020B0502020202020204" pitchFamily="34" charset="0"/>
              </a:rPr>
              <a:t>Manejo de producto: </a:t>
            </a:r>
            <a:r>
              <a:rPr lang="es-ES" sz="2000" dirty="0" smtClean="0">
                <a:latin typeface="Century Gothic" panose="020B0502020202020204" pitchFamily="34" charset="0"/>
              </a:rPr>
              <a:t>el producto certificado bajo la cadena IP y SG, no debe ser mezclado con producto no certificado o con producto certificado en otro modelo de la cadena de suministro, debido a que produciría una desclasificación del producto así:</a:t>
            </a:r>
            <a:endParaRPr lang="es-CO" sz="2000" dirty="0" smtClean="0">
              <a:latin typeface="Century Gothic" panose="020B0502020202020204" pitchFamily="34" charset="0"/>
            </a:endParaRPr>
          </a:p>
          <a:p>
            <a:r>
              <a:rPr lang="es-ES" sz="2000" dirty="0" smtClean="0">
                <a:latin typeface="Century Gothic" panose="020B0502020202020204" pitchFamily="34" charset="0"/>
              </a:rPr>
              <a:t> </a:t>
            </a:r>
            <a:endParaRPr lang="es-CO" sz="2000" dirty="0" smtClean="0">
              <a:latin typeface="Century Gothic" panose="020B0502020202020204" pitchFamily="34" charset="0"/>
            </a:endParaRPr>
          </a:p>
          <a:p>
            <a:r>
              <a:rPr lang="es-CO" sz="2000" dirty="0" smtClean="0">
                <a:latin typeface="Century Gothic" panose="020B0502020202020204" pitchFamily="34" charset="0"/>
              </a:rPr>
              <a:t>IP + IP = SG</a:t>
            </a:r>
          </a:p>
          <a:p>
            <a:r>
              <a:rPr lang="es-CO" sz="2000" dirty="0" smtClean="0">
                <a:latin typeface="Century Gothic" panose="020B0502020202020204" pitchFamily="34" charset="0"/>
              </a:rPr>
              <a:t>IP o SG + MB = MB.</a:t>
            </a:r>
          </a:p>
          <a:p>
            <a:r>
              <a:rPr lang="es-CO" sz="2000" dirty="0" smtClean="0">
                <a:latin typeface="Century Gothic" panose="020B0502020202020204" pitchFamily="34" charset="0"/>
              </a:rPr>
              <a:t>IP o SG + NC = MB + NC.</a:t>
            </a:r>
          </a:p>
          <a:p>
            <a:r>
              <a:rPr lang="es-CO" sz="2000" dirty="0" smtClean="0">
                <a:latin typeface="Century Gothic" panose="020B0502020202020204" pitchFamily="34" charset="0"/>
              </a:rPr>
              <a:t>MB + MB = MB. </a:t>
            </a:r>
          </a:p>
          <a:p>
            <a:r>
              <a:rPr lang="en-US" sz="2000" dirty="0" smtClean="0">
                <a:latin typeface="Century Gothic" panose="020B0502020202020204" pitchFamily="34" charset="0"/>
              </a:rPr>
              <a:t>MB + NC = MB + NC</a:t>
            </a:r>
            <a:endParaRPr lang="es-CO" sz="2000" dirty="0" smtClean="0">
              <a:latin typeface="Century Gothic" panose="020B0502020202020204" pitchFamily="34" charset="0"/>
            </a:endParaRPr>
          </a:p>
          <a:p>
            <a:r>
              <a:rPr lang="en-US" sz="2000" b="1" dirty="0" smtClean="0">
                <a:latin typeface="Century Gothic" panose="020B0502020202020204" pitchFamily="34" charset="0"/>
              </a:rPr>
              <a:t> </a:t>
            </a:r>
            <a:endParaRPr lang="es-CO" sz="2000" dirty="0" smtClean="0">
              <a:latin typeface="Century Gothic" panose="020B0502020202020204" pitchFamily="34" charset="0"/>
            </a:endParaRPr>
          </a:p>
          <a:p>
            <a:r>
              <a:rPr lang="es-CO" sz="2000" dirty="0" smtClean="0">
                <a:latin typeface="Century Gothic" panose="020B0502020202020204" pitchFamily="34" charset="0"/>
              </a:rPr>
              <a:t>La desclasificación puede presentarse solo bajo autorización de la dirección y se ceñirá bajo el modelo aprobado por la RSPO.</a:t>
            </a:r>
            <a:endParaRPr lang="es-CO" sz="2000" b="1" dirty="0">
              <a:latin typeface="Century Gothic" panose="020B0502020202020204" pitchFamily="34" charset="0"/>
            </a:endParaRPr>
          </a:p>
        </p:txBody>
      </p:sp>
      <p:sp>
        <p:nvSpPr>
          <p:cNvPr id="4" name="3 Rectángulo"/>
          <p:cNvSpPr/>
          <p:nvPr/>
        </p:nvSpPr>
        <p:spPr>
          <a:xfrm>
            <a:off x="4382865" y="361217"/>
            <a:ext cx="4523995"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CERTIFICACIÓN C.I. ACEPALMA S.A</a:t>
            </a:r>
          </a:p>
        </p:txBody>
      </p:sp>
    </p:spTree>
    <p:extLst>
      <p:ext uri="{BB962C8B-B14F-4D97-AF65-F5344CB8AC3E}">
        <p14:creationId xmlns:p14="http://schemas.microsoft.com/office/powerpoint/2010/main" val="1684387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234" t="14601" r="44591" b="7150"/>
          <a:stretch/>
        </p:blipFill>
        <p:spPr bwMode="auto">
          <a:xfrm>
            <a:off x="683568" y="1124744"/>
            <a:ext cx="3943324" cy="5229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411440" y="361217"/>
            <a:ext cx="4523995"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CERTIFICACIÓN C.I. ACEPALMA S.A</a:t>
            </a:r>
          </a:p>
        </p:txBody>
      </p:sp>
      <p:sp>
        <p:nvSpPr>
          <p:cNvPr id="4" name="3 CuadroTexto"/>
          <p:cNvSpPr txBox="1"/>
          <p:nvPr/>
        </p:nvSpPr>
        <p:spPr>
          <a:xfrm>
            <a:off x="4742854" y="2222756"/>
            <a:ext cx="3888432" cy="2862322"/>
          </a:xfrm>
          <a:prstGeom prst="rect">
            <a:avLst/>
          </a:prstGeom>
          <a:noFill/>
        </p:spPr>
        <p:txBody>
          <a:bodyPr wrap="square" rtlCol="0">
            <a:spAutoFit/>
          </a:bodyPr>
          <a:lstStyle/>
          <a:p>
            <a:pPr algn="just"/>
            <a:r>
              <a:rPr lang="es-CO" sz="1800" dirty="0" smtClean="0">
                <a:latin typeface="Century Gothic" panose="020B0502020202020204" pitchFamily="34" charset="0"/>
              </a:rPr>
              <a:t>El 15 mayo de 2015, C.I. Acepalma recibió la auditoría de certificación por parte de Control Unión, teniendo un resultado satisfactorio por el cumplimiento del estándar de cadena de suministro. Razón por la cual se convirtió en la primera comercializadora certificada en esta modalidad en el país.</a:t>
            </a:r>
            <a:endParaRPr lang="es-CO" sz="1800" dirty="0">
              <a:latin typeface="Century Gothic" panose="020B0502020202020204" pitchFamily="34" charset="0"/>
            </a:endParaRPr>
          </a:p>
        </p:txBody>
      </p:sp>
    </p:spTree>
    <p:extLst>
      <p:ext uri="{BB962C8B-B14F-4D97-AF65-F5344CB8AC3E}">
        <p14:creationId xmlns:p14="http://schemas.microsoft.com/office/powerpoint/2010/main" val="3371141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63462" y="353281"/>
            <a:ext cx="5640017" cy="461665"/>
          </a:xfrm>
          <a:prstGeom prst="rect">
            <a:avLst/>
          </a:prstGeom>
          <a:noFill/>
        </p:spPr>
        <p:txBody>
          <a:bodyPr wrap="square" rtlCol="0">
            <a:spAutoFit/>
          </a:bodyPr>
          <a:lstStyle>
            <a:defPPr marR="0" algn="l" rtl="0">
              <a:lnSpc>
                <a:spcPct val="100000"/>
              </a:lnSpc>
              <a:spcBef>
                <a:spcPts val="0"/>
              </a:spcBef>
              <a:spcAft>
                <a:spcPts val="0"/>
              </a:spcAft>
            </a:defPPr>
            <a:lvl1pPr algn="r">
              <a:defRPr sz="2400" b="1">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defRPr>
            </a:lvl1pPr>
          </a:lstStyle>
          <a:p>
            <a:r>
              <a:rPr lang="es-CO" dirty="0"/>
              <a:t>ÁREA SEMBRADA EN COLOMBIA</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226" y="1137036"/>
            <a:ext cx="5382112" cy="378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340197" y="916159"/>
            <a:ext cx="4632985" cy="338554"/>
          </a:xfrm>
          <a:prstGeom prst="rect">
            <a:avLst/>
          </a:prstGeom>
          <a:noFill/>
        </p:spPr>
        <p:txBody>
          <a:bodyPr wrap="square" rtlCol="0">
            <a:spAutoFit/>
          </a:bodyPr>
          <a:lstStyle/>
          <a:p>
            <a:pPr algn="ctr"/>
            <a:r>
              <a:rPr lang="es-CO" sz="1600" b="1" dirty="0" smtClean="0">
                <a:latin typeface="Century Gothic" panose="020B0502020202020204" pitchFamily="34" charset="0"/>
              </a:rPr>
              <a:t>Total área sembrada con palma 2005 - 2015</a:t>
            </a:r>
            <a:endParaRPr lang="es-CO" sz="1600" b="1" dirty="0">
              <a:latin typeface="Century Gothic" panose="020B0502020202020204" pitchFamily="34" charset="0"/>
            </a:endParaRPr>
          </a:p>
        </p:txBody>
      </p:sp>
      <p:sp>
        <p:nvSpPr>
          <p:cNvPr id="5" name="4 Rectángulo"/>
          <p:cNvSpPr/>
          <p:nvPr/>
        </p:nvSpPr>
        <p:spPr>
          <a:xfrm>
            <a:off x="1843575" y="4648524"/>
            <a:ext cx="5881763" cy="407804"/>
          </a:xfrm>
          <a:prstGeom prst="rect">
            <a:avLst/>
          </a:prstGeom>
        </p:spPr>
        <p:txBody>
          <a:bodyPr wrap="square">
            <a:spAutoFit/>
          </a:bodyPr>
          <a:lstStyle/>
          <a:p>
            <a:r>
              <a:rPr lang="es-CO" sz="900" i="1" dirty="0" smtClean="0"/>
              <a:t>Fuente: Cálculos </a:t>
            </a:r>
            <a:r>
              <a:rPr lang="es-CO" sz="900" i="1" dirty="0"/>
              <a:t>de </a:t>
            </a:r>
            <a:r>
              <a:rPr lang="es-CO" sz="900" i="1" dirty="0" err="1"/>
              <a:t>Fedepalma</a:t>
            </a:r>
            <a:r>
              <a:rPr lang="es-CO" sz="900" i="1" dirty="0"/>
              <a:t> con base en información suministrada por la Dirección de Impuestos y Aduanas Nacionales </a:t>
            </a:r>
            <a:r>
              <a:rPr lang="es-CO" sz="900" i="1" dirty="0" smtClean="0"/>
              <a:t>– DIAN</a:t>
            </a:r>
            <a:r>
              <a:rPr lang="es-CO" sz="1050" i="1" dirty="0" smtClean="0"/>
              <a:t>.</a:t>
            </a:r>
            <a:endParaRPr lang="es-CO" sz="1050" i="1" dirty="0"/>
          </a:p>
        </p:txBody>
      </p:sp>
      <p:sp>
        <p:nvSpPr>
          <p:cNvPr id="6" name="5 Rectángulo"/>
          <p:cNvSpPr/>
          <p:nvPr/>
        </p:nvSpPr>
        <p:spPr>
          <a:xfrm>
            <a:off x="409903" y="5266831"/>
            <a:ext cx="8493576" cy="1169551"/>
          </a:xfrm>
          <a:prstGeom prst="rect">
            <a:avLst/>
          </a:prstGeom>
        </p:spPr>
        <p:txBody>
          <a:bodyPr wrap="square">
            <a:spAutoFit/>
          </a:bodyPr>
          <a:lstStyle/>
          <a:p>
            <a:r>
              <a:rPr lang="es-CO" dirty="0">
                <a:latin typeface="Century Gothic" panose="020B0502020202020204" pitchFamily="34" charset="0"/>
              </a:rPr>
              <a:t>El área sembrada con palma africana en Colombia, ha presentado un crecimiento del 79% en los últimos 10 años, es decir, 206.434 </a:t>
            </a:r>
            <a:r>
              <a:rPr lang="es-CO" dirty="0" smtClean="0">
                <a:latin typeface="Century Gothic" panose="020B0502020202020204" pitchFamily="34" charset="0"/>
              </a:rPr>
              <a:t>hectáreas</a:t>
            </a:r>
          </a:p>
          <a:p>
            <a:endParaRPr lang="es-CO" dirty="0">
              <a:latin typeface="Century Gothic" panose="020B0502020202020204" pitchFamily="34" charset="0"/>
            </a:endParaRPr>
          </a:p>
          <a:p>
            <a:r>
              <a:rPr lang="es-CO" dirty="0">
                <a:latin typeface="Century Gothic" panose="020B0502020202020204" pitchFamily="34" charset="0"/>
              </a:rPr>
              <a:t>Por su </a:t>
            </a:r>
            <a:r>
              <a:rPr lang="es-CO" dirty="0" smtClean="0">
                <a:latin typeface="Century Gothic" panose="020B0502020202020204" pitchFamily="34" charset="0"/>
              </a:rPr>
              <a:t>parte, </a:t>
            </a:r>
            <a:r>
              <a:rPr lang="es-CO" dirty="0">
                <a:latin typeface="Century Gothic" panose="020B0502020202020204" pitchFamily="34" charset="0"/>
              </a:rPr>
              <a:t>la producción de aceite crudo de palma en 2016, fue de 1.146.692 TM, mientras que de Aceite crudo de palmiste fue de 237.920 TM</a:t>
            </a:r>
          </a:p>
        </p:txBody>
      </p:sp>
    </p:spTree>
    <p:extLst>
      <p:ext uri="{BB962C8B-B14F-4D97-AF65-F5344CB8AC3E}">
        <p14:creationId xmlns:p14="http://schemas.microsoft.com/office/powerpoint/2010/main" val="2058679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20904" y="3093996"/>
            <a:ext cx="7848872" cy="523220"/>
          </a:xfrm>
          <a:prstGeom prst="rect">
            <a:avLst/>
          </a:prstGeom>
          <a:noFill/>
        </p:spPr>
        <p:txBody>
          <a:bodyPr wrap="square" rtlCol="0">
            <a:spAutoFit/>
          </a:bodyPr>
          <a:lstStyle/>
          <a:p>
            <a:pPr algn="ctr"/>
            <a:r>
              <a:rPr lang="es-CO" sz="2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2. UN PROBLEMA DE SOSTENIBILIDAD</a:t>
            </a:r>
          </a:p>
        </p:txBody>
      </p:sp>
    </p:spTree>
    <p:extLst>
      <p:ext uri="{BB962C8B-B14F-4D97-AF65-F5344CB8AC3E}">
        <p14:creationId xmlns:p14="http://schemas.microsoft.com/office/powerpoint/2010/main" val="2641306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276600" y="384813"/>
            <a:ext cx="5626879" cy="400110"/>
          </a:xfrm>
          <a:prstGeom prst="rect">
            <a:avLst/>
          </a:prstGeom>
          <a:noFill/>
        </p:spPr>
        <p:txBody>
          <a:bodyPr wrap="square" rtlCol="0">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CONFLICTO EN EL SECTOR </a:t>
            </a:r>
            <a:r>
              <a:rPr lang="es-CO" sz="2000" b="1" dirty="0" smtClean="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PALMERO</a:t>
            </a:r>
            <a:endParaRPr lang="es-CO" sz="20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03" y="1826267"/>
            <a:ext cx="1934207" cy="2869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2 Marcador de contenido"/>
          <p:cNvSpPr txBox="1">
            <a:spLocks/>
          </p:cNvSpPr>
          <p:nvPr/>
        </p:nvSpPr>
        <p:spPr bwMode="auto">
          <a:xfrm>
            <a:off x="3090042" y="1103587"/>
            <a:ext cx="5528056" cy="497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lang="es-ES" sz="2200" kern="1200" smtClean="0">
                <a:solidFill>
                  <a:schemeClr val="tx1"/>
                </a:solidFill>
                <a:latin typeface="Arial Narrow" pitchFamily="34" charset="0"/>
                <a:ea typeface="ＭＳ Ｐゴシック" pitchFamily="34" charset="-128"/>
                <a:cs typeface="+mn-cs"/>
              </a:defRPr>
            </a:lvl1pPr>
            <a:lvl2pPr marL="742950" indent="-285750" algn="l" rtl="0" eaLnBrk="0" fontAlgn="base" hangingPunct="0">
              <a:spcBef>
                <a:spcPct val="20000"/>
              </a:spcBef>
              <a:spcAft>
                <a:spcPct val="0"/>
              </a:spcAft>
              <a:buFont typeface="Arial" charset="0"/>
              <a:buChar char="–"/>
              <a:defRPr lang="es-ES" sz="2200" kern="1200" smtClean="0">
                <a:solidFill>
                  <a:schemeClr val="tx1"/>
                </a:solidFill>
                <a:latin typeface="Arial Narrow" pitchFamily="34" charset="0"/>
                <a:ea typeface="ＭＳ Ｐゴシック" pitchFamily="34" charset="-128"/>
                <a:cs typeface="+mn-cs"/>
              </a:defRPr>
            </a:lvl2pPr>
            <a:lvl3pPr marL="1143000" indent="-228600" algn="l" rtl="0" eaLnBrk="0" fontAlgn="base" hangingPunct="0">
              <a:spcBef>
                <a:spcPct val="20000"/>
              </a:spcBef>
              <a:spcAft>
                <a:spcPct val="0"/>
              </a:spcAft>
              <a:buFont typeface="Arial" charset="0"/>
              <a:buChar char="•"/>
              <a:defRPr lang="es-ES" sz="2400" kern="1200" smtClean="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es-ES" sz="2000" kern="1200" smtClean="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es-CO"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charset="0"/>
              <a:buNone/>
            </a:pPr>
            <a:r>
              <a:rPr lang="es-CO" sz="1800" dirty="0" smtClean="0">
                <a:latin typeface="Century Gothic" panose="020B0502020202020204" pitchFamily="34" charset="0"/>
              </a:rPr>
              <a:t>Si bien el crecimiento del sector posicionó al aceite de palma en el mercado mundial de aceites y grasas, la expansión de los cultivos de palma en Indonesia y Malasia estuvo asociada a graves impactos ambientales y sociales, entre los que se destacan:</a:t>
            </a:r>
          </a:p>
          <a:p>
            <a:pPr marL="0" indent="0" algn="just">
              <a:buFont typeface="Arial" charset="0"/>
              <a:buNone/>
            </a:pPr>
            <a:endParaRPr lang="es-CO" sz="1800" dirty="0">
              <a:latin typeface="Century Gothic" panose="020B0502020202020204" pitchFamily="34" charset="0"/>
            </a:endParaRPr>
          </a:p>
          <a:p>
            <a:pPr algn="just"/>
            <a:r>
              <a:rPr lang="es-CO" sz="1800" dirty="0" smtClean="0">
                <a:latin typeface="Century Gothic" panose="020B0502020202020204" pitchFamily="34" charset="0"/>
              </a:rPr>
              <a:t>Deforestación</a:t>
            </a:r>
          </a:p>
          <a:p>
            <a:pPr algn="just"/>
            <a:r>
              <a:rPr lang="es-CO" sz="1800" dirty="0" smtClean="0">
                <a:latin typeface="Century Gothic" panose="020B0502020202020204" pitchFamily="34" charset="0"/>
              </a:rPr>
              <a:t>Pérdida de biodiversidad</a:t>
            </a:r>
          </a:p>
          <a:p>
            <a:pPr algn="just"/>
            <a:r>
              <a:rPr lang="es-CO" sz="1800" dirty="0" smtClean="0">
                <a:latin typeface="Century Gothic" panose="020B0502020202020204" pitchFamily="34" charset="0"/>
              </a:rPr>
              <a:t>Emisión de gases efecto invernadero</a:t>
            </a:r>
          </a:p>
          <a:p>
            <a:pPr algn="just"/>
            <a:r>
              <a:rPr lang="es-CO" sz="1800" dirty="0" smtClean="0">
                <a:latin typeface="Century Gothic" panose="020B0502020202020204" pitchFamily="34" charset="0"/>
              </a:rPr>
              <a:t>Desplazamiento de comunidades con derechos ancestrales sobre los territorios</a:t>
            </a:r>
          </a:p>
          <a:p>
            <a:pPr algn="just"/>
            <a:r>
              <a:rPr lang="es-CO" sz="1800" dirty="0" smtClean="0">
                <a:latin typeface="Century Gothic" panose="020B0502020202020204" pitchFamily="34" charset="0"/>
              </a:rPr>
              <a:t>Carencia de títulos para el uso y la explotación de la tierra.</a:t>
            </a:r>
          </a:p>
          <a:p>
            <a:pPr algn="just"/>
            <a:r>
              <a:rPr lang="es-CO" sz="1800" dirty="0" smtClean="0">
                <a:latin typeface="Century Gothic" panose="020B0502020202020204" pitchFamily="34" charset="0"/>
              </a:rPr>
              <a:t>Malas prácticas laborales.</a:t>
            </a:r>
          </a:p>
          <a:p>
            <a:pPr marL="0" indent="0" algn="just">
              <a:buFont typeface="Arial" charset="0"/>
              <a:buNone/>
            </a:pPr>
            <a:endParaRPr lang="es-CO" sz="1800" dirty="0" smtClean="0">
              <a:latin typeface="Century Gothic" panose="020B0502020202020204" pitchFamily="34" charset="0"/>
            </a:endParaRPr>
          </a:p>
          <a:p>
            <a:pPr marL="457200" indent="-457200">
              <a:buFont typeface="Arial" charset="0"/>
              <a:buAutoNum type="arabicPeriod"/>
            </a:pPr>
            <a:endParaRPr lang="es-CO" sz="1800" dirty="0">
              <a:latin typeface="Century Gothic" panose="020B0502020202020204" pitchFamily="34" charset="0"/>
            </a:endParaRPr>
          </a:p>
        </p:txBody>
      </p:sp>
    </p:spTree>
    <p:extLst>
      <p:ext uri="{BB962C8B-B14F-4D97-AF65-F5344CB8AC3E}">
        <p14:creationId xmlns:p14="http://schemas.microsoft.com/office/powerpoint/2010/main" val="2162926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47563" y="3120121"/>
            <a:ext cx="7848872" cy="523220"/>
          </a:xfrm>
          <a:prstGeom prst="rect">
            <a:avLst/>
          </a:prstGeom>
          <a:noFill/>
        </p:spPr>
        <p:txBody>
          <a:bodyPr wrap="square" rtlCol="0">
            <a:spAutoFit/>
          </a:bodyPr>
          <a:lstStyle/>
          <a:p>
            <a:pPr algn="ctr"/>
            <a:r>
              <a:rPr lang="es-CO" sz="28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3. UNA INICIATIVA</a:t>
            </a:r>
          </a:p>
        </p:txBody>
      </p:sp>
    </p:spTree>
    <p:extLst>
      <p:ext uri="{BB962C8B-B14F-4D97-AF65-F5344CB8AC3E}">
        <p14:creationId xmlns:p14="http://schemas.microsoft.com/office/powerpoint/2010/main" val="3867738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33082" y="1324974"/>
            <a:ext cx="6896468" cy="3785652"/>
          </a:xfrm>
          <a:prstGeom prst="rect">
            <a:avLst/>
          </a:prstGeom>
          <a:noFill/>
        </p:spPr>
        <p:txBody>
          <a:bodyPr wrap="square" rtlCol="0">
            <a:spAutoFit/>
          </a:bodyPr>
          <a:lstStyle/>
          <a:p>
            <a:pPr algn="just"/>
            <a:r>
              <a:rPr lang="es-CO" sz="1600" dirty="0" smtClean="0">
                <a:solidFill>
                  <a:schemeClr val="accent5">
                    <a:lumMod val="10000"/>
                  </a:schemeClr>
                </a:solidFill>
                <a:latin typeface="Century Gothic" panose="020B0502020202020204" pitchFamily="34" charset="0"/>
              </a:rPr>
              <a:t>La Mesa Redonda de Aceite de Palma Sostenible </a:t>
            </a:r>
            <a:r>
              <a:rPr lang="es-CO" sz="1600" b="1" dirty="0" smtClean="0">
                <a:solidFill>
                  <a:schemeClr val="accent5">
                    <a:lumMod val="10000"/>
                  </a:schemeClr>
                </a:solidFill>
                <a:latin typeface="Century Gothic" panose="020B0502020202020204" pitchFamily="34" charset="0"/>
              </a:rPr>
              <a:t>(</a:t>
            </a:r>
            <a:r>
              <a:rPr lang="es-CO" sz="1600" b="1" i="1" dirty="0" err="1" smtClean="0">
                <a:solidFill>
                  <a:schemeClr val="accent5">
                    <a:lumMod val="10000"/>
                  </a:schemeClr>
                </a:solidFill>
                <a:latin typeface="Century Gothic" panose="020B0502020202020204" pitchFamily="34" charset="0"/>
              </a:rPr>
              <a:t>Roundtable</a:t>
            </a:r>
            <a:r>
              <a:rPr lang="es-CO" sz="1600" b="1" i="1" dirty="0" smtClean="0">
                <a:solidFill>
                  <a:schemeClr val="accent5">
                    <a:lumMod val="10000"/>
                  </a:schemeClr>
                </a:solidFill>
                <a:latin typeface="Century Gothic" panose="020B0502020202020204" pitchFamily="34" charset="0"/>
              </a:rPr>
              <a:t> </a:t>
            </a:r>
            <a:r>
              <a:rPr lang="es-CO" sz="1600" b="1" i="1" dirty="0" err="1" smtClean="0">
                <a:solidFill>
                  <a:schemeClr val="accent5">
                    <a:lumMod val="10000"/>
                  </a:schemeClr>
                </a:solidFill>
                <a:latin typeface="Century Gothic" panose="020B0502020202020204" pitchFamily="34" charset="0"/>
              </a:rPr>
              <a:t>Sustainable</a:t>
            </a:r>
            <a:r>
              <a:rPr lang="es-CO" sz="1600" b="1" i="1" dirty="0" smtClean="0">
                <a:solidFill>
                  <a:schemeClr val="accent5">
                    <a:lumMod val="10000"/>
                  </a:schemeClr>
                </a:solidFill>
                <a:latin typeface="Century Gothic" panose="020B0502020202020204" pitchFamily="34" charset="0"/>
              </a:rPr>
              <a:t> Palm </a:t>
            </a:r>
            <a:r>
              <a:rPr lang="es-CO" sz="1600" b="1" i="1" dirty="0" err="1" smtClean="0">
                <a:solidFill>
                  <a:schemeClr val="accent5">
                    <a:lumMod val="10000"/>
                  </a:schemeClr>
                </a:solidFill>
                <a:latin typeface="Century Gothic" panose="020B0502020202020204" pitchFamily="34" charset="0"/>
              </a:rPr>
              <a:t>Oil</a:t>
            </a:r>
            <a:r>
              <a:rPr lang="es-CO" sz="1600" b="1" i="1" dirty="0" smtClean="0">
                <a:solidFill>
                  <a:schemeClr val="accent5">
                    <a:lumMod val="10000"/>
                  </a:schemeClr>
                </a:solidFill>
                <a:latin typeface="Century Gothic" panose="020B0502020202020204" pitchFamily="34" charset="0"/>
              </a:rPr>
              <a:t>- </a:t>
            </a:r>
            <a:r>
              <a:rPr lang="es-CO" sz="1600" b="1" dirty="0" smtClean="0">
                <a:solidFill>
                  <a:schemeClr val="accent5">
                    <a:lumMod val="10000"/>
                  </a:schemeClr>
                </a:solidFill>
                <a:latin typeface="Century Gothic" panose="020B0502020202020204" pitchFamily="34" charset="0"/>
              </a:rPr>
              <a:t>RSPO) </a:t>
            </a:r>
            <a:r>
              <a:rPr lang="es-CO" sz="1600" dirty="0" smtClean="0">
                <a:solidFill>
                  <a:schemeClr val="accent5">
                    <a:lumMod val="10000"/>
                  </a:schemeClr>
                </a:solidFill>
                <a:latin typeface="Century Gothic" panose="020B0502020202020204" pitchFamily="34" charset="0"/>
              </a:rPr>
              <a:t>fue creada como respuesta a los severos impactos ambientales y sociales, que trajo consigo la rápida expansión de los cultivos de palma de aceite en el sureste asiático, especialmente en Indonesia y Malasia, y a la necesidad de prevenir esta situación en otros países productores en América Latina y África, donde su cultivo y producción presentaban gran dinamismo…</a:t>
            </a:r>
          </a:p>
          <a:p>
            <a:pPr algn="just"/>
            <a:endParaRPr lang="es-CO" sz="1600" dirty="0" smtClean="0">
              <a:solidFill>
                <a:schemeClr val="accent5">
                  <a:lumMod val="10000"/>
                </a:schemeClr>
              </a:solidFill>
              <a:latin typeface="Century Gothic" panose="020B0502020202020204" pitchFamily="34" charset="0"/>
            </a:endParaRPr>
          </a:p>
          <a:p>
            <a:pPr algn="just"/>
            <a:r>
              <a:rPr lang="es-CO" sz="1600" dirty="0">
                <a:latin typeface="Century Gothic" panose="020B0502020202020204" pitchFamily="34" charset="0"/>
              </a:rPr>
              <a:t>A pesar de que los impactos en otros países de América y África no han sido tan severos como en el sureste asiático, las motivaciones que llevaron a la creación de la RSPO no son exclusivas de una región en particular: son aplicables a todos los países productores de aceite de palma, incluida Colombia.</a:t>
            </a:r>
          </a:p>
          <a:p>
            <a:pPr algn="just"/>
            <a:endParaRPr lang="es-CO" sz="1600" dirty="0">
              <a:solidFill>
                <a:schemeClr val="accent5">
                  <a:lumMod val="10000"/>
                </a:schemeClr>
              </a:solidFill>
              <a:latin typeface="Century Gothic" panose="020B0502020202020204" pitchFamily="34" charset="0"/>
            </a:endParaRPr>
          </a:p>
        </p:txBody>
      </p:sp>
      <p:sp>
        <p:nvSpPr>
          <p:cNvPr id="3" name="2 CuadroTexto"/>
          <p:cNvSpPr txBox="1"/>
          <p:nvPr/>
        </p:nvSpPr>
        <p:spPr>
          <a:xfrm>
            <a:off x="3783724" y="342177"/>
            <a:ext cx="4993631" cy="461665"/>
          </a:xfrm>
          <a:prstGeom prst="rect">
            <a:avLst/>
          </a:prstGeom>
          <a:noFill/>
        </p:spPr>
        <p:txBody>
          <a:bodyPr wrap="square" rtlCol="0">
            <a:spAutoFit/>
          </a:bodyPr>
          <a:lstStyle/>
          <a:p>
            <a:pPr algn="r"/>
            <a:r>
              <a:rPr lang="es-CO" sz="2400" b="1" dirty="0" smtClean="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rPr>
              <a:t>ANTECEDENTES</a:t>
            </a:r>
            <a:endParaRPr lang="es-CO" sz="2400" b="1" dirty="0">
              <a:solidFill>
                <a:schemeClr val="accent5">
                  <a:lumMod val="50000"/>
                </a:schemeClr>
              </a:solidFill>
              <a:effectLst>
                <a:outerShdw blurRad="38100" dist="38100" dir="2700000" algn="tl">
                  <a:srgbClr val="000000">
                    <a:alpha val="43137"/>
                  </a:srgbClr>
                </a:outerShdw>
              </a:effectLst>
              <a:latin typeface="Century Gothic" panose="020B0502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4972050"/>
            <a:ext cx="54006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3581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3799012" y="1989280"/>
            <a:ext cx="4968552" cy="3270951"/>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spcBef>
                <a:spcPct val="0"/>
              </a:spcBef>
            </a:pPr>
            <a:r>
              <a:rPr lang="es-CO" sz="1600" dirty="0">
                <a:solidFill>
                  <a:schemeClr val="accent5">
                    <a:lumMod val="10000"/>
                  </a:schemeClr>
                </a:solidFill>
                <a:latin typeface="Century Gothic" panose="020B0502020202020204" pitchFamily="34" charset="0"/>
              </a:rPr>
              <a:t>La Mesa Redonda de Aceite de Palma Sostenible </a:t>
            </a:r>
            <a:r>
              <a:rPr lang="es-CO" sz="1600" dirty="0" smtClean="0">
                <a:solidFill>
                  <a:schemeClr val="accent5">
                    <a:lumMod val="10000"/>
                  </a:schemeClr>
                </a:solidFill>
                <a:latin typeface="Century Gothic" panose="020B0502020202020204" pitchFamily="34" charset="0"/>
              </a:rPr>
              <a:t>es </a:t>
            </a:r>
            <a:r>
              <a:rPr lang="es-CO" sz="1600" dirty="0">
                <a:solidFill>
                  <a:schemeClr val="accent5">
                    <a:lumMod val="10000"/>
                  </a:schemeClr>
                </a:solidFill>
                <a:latin typeface="Century Gothic" panose="020B0502020202020204" pitchFamily="34" charset="0"/>
              </a:rPr>
              <a:t>una asociación sin ánimo de lucro que reúne a diversos actores en la cadena de valor palmera, con el objetivo de promover la producción y uso de aceite de palma con criterios de sostenibilidad ambiental, social y económica. </a:t>
            </a:r>
          </a:p>
          <a:p>
            <a:pPr algn="just">
              <a:spcBef>
                <a:spcPct val="0"/>
              </a:spcBef>
            </a:pPr>
            <a:endParaRPr lang="es-CO" sz="1600" dirty="0">
              <a:solidFill>
                <a:schemeClr val="accent5">
                  <a:lumMod val="10000"/>
                </a:schemeClr>
              </a:solidFill>
              <a:latin typeface="Century Gothic" panose="020B0502020202020204" pitchFamily="34" charset="0"/>
            </a:endParaRPr>
          </a:p>
          <a:p>
            <a:pPr algn="just">
              <a:spcBef>
                <a:spcPct val="0"/>
              </a:spcBef>
            </a:pPr>
            <a:r>
              <a:rPr lang="es-CO" sz="1600" dirty="0">
                <a:solidFill>
                  <a:schemeClr val="accent5">
                    <a:lumMod val="10000"/>
                  </a:schemeClr>
                </a:solidFill>
                <a:latin typeface="Century Gothic" panose="020B0502020202020204" pitchFamily="34" charset="0"/>
              </a:rPr>
              <a:t>La RSPO es la iniciativa más reconocida en el ámbito internacional en materia de sostenibilidad para el sector.</a:t>
            </a:r>
          </a:p>
          <a:p>
            <a:pPr algn="just">
              <a:spcBef>
                <a:spcPct val="0"/>
              </a:spcBef>
            </a:pPr>
            <a:endParaRPr lang="es-CO"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04512"/>
            <a:ext cx="361950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Imagen 1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18" y="4960686"/>
            <a:ext cx="2671240" cy="1061739"/>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6267388" y="346145"/>
            <a:ext cx="2642070" cy="461665"/>
          </a:xfrm>
          <a:prstGeom prst="rect">
            <a:avLst/>
          </a:prstGeom>
        </p:spPr>
        <p:txBody>
          <a:bodyPr wrap="none">
            <a:spAutoFit/>
          </a:bodyPr>
          <a:lstStyle/>
          <a:p>
            <a:pPr algn="r"/>
            <a:r>
              <a:rPr lang="es-CO" sz="24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¿QUÉ ES LA RSPO?</a:t>
            </a:r>
          </a:p>
        </p:txBody>
      </p:sp>
    </p:spTree>
    <p:extLst>
      <p:ext uri="{BB962C8B-B14F-4D97-AF65-F5344CB8AC3E}">
        <p14:creationId xmlns:p14="http://schemas.microsoft.com/office/powerpoint/2010/main" val="2801230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541961" y="392749"/>
            <a:ext cx="5460149" cy="400110"/>
          </a:xfrm>
          <a:prstGeom prst="rect">
            <a:avLst/>
          </a:prstGeom>
        </p:spPr>
        <p:txBody>
          <a:bodyPr wrap="none">
            <a:spAutoFit/>
          </a:bodyPr>
          <a:lstStyle/>
          <a:p>
            <a:pPr algn="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LA PROMESA DEL ACEITE DE PALMA SOSTENIBLE</a:t>
            </a:r>
          </a:p>
        </p:txBody>
      </p:sp>
      <p:graphicFrame>
        <p:nvGraphicFramePr>
          <p:cNvPr id="7" name="3 Marcador de contenido"/>
          <p:cNvGraphicFramePr>
            <a:graphicFrameLocks/>
          </p:cNvGraphicFramePr>
          <p:nvPr>
            <p:extLst>
              <p:ext uri="{D42A27DB-BD31-4B8C-83A1-F6EECF244321}">
                <p14:modId xmlns:p14="http://schemas.microsoft.com/office/powerpoint/2010/main" val="1162650998"/>
              </p:ext>
            </p:extLst>
          </p:nvPr>
        </p:nvGraphicFramePr>
        <p:xfrm>
          <a:off x="1009650" y="1704974"/>
          <a:ext cx="6962774" cy="4106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043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2377</TotalTime>
  <Words>1524</Words>
  <Application>Microsoft Macintosh PowerPoint</Application>
  <PresentationFormat>Presentación en pantalla (4:3)</PresentationFormat>
  <Paragraphs>147</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Arial Narrow</vt:lpstr>
      <vt:lpstr>Century Gothic</vt:lpstr>
      <vt:lpstr>ＭＳ Ｐゴシック</vt:lpstr>
      <vt:lpstr>Wingdings</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Augusto Rodriguez Osorio</dc:creator>
  <cp:lastModifiedBy>Usuario de Microsoft Office</cp:lastModifiedBy>
  <cp:revision>131</cp:revision>
  <cp:lastPrinted>2017-06-02T22:21:37Z</cp:lastPrinted>
  <dcterms:modified xsi:type="dcterms:W3CDTF">2017-08-15T14:30:49Z</dcterms:modified>
</cp:coreProperties>
</file>