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handoutMasterIdLst>
    <p:handoutMasterId r:id="rId31"/>
  </p:handoutMasterIdLst>
  <p:sldIdLst>
    <p:sldId id="294" r:id="rId2"/>
    <p:sldId id="261" r:id="rId3"/>
    <p:sldId id="262" r:id="rId4"/>
    <p:sldId id="263" r:id="rId5"/>
    <p:sldId id="264" r:id="rId6"/>
    <p:sldId id="266" r:id="rId7"/>
    <p:sldId id="267" r:id="rId8"/>
    <p:sldId id="265" r:id="rId9"/>
    <p:sldId id="268" r:id="rId10"/>
    <p:sldId id="269" r:id="rId11"/>
    <p:sldId id="270" r:id="rId12"/>
    <p:sldId id="272" r:id="rId13"/>
    <p:sldId id="273" r:id="rId14"/>
    <p:sldId id="275" r:id="rId15"/>
    <p:sldId id="276" r:id="rId16"/>
    <p:sldId id="277" r:id="rId17"/>
    <p:sldId id="279" r:id="rId18"/>
    <p:sldId id="280" r:id="rId19"/>
    <p:sldId id="281" r:id="rId20"/>
    <p:sldId id="282" r:id="rId21"/>
    <p:sldId id="284" r:id="rId22"/>
    <p:sldId id="285" r:id="rId23"/>
    <p:sldId id="286" r:id="rId24"/>
    <p:sldId id="287" r:id="rId25"/>
    <p:sldId id="289" r:id="rId26"/>
    <p:sldId id="291" r:id="rId27"/>
    <p:sldId id="292" r:id="rId28"/>
    <p:sldId id="293" r:id="rId29"/>
  </p:sldIdLst>
  <p:sldSz cx="9144000" cy="6858000" type="screen4x3"/>
  <p:notesSz cx="6669088" cy="9928225"/>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dy Gonzale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B531"/>
    <a:srgbClr val="E46C0A"/>
    <a:srgbClr val="31859C"/>
    <a:srgbClr val="006666"/>
    <a:srgbClr val="FF6600"/>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032" autoAdjust="0"/>
  </p:normalViewPr>
  <p:slideViewPr>
    <p:cSldViewPr snapToGrid="0">
      <p:cViewPr>
        <p:scale>
          <a:sx n="60" d="100"/>
          <a:sy n="60" d="100"/>
        </p:scale>
        <p:origin x="2584" y="10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889681" cy="496569"/>
          </a:xfrm>
          <a:prstGeom prst="rect">
            <a:avLst/>
          </a:prstGeom>
        </p:spPr>
        <p:txBody>
          <a:bodyPr vert="horz" lIns="89986" tIns="44993" rIns="89986" bIns="44993" rtlCol="0"/>
          <a:lstStyle>
            <a:lvl1pPr algn="l">
              <a:defRPr sz="1200"/>
            </a:lvl1pPr>
          </a:lstStyle>
          <a:p>
            <a:endParaRPr lang="es-CO"/>
          </a:p>
        </p:txBody>
      </p:sp>
      <p:sp>
        <p:nvSpPr>
          <p:cNvPr id="3" name="2 Marcador de fecha"/>
          <p:cNvSpPr>
            <a:spLocks noGrp="1"/>
          </p:cNvSpPr>
          <p:nvPr>
            <p:ph type="dt" sz="quarter" idx="1"/>
          </p:nvPr>
        </p:nvSpPr>
        <p:spPr>
          <a:xfrm>
            <a:off x="3777865" y="1"/>
            <a:ext cx="2889681" cy="496569"/>
          </a:xfrm>
          <a:prstGeom prst="rect">
            <a:avLst/>
          </a:prstGeom>
        </p:spPr>
        <p:txBody>
          <a:bodyPr vert="horz" lIns="89986" tIns="44993" rIns="89986" bIns="44993" rtlCol="0"/>
          <a:lstStyle>
            <a:lvl1pPr algn="r">
              <a:defRPr sz="1200"/>
            </a:lvl1pPr>
          </a:lstStyle>
          <a:p>
            <a:fld id="{B924BA21-6E22-4F95-9946-5A131AC9F339}" type="datetimeFigureOut">
              <a:rPr lang="es-CO" smtClean="0"/>
              <a:t>15/08/17</a:t>
            </a:fld>
            <a:endParaRPr lang="es-CO"/>
          </a:p>
        </p:txBody>
      </p:sp>
      <p:sp>
        <p:nvSpPr>
          <p:cNvPr id="4" name="3 Marcador de pie de página"/>
          <p:cNvSpPr>
            <a:spLocks noGrp="1"/>
          </p:cNvSpPr>
          <p:nvPr>
            <p:ph type="ftr" sz="quarter" idx="2"/>
          </p:nvPr>
        </p:nvSpPr>
        <p:spPr>
          <a:xfrm>
            <a:off x="0" y="9430080"/>
            <a:ext cx="2889681" cy="496569"/>
          </a:xfrm>
          <a:prstGeom prst="rect">
            <a:avLst/>
          </a:prstGeom>
        </p:spPr>
        <p:txBody>
          <a:bodyPr vert="horz" lIns="89986" tIns="44993" rIns="89986" bIns="44993"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777865" y="9430080"/>
            <a:ext cx="2889681" cy="496569"/>
          </a:xfrm>
          <a:prstGeom prst="rect">
            <a:avLst/>
          </a:prstGeom>
        </p:spPr>
        <p:txBody>
          <a:bodyPr vert="horz" lIns="89986" tIns="44993" rIns="89986" bIns="44993" rtlCol="0" anchor="b"/>
          <a:lstStyle>
            <a:lvl1pPr algn="r">
              <a:defRPr sz="1200"/>
            </a:lvl1pPr>
          </a:lstStyle>
          <a:p>
            <a:fld id="{9C9EE3E6-AE56-41BE-B897-E6B46D70A015}" type="slidenum">
              <a:rPr lang="es-CO" smtClean="0"/>
              <a:t>‹Nr.›</a:t>
            </a:fld>
            <a:endParaRPr lang="es-CO"/>
          </a:p>
        </p:txBody>
      </p:sp>
    </p:spTree>
    <p:extLst>
      <p:ext uri="{BB962C8B-B14F-4D97-AF65-F5344CB8AC3E}">
        <p14:creationId xmlns:p14="http://schemas.microsoft.com/office/powerpoint/2010/main" val="161941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889680" cy="498145"/>
          </a:xfrm>
          <a:prstGeom prst="rect">
            <a:avLst/>
          </a:prstGeom>
          <a:noFill/>
          <a:ln>
            <a:noFill/>
          </a:ln>
        </p:spPr>
        <p:txBody>
          <a:bodyPr lIns="89971" tIns="89971" rIns="89971" bIns="89971" anchor="t" anchorCtr="0"/>
          <a:lstStyle>
            <a:lvl1pPr marL="0" marR="0" indent="0" algn="l"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777865" y="0"/>
            <a:ext cx="2889680" cy="498145"/>
          </a:xfrm>
          <a:prstGeom prst="rect">
            <a:avLst/>
          </a:prstGeom>
          <a:noFill/>
          <a:ln>
            <a:noFill/>
          </a:ln>
        </p:spPr>
        <p:txBody>
          <a:bodyPr lIns="89971" tIns="89971" rIns="89971" bIns="89971" anchor="t" anchorCtr="0"/>
          <a:lstStyle>
            <a:lvl1pPr marL="0" marR="0" indent="0" algn="r"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01725" y="1241425"/>
            <a:ext cx="4465638" cy="33512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67680" y="4778096"/>
            <a:ext cx="5335269" cy="3909495"/>
          </a:xfrm>
          <a:prstGeom prst="rect">
            <a:avLst/>
          </a:prstGeom>
          <a:noFill/>
          <a:ln>
            <a:noFill/>
          </a:ln>
        </p:spPr>
        <p:txBody>
          <a:bodyPr lIns="89971" tIns="89971" rIns="89971" bIns="89971"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9430080"/>
            <a:ext cx="2889680" cy="498145"/>
          </a:xfrm>
          <a:prstGeom prst="rect">
            <a:avLst/>
          </a:prstGeom>
          <a:noFill/>
          <a:ln>
            <a:noFill/>
          </a:ln>
        </p:spPr>
        <p:txBody>
          <a:bodyPr lIns="89971" tIns="89971" rIns="89971" bIns="89971" anchor="b" anchorCtr="0"/>
          <a:lstStyle>
            <a:lvl1pPr marL="0" marR="0" indent="0" algn="l" rtl="0">
              <a:lnSpc>
                <a:spcPct val="100000"/>
              </a:lnSpc>
              <a:spcBef>
                <a:spcPts val="0"/>
              </a:spcBef>
              <a:spcAft>
                <a:spcPts val="0"/>
              </a:spcAft>
              <a:defRPr/>
            </a:lvl1pPr>
            <a:lvl2pPr marL="449931" marR="0" indent="0" algn="l" rtl="0">
              <a:lnSpc>
                <a:spcPct val="100000"/>
              </a:lnSpc>
              <a:spcBef>
                <a:spcPts val="0"/>
              </a:spcBef>
              <a:spcAft>
                <a:spcPts val="0"/>
              </a:spcAft>
              <a:defRPr/>
            </a:lvl2pPr>
            <a:lvl3pPr marL="899861" marR="0" indent="0" algn="l" rtl="0">
              <a:lnSpc>
                <a:spcPct val="100000"/>
              </a:lnSpc>
              <a:spcBef>
                <a:spcPts val="0"/>
              </a:spcBef>
              <a:spcAft>
                <a:spcPts val="0"/>
              </a:spcAft>
              <a:defRPr/>
            </a:lvl3pPr>
            <a:lvl4pPr marL="1349792" marR="0" indent="0" algn="l" rtl="0">
              <a:lnSpc>
                <a:spcPct val="100000"/>
              </a:lnSpc>
              <a:spcBef>
                <a:spcPts val="0"/>
              </a:spcBef>
              <a:spcAft>
                <a:spcPts val="0"/>
              </a:spcAft>
              <a:defRPr/>
            </a:lvl4pPr>
            <a:lvl5pPr marL="1799722" marR="0" indent="0" algn="l" rtl="0">
              <a:lnSpc>
                <a:spcPct val="100000"/>
              </a:lnSpc>
              <a:spcBef>
                <a:spcPts val="0"/>
              </a:spcBef>
              <a:spcAft>
                <a:spcPts val="0"/>
              </a:spcAft>
              <a:defRPr/>
            </a:lvl5pPr>
            <a:lvl6pPr marL="2249653" marR="0" indent="0" algn="l" rtl="0">
              <a:lnSpc>
                <a:spcPct val="100000"/>
              </a:lnSpc>
              <a:spcBef>
                <a:spcPts val="0"/>
              </a:spcBef>
              <a:spcAft>
                <a:spcPts val="0"/>
              </a:spcAft>
              <a:defRPr/>
            </a:lvl6pPr>
            <a:lvl7pPr marL="3149514" marR="0" indent="0" algn="l" rtl="0">
              <a:lnSpc>
                <a:spcPct val="100000"/>
              </a:lnSpc>
              <a:spcBef>
                <a:spcPts val="0"/>
              </a:spcBef>
              <a:spcAft>
                <a:spcPts val="0"/>
              </a:spcAft>
              <a:defRPr/>
            </a:lvl7pPr>
            <a:lvl8pPr marL="4499305" marR="0" indent="0" algn="l" rtl="0">
              <a:lnSpc>
                <a:spcPct val="100000"/>
              </a:lnSpc>
              <a:spcBef>
                <a:spcPts val="0"/>
              </a:spcBef>
              <a:spcAft>
                <a:spcPts val="0"/>
              </a:spcAft>
              <a:defRPr/>
            </a:lvl8pPr>
            <a:lvl9pPr marL="6299027"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777865" y="9430080"/>
            <a:ext cx="2889680" cy="498145"/>
          </a:xfrm>
          <a:prstGeom prst="rect">
            <a:avLst/>
          </a:prstGeom>
          <a:noFill/>
          <a:ln>
            <a:noFill/>
          </a:ln>
        </p:spPr>
        <p:txBody>
          <a:bodyPr lIns="94818" tIns="47409" rIns="94818" bIns="47409" anchor="b" anchorCtr="0">
            <a:noAutofit/>
          </a:bodyPr>
          <a:lstStyle>
            <a:lvl1pPr marL="0" marR="0" indent="0" algn="r" rtl="0">
              <a:lnSpc>
                <a:spcPct val="100000"/>
              </a:lnSpc>
              <a:spcBef>
                <a:spcPts val="0"/>
              </a:spcBef>
              <a:spcAft>
                <a:spcPts val="0"/>
              </a:spcAft>
              <a:buNone/>
              <a:defRPr sz="1300" b="0" i="0" u="none" strike="noStrike" cap="none" baseline="0">
                <a:solidFill>
                  <a:srgbClr val="000000"/>
                </a:solidFill>
                <a:latin typeface="Arial"/>
                <a:ea typeface="Arial"/>
                <a:cs typeface="Arial"/>
                <a:sym typeface="Arial"/>
              </a:defRPr>
            </a:lvl1pPr>
          </a:lstStyle>
          <a:p>
            <a:pPr>
              <a:buClr>
                <a:srgbClr val="000000"/>
              </a:buClr>
              <a:buSzPct val="25000"/>
            </a:pPr>
            <a:fld id="{00000000-1234-1234-1234-123412341234}" type="slidenum">
              <a:rPr lang="en-US" smtClean="0"/>
              <a:pPr>
                <a:buClr>
                  <a:srgbClr val="000000"/>
                </a:buClr>
                <a:buSzPct val="25000"/>
              </a:pPr>
              <a:t>‹Nr.›</a:t>
            </a:fld>
            <a:endParaRPr lang="en-US"/>
          </a:p>
        </p:txBody>
      </p:sp>
    </p:spTree>
    <p:extLst>
      <p:ext uri="{BB962C8B-B14F-4D97-AF65-F5344CB8AC3E}">
        <p14:creationId xmlns:p14="http://schemas.microsoft.com/office/powerpoint/2010/main" val="17028696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spcAft>
                <a:spcPts val="0"/>
              </a:spcAft>
              <a:buClr>
                <a:schemeClr val="dk1"/>
              </a:buClr>
              <a:buFont typeface="Arial"/>
              <a:buChar char="»"/>
              <a:defRPr/>
            </a:lvl6pPr>
            <a:lvl7pPr marL="2971800" indent="-101600" algn="l" rtl="0">
              <a:spcBef>
                <a:spcPts val="400"/>
              </a:spcBef>
              <a:spcAft>
                <a:spcPts val="0"/>
              </a:spcAft>
              <a:buClr>
                <a:schemeClr val="dk1"/>
              </a:buClr>
              <a:buFont typeface="Arial"/>
              <a:buChar char="»"/>
              <a:defRPr/>
            </a:lvl7pPr>
            <a:lvl8pPr marL="3429000" indent="-101600" algn="l" rtl="0">
              <a:spcBef>
                <a:spcPts val="400"/>
              </a:spcBef>
              <a:spcAft>
                <a:spcPts val="0"/>
              </a:spcAft>
              <a:buClr>
                <a:schemeClr val="dk1"/>
              </a:buClr>
              <a:buFont typeface="Arial"/>
              <a:buChar char="»"/>
              <a:defRPr/>
            </a:lvl8pPr>
            <a:lvl9pPr marL="3886200"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a:spLocks noGrp="1"/>
          </p:cNvSpPr>
          <p:nvPr>
            <p:ph type="pic" idx="2"/>
          </p:nvPr>
        </p:nvSpPr>
        <p:spPr>
          <a:xfrm>
            <a:off x="1792288" y="612775"/>
            <a:ext cx="5486399" cy="4114800"/>
          </a:xfrm>
          <a:prstGeom prst="rect">
            <a:avLst/>
          </a:prstGeom>
          <a:noFill/>
          <a:ln>
            <a:noFill/>
          </a:ln>
        </p:spPr>
      </p:sp>
      <p:sp>
        <p:nvSpPr>
          <p:cNvPr id="35" name="Shape 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6" name="Shape 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3" name="Shape 4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8" name="Shape 5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60" name="Shape 6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2" name="Shape 6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6" name="Shape 6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74" name="Shape 7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8" name="Imagen 7" descr="PLANTILLA JUNTA DIRECTIVA-0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4778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71D5C8D-8C51-924D-9154-EF48EA6B667A}" type="datetimeFigureOut">
              <a:rPr lang="es-ES" smtClean="0"/>
              <a:t>15/8/17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B39DC6D-AFA9-7B4C-A6E2-84D3E7A3AFF7}" type="slidenum">
              <a:rPr lang="es-ES" smtClean="0"/>
              <a:t>‹Nr.›</a:t>
            </a:fld>
            <a:endParaRPr lang="es-ES" dirty="0"/>
          </a:p>
        </p:txBody>
      </p:sp>
      <p:pic>
        <p:nvPicPr>
          <p:cNvPr id="8" name="Imagen 7" descr="PLANTILLA JUNTA DIRECTIVA-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58821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spcAft>
                <a:spcPts val="0"/>
              </a:spcAft>
              <a:buClr>
                <a:schemeClr val="dk1"/>
              </a:buClr>
              <a:buFont typeface="Arial"/>
              <a:buChar char="»"/>
              <a:defRPr/>
            </a:lvl6pPr>
            <a:lvl7pPr marL="2971800" marR="0" indent="-101600" algn="l" rtl="0">
              <a:spcBef>
                <a:spcPts val="400"/>
              </a:spcBef>
              <a:spcAft>
                <a:spcPts val="0"/>
              </a:spcAft>
              <a:buClr>
                <a:schemeClr val="dk1"/>
              </a:buClr>
              <a:buFont typeface="Arial"/>
              <a:buChar char="»"/>
              <a:defRPr/>
            </a:lvl7pPr>
            <a:lvl8pPr marL="3429000" marR="0" indent="-101600" algn="l" rtl="0">
              <a:spcBef>
                <a:spcPts val="400"/>
              </a:spcBef>
              <a:spcAft>
                <a:spcPts val="0"/>
              </a:spcAft>
              <a:buClr>
                <a:schemeClr val="dk1"/>
              </a:buClr>
              <a:buFont typeface="Arial"/>
              <a:buChar char="»"/>
              <a:defRPr/>
            </a:lvl8pPr>
            <a:lvl9pPr marL="3886200" marR="0" indent="-101600" algn="l" rtl="0">
              <a:spcBef>
                <a:spcPts val="4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lvl1pPr marL="0" marR="0" indent="0" algn="r" rtl="0">
              <a:lnSpc>
                <a:spcPct val="100000"/>
              </a:lnSpc>
              <a:spcBef>
                <a:spcPts val="0"/>
              </a:spcBef>
              <a:spcAft>
                <a:spcPts val="0"/>
              </a:spcAft>
              <a:buNone/>
              <a:defRPr sz="14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en-US"/>
              <a:t>‹Nr.›</a:t>
            </a:fld>
            <a:endParaRPr lang="en-US"/>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60" r:id="rId8"/>
    <p:sldLayoutId id="2147483661"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51337" y="2410796"/>
            <a:ext cx="4199085" cy="1384995"/>
          </a:xfrm>
          <a:prstGeom prst="rect">
            <a:avLst/>
          </a:prstGeom>
          <a:noFill/>
        </p:spPr>
        <p:txBody>
          <a:bodyPr wrap="square" rtlCol="0">
            <a:spAutoFit/>
          </a:bodyPr>
          <a:lstStyle/>
          <a:p>
            <a:r>
              <a:rPr lang="es-CO" sz="2800" b="1" dirty="0" smtClean="0">
                <a:solidFill>
                  <a:schemeClr val="bg1">
                    <a:lumMod val="95000"/>
                  </a:schemeClr>
                </a:solidFill>
                <a:latin typeface="Arial Narrow" panose="020B0606020202030204" pitchFamily="34" charset="0"/>
              </a:rPr>
              <a:t>LEY </a:t>
            </a:r>
            <a:r>
              <a:rPr lang="es-CO" sz="2800" b="1" dirty="0">
                <a:solidFill>
                  <a:schemeClr val="bg1">
                    <a:lumMod val="95000"/>
                  </a:schemeClr>
                </a:solidFill>
                <a:latin typeface="Arial Narrow" panose="020B0606020202030204" pitchFamily="34" charset="0"/>
              </a:rPr>
              <a:t>DE PROTECCIÓN DE DATOS PERSONALES</a:t>
            </a:r>
          </a:p>
          <a:p>
            <a:endParaRPr lang="es-CO" sz="2800" b="1" dirty="0">
              <a:solidFill>
                <a:schemeClr val="bg1">
                  <a:lumMod val="95000"/>
                </a:schemeClr>
              </a:solidFill>
              <a:latin typeface="Arial Narrow" panose="020B0606020202030204" pitchFamily="34" charset="0"/>
            </a:endParaRPr>
          </a:p>
        </p:txBody>
      </p:sp>
    </p:spTree>
    <p:extLst>
      <p:ext uri="{BB962C8B-B14F-4D97-AF65-F5344CB8AC3E}">
        <p14:creationId xmlns:p14="http://schemas.microsoft.com/office/powerpoint/2010/main" val="3699930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05911" y="395492"/>
            <a:ext cx="2618024"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DECRETO 1377 DE 2013</a:t>
            </a:r>
          </a:p>
        </p:txBody>
      </p:sp>
      <p:sp>
        <p:nvSpPr>
          <p:cNvPr id="4" name="2 Marcador de contenido"/>
          <p:cNvSpPr txBox="1">
            <a:spLocks/>
          </p:cNvSpPr>
          <p:nvPr/>
        </p:nvSpPr>
        <p:spPr>
          <a:xfrm>
            <a:off x="457200" y="1591113"/>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dirty="0" smtClean="0"/>
              <a:t>Prueba de la autorización: los responsables deberán conservar prueba de la autorización otorgada por los titulares de datos personales para el tratamiento de los mismos. </a:t>
            </a:r>
          </a:p>
          <a:p>
            <a:pPr algn="just"/>
            <a:endParaRPr lang="es-CO" sz="1800" dirty="0" smtClean="0"/>
          </a:p>
          <a:p>
            <a:pPr algn="just"/>
            <a:r>
              <a:rPr lang="es-CO" sz="1800" dirty="0" smtClean="0"/>
              <a:t>Revocatoria de la autorización y/o supresión del dato: los titulares podrán en todo momento solicitar al responsable o encargado la supresión de sus datos personales y/o revocar la autorización otorgada para el tratamiento de los mismos, mediante la presentación de un reclamo, de acuerdo con lo establecido en el artículo 15 de la Ley 1581 de 2012. </a:t>
            </a:r>
          </a:p>
          <a:p>
            <a:pPr algn="just"/>
            <a:endParaRPr lang="es-CO" sz="1800" dirty="0" smtClean="0"/>
          </a:p>
          <a:p>
            <a:pPr algn="just"/>
            <a:r>
              <a:rPr lang="es-CO" sz="1800" dirty="0" smtClean="0"/>
              <a:t>El responsable y el encargado deben poner a disposición del titular mecanismos gratuitos y de fácil acceso para presentar la solicitud de supresión de datos o la revocatoria de la autorización otorgada. </a:t>
            </a:r>
            <a:endParaRPr lang="es-CO" sz="1800" dirty="0"/>
          </a:p>
        </p:txBody>
      </p:sp>
    </p:spTree>
    <p:extLst>
      <p:ext uri="{BB962C8B-B14F-4D97-AF65-F5344CB8AC3E}">
        <p14:creationId xmlns:p14="http://schemas.microsoft.com/office/powerpoint/2010/main" val="909825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89461" y="379727"/>
            <a:ext cx="4304383"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PROTECCIÓN DE DATOS PERSONALES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1952624"/>
            <a:ext cx="3746056" cy="314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arcador de contenido 2"/>
          <p:cNvSpPr txBox="1">
            <a:spLocks/>
          </p:cNvSpPr>
          <p:nvPr/>
        </p:nvSpPr>
        <p:spPr>
          <a:xfrm>
            <a:off x="4140194" y="2449477"/>
            <a:ext cx="4443111" cy="24220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ct val="0"/>
              </a:spcBef>
              <a:buFontTx/>
              <a:buAutoNum type="arabicPeriod"/>
            </a:pPr>
            <a:r>
              <a:rPr lang="es-CO" altLang="es-CO" sz="2000" dirty="0" smtClean="0">
                <a:ea typeface="+mn-ea"/>
                <a:cs typeface="Arial" charset="0"/>
              </a:rPr>
              <a:t>Marco general y normativo</a:t>
            </a:r>
          </a:p>
          <a:p>
            <a:pPr>
              <a:spcBef>
                <a:spcPct val="0"/>
              </a:spcBef>
              <a:buFontTx/>
              <a:buAutoNum type="arabicPeriod"/>
            </a:pPr>
            <a:endParaRPr lang="es-CO" altLang="es-CO" sz="2000" b="1" dirty="0" smtClean="0">
              <a:ea typeface="+mn-ea"/>
              <a:cs typeface="Arial" charset="0"/>
            </a:endParaRPr>
          </a:p>
          <a:p>
            <a:pPr>
              <a:spcBef>
                <a:spcPct val="0"/>
              </a:spcBef>
              <a:buFontTx/>
              <a:buAutoNum type="arabicPeriod"/>
            </a:pPr>
            <a:r>
              <a:rPr lang="es-CO" altLang="es-CO" sz="2000" b="1" dirty="0" smtClean="0">
                <a:ea typeface="+mn-ea"/>
                <a:cs typeface="Arial" charset="0"/>
              </a:rPr>
              <a:t>Política de protección de datos personales</a:t>
            </a:r>
          </a:p>
          <a:p>
            <a:pPr>
              <a:spcBef>
                <a:spcPct val="0"/>
              </a:spcBef>
              <a:buFontTx/>
              <a:buAutoNum type="arabicPeriod"/>
            </a:pPr>
            <a:endParaRPr lang="es-CO" altLang="es-CO" sz="2000" dirty="0" smtClean="0">
              <a:ea typeface="+mn-ea"/>
              <a:cs typeface="Arial" charset="0"/>
            </a:endParaRPr>
          </a:p>
          <a:p>
            <a:pPr>
              <a:spcBef>
                <a:spcPct val="0"/>
              </a:spcBef>
              <a:buFontTx/>
              <a:buAutoNum type="arabicPeriod"/>
            </a:pPr>
            <a:r>
              <a:rPr lang="es-CO" altLang="es-CO" sz="2000" dirty="0" smtClean="0">
                <a:ea typeface="+mn-ea"/>
                <a:cs typeface="Arial" charset="0"/>
              </a:rPr>
              <a:t>Programa integral de gestión de datos personales </a:t>
            </a:r>
          </a:p>
        </p:txBody>
      </p:sp>
    </p:spTree>
    <p:extLst>
      <p:ext uri="{BB962C8B-B14F-4D97-AF65-F5344CB8AC3E}">
        <p14:creationId xmlns:p14="http://schemas.microsoft.com/office/powerpoint/2010/main" val="2826019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3420" y="159006"/>
            <a:ext cx="9166764" cy="646331"/>
          </a:xfrm>
          <a:prstGeom prst="rect">
            <a:avLst/>
          </a:prstGeom>
        </p:spPr>
        <p:txBody>
          <a:bodyPr wrap="square">
            <a:spAutoFit/>
          </a:bodyPr>
          <a:lstStyle/>
          <a:p>
            <a:pPr algn="r"/>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POLÍTICA DE PROTECCIÓN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PERSONALES</a:t>
            </a:r>
          </a:p>
          <a:p>
            <a:pPr algn="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 C.I. ACEPALMA S.A. Y SOLUTRANS S.A.S.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5" name="2 Marcador de contenido"/>
          <p:cNvSpPr txBox="1">
            <a:spLocks/>
          </p:cNvSpPr>
          <p:nvPr/>
        </p:nvSpPr>
        <p:spPr>
          <a:xfrm>
            <a:off x="467544" y="1412776"/>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lgn="just">
              <a:buFont typeface="Wingdings" panose="05000000000000000000" pitchFamily="2" charset="2"/>
              <a:buChar char="§"/>
            </a:pPr>
            <a:r>
              <a:rPr lang="es-ES" sz="1800" dirty="0" smtClean="0"/>
              <a:t>La Política de Protección de Datos Personales busca reconocer el derecho constitucional que tienen todas las personas naturales como clientes, proveedores, accionistas y empleados a conocer, actualizar y rectificar la información que se haya recogido en bases de datos o archivos para los fines propios de los objetos sociales de C.I. Acepalma S.A y </a:t>
            </a:r>
            <a:r>
              <a:rPr lang="es-ES" sz="1800" dirty="0" err="1" smtClean="0"/>
              <a:t>Solutrans</a:t>
            </a:r>
            <a:r>
              <a:rPr lang="es-ES" sz="1800" dirty="0" smtClean="0"/>
              <a:t> S.A.S. </a:t>
            </a:r>
          </a:p>
          <a:p>
            <a:pPr marL="285750" indent="-285750" algn="just">
              <a:buFont typeface="Wingdings" panose="05000000000000000000" pitchFamily="2" charset="2"/>
              <a:buChar char="§"/>
            </a:pPr>
            <a:endParaRPr lang="es-ES" sz="1800" dirty="0" smtClean="0"/>
          </a:p>
          <a:p>
            <a:pPr marL="285750" indent="-285750" algn="just">
              <a:buFont typeface="Wingdings" panose="05000000000000000000" pitchFamily="2" charset="2"/>
              <a:buChar char="§"/>
            </a:pPr>
            <a:r>
              <a:rPr lang="es-ES" sz="1800" dirty="0" smtClean="0"/>
              <a:t>Además, busca reducir el riesgo de que en forma accidental o intencional se divulgue, modifique, destruya o usen en forma indebida los datos recolectados; así como, garantizar su debido manejo bajo los principios para el tratamiento de datos personales de acuerdo con el artículo 4 de la Ley Estatutaria 1581 de 2012.</a:t>
            </a:r>
            <a:endParaRPr lang="es-CO" sz="1800" dirty="0" smtClean="0"/>
          </a:p>
          <a:p>
            <a:endParaRPr lang="es-CO" dirty="0"/>
          </a:p>
        </p:txBody>
      </p:sp>
    </p:spTree>
    <p:extLst>
      <p:ext uri="{BB962C8B-B14F-4D97-AF65-F5344CB8AC3E}">
        <p14:creationId xmlns:p14="http://schemas.microsoft.com/office/powerpoint/2010/main" val="1361894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3420" y="159006"/>
            <a:ext cx="9166764" cy="646331"/>
          </a:xfrm>
          <a:prstGeom prst="rect">
            <a:avLst/>
          </a:prstGeom>
        </p:spPr>
        <p:txBody>
          <a:bodyPr wrap="square">
            <a:spAutoFit/>
          </a:bodyPr>
          <a:lstStyle/>
          <a:p>
            <a:pPr algn="r"/>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POLÍTICA DE PROTECCIÓN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PERSONALES</a:t>
            </a:r>
          </a:p>
          <a:p>
            <a:pPr algn="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 C.I. ACEPALMA S.A. Y SOLUTRANS S.A.S.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4" name="2 Marcador de contenido"/>
          <p:cNvSpPr txBox="1">
            <a:spLocks/>
          </p:cNvSpPr>
          <p:nvPr/>
        </p:nvSpPr>
        <p:spPr>
          <a:xfrm>
            <a:off x="2843807" y="1196975"/>
            <a:ext cx="5953351" cy="484121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endParaRPr lang="es-ES" sz="1800" dirty="0" smtClean="0"/>
          </a:p>
          <a:p>
            <a:pPr marL="285750" indent="-285750" algn="just">
              <a:buFont typeface="Wingdings" panose="05000000000000000000" pitchFamily="2" charset="2"/>
              <a:buChar char="§"/>
            </a:pPr>
            <a:r>
              <a:rPr lang="es-ES" sz="1800" dirty="0" smtClean="0"/>
              <a:t>Los datos recolectados en los formatos establecidos serán de tipo personal para contacto y para el cumplimiento del objeto social de cada compañía y no serán de carácter sensible. </a:t>
            </a:r>
          </a:p>
          <a:p>
            <a:pPr marL="285750" indent="-285750" algn="just">
              <a:buFont typeface="Wingdings" panose="05000000000000000000" pitchFamily="2" charset="2"/>
              <a:buChar char="§"/>
            </a:pPr>
            <a:endParaRPr lang="es-ES" sz="1800" dirty="0" smtClean="0"/>
          </a:p>
          <a:p>
            <a:pPr marL="285750" indent="-285750" algn="just">
              <a:buFont typeface="Wingdings" panose="05000000000000000000" pitchFamily="2" charset="2"/>
              <a:buChar char="§"/>
            </a:pPr>
            <a:r>
              <a:rPr lang="es-ES" sz="1800" dirty="0" smtClean="0"/>
              <a:t>Cada formato permanecerá bajo custodia de cada responsable de proceso como se determina en los procedimientos.</a:t>
            </a:r>
          </a:p>
          <a:p>
            <a:pPr marL="285750" indent="-285750" algn="just">
              <a:buFont typeface="Wingdings" panose="05000000000000000000" pitchFamily="2" charset="2"/>
              <a:buChar char="§"/>
            </a:pPr>
            <a:endParaRPr lang="es-ES" sz="1800" dirty="0" smtClean="0"/>
          </a:p>
          <a:p>
            <a:pPr marL="285750" indent="-285750" algn="just">
              <a:buFont typeface="Wingdings" panose="05000000000000000000" pitchFamily="2" charset="2"/>
              <a:buChar char="§"/>
            </a:pPr>
            <a:r>
              <a:rPr lang="es-ES" sz="1800" dirty="0" smtClean="0"/>
              <a:t>Se tomarán los datos generales de menores de edad únicamente con el fin de realizar la organización de la fiesta de fin de año destinada para los hijos de los empleados, previa autorización expresa y escrita por parte del Representante Legal del menor..</a:t>
            </a:r>
            <a:endParaRPr lang="es-CO" sz="18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10" y="2132856"/>
            <a:ext cx="2190854" cy="2486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216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3420" y="159006"/>
            <a:ext cx="9166764" cy="646331"/>
          </a:xfrm>
          <a:prstGeom prst="rect">
            <a:avLst/>
          </a:prstGeom>
        </p:spPr>
        <p:txBody>
          <a:bodyPr wrap="square">
            <a:spAutoFit/>
          </a:bodyPr>
          <a:lstStyle/>
          <a:p>
            <a:pPr algn="r"/>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POLÍTICA DE PROTECCIÓN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PERSONALES</a:t>
            </a:r>
          </a:p>
          <a:p>
            <a:pPr algn="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 C.I. ACEPALMA S.A. Y SOLUTRANS S.A.S.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400" y="2190147"/>
            <a:ext cx="3329406"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Marcador de contenido"/>
          <p:cNvSpPr txBox="1">
            <a:spLocks/>
          </p:cNvSpPr>
          <p:nvPr/>
        </p:nvSpPr>
        <p:spPr>
          <a:xfrm>
            <a:off x="412440" y="2354800"/>
            <a:ext cx="4995960" cy="242763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endParaRPr lang="es-ES" sz="1800" dirty="0" smtClean="0"/>
          </a:p>
          <a:p>
            <a:pPr algn="just"/>
            <a:r>
              <a:rPr lang="es-ES" sz="1800" dirty="0" smtClean="0"/>
              <a:t>De igual forma, no se realizará publicación externa por ningún funcionario de las fotos tomadas en eventos sociales de las compañías sin autorización expresa de los empleados y/o representantes legales de los menores.</a:t>
            </a:r>
            <a:endParaRPr lang="es-CO" sz="1800" dirty="0"/>
          </a:p>
        </p:txBody>
      </p:sp>
    </p:spTree>
    <p:extLst>
      <p:ext uri="{BB962C8B-B14F-4D97-AF65-F5344CB8AC3E}">
        <p14:creationId xmlns:p14="http://schemas.microsoft.com/office/powerpoint/2010/main" val="3252080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3420" y="159006"/>
            <a:ext cx="9166764" cy="646331"/>
          </a:xfrm>
          <a:prstGeom prst="rect">
            <a:avLst/>
          </a:prstGeom>
        </p:spPr>
        <p:txBody>
          <a:bodyPr wrap="square">
            <a:spAutoFit/>
          </a:bodyPr>
          <a:lstStyle/>
          <a:p>
            <a:pPr algn="r"/>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POLÍTICA DE PROTECCIÓN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PERSONALES</a:t>
            </a:r>
          </a:p>
          <a:p>
            <a:pPr algn="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 C.I. ACEPALMA S.A. Y SOLUTRANS S.A.S.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47" y="1690127"/>
            <a:ext cx="2569443" cy="394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2 Marcador de contenido"/>
          <p:cNvSpPr txBox="1">
            <a:spLocks/>
          </p:cNvSpPr>
          <p:nvPr/>
        </p:nvSpPr>
        <p:spPr>
          <a:xfrm>
            <a:off x="3610303" y="1842577"/>
            <a:ext cx="5076496" cy="364303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ES" sz="1800" dirty="0" smtClean="0"/>
              <a:t>No está permitida la divulgación, distribución o transferencia de los datos personales de empleados, clientes, proveedores y accionistas tales como número celular personal, teléfono fijo de domicilio o de familiares, dirección de domicilio o cualquier otro dato personal sin previa autorización expresa del titular. El único contacto autorizado será el suscrito como contacto de emergencia si fuera necesario y lo realizará el Especialista Responsable de Recurso Humano o quien éste delegue para tal fin.</a:t>
            </a:r>
            <a:endParaRPr lang="es-CO" sz="1800" dirty="0" smtClean="0"/>
          </a:p>
          <a:p>
            <a:endParaRPr lang="es-CO" sz="1800" dirty="0"/>
          </a:p>
        </p:txBody>
      </p:sp>
    </p:spTree>
    <p:extLst>
      <p:ext uri="{BB962C8B-B14F-4D97-AF65-F5344CB8AC3E}">
        <p14:creationId xmlns:p14="http://schemas.microsoft.com/office/powerpoint/2010/main" val="860556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3420" y="159006"/>
            <a:ext cx="9166764" cy="646331"/>
          </a:xfrm>
          <a:prstGeom prst="rect">
            <a:avLst/>
          </a:prstGeom>
        </p:spPr>
        <p:txBody>
          <a:bodyPr wrap="square">
            <a:spAutoFit/>
          </a:bodyPr>
          <a:lstStyle/>
          <a:p>
            <a:pPr algn="r"/>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POLÍTICA DE PROTECCIÓN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PERSONALES</a:t>
            </a:r>
          </a:p>
          <a:p>
            <a:pPr algn="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 C.I. ACEPALMA S.A. Y SOLUTRANS S.A.S.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879" y="2347817"/>
            <a:ext cx="3092262" cy="2176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Marcador de contenido"/>
          <p:cNvSpPr txBox="1">
            <a:spLocks/>
          </p:cNvSpPr>
          <p:nvPr/>
        </p:nvSpPr>
        <p:spPr>
          <a:xfrm>
            <a:off x="615461" y="2202055"/>
            <a:ext cx="4571394" cy="282714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ES" sz="1800" dirty="0" smtClean="0"/>
              <a:t>El correo electrónico corporativo es de uso exclusivo para fines laborales, por lo tanto, no debe utilizarse para remitir información de carácter publicitario como ofertas, eventos, información de afiliaciones, convenios, promoción de productos, etc., que no tengan que ver con el objeto social de las compañías o el bienestar social de los empleados.</a:t>
            </a:r>
            <a:endParaRPr lang="es-CO" sz="1800" dirty="0" smtClean="0"/>
          </a:p>
          <a:p>
            <a:endParaRPr lang="es-CO" sz="1800" dirty="0"/>
          </a:p>
        </p:txBody>
      </p:sp>
    </p:spTree>
    <p:extLst>
      <p:ext uri="{BB962C8B-B14F-4D97-AF65-F5344CB8AC3E}">
        <p14:creationId xmlns:p14="http://schemas.microsoft.com/office/powerpoint/2010/main" val="2139240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89461" y="395493"/>
            <a:ext cx="4304383"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PROTECCIÓN DE DATOS PERSONALES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1952624"/>
            <a:ext cx="3746056" cy="314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arcador de contenido 2"/>
          <p:cNvSpPr txBox="1">
            <a:spLocks/>
          </p:cNvSpPr>
          <p:nvPr/>
        </p:nvSpPr>
        <p:spPr>
          <a:xfrm>
            <a:off x="4140194" y="2449477"/>
            <a:ext cx="4443111" cy="24220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ct val="0"/>
              </a:spcBef>
              <a:buFontTx/>
              <a:buAutoNum type="arabicPeriod"/>
            </a:pPr>
            <a:r>
              <a:rPr lang="es-CO" altLang="es-CO" sz="2000" dirty="0" smtClean="0">
                <a:ea typeface="+mn-ea"/>
                <a:cs typeface="Arial" charset="0"/>
              </a:rPr>
              <a:t>Marco general y normativo</a:t>
            </a:r>
          </a:p>
          <a:p>
            <a:pPr>
              <a:spcBef>
                <a:spcPct val="0"/>
              </a:spcBef>
              <a:buFontTx/>
              <a:buAutoNum type="arabicPeriod"/>
            </a:pPr>
            <a:endParaRPr lang="es-CO" altLang="es-CO" sz="2000" b="1" dirty="0" smtClean="0">
              <a:ea typeface="+mn-ea"/>
              <a:cs typeface="Arial" charset="0"/>
            </a:endParaRPr>
          </a:p>
          <a:p>
            <a:pPr>
              <a:spcBef>
                <a:spcPct val="0"/>
              </a:spcBef>
              <a:buFontTx/>
              <a:buAutoNum type="arabicPeriod"/>
            </a:pPr>
            <a:r>
              <a:rPr lang="es-CO" altLang="es-CO" sz="2000" dirty="0" smtClean="0">
                <a:ea typeface="+mn-ea"/>
                <a:cs typeface="Arial" charset="0"/>
              </a:rPr>
              <a:t>Política de protección de datos personales</a:t>
            </a:r>
          </a:p>
          <a:p>
            <a:pPr>
              <a:spcBef>
                <a:spcPct val="0"/>
              </a:spcBef>
              <a:buFontTx/>
              <a:buAutoNum type="arabicPeriod"/>
            </a:pPr>
            <a:endParaRPr lang="es-CO" altLang="es-CO" sz="2000" dirty="0" smtClean="0">
              <a:ea typeface="+mn-ea"/>
              <a:cs typeface="Arial" charset="0"/>
            </a:endParaRPr>
          </a:p>
          <a:p>
            <a:pPr>
              <a:spcBef>
                <a:spcPct val="0"/>
              </a:spcBef>
              <a:buFontTx/>
              <a:buAutoNum type="arabicPeriod"/>
            </a:pPr>
            <a:r>
              <a:rPr lang="es-CO" altLang="es-CO" sz="2000" b="1" dirty="0" smtClean="0">
                <a:ea typeface="+mn-ea"/>
                <a:cs typeface="Arial" charset="0"/>
              </a:rPr>
              <a:t>Programa integral de gestión de datos personales </a:t>
            </a:r>
          </a:p>
        </p:txBody>
      </p:sp>
    </p:spTree>
    <p:extLst>
      <p:ext uri="{BB962C8B-B14F-4D97-AF65-F5344CB8AC3E}">
        <p14:creationId xmlns:p14="http://schemas.microsoft.com/office/powerpoint/2010/main" val="3575421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630299" y="381078"/>
            <a:ext cx="3379450"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PRESENTACIÓN DE INFORMES</a:t>
            </a:r>
          </a:p>
        </p:txBody>
      </p:sp>
      <p:sp>
        <p:nvSpPr>
          <p:cNvPr id="3" name="2 Marcador de contenido"/>
          <p:cNvSpPr txBox="1">
            <a:spLocks/>
          </p:cNvSpPr>
          <p:nvPr/>
        </p:nvSpPr>
        <p:spPr>
          <a:xfrm>
            <a:off x="457200" y="1196975"/>
            <a:ext cx="8229600" cy="498310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s-CO" sz="1800" dirty="0" smtClean="0"/>
              <a:t>Informes a grupos de interés:</a:t>
            </a:r>
          </a:p>
          <a:p>
            <a:pPr marL="285750" indent="-285750">
              <a:buFont typeface="Wingdings" panose="05000000000000000000" pitchFamily="2" charset="2"/>
              <a:buChar char="ü"/>
            </a:pPr>
            <a:endParaRPr lang="es-CO" sz="1800" dirty="0" smtClean="0"/>
          </a:p>
          <a:p>
            <a:pPr marL="285750" indent="-285750" algn="ctr">
              <a:buFont typeface="Wingdings" panose="05000000000000000000" pitchFamily="2" charset="2"/>
              <a:buChar char="ü"/>
            </a:pPr>
            <a:r>
              <a:rPr lang="es-ES" sz="1800" dirty="0" smtClean="0"/>
              <a:t> Divulgación de la Política de Protección de Datos Personales </a:t>
            </a:r>
          </a:p>
          <a:p>
            <a:pPr algn="ctr"/>
            <a:endParaRPr lang="es-CO" sz="1800" b="1" dirty="0" smtClean="0"/>
          </a:p>
          <a:p>
            <a:pPr marL="285750" indent="-285750" algn="ctr">
              <a:buFont typeface="Wingdings" panose="05000000000000000000" pitchFamily="2" charset="2"/>
              <a:buChar char="ü"/>
            </a:pPr>
            <a:r>
              <a:rPr lang="es-ES" sz="1800" dirty="0" smtClean="0"/>
              <a:t> Inventario de bases de datos </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 Tipo de datos almacenados</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 Tratamiento </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Riesgos identificados </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Controles establecidos </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Indicadores de resultado </a:t>
            </a:r>
          </a:p>
          <a:p>
            <a:pPr marL="285750" indent="-285750" algn="ctr">
              <a:buFont typeface="Wingdings" panose="05000000000000000000" pitchFamily="2" charset="2"/>
              <a:buChar char="ü"/>
            </a:pPr>
            <a:endParaRPr lang="es-CO" sz="1800" b="1" dirty="0" smtClean="0"/>
          </a:p>
          <a:p>
            <a:pPr marL="285750" indent="-285750" algn="ctr">
              <a:buFont typeface="Wingdings" panose="05000000000000000000" pitchFamily="2" charset="2"/>
              <a:buChar char="ü"/>
            </a:pPr>
            <a:r>
              <a:rPr lang="es-ES" sz="1800" dirty="0" smtClean="0"/>
              <a:t>Estado de quejas y reclamos correspondientes a la Ley Habeas Data</a:t>
            </a:r>
            <a:endParaRPr lang="es-CO" sz="1800" b="1" dirty="0" smtClean="0"/>
          </a:p>
          <a:p>
            <a:endParaRPr lang="es-CO" sz="1800" dirty="0"/>
          </a:p>
        </p:txBody>
      </p:sp>
    </p:spTree>
    <p:extLst>
      <p:ext uri="{BB962C8B-B14F-4D97-AF65-F5344CB8AC3E}">
        <p14:creationId xmlns:p14="http://schemas.microsoft.com/office/powerpoint/2010/main" val="859908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646065" y="396844"/>
            <a:ext cx="3379450"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PRESENTACIÓN DE INFORMES</a:t>
            </a:r>
          </a:p>
        </p:txBody>
      </p:sp>
      <p:graphicFrame>
        <p:nvGraphicFramePr>
          <p:cNvPr id="4" name="6 Marcador de contenido"/>
          <p:cNvGraphicFramePr>
            <a:graphicFrameLocks/>
          </p:cNvGraphicFramePr>
          <p:nvPr>
            <p:extLst>
              <p:ext uri="{D42A27DB-BD31-4B8C-83A1-F6EECF244321}">
                <p14:modId xmlns:p14="http://schemas.microsoft.com/office/powerpoint/2010/main" val="4120093317"/>
              </p:ext>
            </p:extLst>
          </p:nvPr>
        </p:nvGraphicFramePr>
        <p:xfrm>
          <a:off x="634030" y="1340070"/>
          <a:ext cx="7803931" cy="2207170"/>
        </p:xfrm>
        <a:graphic>
          <a:graphicData uri="http://schemas.openxmlformats.org/drawingml/2006/table">
            <a:tbl>
              <a:tblPr firstRow="1" firstCol="1" bandRow="1"/>
              <a:tblGrid>
                <a:gridCol w="4187475"/>
                <a:gridCol w="3616456"/>
              </a:tblGrid>
              <a:tr h="441434">
                <a:tc>
                  <a:txBody>
                    <a:bodyPr/>
                    <a:lstStyle/>
                    <a:p>
                      <a:pPr algn="ctr">
                        <a:spcAft>
                          <a:spcPts val="0"/>
                        </a:spcAft>
                      </a:pPr>
                      <a:r>
                        <a:rPr lang="es-CO" sz="1800" b="1" dirty="0">
                          <a:solidFill>
                            <a:srgbClr val="FFFFFF"/>
                          </a:solidFill>
                          <a:effectLst/>
                          <a:latin typeface="Arial"/>
                          <a:ea typeface="Times New Roman"/>
                          <a:cs typeface="Arial"/>
                        </a:rPr>
                        <a:t>Objeto de Información</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6365C"/>
                    </a:solidFill>
                  </a:tcPr>
                </a:tc>
                <a:tc>
                  <a:txBody>
                    <a:bodyPr/>
                    <a:lstStyle/>
                    <a:p>
                      <a:pPr algn="ctr">
                        <a:spcAft>
                          <a:spcPts val="0"/>
                        </a:spcAft>
                      </a:pPr>
                      <a:r>
                        <a:rPr lang="es-CO" sz="1800" b="1" dirty="0">
                          <a:solidFill>
                            <a:srgbClr val="FFFFFF"/>
                          </a:solidFill>
                          <a:effectLst/>
                          <a:latin typeface="Arial"/>
                          <a:ea typeface="Times New Roman"/>
                          <a:cs typeface="Arial"/>
                        </a:rPr>
                        <a:t>Frecuencia</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6365C"/>
                    </a:solidFill>
                  </a:tcPr>
                </a:tc>
              </a:tr>
              <a:tr h="441434">
                <a:tc>
                  <a:txBody>
                    <a:bodyPr/>
                    <a:lstStyle/>
                    <a:p>
                      <a:pPr>
                        <a:spcAft>
                          <a:spcPts val="0"/>
                        </a:spcAft>
                      </a:pPr>
                      <a:r>
                        <a:rPr lang="es-CO" sz="1800" dirty="0">
                          <a:solidFill>
                            <a:srgbClr val="000000"/>
                          </a:solidFill>
                          <a:effectLst/>
                          <a:latin typeface="Arial"/>
                          <a:ea typeface="Times New Roman"/>
                          <a:cs typeface="Arial"/>
                        </a:rPr>
                        <a:t>Asamblea general de accionistas</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800" dirty="0">
                          <a:solidFill>
                            <a:srgbClr val="000000"/>
                          </a:solidFill>
                          <a:effectLst/>
                          <a:latin typeface="Arial"/>
                          <a:ea typeface="Times New Roman"/>
                          <a:cs typeface="Arial"/>
                        </a:rPr>
                        <a:t>Una vez por año</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34">
                <a:tc>
                  <a:txBody>
                    <a:bodyPr/>
                    <a:lstStyle/>
                    <a:p>
                      <a:pPr>
                        <a:spcAft>
                          <a:spcPts val="0"/>
                        </a:spcAft>
                      </a:pPr>
                      <a:r>
                        <a:rPr lang="es-CO" sz="1800" dirty="0">
                          <a:solidFill>
                            <a:srgbClr val="000000"/>
                          </a:solidFill>
                          <a:effectLst/>
                          <a:latin typeface="Arial"/>
                          <a:ea typeface="Times New Roman"/>
                          <a:cs typeface="Arial"/>
                        </a:rPr>
                        <a:t>Junta directiva</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800" dirty="0">
                          <a:solidFill>
                            <a:srgbClr val="000000"/>
                          </a:solidFill>
                          <a:effectLst/>
                          <a:latin typeface="Arial"/>
                          <a:ea typeface="Times New Roman"/>
                          <a:cs typeface="Arial"/>
                        </a:rPr>
                        <a:t>Mínimo dos veces por año</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34">
                <a:tc>
                  <a:txBody>
                    <a:bodyPr/>
                    <a:lstStyle/>
                    <a:p>
                      <a:pPr>
                        <a:spcAft>
                          <a:spcPts val="0"/>
                        </a:spcAft>
                      </a:pPr>
                      <a:r>
                        <a:rPr lang="es-CO" sz="1800" dirty="0">
                          <a:solidFill>
                            <a:srgbClr val="000000"/>
                          </a:solidFill>
                          <a:effectLst/>
                          <a:latin typeface="Arial"/>
                          <a:ea typeface="Times New Roman"/>
                          <a:cs typeface="Arial"/>
                        </a:rPr>
                        <a:t>Empleados</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800" dirty="0">
                          <a:solidFill>
                            <a:srgbClr val="000000"/>
                          </a:solidFill>
                          <a:effectLst/>
                          <a:latin typeface="Arial"/>
                          <a:ea typeface="Times New Roman"/>
                          <a:cs typeface="Arial"/>
                        </a:rPr>
                        <a:t>Una vez por año</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434">
                <a:tc>
                  <a:txBody>
                    <a:bodyPr/>
                    <a:lstStyle/>
                    <a:p>
                      <a:pPr>
                        <a:spcAft>
                          <a:spcPts val="0"/>
                        </a:spcAft>
                      </a:pPr>
                      <a:r>
                        <a:rPr lang="es-CO" sz="1800" dirty="0">
                          <a:solidFill>
                            <a:srgbClr val="000000"/>
                          </a:solidFill>
                          <a:effectLst/>
                          <a:latin typeface="Arial"/>
                          <a:ea typeface="Times New Roman"/>
                          <a:cs typeface="Arial"/>
                        </a:rPr>
                        <a:t>Clientes y proveedores</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800" dirty="0">
                          <a:solidFill>
                            <a:srgbClr val="000000"/>
                          </a:solidFill>
                          <a:effectLst/>
                          <a:latin typeface="Arial"/>
                          <a:ea typeface="Times New Roman"/>
                          <a:cs typeface="Arial"/>
                        </a:rPr>
                        <a:t>Una vez por año</a:t>
                      </a:r>
                      <a:endParaRPr lang="es-CO" sz="2000" dirty="0">
                        <a:effectLst/>
                        <a:latin typeface="Arial"/>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4 Rectángulo"/>
          <p:cNvSpPr/>
          <p:nvPr/>
        </p:nvSpPr>
        <p:spPr>
          <a:xfrm>
            <a:off x="539552" y="3789040"/>
            <a:ext cx="7992888" cy="2585323"/>
          </a:xfrm>
          <a:prstGeom prst="rect">
            <a:avLst/>
          </a:prstGeom>
        </p:spPr>
        <p:txBody>
          <a:bodyPr wrap="square">
            <a:spAutoFit/>
          </a:bodyPr>
          <a:lstStyle/>
          <a:p>
            <a:pPr marL="285750" indent="-285750">
              <a:buFont typeface="Arial" panose="020B0604020202020204" pitchFamily="34" charset="0"/>
              <a:buChar char="•"/>
            </a:pPr>
            <a:r>
              <a:rPr lang="es-ES" sz="1800" dirty="0" smtClean="0"/>
              <a:t>Publicación en página web.</a:t>
            </a:r>
          </a:p>
          <a:p>
            <a:endParaRPr lang="es-ES" sz="1800" dirty="0" smtClean="0"/>
          </a:p>
          <a:p>
            <a:pPr marL="285750" indent="-285750">
              <a:buFont typeface="Arial" panose="020B0604020202020204" pitchFamily="34" charset="0"/>
              <a:buChar char="•"/>
            </a:pPr>
            <a:r>
              <a:rPr lang="es-ES" sz="1800" dirty="0" smtClean="0"/>
              <a:t>Como </a:t>
            </a:r>
            <a:r>
              <a:rPr lang="es-ES" sz="1800" dirty="0"/>
              <a:t>control interno, cada área informará a la Gerencia General en el informe mensual, el tratamiento dado a los datos personales que tienen en custodia, así como el estado de las bases de datos que manejan</a:t>
            </a:r>
            <a:r>
              <a:rPr lang="es-ES" sz="1800" dirty="0" smtClean="0"/>
              <a:t>.</a:t>
            </a:r>
            <a:endParaRPr lang="es-CO" sz="1800" b="1" dirty="0"/>
          </a:p>
          <a:p>
            <a:pPr marL="285750" indent="-285750">
              <a:buFont typeface="Arial" panose="020B0604020202020204" pitchFamily="34" charset="0"/>
              <a:buChar char="•"/>
            </a:pPr>
            <a:endParaRPr lang="es-CO" sz="1800" b="1" dirty="0"/>
          </a:p>
          <a:p>
            <a:pPr marL="285750" indent="-285750" algn="ctr">
              <a:buFont typeface="Wingdings" panose="05000000000000000000" pitchFamily="2" charset="2"/>
              <a:buChar char="Ø"/>
            </a:pPr>
            <a:r>
              <a:rPr lang="es-CO" sz="1800" dirty="0" smtClean="0"/>
              <a:t>Actualizaciones</a:t>
            </a:r>
          </a:p>
          <a:p>
            <a:pPr marL="285750" indent="-285750" algn="ctr">
              <a:buFont typeface="Wingdings" panose="05000000000000000000" pitchFamily="2" charset="2"/>
              <a:buChar char="Ø"/>
            </a:pPr>
            <a:r>
              <a:rPr lang="es-CO" sz="1800" dirty="0" smtClean="0"/>
              <a:t>Apertura de nuevas bases de datos</a:t>
            </a:r>
          </a:p>
          <a:p>
            <a:pPr marL="285750" indent="-285750" algn="ctr">
              <a:buFont typeface="Wingdings" panose="05000000000000000000" pitchFamily="2" charset="2"/>
              <a:buChar char="Ø"/>
            </a:pPr>
            <a:r>
              <a:rPr lang="es-CO" sz="1800" dirty="0" smtClean="0"/>
              <a:t>Tratamiento</a:t>
            </a:r>
            <a:endParaRPr lang="es-ES" sz="1800" dirty="0" smtClean="0"/>
          </a:p>
        </p:txBody>
      </p:sp>
    </p:spTree>
    <p:extLst>
      <p:ext uri="{BB962C8B-B14F-4D97-AF65-F5344CB8AC3E}">
        <p14:creationId xmlns:p14="http://schemas.microsoft.com/office/powerpoint/2010/main" val="35833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00263" y="286483"/>
            <a:ext cx="4304383"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PROTECCIÓN DE DATOS PERSONALES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1952624"/>
            <a:ext cx="3746056" cy="314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arcador de contenido 2"/>
          <p:cNvSpPr txBox="1">
            <a:spLocks/>
          </p:cNvSpPr>
          <p:nvPr/>
        </p:nvSpPr>
        <p:spPr>
          <a:xfrm>
            <a:off x="4140194" y="2449477"/>
            <a:ext cx="4443111" cy="24220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ct val="0"/>
              </a:spcBef>
              <a:buFontTx/>
              <a:buAutoNum type="arabicPeriod"/>
            </a:pPr>
            <a:r>
              <a:rPr lang="es-CO" altLang="es-CO" sz="2000" b="1" dirty="0" smtClean="0">
                <a:ea typeface="+mn-ea"/>
                <a:cs typeface="Arial" charset="0"/>
              </a:rPr>
              <a:t>Marco general y normativo</a:t>
            </a:r>
          </a:p>
          <a:p>
            <a:pPr>
              <a:spcBef>
                <a:spcPct val="0"/>
              </a:spcBef>
              <a:buFontTx/>
              <a:buAutoNum type="arabicPeriod"/>
            </a:pPr>
            <a:endParaRPr lang="es-CO" altLang="es-CO" sz="2000" b="1" dirty="0" smtClean="0">
              <a:ea typeface="+mn-ea"/>
              <a:cs typeface="Arial" charset="0"/>
            </a:endParaRPr>
          </a:p>
          <a:p>
            <a:pPr>
              <a:spcBef>
                <a:spcPct val="0"/>
              </a:spcBef>
              <a:buFontTx/>
              <a:buAutoNum type="arabicPeriod"/>
            </a:pPr>
            <a:r>
              <a:rPr lang="es-CO" altLang="es-CO" sz="2000" dirty="0" smtClean="0">
                <a:ea typeface="+mn-ea"/>
                <a:cs typeface="Arial" charset="0"/>
              </a:rPr>
              <a:t>Política de protección de datos personales</a:t>
            </a:r>
          </a:p>
          <a:p>
            <a:pPr>
              <a:spcBef>
                <a:spcPct val="0"/>
              </a:spcBef>
              <a:buFontTx/>
              <a:buAutoNum type="arabicPeriod"/>
            </a:pPr>
            <a:endParaRPr lang="es-CO" altLang="es-CO" sz="2000" dirty="0" smtClean="0">
              <a:ea typeface="+mn-ea"/>
              <a:cs typeface="Arial" charset="0"/>
            </a:endParaRPr>
          </a:p>
          <a:p>
            <a:pPr>
              <a:spcBef>
                <a:spcPct val="0"/>
              </a:spcBef>
              <a:buFontTx/>
              <a:buAutoNum type="arabicPeriod"/>
            </a:pPr>
            <a:r>
              <a:rPr lang="es-CO" altLang="es-CO" sz="2000" dirty="0" smtClean="0">
                <a:ea typeface="+mn-ea"/>
                <a:cs typeface="Arial" charset="0"/>
              </a:rPr>
              <a:t>Programa integral de gestión de datos personales </a:t>
            </a:r>
          </a:p>
        </p:txBody>
      </p:sp>
    </p:spTree>
    <p:extLst>
      <p:ext uri="{BB962C8B-B14F-4D97-AF65-F5344CB8AC3E}">
        <p14:creationId xmlns:p14="http://schemas.microsoft.com/office/powerpoint/2010/main" val="3102287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110327" y="396844"/>
            <a:ext cx="4838184"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IDENTIFICACIÓN DE RIESGOS Y CONTROLES</a:t>
            </a:r>
          </a:p>
        </p:txBody>
      </p:sp>
      <p:sp>
        <p:nvSpPr>
          <p:cNvPr id="6" name="2 Marcador de contenido"/>
          <p:cNvSpPr txBox="1">
            <a:spLocks/>
          </p:cNvSpPr>
          <p:nvPr/>
        </p:nvSpPr>
        <p:spPr>
          <a:xfrm>
            <a:off x="457200" y="1196975"/>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r>
              <a:rPr lang="es-ES" sz="1800" b="1" dirty="0" smtClean="0"/>
              <a:t>RIESGOS:</a:t>
            </a:r>
          </a:p>
          <a:p>
            <a:pPr marL="285750" indent="-285750">
              <a:buFont typeface="Wingdings" panose="05000000000000000000" pitchFamily="2" charset="2"/>
              <a:buChar char="§"/>
            </a:pPr>
            <a:endParaRPr lang="es-ES" sz="1800" b="1" dirty="0" smtClean="0"/>
          </a:p>
          <a:p>
            <a:pPr marL="285750" indent="-285750" algn="just">
              <a:buFont typeface="Wingdings" panose="05000000000000000000" pitchFamily="2" charset="2"/>
              <a:buChar char="§"/>
            </a:pPr>
            <a:r>
              <a:rPr lang="es-CO" sz="1800" dirty="0" smtClean="0"/>
              <a:t>Pérdida de información crítica de las compañías, por mal manejo de la información y no existencia de control en las políticas y prácticas que garanticen su integridad.</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CO" sz="1800" dirty="0" smtClean="0"/>
              <a:t>Pérdida de información sensible de las compañías. Ej.  robo de portátil asignado a ejecutivos claves.</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CO" sz="1800" dirty="0" smtClean="0"/>
              <a:t>Pérdidas económicas o detrimento de imagen por robo de información sensible (bases de datos) de la compañía, debido a comportamiento desleal de los empleados, proveedores, y exempleados.</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ES" sz="1800" dirty="0" smtClean="0"/>
              <a:t>Divulgación de datos personales a terceros por parte de cualquier funcionario en calidad de información de contacto para otras compañías.</a:t>
            </a:r>
            <a:endParaRPr lang="es-CO" sz="1800" b="1" dirty="0" smtClean="0"/>
          </a:p>
          <a:p>
            <a:endParaRPr lang="es-CO" sz="1800" dirty="0"/>
          </a:p>
        </p:txBody>
      </p:sp>
    </p:spTree>
    <p:extLst>
      <p:ext uri="{BB962C8B-B14F-4D97-AF65-F5344CB8AC3E}">
        <p14:creationId xmlns:p14="http://schemas.microsoft.com/office/powerpoint/2010/main" val="3216292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892119" y="396844"/>
            <a:ext cx="3999813"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PROCEDIMIENTOS OPERACIONALES</a:t>
            </a:r>
          </a:p>
        </p:txBody>
      </p:sp>
      <p:sp>
        <p:nvSpPr>
          <p:cNvPr id="6" name="2 Marcador de contenido"/>
          <p:cNvSpPr txBox="1">
            <a:spLocks/>
          </p:cNvSpPr>
          <p:nvPr/>
        </p:nvSpPr>
        <p:spPr>
          <a:xfrm>
            <a:off x="457200" y="1196975"/>
            <a:ext cx="8229600" cy="4856984"/>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s-ES" sz="1800" dirty="0"/>
              <a:t>Otras políticas, procedimientos, instructivos con los que se relaciona directamente el Programa Integral de Gestión de Datos Personales y por los cuales se garantiza el cumplimiento de los lineamientos establecidos para el tratamiento idóneo de la información personal recolectada y almacenada por C.I. Acepalma S.A. y </a:t>
            </a:r>
            <a:r>
              <a:rPr lang="es-ES" sz="1800" dirty="0" err="1"/>
              <a:t>Solutrans</a:t>
            </a:r>
            <a:r>
              <a:rPr lang="es-ES" sz="1800" dirty="0"/>
              <a:t> S.A.S</a:t>
            </a:r>
            <a:r>
              <a:rPr lang="es-ES" sz="1800" dirty="0" smtClean="0"/>
              <a:t>.:</a:t>
            </a:r>
          </a:p>
          <a:p>
            <a:pPr marL="285750" indent="-285750">
              <a:buFont typeface="Wingdings" panose="05000000000000000000" pitchFamily="2" charset="2"/>
              <a:buChar char="ü"/>
            </a:pPr>
            <a:endParaRPr lang="es-ES" sz="1800" dirty="0"/>
          </a:p>
          <a:p>
            <a:pPr marL="285750" indent="-285750">
              <a:buFont typeface="Wingdings" panose="05000000000000000000" pitchFamily="2" charset="2"/>
              <a:buChar char="ü"/>
            </a:pPr>
            <a:r>
              <a:rPr lang="es-CO" sz="1800" dirty="0"/>
              <a:t>GI-PO-03 Política de seguridad SAP</a:t>
            </a:r>
          </a:p>
          <a:p>
            <a:pPr marL="285750" indent="-285750">
              <a:buFont typeface="Wingdings" panose="05000000000000000000" pitchFamily="2" charset="2"/>
              <a:buChar char="ü"/>
            </a:pPr>
            <a:r>
              <a:rPr lang="es-CO" sz="1800" dirty="0"/>
              <a:t>GI-PO-04 Política de seguridad de la información</a:t>
            </a:r>
          </a:p>
          <a:p>
            <a:pPr marL="285750" indent="-285750">
              <a:buFont typeface="Wingdings" panose="05000000000000000000" pitchFamily="2" charset="2"/>
              <a:buChar char="ü"/>
            </a:pPr>
            <a:r>
              <a:rPr lang="es-CO" sz="1800" dirty="0"/>
              <a:t>GA-PO-07 Política para el Manejo de la Información, Correspondencia y Archivo</a:t>
            </a:r>
          </a:p>
          <a:p>
            <a:pPr marL="285750" indent="-285750">
              <a:buFont typeface="Wingdings" panose="05000000000000000000" pitchFamily="2" charset="2"/>
              <a:buChar char="ü"/>
            </a:pPr>
            <a:r>
              <a:rPr lang="es-CO" sz="1800" dirty="0"/>
              <a:t>GH-PO-03 Política Capacitación</a:t>
            </a:r>
          </a:p>
          <a:p>
            <a:pPr marL="285750" indent="-285750">
              <a:buFont typeface="Wingdings" panose="05000000000000000000" pitchFamily="2" charset="2"/>
              <a:buChar char="ü"/>
            </a:pPr>
            <a:r>
              <a:rPr lang="es-CO" sz="1800" dirty="0"/>
              <a:t>GH-PR-09 Inducción de Personal</a:t>
            </a:r>
          </a:p>
          <a:p>
            <a:pPr marL="285750" indent="-285750">
              <a:buFont typeface="Wingdings" panose="05000000000000000000" pitchFamily="2" charset="2"/>
              <a:buChar char="ü"/>
            </a:pPr>
            <a:r>
              <a:rPr lang="es-CO" sz="1800" dirty="0"/>
              <a:t>Procedimientos de Selección, Evaluación y Reevaluación de Proveedores</a:t>
            </a:r>
          </a:p>
          <a:p>
            <a:pPr marL="285750" indent="-285750">
              <a:buFont typeface="Wingdings" panose="05000000000000000000" pitchFamily="2" charset="2"/>
              <a:buChar char="ü"/>
            </a:pPr>
            <a:r>
              <a:rPr lang="es-CO" sz="1800" dirty="0"/>
              <a:t>Procedimientos de Inscripción de clientes</a:t>
            </a:r>
          </a:p>
          <a:p>
            <a:endParaRPr lang="es-CO" sz="1800" dirty="0"/>
          </a:p>
        </p:txBody>
      </p:sp>
    </p:spTree>
    <p:extLst>
      <p:ext uri="{BB962C8B-B14F-4D97-AF65-F5344CB8AC3E}">
        <p14:creationId xmlns:p14="http://schemas.microsoft.com/office/powerpoint/2010/main" val="530816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09138" y="396844"/>
            <a:ext cx="3765774"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INVENTARIO DE BASES DE DATOS</a:t>
            </a:r>
          </a:p>
        </p:txBody>
      </p:sp>
      <p:sp>
        <p:nvSpPr>
          <p:cNvPr id="6" name="2 Marcador de contenido"/>
          <p:cNvSpPr txBox="1">
            <a:spLocks/>
          </p:cNvSpPr>
          <p:nvPr/>
        </p:nvSpPr>
        <p:spPr>
          <a:xfrm>
            <a:off x="457200" y="1196975"/>
            <a:ext cx="8229600" cy="4856984"/>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panose="020B0604020202020204" pitchFamily="34" charset="0"/>
              <a:buChar char="•"/>
            </a:pPr>
            <a:r>
              <a:rPr lang="es-CO" sz="1800" dirty="0"/>
              <a:t>12 Bases de datos</a:t>
            </a:r>
          </a:p>
          <a:p>
            <a:pPr marL="285750" indent="-285750">
              <a:buFont typeface="Arial" panose="020B0604020202020204" pitchFamily="34" charset="0"/>
              <a:buChar char="•"/>
            </a:pPr>
            <a:r>
              <a:rPr lang="es-CO" sz="1800" dirty="0"/>
              <a:t>39 Celulares corporativos</a:t>
            </a:r>
          </a:p>
          <a:p>
            <a:pPr marL="285750" indent="-285750">
              <a:buFont typeface="Arial" panose="020B0604020202020204" pitchFamily="34" charset="0"/>
              <a:buChar char="•"/>
            </a:pPr>
            <a:r>
              <a:rPr lang="es-CO" sz="1800" dirty="0"/>
              <a:t>15 Computadores portátiles</a:t>
            </a:r>
          </a:p>
          <a:p>
            <a:pPr marL="285750" indent="-285750">
              <a:buFont typeface="Arial" panose="020B0604020202020204" pitchFamily="34" charset="0"/>
              <a:buChar char="•"/>
            </a:pPr>
            <a:endParaRPr lang="es-CO" sz="1800" dirty="0"/>
          </a:p>
          <a:p>
            <a:pPr marL="285750" indent="-285750">
              <a:buFont typeface="Arial" panose="020B0604020202020204" pitchFamily="34" charset="0"/>
              <a:buChar char="•"/>
            </a:pPr>
            <a:r>
              <a:rPr lang="es-CO" sz="1800" dirty="0"/>
              <a:t>49 usuarios SAP</a:t>
            </a:r>
          </a:p>
          <a:p>
            <a:pPr marL="285750" indent="-285750">
              <a:buFont typeface="Arial" panose="020B0604020202020204" pitchFamily="34" charset="0"/>
              <a:buChar char="•"/>
            </a:pPr>
            <a:r>
              <a:rPr lang="es-CO" sz="1800" dirty="0"/>
              <a:t>28 usuarios con acceso a bases - 7 usuarios con conocimiento de la herramienta.</a:t>
            </a:r>
          </a:p>
          <a:p>
            <a:pPr marL="285750" indent="-285750">
              <a:buFont typeface="Arial" panose="020B0604020202020204" pitchFamily="34" charset="0"/>
              <a:buChar char="•"/>
            </a:pPr>
            <a:endParaRPr lang="es-CO" sz="1800" dirty="0"/>
          </a:p>
          <a:p>
            <a:pPr marL="285750" indent="-285750">
              <a:buFont typeface="Arial" panose="020B0604020202020204" pitchFamily="34" charset="0"/>
              <a:buChar char="•"/>
            </a:pPr>
            <a:endParaRPr lang="es-CO" sz="1800" dirty="0"/>
          </a:p>
          <a:p>
            <a:pPr marL="285750" indent="-285750">
              <a:buFont typeface="Arial" panose="020B0604020202020204" pitchFamily="34" charset="0"/>
              <a:buChar char="•"/>
            </a:pPr>
            <a:r>
              <a:rPr lang="es-CO" sz="1800" dirty="0"/>
              <a:t>C.I. Acepalma S.A. y Solutrans S.A.S. </a:t>
            </a:r>
            <a:r>
              <a:rPr lang="es-CO" sz="1800" dirty="0" smtClean="0"/>
              <a:t>realizan el </a:t>
            </a:r>
            <a:r>
              <a:rPr lang="es-CO" sz="1800" dirty="0"/>
              <a:t>reporte de su inventario de bases de datos al Registro Nacional de Bases de Datos.</a:t>
            </a:r>
          </a:p>
          <a:p>
            <a:pPr marL="285750" indent="-285750">
              <a:buFont typeface="Arial" panose="020B0604020202020204" pitchFamily="34" charset="0"/>
              <a:buChar char="•"/>
            </a:pPr>
            <a:endParaRPr lang="es-CO" sz="1800" dirty="0"/>
          </a:p>
        </p:txBody>
      </p:sp>
    </p:spTree>
    <p:extLst>
      <p:ext uri="{BB962C8B-B14F-4D97-AF65-F5344CB8AC3E}">
        <p14:creationId xmlns:p14="http://schemas.microsoft.com/office/powerpoint/2010/main" val="3647581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892920" y="396844"/>
            <a:ext cx="3998210"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CLÁUSULAS DE CONFIDENCIALIDAD</a:t>
            </a:r>
          </a:p>
        </p:txBody>
      </p:sp>
      <p:sp>
        <p:nvSpPr>
          <p:cNvPr id="6" name="2 Marcador de contenido"/>
          <p:cNvSpPr txBox="1">
            <a:spLocks/>
          </p:cNvSpPr>
          <p:nvPr/>
        </p:nvSpPr>
        <p:spPr>
          <a:xfrm>
            <a:off x="457200" y="1196974"/>
            <a:ext cx="8229600" cy="499887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b="1" u="sng" dirty="0"/>
              <a:t>CLÁUSULA SEGUNDA.</a:t>
            </a:r>
            <a:r>
              <a:rPr lang="es-CO" sz="1800" b="1" dirty="0"/>
              <a:t>- </a:t>
            </a:r>
            <a:r>
              <a:rPr lang="es-CO" sz="1800" b="1" u="sng" dirty="0"/>
              <a:t>OBLIGACIONES ESPECIALES DEL TRABAJADOR:</a:t>
            </a:r>
            <a:r>
              <a:rPr lang="es-CO" sz="1800" b="1" dirty="0"/>
              <a:t> </a:t>
            </a:r>
            <a:endParaRPr lang="es-CO" sz="1800" b="1" dirty="0" smtClean="0"/>
          </a:p>
          <a:p>
            <a:pPr algn="just"/>
            <a:endParaRPr lang="es-CO" sz="1800" dirty="0"/>
          </a:p>
          <a:p>
            <a:pPr algn="just"/>
            <a:r>
              <a:rPr lang="es-CO" sz="1800" b="1" dirty="0"/>
              <a:t>2.4.-</a:t>
            </a:r>
            <a:r>
              <a:rPr lang="es-CO" sz="1800" dirty="0"/>
              <a:t> Tratar en forma estrictamente confidencial y abstenerse de copiar, duplicar, reproducir, enviar o llevar información, </a:t>
            </a:r>
            <a:r>
              <a:rPr lang="es-ES" sz="1800" dirty="0"/>
              <a:t>con el fin de obtener provecho para sí o</a:t>
            </a:r>
            <a:r>
              <a:rPr lang="es-ES" sz="1800" i="1" dirty="0"/>
              <a:t> </a:t>
            </a:r>
            <a:r>
              <a:rPr lang="es-ES" sz="1800" dirty="0"/>
              <a:t>para un tercero </a:t>
            </a:r>
            <a:r>
              <a:rPr lang="es-CO" sz="1800" dirty="0"/>
              <a:t>o revelar los secretos empresariales, políticas, información técnica, bases de datos de clientes, proveedores, trabajadores, accionistas, filiales, subsidiarias y empresas vinculadas, los procesos de producción, los procesos de compra y venta; así como las estrategias comerciales y los procesos financieros, administrativos y contables desarrollados o implementados en cualquier momento por </a:t>
            </a:r>
            <a:r>
              <a:rPr lang="es-CO" sz="1800" b="1" dirty="0"/>
              <a:t>EL EMPLEADOR, </a:t>
            </a:r>
            <a:r>
              <a:rPr lang="es-CO" sz="1800" dirty="0"/>
              <a:t>o que </a:t>
            </a:r>
            <a:r>
              <a:rPr lang="es-CO" sz="1800" b="1" dirty="0"/>
              <a:t>EL TRABAJADOR </a:t>
            </a:r>
            <a:r>
              <a:rPr lang="es-CO" sz="1800" dirty="0"/>
              <a:t>deduzca o tenga conocimiento por la naturaleza de su cargo y por las funciones propias del mismo, o violar la cláusula de confidencialidad establecida en el presente contrato</a:t>
            </a:r>
            <a:r>
              <a:rPr lang="es-CO" sz="1800" b="1" dirty="0"/>
              <a:t>.</a:t>
            </a:r>
            <a:endParaRPr lang="es-CO" sz="1800" dirty="0"/>
          </a:p>
        </p:txBody>
      </p:sp>
    </p:spTree>
    <p:extLst>
      <p:ext uri="{BB962C8B-B14F-4D97-AF65-F5344CB8AC3E}">
        <p14:creationId xmlns:p14="http://schemas.microsoft.com/office/powerpoint/2010/main" val="2795874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892920" y="396844"/>
            <a:ext cx="3998210"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CLÁUSULAS DE CONFIDENCIALIDAD</a:t>
            </a:r>
          </a:p>
        </p:txBody>
      </p:sp>
      <p:sp>
        <p:nvSpPr>
          <p:cNvPr id="6" name="2 Marcador de contenido"/>
          <p:cNvSpPr txBox="1">
            <a:spLocks/>
          </p:cNvSpPr>
          <p:nvPr/>
        </p:nvSpPr>
        <p:spPr>
          <a:xfrm>
            <a:off x="457200" y="1196974"/>
            <a:ext cx="8229600" cy="4998873"/>
          </a:xfrm>
          <a:prstGeom prst="rect">
            <a:avLst/>
          </a:prstGeom>
        </p:spPr>
        <p:txBody>
          <a:bodyPr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b="1" u="sng" dirty="0"/>
              <a:t>CLÁUSULA DÉCIMA</a:t>
            </a:r>
            <a:r>
              <a:rPr lang="es-CO" sz="1800" b="1" dirty="0"/>
              <a:t>.- </a:t>
            </a:r>
            <a:r>
              <a:rPr lang="es-CO" sz="1800" b="1" u="sng" dirty="0"/>
              <a:t>CONFIDENCIALIDAD</a:t>
            </a:r>
            <a:r>
              <a:rPr lang="es-CO" sz="1800" b="1" dirty="0"/>
              <a:t>.- EL TRABAJADOR</a:t>
            </a:r>
            <a:r>
              <a:rPr lang="es-CO" sz="1800" dirty="0"/>
              <a:t> reconoce que todos los documentos, sean digitales o impresos, relacionados con </a:t>
            </a:r>
            <a:r>
              <a:rPr lang="es-CO" sz="1800" b="1" dirty="0"/>
              <a:t>LA EMPRESA</a:t>
            </a:r>
            <a:r>
              <a:rPr lang="es-CO" sz="1800" dirty="0"/>
              <a:t>, tales como: estrategias, publicidad, estrategias de ventas y compras, análisis de competencia, infraestructura, información sobre proveedores, clientes, accionistas, trabajadores, competencia, costos de adquisición de materias primas, diseños, planos y productos terminados, al igual que el precio final de venta de productos y cualquier otro aspecto que concierne a las actividades desarrolladas por </a:t>
            </a:r>
            <a:r>
              <a:rPr lang="es-CO" sz="1800" b="1" dirty="0"/>
              <a:t>EL EMPLEADOR </a:t>
            </a:r>
            <a:r>
              <a:rPr lang="es-CO" sz="1800" dirty="0"/>
              <a:t>y aquellos documentos que estén en poder de </a:t>
            </a:r>
            <a:r>
              <a:rPr lang="es-CO" sz="1800" b="1" dirty="0"/>
              <a:t>EL TRABAJADOR</a:t>
            </a:r>
            <a:r>
              <a:rPr lang="es-CO" sz="1800" dirty="0"/>
              <a:t> o que éste haya recibido para la adecuada ejecución del contrato de trabajo (en adelante la “Información Confidencial”) permanecerán en estricta reserva</a:t>
            </a:r>
          </a:p>
        </p:txBody>
      </p:sp>
    </p:spTree>
    <p:extLst>
      <p:ext uri="{BB962C8B-B14F-4D97-AF65-F5344CB8AC3E}">
        <p14:creationId xmlns:p14="http://schemas.microsoft.com/office/powerpoint/2010/main" val="722552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454469" y="396844"/>
            <a:ext cx="1460656"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INCIDENTES</a:t>
            </a:r>
          </a:p>
        </p:txBody>
      </p:sp>
      <p:sp>
        <p:nvSpPr>
          <p:cNvPr id="6" name="2 Marcador de contenido"/>
          <p:cNvSpPr txBox="1">
            <a:spLocks/>
          </p:cNvSpPr>
          <p:nvPr/>
        </p:nvSpPr>
        <p:spPr>
          <a:xfrm>
            <a:off x="457200" y="1196974"/>
            <a:ext cx="8229600" cy="4998873"/>
          </a:xfrm>
          <a:prstGeom prst="rect">
            <a:avLst/>
          </a:prstGeom>
        </p:spPr>
        <p:txBody>
          <a:bodyPr anchor="t"/>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Font typeface="Arial" panose="020B0604020202020204" pitchFamily="34" charset="0"/>
              <a:buChar char="•"/>
            </a:pPr>
            <a:r>
              <a:rPr lang="es-CO" sz="2000" b="1" dirty="0"/>
              <a:t>Registro de incidentes</a:t>
            </a:r>
            <a:r>
              <a:rPr lang="es-CO" sz="2000" b="1" dirty="0" smtClean="0"/>
              <a:t>:</a:t>
            </a:r>
          </a:p>
          <a:p>
            <a:pPr>
              <a:buFont typeface="Wingdings" panose="05000000000000000000" pitchFamily="2" charset="2"/>
              <a:buChar char="§"/>
            </a:pPr>
            <a:endParaRPr lang="es-CO" sz="2000" b="1" dirty="0"/>
          </a:p>
          <a:p>
            <a:r>
              <a:rPr lang="es-CO" sz="2000" dirty="0"/>
              <a:t>Registrado por </a:t>
            </a:r>
            <a:r>
              <a:rPr lang="es-ES" sz="2000" dirty="0"/>
              <a:t>Oficial de Protección de Datos </a:t>
            </a:r>
          </a:p>
          <a:p>
            <a:endParaRPr lang="es-ES" sz="2000" dirty="0" smtClean="0"/>
          </a:p>
          <a:p>
            <a:endParaRPr lang="es-ES" sz="2000" dirty="0"/>
          </a:p>
          <a:p>
            <a:pPr lvl="0" algn="ctr">
              <a:buFont typeface="Wingdings" panose="05000000000000000000" pitchFamily="2" charset="2"/>
              <a:buChar char="ü"/>
            </a:pPr>
            <a:r>
              <a:rPr lang="es-CO" sz="2000" dirty="0"/>
              <a:t>Fecha</a:t>
            </a:r>
          </a:p>
          <a:p>
            <a:pPr lvl="0" algn="ctr">
              <a:buFont typeface="Wingdings" panose="05000000000000000000" pitchFamily="2" charset="2"/>
              <a:buChar char="ü"/>
            </a:pPr>
            <a:r>
              <a:rPr lang="es-CO" sz="2000" dirty="0"/>
              <a:t>Base de datos comprometida</a:t>
            </a:r>
          </a:p>
          <a:p>
            <a:pPr lvl="0" algn="ctr">
              <a:buFont typeface="Wingdings" panose="05000000000000000000" pitchFamily="2" charset="2"/>
              <a:buChar char="ü"/>
            </a:pPr>
            <a:r>
              <a:rPr lang="es-CO" sz="2000" dirty="0"/>
              <a:t>Descripción del incidente</a:t>
            </a:r>
          </a:p>
          <a:p>
            <a:pPr lvl="0" algn="ctr">
              <a:buFont typeface="Wingdings" panose="05000000000000000000" pitchFamily="2" charset="2"/>
              <a:buChar char="ü"/>
            </a:pPr>
            <a:r>
              <a:rPr lang="es-CO" sz="2000" dirty="0"/>
              <a:t>Responsable</a:t>
            </a:r>
          </a:p>
          <a:p>
            <a:pPr lvl="0" algn="ctr">
              <a:buFont typeface="Wingdings" panose="05000000000000000000" pitchFamily="2" charset="2"/>
              <a:buChar char="ü"/>
            </a:pPr>
            <a:r>
              <a:rPr lang="es-CO" sz="2000" dirty="0"/>
              <a:t>Acción correctiva tomada</a:t>
            </a:r>
          </a:p>
          <a:p>
            <a:pPr lvl="0" algn="ctr">
              <a:buFont typeface="Wingdings" panose="05000000000000000000" pitchFamily="2" charset="2"/>
              <a:buChar char="ü"/>
            </a:pPr>
            <a:r>
              <a:rPr lang="es-CO" sz="2000" dirty="0"/>
              <a:t>N° de Titulares afectados</a:t>
            </a:r>
          </a:p>
          <a:p>
            <a:endParaRPr lang="es-CO" sz="2000" dirty="0"/>
          </a:p>
          <a:p>
            <a:r>
              <a:rPr lang="es-CO" sz="2000" dirty="0"/>
              <a:t>Cualquier empleado debe dar a conocer el incidente al Oficial.</a:t>
            </a:r>
          </a:p>
        </p:txBody>
      </p:sp>
    </p:spTree>
    <p:extLst>
      <p:ext uri="{BB962C8B-B14F-4D97-AF65-F5344CB8AC3E}">
        <p14:creationId xmlns:p14="http://schemas.microsoft.com/office/powerpoint/2010/main" val="2637855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454469" y="396844"/>
            <a:ext cx="1460656"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INCIDENTES</a:t>
            </a:r>
          </a:p>
        </p:txBody>
      </p:sp>
      <p:sp>
        <p:nvSpPr>
          <p:cNvPr id="6" name="2 Marcador de contenido"/>
          <p:cNvSpPr txBox="1">
            <a:spLocks/>
          </p:cNvSpPr>
          <p:nvPr/>
        </p:nvSpPr>
        <p:spPr>
          <a:xfrm>
            <a:off x="457200" y="1196974"/>
            <a:ext cx="8229600" cy="4998873"/>
          </a:xfrm>
          <a:prstGeom prst="rect">
            <a:avLst/>
          </a:prstGeom>
        </p:spPr>
        <p:txBody>
          <a:bodyPr anchor="t"/>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Font typeface="Arial" panose="020B0604020202020204" pitchFamily="34" charset="0"/>
              <a:buChar char="•"/>
            </a:pPr>
            <a:r>
              <a:rPr lang="es-CO" sz="2000" b="1" dirty="0"/>
              <a:t>Evaluación de incidentes:</a:t>
            </a:r>
          </a:p>
          <a:p>
            <a:pPr marL="342900" indent="-342900">
              <a:buFont typeface="Wingdings" panose="05000000000000000000" pitchFamily="2" charset="2"/>
              <a:buChar char="ü"/>
            </a:pPr>
            <a:endParaRPr lang="es-CO" sz="2000" dirty="0" smtClean="0"/>
          </a:p>
          <a:p>
            <a:pPr marL="342900" indent="-342900">
              <a:buFont typeface="Wingdings" panose="05000000000000000000" pitchFamily="2" charset="2"/>
              <a:buChar char="ü"/>
            </a:pPr>
            <a:endParaRPr lang="es-CO" sz="2000" dirty="0"/>
          </a:p>
          <a:p>
            <a:pPr marL="342900" indent="-342900">
              <a:buFont typeface="Wingdings" panose="05000000000000000000" pitchFamily="2" charset="2"/>
              <a:buChar char="ü"/>
            </a:pPr>
            <a:endParaRPr lang="es-CO" sz="2000" dirty="0"/>
          </a:p>
          <a:p>
            <a:pPr marL="342900" lvl="0" indent="-342900" algn="ctr">
              <a:buFont typeface="Wingdings" panose="05000000000000000000" pitchFamily="2" charset="2"/>
              <a:buChar char="ü"/>
            </a:pPr>
            <a:r>
              <a:rPr lang="es-ES" sz="2000" dirty="0"/>
              <a:t>Método de comunicación con los titulares afectados.</a:t>
            </a:r>
            <a:endParaRPr lang="es-CO" sz="2000" dirty="0"/>
          </a:p>
          <a:p>
            <a:pPr marL="342900" lvl="0" indent="-342900" algn="ctr">
              <a:buFont typeface="Wingdings" panose="05000000000000000000" pitchFamily="2" charset="2"/>
              <a:buChar char="ü"/>
            </a:pPr>
            <a:r>
              <a:rPr lang="es-ES" sz="2000" dirty="0"/>
              <a:t>Control vulnerado.</a:t>
            </a:r>
            <a:endParaRPr lang="es-CO" sz="2000" dirty="0"/>
          </a:p>
          <a:p>
            <a:pPr marL="342900" lvl="0" indent="-342900" algn="ctr">
              <a:buFont typeface="Wingdings" panose="05000000000000000000" pitchFamily="2" charset="2"/>
              <a:buChar char="ü"/>
            </a:pPr>
            <a:r>
              <a:rPr lang="es-ES" sz="2000" dirty="0"/>
              <a:t>Medidas correctivas tomadas.</a:t>
            </a:r>
            <a:endParaRPr lang="es-CO" sz="2000" dirty="0"/>
          </a:p>
          <a:p>
            <a:pPr marL="342900" lvl="0" indent="-342900" algn="ctr">
              <a:buFont typeface="Wingdings" panose="05000000000000000000" pitchFamily="2" charset="2"/>
              <a:buChar char="ü"/>
            </a:pPr>
            <a:r>
              <a:rPr lang="es-ES" sz="2000" dirty="0"/>
              <a:t>Nuevas medidas preventivas.</a:t>
            </a:r>
            <a:endParaRPr lang="es-CO" sz="2000" dirty="0"/>
          </a:p>
          <a:p>
            <a:pPr marL="342900" indent="-342900">
              <a:buFont typeface="Arial" panose="020B0604020202020204" pitchFamily="34" charset="0"/>
              <a:buChar char="•"/>
            </a:pPr>
            <a:endParaRPr lang="es-CO" sz="2000" dirty="0" smtClean="0"/>
          </a:p>
          <a:p>
            <a:pPr marL="342900" indent="-342900">
              <a:buFont typeface="Arial" panose="020B0604020202020204" pitchFamily="34" charset="0"/>
              <a:buChar char="•"/>
            </a:pPr>
            <a:endParaRPr lang="es-CO" sz="2000" dirty="0" smtClean="0"/>
          </a:p>
          <a:p>
            <a:pPr marL="342900" indent="-342900">
              <a:buFont typeface="Arial" panose="020B0604020202020204" pitchFamily="34" charset="0"/>
              <a:buChar char="•"/>
            </a:pPr>
            <a:endParaRPr lang="es-CO" sz="2000" dirty="0"/>
          </a:p>
          <a:p>
            <a:pPr marL="342900" indent="-342900">
              <a:buFont typeface="Arial" panose="020B0604020202020204" pitchFamily="34" charset="0"/>
              <a:buChar char="•"/>
            </a:pPr>
            <a:endParaRPr lang="es-CO" sz="2000" dirty="0"/>
          </a:p>
          <a:p>
            <a:pPr marL="342900" indent="-342900" algn="just">
              <a:buFont typeface="Arial" panose="020B0604020202020204" pitchFamily="34" charset="0"/>
              <a:buChar char="•"/>
            </a:pPr>
            <a:r>
              <a:rPr lang="es-CO" sz="2000" dirty="0"/>
              <a:t>Tanto el incidente como el resultado de la evaluación deben estar en conocimiento de la Gerencia General.</a:t>
            </a:r>
          </a:p>
        </p:txBody>
      </p:sp>
    </p:spTree>
    <p:extLst>
      <p:ext uri="{BB962C8B-B14F-4D97-AF65-F5344CB8AC3E}">
        <p14:creationId xmlns:p14="http://schemas.microsoft.com/office/powerpoint/2010/main" val="498395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3023" y="324490"/>
            <a:ext cx="7669087"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MANEJO DE PETICIONES, QUEJAS Y RECLAMOS (PQR</a:t>
            </a:r>
            <a:r>
              <a:rPr lang="es-CO" sz="20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 POR </a:t>
            </a: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EL TITULAR</a:t>
            </a:r>
          </a:p>
        </p:txBody>
      </p:sp>
      <p:sp>
        <p:nvSpPr>
          <p:cNvPr id="6" name="2 Marcador de contenido"/>
          <p:cNvSpPr txBox="1">
            <a:spLocks/>
          </p:cNvSpPr>
          <p:nvPr/>
        </p:nvSpPr>
        <p:spPr>
          <a:xfrm>
            <a:off x="457200" y="1196974"/>
            <a:ext cx="8229600" cy="4998873"/>
          </a:xfrm>
          <a:prstGeom prst="rect">
            <a:avLst/>
          </a:prstGeom>
        </p:spPr>
        <p:txBody>
          <a:bodyPr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lgn="just">
              <a:buFont typeface="Arial" panose="020B0604020202020204" pitchFamily="34" charset="0"/>
              <a:buChar char="•"/>
            </a:pPr>
            <a:r>
              <a:rPr lang="es-ES" sz="2000" dirty="0"/>
              <a:t>El manejo de peticiones, quejas y reclamos sobre el tratamiento de datos personales por parte del titular, estará a cargo del Oficial de Protección de Datos quien deberá recibir, gestionar y contestar las PQR que ingresen a C.I. Acepalma S.A. y </a:t>
            </a:r>
            <a:r>
              <a:rPr lang="es-ES" sz="2000" dirty="0" err="1"/>
              <a:t>Solutrans</a:t>
            </a:r>
            <a:r>
              <a:rPr lang="es-ES" sz="2000" dirty="0"/>
              <a:t> S.A.S. por este concepto (corrección, adición y supresión de datos personales)</a:t>
            </a:r>
            <a:endParaRPr lang="es-CO" sz="2000" dirty="0"/>
          </a:p>
        </p:txBody>
      </p:sp>
    </p:spTree>
    <p:extLst>
      <p:ext uri="{BB962C8B-B14F-4D97-AF65-F5344CB8AC3E}">
        <p14:creationId xmlns:p14="http://schemas.microsoft.com/office/powerpoint/2010/main" val="3934454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608083"/>
            <a:ext cx="3922855" cy="328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arcador de contenido 2"/>
          <p:cNvSpPr txBox="1">
            <a:spLocks/>
          </p:cNvSpPr>
          <p:nvPr/>
        </p:nvSpPr>
        <p:spPr>
          <a:xfrm>
            <a:off x="4134073" y="2637334"/>
            <a:ext cx="4649887" cy="2448272"/>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ct val="0"/>
              </a:spcBef>
              <a:buFontTx/>
              <a:buAutoNum type="arabicPeriod"/>
            </a:pPr>
            <a:endParaRPr lang="es-CO" altLang="es-CO" sz="2800" dirty="0" smtClean="0">
              <a:ea typeface="+mn-ea"/>
              <a:cs typeface="Arial" charset="0"/>
            </a:endParaRPr>
          </a:p>
          <a:p>
            <a:pPr>
              <a:spcBef>
                <a:spcPct val="0"/>
              </a:spcBef>
              <a:buFontTx/>
              <a:buAutoNum type="arabicPeriod"/>
            </a:pPr>
            <a:endParaRPr lang="es-CO" altLang="es-CO" sz="2800" dirty="0" smtClean="0">
              <a:ea typeface="+mn-ea"/>
              <a:cs typeface="Arial" charset="0"/>
            </a:endParaRPr>
          </a:p>
          <a:p>
            <a:pPr>
              <a:spcBef>
                <a:spcPct val="0"/>
              </a:spcBef>
              <a:buFontTx/>
              <a:buAutoNum type="arabicPeriod"/>
            </a:pPr>
            <a:endParaRPr lang="es-CO" altLang="es-CO" sz="2800" dirty="0" smtClean="0">
              <a:ea typeface="+mn-ea"/>
              <a:cs typeface="Arial" charset="0"/>
            </a:endParaRPr>
          </a:p>
          <a:p>
            <a:pPr algn="ctr">
              <a:spcBef>
                <a:spcPct val="0"/>
              </a:spcBef>
            </a:pPr>
            <a:r>
              <a:rPr lang="es-CO" altLang="es-CO" sz="2800" b="1" dirty="0" smtClean="0">
                <a:ea typeface="+mn-ea"/>
                <a:cs typeface="Arial" charset="0"/>
              </a:rPr>
              <a:t>GRACIAS</a:t>
            </a:r>
            <a:endParaRPr lang="es-CO" altLang="es-CO" sz="2800" b="1" dirty="0">
              <a:ea typeface="+mn-ea"/>
              <a:cs typeface="Arial" charset="0"/>
            </a:endParaRPr>
          </a:p>
        </p:txBody>
      </p:sp>
    </p:spTree>
    <p:extLst>
      <p:ext uri="{BB962C8B-B14F-4D97-AF65-F5344CB8AC3E}">
        <p14:creationId xmlns:p14="http://schemas.microsoft.com/office/powerpoint/2010/main" val="38357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542109" y="286481"/>
            <a:ext cx="2366353" cy="461665"/>
          </a:xfrm>
          <a:prstGeom prst="rect">
            <a:avLst/>
          </a:prstGeom>
        </p:spPr>
        <p:txBody>
          <a:bodyPr wrap="none">
            <a:spAutoFit/>
          </a:bodyPr>
          <a:lstStyle/>
          <a:p>
            <a:pPr algn="ctr"/>
            <a:r>
              <a:rPr lang="es-CO" sz="24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LEY 1581 DE 2012</a:t>
            </a:r>
          </a:p>
        </p:txBody>
      </p:sp>
      <p:sp>
        <p:nvSpPr>
          <p:cNvPr id="3" name="2 Marcador de contenido"/>
          <p:cNvSpPr txBox="1">
            <a:spLocks/>
          </p:cNvSpPr>
          <p:nvPr/>
        </p:nvSpPr>
        <p:spPr>
          <a:xfrm>
            <a:off x="467544" y="2132857"/>
            <a:ext cx="8229600" cy="3148592"/>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es-CO" dirty="0" smtClean="0"/>
          </a:p>
          <a:p>
            <a:pPr algn="just"/>
            <a:r>
              <a:rPr lang="es-CO" sz="2000" dirty="0" smtClean="0">
                <a:latin typeface="Arial" panose="020B0604020202020204" pitchFamily="34" charset="0"/>
                <a:cs typeface="Arial" panose="020B0604020202020204" pitchFamily="34" charset="0"/>
              </a:rPr>
              <a:t>Constituye el marco general de la protección de los datos personales en Colombia, y tiene por objeto “</a:t>
            </a:r>
            <a:r>
              <a:rPr lang="es-CO" sz="2000" i="1" dirty="0" smtClean="0">
                <a:latin typeface="Arial" panose="020B0604020202020204" pitchFamily="34" charset="0"/>
                <a:cs typeface="Arial" panose="020B0604020202020204" pitchFamily="34" charset="0"/>
              </a:rPr>
              <a:t>desarrollar el derecho constitucional que tienen todas las personas a conocer, actualizar y rectificar las informaciones que se hayan recogido sobre ellas en bases de datos o archivos, y los demás derechos, libertades y garantías constitucionales a que se refiere el artículo 15 de la Constitución Política; así como el derecho a la información consagrado en el artículo 20 de la misma”. </a:t>
            </a:r>
            <a:endParaRPr lang="es-CO"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7142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979680" y="352654"/>
            <a:ext cx="6227379" cy="369332"/>
          </a:xfrm>
          <a:prstGeom prst="rect">
            <a:avLst/>
          </a:prstGeom>
        </p:spPr>
        <p:txBody>
          <a:bodyPr wrap="square">
            <a:spAutoFit/>
          </a:bodyPr>
          <a:lstStyle/>
          <a:p>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PRINCIPIOS PARA EL TRATAMIENTO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 PERSONALES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3" name="2 Marcador de contenido"/>
          <p:cNvSpPr txBox="1">
            <a:spLocks/>
          </p:cNvSpPr>
          <p:nvPr/>
        </p:nvSpPr>
        <p:spPr>
          <a:xfrm>
            <a:off x="457200" y="1196975"/>
            <a:ext cx="8229600" cy="496832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lgn="just">
              <a:buFont typeface="Wingdings" panose="05000000000000000000" pitchFamily="2" charset="2"/>
              <a:buChar char="§"/>
            </a:pPr>
            <a:r>
              <a:rPr lang="es-CO" sz="1800" b="1" dirty="0" smtClean="0"/>
              <a:t>Principio de finalidad: </a:t>
            </a:r>
            <a:r>
              <a:rPr lang="es-CO" sz="1800" dirty="0" smtClean="0"/>
              <a:t>el tratamiento debe obedecer a una finalidad legítima de acuerdo con la Constitución y la Ley, la cual debe ser informada al titular.</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CO" sz="1800" b="1" dirty="0" smtClean="0"/>
              <a:t>Principio de transparencia: </a:t>
            </a:r>
            <a:r>
              <a:rPr lang="es-CO" sz="1800" dirty="0" smtClean="0"/>
              <a:t>en el tratamiento debe garantizarse el derecho del titular a obtener del responsable del tratamiento o del encargado del tratamiento, en cualquier momento y sin restricciones, información acerca de la existencia de datos que le conciernan.</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CO" sz="1800" b="1" dirty="0" smtClean="0"/>
              <a:t>Principio de acceso y circulación restringida: </a:t>
            </a:r>
            <a:r>
              <a:rPr lang="es-CO" sz="1800" dirty="0" smtClean="0"/>
              <a:t>el tratamiento sólo podrá  hacerse por personas autorizadas por el titular y/o por las personas previstas en la presente Ley.</a:t>
            </a:r>
          </a:p>
          <a:p>
            <a:pPr marL="285750" indent="-285750" algn="just">
              <a:buFont typeface="Wingdings" panose="05000000000000000000" pitchFamily="2" charset="2"/>
              <a:buChar char="§"/>
            </a:pPr>
            <a:endParaRPr lang="es-CO" sz="1800" dirty="0" smtClean="0"/>
          </a:p>
          <a:p>
            <a:pPr marL="285750" indent="-285750" algn="just">
              <a:buFont typeface="Wingdings" panose="05000000000000000000" pitchFamily="2" charset="2"/>
              <a:buChar char="§"/>
            </a:pPr>
            <a:r>
              <a:rPr lang="es-CO" sz="1800" b="1" dirty="0" smtClean="0"/>
              <a:t>Principio de seguridad</a:t>
            </a:r>
            <a:r>
              <a:rPr lang="es-CO" sz="1800" dirty="0" smtClean="0"/>
              <a:t>: se deberá manejar con las medidas técnicas, humanas y administrativas que sean necesarias para otorgar seguridad a los registros evitando su adulteración, pérdida, consulta, uso o acceso no autorizado o fraudulento.</a:t>
            </a:r>
            <a:endParaRPr lang="es-CO" sz="1800" dirty="0"/>
          </a:p>
        </p:txBody>
      </p:sp>
    </p:spTree>
    <p:extLst>
      <p:ext uri="{BB962C8B-B14F-4D97-AF65-F5344CB8AC3E}">
        <p14:creationId xmlns:p14="http://schemas.microsoft.com/office/powerpoint/2010/main" val="15476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457200" y="1460137"/>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b="1" dirty="0" smtClean="0"/>
              <a:t>Principio de confidencialidad: </a:t>
            </a:r>
            <a:r>
              <a:rPr lang="es-CO" sz="1800" dirty="0" smtClean="0"/>
              <a:t>están obligadas a garantizar la reserva de la información, inclusive después de finalizada su relación con alguna de las labores que comprende el tratamiento, pudiendo sólo realizar suministro o comunicación de datos personales cuando ello corresponda al desarrollo de las actividades autorizadas en la presente ley y en los términos de la misma.</a:t>
            </a:r>
            <a:endParaRPr lang="es-CO" sz="18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189" y="3051282"/>
            <a:ext cx="2821121" cy="2934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2979685" y="399952"/>
            <a:ext cx="6227379" cy="369332"/>
          </a:xfrm>
          <a:prstGeom prst="rect">
            <a:avLst/>
          </a:prstGeom>
        </p:spPr>
        <p:txBody>
          <a:bodyPr wrap="square">
            <a:spAutoFit/>
          </a:bodyPr>
          <a:lstStyle/>
          <a:p>
            <a:r>
              <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PRINCIPIOS PARA EL TRATAMIENTO DE DATOS </a:t>
            </a:r>
            <a:r>
              <a:rPr lang="es-CO" sz="1800" b="1" dirty="0" smtClean="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 PERSONALES</a:t>
            </a:r>
            <a:endParaRPr lang="es-CO" sz="18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2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16306" y="363960"/>
            <a:ext cx="2175597"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DATOS SENSIBLES</a:t>
            </a:r>
          </a:p>
        </p:txBody>
      </p:sp>
      <p:sp>
        <p:nvSpPr>
          <p:cNvPr id="3" name="2 Marcador de contenido"/>
          <p:cNvSpPr txBox="1">
            <a:spLocks/>
          </p:cNvSpPr>
          <p:nvPr/>
        </p:nvSpPr>
        <p:spPr>
          <a:xfrm>
            <a:off x="457200" y="1338866"/>
            <a:ext cx="8229600" cy="4462844"/>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dirty="0" smtClean="0"/>
              <a:t>Para los propósitos de la presente ley, se entiende por datos sensibles aquellos que afectan la intimidad del titular o cuyo uso indebido puede generar su discriminación:</a:t>
            </a:r>
          </a:p>
          <a:p>
            <a:pPr algn="just"/>
            <a:endParaRPr lang="es-CO" sz="1800" dirty="0" smtClean="0"/>
          </a:p>
          <a:p>
            <a:pPr algn="just">
              <a:buFont typeface="Wingdings" panose="05000000000000000000" pitchFamily="2" charset="2"/>
              <a:buChar char="ü"/>
            </a:pPr>
            <a:r>
              <a:rPr lang="es-CO" sz="1800" dirty="0" smtClean="0"/>
              <a:t> El origen racial o étnico </a:t>
            </a:r>
          </a:p>
          <a:p>
            <a:pPr algn="just">
              <a:buFont typeface="Wingdings" panose="05000000000000000000" pitchFamily="2" charset="2"/>
              <a:buChar char="ü"/>
            </a:pPr>
            <a:r>
              <a:rPr lang="es-CO" sz="1800" dirty="0" smtClean="0"/>
              <a:t> La orientación política</a:t>
            </a:r>
          </a:p>
          <a:p>
            <a:pPr algn="just">
              <a:buFont typeface="Wingdings" panose="05000000000000000000" pitchFamily="2" charset="2"/>
              <a:buChar char="ü"/>
            </a:pPr>
            <a:r>
              <a:rPr lang="es-CO" sz="1800" dirty="0" smtClean="0"/>
              <a:t> Las convicciones religiosas o filosóficas </a:t>
            </a:r>
          </a:p>
          <a:p>
            <a:pPr algn="just">
              <a:buFont typeface="Wingdings" panose="05000000000000000000" pitchFamily="2" charset="2"/>
              <a:buChar char="ü"/>
            </a:pPr>
            <a:r>
              <a:rPr lang="es-CO" sz="1800" dirty="0" smtClean="0"/>
              <a:t> La pertenencia a sindicatos </a:t>
            </a:r>
          </a:p>
          <a:p>
            <a:pPr algn="just">
              <a:buFont typeface="Wingdings" panose="05000000000000000000" pitchFamily="2" charset="2"/>
              <a:buChar char="ü"/>
            </a:pPr>
            <a:r>
              <a:rPr lang="es-CO" sz="1800" dirty="0" smtClean="0"/>
              <a:t> Organizaciones sociales o de derechos humanos o que promueva intereses de cualquier partido político o que garanticen los derechos y garantías de partidos políticos de oposición </a:t>
            </a:r>
          </a:p>
          <a:p>
            <a:pPr algn="just">
              <a:buFont typeface="Wingdings" panose="05000000000000000000" pitchFamily="2" charset="2"/>
              <a:buChar char="ü"/>
            </a:pPr>
            <a:r>
              <a:rPr lang="es-CO" sz="1800" dirty="0" smtClean="0"/>
              <a:t> Los datos relativos a la salud, a la vida sexual y los datos biométricos.</a:t>
            </a:r>
            <a:endParaRPr lang="es-CO" sz="1800" dirty="0"/>
          </a:p>
        </p:txBody>
      </p:sp>
    </p:spTree>
    <p:extLst>
      <p:ext uri="{BB962C8B-B14F-4D97-AF65-F5344CB8AC3E}">
        <p14:creationId xmlns:p14="http://schemas.microsoft.com/office/powerpoint/2010/main" val="49951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040395" y="363960"/>
            <a:ext cx="2970685"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DERECHOS DE TITULARES</a:t>
            </a:r>
          </a:p>
        </p:txBody>
      </p:sp>
      <p:sp>
        <p:nvSpPr>
          <p:cNvPr id="3" name="2 Marcador de contenido"/>
          <p:cNvSpPr txBox="1">
            <a:spLocks/>
          </p:cNvSpPr>
          <p:nvPr/>
        </p:nvSpPr>
        <p:spPr>
          <a:xfrm>
            <a:off x="467544" y="1434662"/>
            <a:ext cx="8229600" cy="4720101"/>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457200" indent="-457200" algn="just">
              <a:buFontTx/>
              <a:buAutoNum type="alphaLcParenR"/>
            </a:pPr>
            <a:r>
              <a:rPr lang="es-CO" sz="1800" dirty="0" smtClean="0"/>
              <a:t>Conocer, actualizar y rectificar sus datos personales frente a los responsables del tratamiento o encargados del tratamiento. Este derecho se podrá ejercer, entre otros frente a datos parciales, inexactos, incompletos, fraccionados, que induzcan a error, o aquellos cuyo tratamiento esté expresamente prohibido o no haya sido autorizado.</a:t>
            </a:r>
          </a:p>
          <a:p>
            <a:pPr marL="457200" indent="-457200" algn="just">
              <a:buFontTx/>
              <a:buAutoNum type="alphaLcParenR"/>
            </a:pPr>
            <a:endParaRPr lang="es-CO" sz="1800" dirty="0" smtClean="0"/>
          </a:p>
          <a:p>
            <a:pPr marL="457200" indent="-457200" algn="just">
              <a:buFontTx/>
              <a:buAutoNum type="alphaLcParenR"/>
            </a:pPr>
            <a:r>
              <a:rPr lang="es-CO" sz="1800" dirty="0" smtClean="0"/>
              <a:t>Solicitar prueba de la autorización otorgada al responsable del tratamiento salvo cuando expresamente se exceptúe como requisito para el tratamiento, de conformidad con lo previsto en el artículo 10 de la presente ley.</a:t>
            </a:r>
          </a:p>
          <a:p>
            <a:pPr marL="457200" indent="-457200" algn="just">
              <a:buFontTx/>
              <a:buAutoNum type="alphaLcParenR"/>
            </a:pPr>
            <a:endParaRPr lang="es-CO" sz="1800" dirty="0" smtClean="0"/>
          </a:p>
          <a:p>
            <a:pPr marL="457200" indent="-457200" algn="just">
              <a:buFontTx/>
              <a:buAutoNum type="alphaLcParenR"/>
            </a:pPr>
            <a:r>
              <a:rPr lang="es-CO" sz="1800" dirty="0" smtClean="0"/>
              <a:t>Ser informado por el responsable del tratamiento o el encargado del tratamiento, previa solicitud, respecto del uso que le ha dado a sus datos personales.</a:t>
            </a:r>
            <a:endParaRPr lang="es-CO" sz="1800" dirty="0"/>
          </a:p>
        </p:txBody>
      </p:sp>
    </p:spTree>
    <p:extLst>
      <p:ext uri="{BB962C8B-B14F-4D97-AF65-F5344CB8AC3E}">
        <p14:creationId xmlns:p14="http://schemas.microsoft.com/office/powerpoint/2010/main" val="15502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040395" y="379726"/>
            <a:ext cx="2970685"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DERECHOS DE TITULARES</a:t>
            </a:r>
          </a:p>
        </p:txBody>
      </p:sp>
      <p:sp>
        <p:nvSpPr>
          <p:cNvPr id="5" name="2 Marcador de contenido"/>
          <p:cNvSpPr txBox="1">
            <a:spLocks/>
          </p:cNvSpPr>
          <p:nvPr/>
        </p:nvSpPr>
        <p:spPr>
          <a:xfrm>
            <a:off x="457200" y="1669941"/>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449263" indent="-449263" algn="just"/>
            <a:r>
              <a:rPr lang="es-CO" sz="1800" dirty="0" smtClean="0"/>
              <a:t>d)  Presentar ante la Superintendencia de Industria y Comercio quejas por infracciones a lo dispuesto en la presente ley y las demás normas que la modifiquen, adicionen o complementen. </a:t>
            </a:r>
          </a:p>
          <a:p>
            <a:pPr marL="457200" indent="-457200" algn="just">
              <a:buFont typeface="Arial" charset="0"/>
              <a:buAutoNum type="alphaLcParenR"/>
            </a:pPr>
            <a:endParaRPr lang="es-CO" sz="1800" dirty="0" smtClean="0"/>
          </a:p>
          <a:p>
            <a:pPr marL="449263" indent="-449263" algn="just"/>
            <a:r>
              <a:rPr lang="es-CO" sz="1800" dirty="0" smtClean="0"/>
              <a:t>e)  Revocar la autorización y/o solicitar la supresión del dato cuando en el tratamiento no se respeten los principios, derechos y garantías constitucionales y legales. La revocatoria y/o supresión procederá cuando la Superintendencia de Industria y Comercio haya determinado que en el  tratamiento el Responsable o Encargado han incurrido en conductas contrarias a esta ley y a la Constitución.</a:t>
            </a:r>
          </a:p>
          <a:p>
            <a:pPr marL="457200" indent="-457200">
              <a:buFont typeface="Arial" charset="0"/>
              <a:buAutoNum type="alphaLcParenR"/>
            </a:pPr>
            <a:endParaRPr lang="es-CO" sz="1800" dirty="0"/>
          </a:p>
        </p:txBody>
      </p:sp>
    </p:spTree>
    <p:extLst>
      <p:ext uri="{BB962C8B-B14F-4D97-AF65-F5344CB8AC3E}">
        <p14:creationId xmlns:p14="http://schemas.microsoft.com/office/powerpoint/2010/main" val="382488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374379" y="379726"/>
            <a:ext cx="2618024" cy="400110"/>
          </a:xfrm>
          <a:prstGeom prst="rect">
            <a:avLst/>
          </a:prstGeom>
        </p:spPr>
        <p:txBody>
          <a:bodyPr wrap="none">
            <a:spAutoFit/>
          </a:bodyPr>
          <a:lstStyle/>
          <a:p>
            <a:pPr algn="ctr"/>
            <a:r>
              <a:rPr lang="es-CO" sz="2000" b="1" dirty="0">
                <a:solidFill>
                  <a:schemeClr val="accent5">
                    <a:lumMod val="50000"/>
                  </a:schemeClr>
                </a:solidFill>
                <a:effectLst>
                  <a:outerShdw blurRad="38100" dist="38100" dir="2700000" algn="tl">
                    <a:srgbClr val="000000">
                      <a:alpha val="43137"/>
                    </a:srgbClr>
                  </a:outerShdw>
                </a:effectLst>
                <a:latin typeface="Arial Narrow" panose="020B0606020202030204" pitchFamily="34" charset="0"/>
              </a:rPr>
              <a:t>DECRETO 1377 DE 2013</a:t>
            </a:r>
          </a:p>
        </p:txBody>
      </p:sp>
      <p:sp>
        <p:nvSpPr>
          <p:cNvPr id="3" name="2 Marcador de contenido"/>
          <p:cNvSpPr txBox="1">
            <a:spLocks/>
          </p:cNvSpPr>
          <p:nvPr/>
        </p:nvSpPr>
        <p:spPr>
          <a:xfrm>
            <a:off x="457200" y="1448019"/>
            <a:ext cx="8229600" cy="45259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s-CO" sz="1800" dirty="0" smtClean="0"/>
              <a:t>Tiene como objeto reglamentar parcialmente la Ley 1581 de 2012, por la cual se dictan disposiciones generales para la protección de datos personales. </a:t>
            </a:r>
          </a:p>
          <a:p>
            <a:pPr algn="just"/>
            <a:endParaRPr lang="es-CO" sz="1800" dirty="0" smtClean="0"/>
          </a:p>
          <a:p>
            <a:pPr algn="just"/>
            <a:r>
              <a:rPr lang="es-CO" sz="1800" dirty="0" smtClean="0"/>
              <a:t>Recolección de los datos personales: datos deberá limitarse a aquellos datos personales que son pertinentes y adecuados para la finalidad para la cual son recolectados o requeridos conforme a la normatividad vigente. </a:t>
            </a:r>
          </a:p>
          <a:p>
            <a:endParaRPr lang="es-CO" sz="1800" dirty="0" smtClean="0"/>
          </a:p>
          <a:p>
            <a:pPr algn="just"/>
            <a:r>
              <a:rPr lang="es-CO" sz="1800" dirty="0" smtClean="0"/>
              <a:t>Autorización</a:t>
            </a:r>
            <a:r>
              <a:rPr lang="es-CO" sz="1800" i="1" dirty="0" smtClean="0"/>
              <a:t>: </a:t>
            </a:r>
            <a:r>
              <a:rPr lang="es-CO" sz="1800" dirty="0" smtClean="0"/>
              <a:t>el responsable del tratamiento deberá adoptar  procedimientos para solicitar, a más tardar en el momento de la recolección de sus datos, la autorización del titular para el tratamiento de los mismos e informarle los datos personales que serán recolectados así como todas las finalidades específicas del tratamiento para las cuales se obtiene el consentimiento. </a:t>
            </a:r>
            <a:endParaRPr lang="es-CO" sz="1800" dirty="0"/>
          </a:p>
        </p:txBody>
      </p:sp>
    </p:spTree>
    <p:extLst>
      <p:ext uri="{BB962C8B-B14F-4D97-AF65-F5344CB8AC3E}">
        <p14:creationId xmlns:p14="http://schemas.microsoft.com/office/powerpoint/2010/main" val="922867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2111</TotalTime>
  <Words>2108</Words>
  <Application>Microsoft Macintosh PowerPoint</Application>
  <PresentationFormat>Presentación en pantalla (4:3)</PresentationFormat>
  <Paragraphs>192</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Arial Narrow</vt:lpstr>
      <vt:lpstr>Times New Roman</vt:lpstr>
      <vt:lpstr>Wingdings</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Rodriguez Osorio</dc:creator>
  <cp:lastModifiedBy>Usuario de Microsoft Office</cp:lastModifiedBy>
  <cp:revision>123</cp:revision>
  <cp:lastPrinted>2017-06-02T22:21:37Z</cp:lastPrinted>
  <dcterms:modified xsi:type="dcterms:W3CDTF">2017-08-15T14:18:03Z</dcterms:modified>
</cp:coreProperties>
</file>