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0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9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안녕하십니까 흥챗뿡봇의 발표를 맡은 전다희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코로나19와 같은 위기 상황, 5G 기술 고도화 등으로 비대면 산업이 촉진되면서,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비대면 채널의 역할을 하는 플랫폼의 중요성 또한 커지고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조는 전 국민의 SNS 플랫폼인 ‘카카오톡’ 을 이용해, 누구나 쉽게 이용할 수 있는 편리한 서비스를 만들어보고자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따라서, 고객 정보 기반으로 맞춤 대출 정보를 제공해주는, 카톡 챗봇인 ‘흥챗뿡봇’을 개발하였습니다.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이어서 저희 아이템에 대해 소개해드리겠습니다.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서비스는 별도의 앱 설치 없이 카카오톡 친구 추가를 통해 바로 이용 가능한 만큼,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특히 금융 정보 활용이 어려운 소상공인 또는 일반고객에게 용이할 것으로 생각하였습니다.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대출 서비스를 받기 위해 자신의 신용 등급을 어디서 조회해야하는지, 평균 금리는 어느정도 인지 등의 정보를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고객이 일일히 찾는 과정 없이 통합적으로 제공함으로써,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대출 관련 고객의 궁금증과 불편사항을 해소하는 것이 저희 서비스의 주 목적입니다.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금융정보 중에는 사실 바탕의 객관적인 정보도 있지만, 소비자를 현혹해 이익을 추구하려는 목적의 정보도 많습니다. 따라서 공신력 있는 기관에서 만들어진 정보를 확인 후 사용하는 것이 중요합니다.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이와 유사한 서비스가 존재하지만,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저희는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소비자의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합리적인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금융상품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선택능력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제고</a:t>
            </a:r>
            <a:r>
              <a:rPr lang="ko-KR" sz="1100"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위해</a:t>
            </a:r>
            <a:r>
              <a:rPr lang="ko-KR" sz="1100">
                <a:solidFill>
                  <a:srgbClr val="6F6F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다양한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금융상품에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비교정보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금융생활에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필요한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지식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등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종합적이고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유용한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금융정보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제공</a:t>
            </a:r>
            <a:r>
              <a:rPr lang="ko-KR" sz="1100"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있고</a:t>
            </a:r>
            <a:r>
              <a:rPr lang="ko-KR" sz="1100">
                <a:solidFill>
                  <a:srgbClr val="6F6F6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ko-KR" sz="1100">
                <a:latin typeface="Arial"/>
                <a:ea typeface="Arial"/>
                <a:cs typeface="Arial"/>
                <a:sym typeface="Arial"/>
              </a:rPr>
              <a:t> 금융보안프로그램, 무거운 뱅킹 앱을 설치할 필요없이 맞춤형 정보를 얻을 수 있다는 것이 가장 큰 차별점입니다. 또한 여러 금융회사를 일일이 방문해야 하는데, 이에 따른 시간적, 경제적 어려움을 덜 수 있습니다.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카카오톡 플러스 친구에서 저희 ‘흥챗뿡봇’을 추가하시면,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고객은 챗봇의 안내에 따라 공적 대출, 일반 대출 메뉴를 선택하여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대출 자격 유무 또는 신용등급에 따른 대출 정보를 실시간으로 확인하실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때 서비스에서 제공해야 하는 가장 중요한 정보를, 대출을 하는 고객의 입장에서 생각해보았습니다.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대출을 받는 고객이라면, 이자율은 얼마인지, 총 이자비용은 얼마인지, 월 상환액은 어느정도로 예상해야되는지 등의 정보가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가장 궁금할 것으로 생각하였습니다. 따라서 이러한 정보를 한번에 모아 수치, 그래프 등으로 시각화하여 제공하였습니다.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또한, 금융 데이터인큼 정확성이 중요하기 때문에, 금융감독원이 보증하는 금융상품통합비교공시 등을 활용하였습니다.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이어서 챗봇 이용 시나리오에 대해 메뉴별로 나누어 말씀드리겠습니다.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머저 고객이 </a:t>
            </a:r>
            <a:r>
              <a:rPr lang="ko-KR"/>
              <a:t>공적대출 메뉴를 선택하되면, 챗봇은 </a:t>
            </a:r>
            <a:r>
              <a:rPr lang="ko-KR"/>
              <a:t>고객으로부터 자격요건을 확인받게 됩니다. 만약 자격요건이 충족이 되는 고객이라면 현재 기준 공적대출 금리와 거치기간 및 상환기간의 월상환액에 대해 알려주는 결과 페이지를 제공합니다.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 때 공적대출 금리는 CD91물금리와 고정값인 가산금리를 통해 계산되기 때문에, 고객 요청 시에 </a:t>
            </a:r>
            <a:r>
              <a:rPr lang="ko-KR"/>
              <a:t>CD금리를 크롤링함으로써 실시간 대출금리를 계산하였습니다. 이를 바탕으로  또한 가산금리를 </a:t>
            </a:r>
            <a:r>
              <a:rPr lang="ko-KR"/>
              <a:t> 그리고</a:t>
            </a:r>
            <a:r>
              <a:rPr lang="ko-KR"/>
              <a:t> 공적대출은 5년 총상환으로 2년거치 3년 원금균등분할상환 방식을 사용합니다.  그래서 이를 계산하는 함수를 만들었습니다. 최종적으로 이것을 파이썬 서버와 노드 서버를 연결하여 프론트에 띄우는 방식으로 진행 하였습니다.</a:t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일반대출 역시 마찬가지로 진행됩니다. 고객에게 신용 등급을 선택하라고 하면 </a:t>
            </a:r>
            <a:r>
              <a:rPr lang="ko-KR"/>
              <a:t>'결과보기' 링크로 신용등급기반 은행 별 대출금리 &amp; 만기까지 최종 지급이자액 등 시각화 페이지 제공합니다. 이를 행한 방식은 이렇습니다. 일반대출 금리는 고객 신용 등급별, 각 은행별로 다르기에 기재부에 있는 금리를 크롤링하여 원금, 원리금, 만기일시 상환을 계산하는 함수를 만들어 계산했습니다. 최종적으로 이것을 파이썬 서버와 노드 서버를 연결하여 시각화 하여 프론트에 띄우는 방식으로 진행 하였습니다. 비</a:t>
            </a:r>
            <a:r>
              <a:rPr lang="ko-KR"/>
              <a:t>고객이 결과페이지 이탈 후 순서대로 은행 대출링크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다음으로는 비즈니스 모델입니다. 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초기에는 서울 장위전통시장, 보문시장, 길음시장의 소상공인들을 대상으로</a:t>
            </a:r>
            <a:r>
              <a:rPr lang="ko-KR"/>
              <a:t> 서비스 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홍보를 진행하겠습니다.</a:t>
            </a:r>
            <a:r>
              <a:rPr lang="ko-KR"/>
              <a:t> 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홍보를 통해 해당 지역 시장 상인의 </a:t>
            </a:r>
            <a:r>
              <a:rPr lang="ko-KR"/>
              <a:t>7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0% 이상을 고객</a:t>
            </a:r>
            <a:r>
              <a:rPr lang="ko-KR"/>
              <a:t>으로 유치할 계획이며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향후 돈암제일시장, 정릉시장 등 동작구 전통시장으로 고객 군을 확대할 계획입니다.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서비스 출시 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초기에 약 1,7</a:t>
            </a:r>
            <a:r>
              <a:rPr lang="ko-KR"/>
              <a:t>0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0명의 시장상인들이 사용하는 채널이 될 것으로 기대되며,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데이터가 모이고 사용자가 많아짐에 따라 </a:t>
            </a:r>
            <a:r>
              <a:rPr lang="ko-KR"/>
              <a:t>은행의 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일반금융상품을 </a:t>
            </a:r>
            <a:r>
              <a:rPr lang="ko-KR"/>
              <a:t>중계하는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/>
              <a:t>유통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채널로 </a:t>
            </a:r>
            <a:r>
              <a:rPr lang="ko-KR"/>
              <a:t>성장</a:t>
            </a:r>
            <a:r>
              <a:rPr b="0" i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하겠습니다.</a:t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사용자가 챗봇에 신용등급을 입력하면 챗봇은 ‘</a:t>
            </a:r>
            <a:r>
              <a:rPr b="1" lang="ko-KR"/>
              <a:t>금리 확인하기</a:t>
            </a:r>
            <a:r>
              <a:rPr lang="ko-KR"/>
              <a:t>’라는</a:t>
            </a:r>
            <a:r>
              <a:rPr lang="ko-KR"/>
              <a:t> </a:t>
            </a:r>
            <a:r>
              <a:rPr lang="ko-KR"/>
              <a:t>버튼을 보여줍니다.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사용자가 그 버튼을 클릭하면 저희가 개발한 웹 서버로 들어오게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사용자가 웹 서버에 들어오면 파이썬으로 제작된 플라스크 서버에 AJAX방식으로 크롤링을 요청합니다.</a:t>
            </a:r>
            <a:r>
              <a:rPr lang="ko-K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플라스크 서버는 해당 요청을 전달받고 금융상품통합비교공시라는 사이트에서 실시간 은행들의 금융상품 금리 정보를 크롤링해옵니다. 크롤링이 완료되면 웹 서버에 결과를 전달하고 웹 서버는 해당 정보를 시각화합니다.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저희가 작업한 작품의 시연 영상을 보여드리겠습니다.</a:t>
            </a:r>
            <a:endParaRPr b="0" i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이상으로 발표를 마치겠습니다. 감사합니다.</a:t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56039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표지 슬라이드">
  <p:cSld name="표지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cxnSp>
        <p:nvCxnSpPr>
          <p:cNvPr id="15" name="Google Shape;15;p2"/>
          <p:cNvCxnSpPr/>
          <p:nvPr/>
        </p:nvCxnSpPr>
        <p:spPr>
          <a:xfrm flipH="1" rot="10800000">
            <a:off x="348176" y="204436"/>
            <a:ext cx="11495649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21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본문 슬라이드">
  <p:cSld name="본문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1057510" y="472617"/>
            <a:ext cx="0" cy="307236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351359" y="74684"/>
            <a:ext cx="2126371" cy="244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21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목차 슬라이드">
  <p:cSld name="목차 슬라이드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52513" y="404813"/>
            <a:ext cx="10086975" cy="58388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411337" y="1351323"/>
            <a:ext cx="16519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1411337" y="1322747"/>
            <a:ext cx="1044071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532000" y="2789957"/>
            <a:ext cx="1367025" cy="817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5334682" y="2789957"/>
            <a:ext cx="1367025" cy="817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7236023" y="2789957"/>
            <a:ext cx="1367025" cy="817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3433341" y="2789957"/>
            <a:ext cx="1367025" cy="817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1532798" y="3725261"/>
            <a:ext cx="7221404" cy="86159"/>
            <a:chOff x="2559310" y="3725261"/>
            <a:chExt cx="7221404" cy="86159"/>
          </a:xfrm>
        </p:grpSpPr>
        <p:sp>
          <p:nvSpPr>
            <p:cNvPr id="34" name="Google Shape;34;p4"/>
            <p:cNvSpPr/>
            <p:nvPr/>
          </p:nvSpPr>
          <p:spPr>
            <a:xfrm>
              <a:off x="2559310" y="3725261"/>
              <a:ext cx="1503728" cy="8615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465202" y="3725261"/>
              <a:ext cx="1503728" cy="8615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71094" y="3725261"/>
              <a:ext cx="1503728" cy="8615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76986" y="3725261"/>
              <a:ext cx="1503728" cy="8615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38;p4"/>
          <p:cNvSpPr txBox="1"/>
          <p:nvPr>
            <p:ph idx="5" type="body"/>
          </p:nvPr>
        </p:nvSpPr>
        <p:spPr>
          <a:xfrm>
            <a:off x="1532509" y="4025636"/>
            <a:ext cx="15037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6" type="body"/>
          </p:nvPr>
        </p:nvSpPr>
        <p:spPr>
          <a:xfrm>
            <a:off x="3438400" y="4025636"/>
            <a:ext cx="15037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7" type="body"/>
          </p:nvPr>
        </p:nvSpPr>
        <p:spPr>
          <a:xfrm>
            <a:off x="5339742" y="4025636"/>
            <a:ext cx="15037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8" type="body"/>
          </p:nvPr>
        </p:nvSpPr>
        <p:spPr>
          <a:xfrm>
            <a:off x="7241083" y="4025636"/>
            <a:ext cx="15037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9" type="body"/>
          </p:nvPr>
        </p:nvSpPr>
        <p:spPr>
          <a:xfrm>
            <a:off x="1530661" y="4421674"/>
            <a:ext cx="1503364" cy="82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3" type="body"/>
          </p:nvPr>
        </p:nvSpPr>
        <p:spPr>
          <a:xfrm>
            <a:off x="3433341" y="4421674"/>
            <a:ext cx="1503364" cy="82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4" type="body"/>
          </p:nvPr>
        </p:nvSpPr>
        <p:spPr>
          <a:xfrm>
            <a:off x="5336021" y="4421674"/>
            <a:ext cx="1503364" cy="82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5" type="body"/>
          </p:nvPr>
        </p:nvSpPr>
        <p:spPr>
          <a:xfrm>
            <a:off x="7238700" y="4421674"/>
            <a:ext cx="1503364" cy="82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6" type="body"/>
          </p:nvPr>
        </p:nvSpPr>
        <p:spPr>
          <a:xfrm>
            <a:off x="9055298" y="2780432"/>
            <a:ext cx="1367025" cy="817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7" type="body"/>
          </p:nvPr>
        </p:nvSpPr>
        <p:spPr>
          <a:xfrm>
            <a:off x="9060358" y="4016111"/>
            <a:ext cx="15037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8" type="body"/>
          </p:nvPr>
        </p:nvSpPr>
        <p:spPr>
          <a:xfrm>
            <a:off x="9057975" y="4412149"/>
            <a:ext cx="1503364" cy="82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86838" y="3725261"/>
            <a:ext cx="16478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27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사용자 지정 레이아웃">
  <p:cSld name="사용자 지정 레이아웃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21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 flipH="1" rot="10800000">
            <a:off x="351358" y="6657148"/>
            <a:ext cx="11640617" cy="1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21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11" Type="http://schemas.openxmlformats.org/officeDocument/2006/relationships/image" Target="../media/image21.png"/><Relationship Id="rId10" Type="http://schemas.openxmlformats.org/officeDocument/2006/relationships/image" Target="../media/image18.png"/><Relationship Id="rId9" Type="http://schemas.openxmlformats.org/officeDocument/2006/relationships/hyperlink" Target="http://18.176.221.161/financeInfo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hyperlink" Target="http://www.youtube.com/watch?v=ZZAjTsU87os" TargetMode="External"/><Relationship Id="rId7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72" y="0"/>
            <a:ext cx="131022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1697533" y="2736501"/>
            <a:ext cx="492246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고객 맞춤형</a:t>
            </a:r>
            <a:endParaRPr b="1" sz="2600">
              <a:solidFill>
                <a:srgbClr val="00B0F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금융상품 비교 플랫폼</a:t>
            </a:r>
            <a:endParaRPr b="1" i="0" sz="26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“흥챗뿡” 챗봇</a:t>
            </a:r>
            <a:endParaRPr b="0" i="0" sz="2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28625" y="497600"/>
            <a:ext cx="20520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흥챗</a:t>
            </a:r>
            <a:r>
              <a:rPr b="1" lang="ko-KR" sz="2800">
                <a:solidFill>
                  <a:schemeClr val="dk1"/>
                </a:solidFill>
              </a:rPr>
              <a:t>뿡</a:t>
            </a: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봇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3770400" y="3199625"/>
            <a:ext cx="7447800" cy="290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별도의 앱 설치 과정 없이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카카오톡 플러스 친구 추가로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고객별 조건에 따른 대출 정보 통합 제공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u="sng">
                <a:solidFill>
                  <a:schemeClr val="dk1"/>
                </a:solidFill>
              </a:rPr>
              <a:t>⇒ </a:t>
            </a:r>
            <a:r>
              <a:rPr b="1" lang="ko-KR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대출 관련 고객 궁금증 및 불편사항 해소</a:t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3770398" y="3119700"/>
            <a:ext cx="73152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금융 정보 활용이 어려운 소상공인 및 일반 고객</a:t>
            </a:r>
            <a:endParaRPr/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1209369" y="398461"/>
            <a:ext cx="6805078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아이템 소개 – 서비스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1101124" y="4369400"/>
            <a:ext cx="22851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 </a:t>
            </a: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목적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1325525" y="3091200"/>
            <a:ext cx="18363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이용고객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1325522" y="2091850"/>
            <a:ext cx="18363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서비스명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3761850" y="1861750"/>
            <a:ext cx="7217400" cy="8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 국민의 SNS 플랫폼 , “카카오톡</a:t>
            </a:r>
            <a:r>
              <a:rPr b="1" lang="ko-KR" sz="2400">
                <a:solidFill>
                  <a:schemeClr val="dk1"/>
                </a:solidFill>
              </a:rPr>
              <a:t>”</a:t>
            </a: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플랫폼 활용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고객별 대출 정보 제공 카톡챗봇 서비스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7"/>
          <p:cNvCxnSpPr/>
          <p:nvPr/>
        </p:nvCxnSpPr>
        <p:spPr>
          <a:xfrm>
            <a:off x="1024925" y="2662638"/>
            <a:ext cx="2253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7"/>
          <p:cNvCxnSpPr/>
          <p:nvPr/>
        </p:nvCxnSpPr>
        <p:spPr>
          <a:xfrm>
            <a:off x="1080900" y="3690588"/>
            <a:ext cx="2253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7"/>
          <p:cNvCxnSpPr/>
          <p:nvPr/>
        </p:nvCxnSpPr>
        <p:spPr>
          <a:xfrm>
            <a:off x="1040825" y="4968788"/>
            <a:ext cx="2253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00" y="2120937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00" y="3120287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00" y="4398487"/>
            <a:ext cx="465025" cy="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1209369" y="398461"/>
            <a:ext cx="6805078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아이템 소개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337375" y="2252450"/>
            <a:ext cx="3836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특징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3744950" y="4081850"/>
            <a:ext cx="7906800" cy="15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대출 예정 고객이 가장 필요로 하는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이자비용, 월 상환액 등의 대출 정보 시각화</a:t>
            </a: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금융감독원 보증, 금융상품통합비교공시 활용</a:t>
            </a:r>
            <a:r>
              <a:rPr b="1" lang="ko-KR" sz="2400">
                <a:solidFill>
                  <a:schemeClr val="dk1"/>
                </a:solidFill>
              </a:rPr>
              <a:t> 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u="sng">
                <a:solidFill>
                  <a:schemeClr val="dk1"/>
                </a:solidFill>
              </a:rPr>
              <a:t>⇒ </a:t>
            </a:r>
            <a:r>
              <a:rPr b="1" lang="ko-KR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정확성 확보</a:t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3657500" y="1950775"/>
            <a:ext cx="8081700" cy="15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카카오톡 플러스 친구 추가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챗봇의 안내에 따라 공적/일반 대출 메뉴 선택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대출 자격유무 및 신용등급에 따른 대출 정보 확인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656275" y="4315550"/>
            <a:ext cx="28938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개요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8"/>
          <p:cNvCxnSpPr/>
          <p:nvPr/>
        </p:nvCxnSpPr>
        <p:spPr>
          <a:xfrm>
            <a:off x="1446950" y="4976325"/>
            <a:ext cx="14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8"/>
          <p:cNvCxnSpPr/>
          <p:nvPr/>
        </p:nvCxnSpPr>
        <p:spPr>
          <a:xfrm flipH="1" rot="10800000">
            <a:off x="1271225" y="2899250"/>
            <a:ext cx="1958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900" y="5108450"/>
            <a:ext cx="1417375" cy="14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75" y="2279475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75" y="4315550"/>
            <a:ext cx="465025" cy="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209373" y="398450"/>
            <a:ext cx="460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아이템 소개 – 공적 대출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3090425" y="4281400"/>
            <a:ext cx="100656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자격요건 충족 시 대출 정보 결과 보기 제공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→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월 상환액 정보 및 상품 상세 제공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미충족 시 상담사 연결 또는 처음으로 돌아가기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50" y="2644802"/>
            <a:ext cx="18478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425" y="2303764"/>
            <a:ext cx="1638300" cy="55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9"/>
          <p:cNvGrpSpPr/>
          <p:nvPr/>
        </p:nvGrpSpPr>
        <p:grpSpPr>
          <a:xfrm>
            <a:off x="4728722" y="2112252"/>
            <a:ext cx="2711700" cy="832823"/>
            <a:chOff x="1939469" y="574477"/>
            <a:chExt cx="2711700" cy="832823"/>
          </a:xfrm>
        </p:grpSpPr>
        <p:sp>
          <p:nvSpPr>
            <p:cNvPr id="107" name="Google Shape;107;p9"/>
            <p:cNvSpPr/>
            <p:nvPr/>
          </p:nvSpPr>
          <p:spPr>
            <a:xfrm>
              <a:off x="1939469" y="990900"/>
              <a:ext cx="1217700" cy="138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8" name="Google Shape;108;p9"/>
            <p:cNvSpPr/>
            <p:nvPr/>
          </p:nvSpPr>
          <p:spPr>
            <a:xfrm>
              <a:off x="1939469" y="990900"/>
              <a:ext cx="2711700" cy="416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1429" y="0"/>
                  </a:lnTo>
                  <a:lnTo>
                    <a:pt x="111429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9" name="Google Shape;109;p9"/>
            <p:cNvSpPr/>
            <p:nvPr/>
          </p:nvSpPr>
          <p:spPr>
            <a:xfrm>
              <a:off x="1939469" y="574477"/>
              <a:ext cx="2711700" cy="416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1429" y="120000"/>
                  </a:lnTo>
                  <a:lnTo>
                    <a:pt x="111429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</p:grpSp>
      <p:pic>
        <p:nvPicPr>
          <p:cNvPr id="110" name="Google Shape;11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9797" y="2759500"/>
            <a:ext cx="18478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800" y="1857627"/>
            <a:ext cx="16383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5400" y="4281400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5400" y="5077800"/>
            <a:ext cx="465025" cy="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5609150" y="2652424"/>
            <a:ext cx="427800" cy="49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60000" y="0"/>
                </a:lnTo>
                <a:lnTo>
                  <a:pt x="6000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528CB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10"/>
          <p:cNvSpPr/>
          <p:nvPr/>
        </p:nvSpPr>
        <p:spPr>
          <a:xfrm>
            <a:off x="8217184" y="3143100"/>
            <a:ext cx="427800" cy="915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cap="flat" cmpd="sng" w="12700">
            <a:solidFill>
              <a:srgbClr val="528CB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0"/>
          <p:cNvSpPr/>
          <p:nvPr/>
        </p:nvSpPr>
        <p:spPr>
          <a:xfrm>
            <a:off x="5609160" y="2192535"/>
            <a:ext cx="427800" cy="459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60000" y="120000"/>
                </a:lnTo>
                <a:lnTo>
                  <a:pt x="60000" y="0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528CB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10"/>
          <p:cNvSpPr/>
          <p:nvPr/>
        </p:nvSpPr>
        <p:spPr>
          <a:xfrm>
            <a:off x="3559250" y="2652425"/>
            <a:ext cx="427800" cy="915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120000" y="60000"/>
                </a:lnTo>
              </a:path>
            </a:pathLst>
          </a:custGeom>
          <a:noFill/>
          <a:ln cap="flat" cmpd="sng" w="12700">
            <a:solidFill>
              <a:srgbClr val="487AA8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1196364" y="396354"/>
            <a:ext cx="6805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아이템 소개 – 일반 대출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376917" y="4524152"/>
            <a:ext cx="924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2355001" y="4137525"/>
            <a:ext cx="78405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NICE평가정보를 통해 고객 신용등급 확인 및 입력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→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등급에 따른 시중은행별 평균대출금리 확인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대출원금, 대출기간 입력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→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입력된 정보에 따라, 총 3가지 상환방식에 대한 상환정보 확인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967" y="152400"/>
            <a:ext cx="3898633" cy="410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38" y="2421945"/>
            <a:ext cx="1682500" cy="48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950" y="2421957"/>
            <a:ext cx="16383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6550" y="2941200"/>
            <a:ext cx="23622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550" y="1921750"/>
            <a:ext cx="16383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9700" y="2941200"/>
            <a:ext cx="17145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5025" y="4137525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5025" y="5037550"/>
            <a:ext cx="465025" cy="4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1"/>
          <p:cNvSpPr txBox="1"/>
          <p:nvPr>
            <p:ph type="title"/>
          </p:nvPr>
        </p:nvSpPr>
        <p:spPr>
          <a:xfrm>
            <a:off x="1209369" y="398461"/>
            <a:ext cx="6805078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비즈니스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2332325" y="2373750"/>
            <a:ext cx="24405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고객 군 확보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6864500" y="2373750"/>
            <a:ext cx="35679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금융상품 유통채널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110400" y="3373875"/>
            <a:ext cx="56478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서울 동작구 재래시장을 타깃으로 서비스 출시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초기 타깃 : 서울 장위전통시장, 보문 시장, 길음 시장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향후 돈암 제일시장, 정릉시장 등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더 많은 전통시장을 타깃으로 고객 군 확대</a:t>
            </a:r>
            <a:endParaRPr sz="1800"/>
          </a:p>
        </p:txBody>
      </p:sp>
      <p:sp>
        <p:nvSpPr>
          <p:cNvPr id="145" name="Google Shape;145;p11"/>
          <p:cNvSpPr txBox="1"/>
          <p:nvPr/>
        </p:nvSpPr>
        <p:spPr>
          <a:xfrm>
            <a:off x="7034300" y="3373875"/>
            <a:ext cx="5168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고객 &amp; 금융기관 양방향 니즈 충족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고객 : 편의성 제고 및 우대금리 혜택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은행 : 신채널 통한 고객 확보 및 수익성 강화</a:t>
            </a:r>
            <a:endParaRPr sz="1800"/>
          </a:p>
        </p:txBody>
      </p:sp>
      <p:pic>
        <p:nvPicPr>
          <p:cNvPr id="146" name="Google Shape;1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825" y="2206350"/>
            <a:ext cx="858025" cy="85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1"/>
          <p:cNvCxnSpPr/>
          <p:nvPr/>
        </p:nvCxnSpPr>
        <p:spPr>
          <a:xfrm>
            <a:off x="7346950" y="2973138"/>
            <a:ext cx="2253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1"/>
          <p:cNvCxnSpPr/>
          <p:nvPr/>
        </p:nvCxnSpPr>
        <p:spPr>
          <a:xfrm>
            <a:off x="2273525" y="2896938"/>
            <a:ext cx="2253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50" y="3953375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50" y="4880775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612" y="3906262"/>
            <a:ext cx="465025" cy="4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612" y="4757462"/>
            <a:ext cx="465025" cy="4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/>
        </p:nvSpPr>
        <p:spPr>
          <a:xfrm>
            <a:off x="4078463" y="5491800"/>
            <a:ext cx="30000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공공데이터포털 (점포 수 계산)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375" y="2292455"/>
            <a:ext cx="838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125" y="2012375"/>
            <a:ext cx="2136458" cy="449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/>
          <p:nvPr/>
        </p:nvSpPr>
        <p:spPr>
          <a:xfrm>
            <a:off x="167650" y="2600425"/>
            <a:ext cx="8439300" cy="384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2"/>
          <p:cNvSpPr txBox="1"/>
          <p:nvPr>
            <p:ph type="title"/>
          </p:nvPr>
        </p:nvSpPr>
        <p:spPr>
          <a:xfrm>
            <a:off x="1209376" y="398450"/>
            <a:ext cx="7623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서비스 동작 시나리오(기술적)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Amazon Web Services Logo.svg" id="164" name="Google Shape;16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3775" y="1614276"/>
            <a:ext cx="1259800" cy="75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9825" y="1370375"/>
            <a:ext cx="1006107" cy="5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75" y="3114399"/>
            <a:ext cx="1421246" cy="11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1512825" y="4836250"/>
            <a:ext cx="2275800" cy="39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Library : </a:t>
            </a:r>
            <a:r>
              <a:rPr lang="ko-KR"/>
              <a:t>Selenium(크롤링)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4385150" y="1614275"/>
            <a:ext cx="2705700" cy="64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OS</a:t>
            </a:r>
            <a:r>
              <a:rPr lang="ko-KR">
                <a:solidFill>
                  <a:schemeClr val="dk1"/>
                </a:solidFill>
              </a:rPr>
              <a:t> : Ubuntu 18.04 (</a:t>
            </a:r>
            <a:r>
              <a:rPr b="1" lang="ko-KR">
                <a:solidFill>
                  <a:schemeClr val="dk1"/>
                </a:solidFill>
              </a:rPr>
              <a:t>AWS EC2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Python : 3.8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700" y="5708375"/>
            <a:ext cx="3834075" cy="64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/>
          <p:nvPr/>
        </p:nvSpPr>
        <p:spPr>
          <a:xfrm>
            <a:off x="1128700" y="4348500"/>
            <a:ext cx="391800" cy="1283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68050" y="2636150"/>
            <a:ext cx="1925274" cy="32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1849150" y="2950927"/>
            <a:ext cx="3319500" cy="75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AJAX 요청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[GET] </a:t>
            </a:r>
            <a:r>
              <a:rPr lang="ko-KR" u="sng">
                <a:solidFill>
                  <a:schemeClr val="hlink"/>
                </a:solidFill>
                <a:hlinkClick r:id="rId9"/>
              </a:rPr>
              <a:t>18.176.221.161:5000/financeInfo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1806625" y="3714450"/>
            <a:ext cx="3428700" cy="398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"/>
          <p:cNvSpPr/>
          <p:nvPr/>
        </p:nvSpPr>
        <p:spPr>
          <a:xfrm>
            <a:off x="9030063" y="4668200"/>
            <a:ext cx="391800" cy="398100"/>
          </a:xfrm>
          <a:prstGeom prst="flowChartConnector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3244388" y="4129838"/>
            <a:ext cx="391800" cy="398100"/>
          </a:xfrm>
          <a:prstGeom prst="flowChartConnector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736888" y="4832738"/>
            <a:ext cx="391800" cy="398100"/>
          </a:xfrm>
          <a:prstGeom prst="flowChartConnector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5327275" y="2713325"/>
            <a:ext cx="3162300" cy="33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43212" y="2819349"/>
            <a:ext cx="2978602" cy="20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91675" y="4744400"/>
            <a:ext cx="2573475" cy="11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8006950" y="5536125"/>
            <a:ext cx="2348100" cy="64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Node.js(Server)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rgbClr val="4A86E8"/>
                </a:solidFill>
              </a:rPr>
              <a:t>18.176.221.161:3000/chart</a:t>
            </a:r>
            <a:endParaRPr u="sng">
              <a:solidFill>
                <a:srgbClr val="4A86E8"/>
              </a:solidFill>
            </a:endParaRPr>
          </a:p>
        </p:txBody>
      </p:sp>
      <p:sp>
        <p:nvSpPr>
          <p:cNvPr id="181" name="Google Shape;181;p12"/>
          <p:cNvSpPr/>
          <p:nvPr/>
        </p:nvSpPr>
        <p:spPr>
          <a:xfrm rot="536">
            <a:off x="8201175" y="5061624"/>
            <a:ext cx="1925400" cy="39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6289225" y="6027800"/>
            <a:ext cx="2067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결과보기 화면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351359" y="398461"/>
            <a:ext cx="858010" cy="475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3"/>
          <p:cNvSpPr txBox="1"/>
          <p:nvPr>
            <p:ph type="title"/>
          </p:nvPr>
        </p:nvSpPr>
        <p:spPr>
          <a:xfrm>
            <a:off x="1209369" y="398461"/>
            <a:ext cx="6805078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작품 시연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50" y="1699487"/>
            <a:ext cx="2136458" cy="449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01" y="2324000"/>
            <a:ext cx="1822348" cy="32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/>
          <p:nvPr/>
        </p:nvSpPr>
        <p:spPr>
          <a:xfrm>
            <a:off x="8148400" y="369363"/>
            <a:ext cx="4549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700">
                <a:solidFill>
                  <a:schemeClr val="dk1"/>
                </a:solidFill>
              </a:rPr>
              <a:t> 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300" y="277575"/>
            <a:ext cx="721875" cy="72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핀테크 프로젝트] 금융 챗봇 '흥챗뿡봇' 서비스 시연 (상품 비교 플랫폼 )입니다. 감사합니다." id="194" name="Google Shape;194;p13" title="[핀테크 프로젝트] 금융 챗봇 '흥챗뿡봇' 서비스 시연 (상품 비교 플랫폼 )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0300" y="1299275"/>
            <a:ext cx="8830475" cy="52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