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3"/>
    <p:sldId id="280" r:id="rId4"/>
    <p:sldId id="281" r:id="rId5"/>
    <p:sldId id="282" r:id="rId6"/>
    <p:sldId id="256" r:id="rId7"/>
    <p:sldId id="257" r:id="rId8"/>
    <p:sldId id="258" r:id="rId9"/>
    <p:sldId id="259" r:id="rId10"/>
    <p:sldId id="284" r:id="rId11"/>
    <p:sldId id="285" r:id="rId12"/>
    <p:sldId id="286" r:id="rId13"/>
    <p:sldId id="303" r:id="rId14"/>
    <p:sldId id="261" r:id="rId15"/>
    <p:sldId id="304" r:id="rId16"/>
    <p:sldId id="260" r:id="rId17"/>
    <p:sldId id="287" r:id="rId18"/>
    <p:sldId id="262" r:id="rId19"/>
    <p:sldId id="263" r:id="rId20"/>
    <p:sldId id="264" r:id="rId21"/>
    <p:sldId id="289" r:id="rId22"/>
    <p:sldId id="265" r:id="rId23"/>
    <p:sldId id="350" r:id="rId24"/>
    <p:sldId id="290" r:id="rId25"/>
    <p:sldId id="291" r:id="rId26"/>
    <p:sldId id="292" r:id="rId27"/>
    <p:sldId id="266" r:id="rId28"/>
    <p:sldId id="267" r:id="rId29"/>
    <p:sldId id="293" r:id="rId30"/>
    <p:sldId id="294" r:id="rId31"/>
    <p:sldId id="295" r:id="rId32"/>
    <p:sldId id="268" r:id="rId33"/>
    <p:sldId id="296" r:id="rId34"/>
    <p:sldId id="297" r:id="rId35"/>
    <p:sldId id="269" r:id="rId36"/>
    <p:sldId id="270" r:id="rId37"/>
    <p:sldId id="271" r:id="rId38"/>
    <p:sldId id="298" r:id="rId39"/>
    <p:sldId id="272" r:id="rId40"/>
    <p:sldId id="273" r:id="rId41"/>
    <p:sldId id="274" r:id="rId42"/>
    <p:sldId id="276" r:id="rId43"/>
    <p:sldId id="277" r:id="rId44"/>
    <p:sldId id="299" r:id="rId45"/>
    <p:sldId id="278" r:id="rId46"/>
    <p:sldId id="300" r:id="rId47"/>
    <p:sldId id="279" r:id="rId48"/>
    <p:sldId id="302" r:id="rId49"/>
    <p:sldId id="347" r:id="rId50"/>
    <p:sldId id="348" r:id="rId51"/>
    <p:sldId id="349" r:id="rId52"/>
    <p:sldId id="386" r:id="rId53"/>
    <p:sldId id="352" r:id="rId54"/>
    <p:sldId id="358" r:id="rId55"/>
    <p:sldId id="359" r:id="rId56"/>
    <p:sldId id="360" r:id="rId57"/>
    <p:sldId id="361" r:id="rId58"/>
    <p:sldId id="362" r:id="rId59"/>
    <p:sldId id="36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目录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高可用 </a:t>
            </a:r>
            <a:endParaRPr lang="en-US" altLang="en-US"/>
          </a:p>
          <a:p>
            <a:r>
              <a:rPr lang="en-US" altLang="en-US"/>
              <a:t>  主从</a:t>
            </a:r>
            <a:endParaRPr lang="en-US" altLang="en-US"/>
          </a:p>
          <a:p>
            <a:r>
              <a:rPr lang="en-US" altLang="en-US"/>
              <a:t>  集群</a:t>
            </a:r>
            <a:endParaRPr lang="en-US" altLang="en-US"/>
          </a:p>
          <a:p>
            <a:r>
              <a:rPr lang="en-US" altLang="en-US"/>
              <a:t>  双活</a:t>
            </a:r>
            <a:endParaRPr lang="en-US" altLang="en-US"/>
          </a:p>
          <a:p>
            <a:r>
              <a:rPr lang="en-US" altLang="en-US">
                <a:sym typeface="+mn-ea"/>
              </a:rPr>
              <a:t> 其他</a:t>
            </a:r>
            <a:endParaRPr lang="en-US" altLang="en-US"/>
          </a:p>
          <a:p>
            <a:r>
              <a:rPr lang="en-US" altLang="en-US"/>
              <a:t>   缓存失效</a:t>
            </a:r>
            <a:endParaRPr lang="en-US" altLang="en-US"/>
          </a:p>
          <a:p>
            <a:r>
              <a:rPr lang="en-US" altLang="en-US"/>
              <a:t>   一致性哈希</a:t>
            </a:r>
            <a:endParaRPr lang="en-US" altLang="en-US"/>
          </a:p>
          <a:p>
            <a:r>
              <a:rPr lang="en-US" altLang="en-US"/>
              <a:t>   共识算法</a:t>
            </a:r>
            <a:endParaRPr lang="en-US" altLang="en-US"/>
          </a:p>
          <a:p>
            <a:r>
              <a:rPr lang="en-US" altLang="en-US"/>
              <a:t>   架构</a:t>
            </a:r>
            <a:endParaRPr lang="en-US" altLang="en-US"/>
          </a:p>
          <a:p>
            <a:r>
              <a:rPr lang="en-US" altLang="en-US">
                <a:sym typeface="+mn-ea"/>
              </a:rPr>
              <a:t>   常见问题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特性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 2.1 监控节点存活</a:t>
            </a:r>
            <a:endParaRPr lang="en-US"/>
          </a:p>
          <a:p>
            <a:r>
              <a:rPr lang="en-US"/>
              <a:t>            定时发送ping，心跳检测。    </a:t>
            </a:r>
            <a:endParaRPr lang="en-US"/>
          </a:p>
          <a:p>
            <a:r>
              <a:rPr lang="en-US"/>
              <a:t>        2.2 自动故障转移</a:t>
            </a:r>
            <a:endParaRPr lang="en-US"/>
          </a:p>
          <a:p>
            <a:r>
              <a:rPr lang="en-US"/>
              <a:t>            提升一个slave节点为master节点</a:t>
            </a:r>
            <a:endParaRPr lang="en-US"/>
          </a:p>
          <a:p>
            <a:r>
              <a:rPr lang="en-US"/>
              <a:t>            修改其他slave节点指向的master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3. 自动故障转移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      3.1 如果监听到一个slave宕机，就将它标记为下线。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3. 自动故障转移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3.2 如果监听到一个master宕机，这时候称master节点是主观下线</a:t>
            </a:r>
            <a:endParaRPr lang="en-US"/>
          </a:p>
          <a:p>
            <a:r>
              <a:rPr lang="en-US"/>
              <a:t>            当有至少x个sentinel认为master节点宕机时，这时候称这个master是客观下线，准备自动故障转移。</a:t>
            </a:r>
            <a:endParaRPr lang="en-US"/>
          </a:p>
          <a:p>
            <a:r>
              <a:rPr lang="en-US"/>
              <a:t>            [sentinel monitor mymaster ip port x]指的这个。x要大于sentinel数量的一半。</a:t>
            </a:r>
            <a:endParaRPr lang="en-US"/>
          </a:p>
          <a:p>
            <a:r>
              <a:rPr lang="en-US"/>
              <a:t>  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2459990"/>
            <a:ext cx="4010025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35" y="2364740"/>
            <a:ext cx="771525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3. 自动故障转移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        3.3 通过raft算法选举出一个sentinel leader</a:t>
            </a:r>
            <a:endParaRPr lang="en-US"/>
          </a:p>
          <a:p>
            <a:r>
              <a:rPr lang="en-US"/>
              <a:t>        3.4 sentinel leader选择一个slave成为master,发送slaveof no one</a:t>
            </a:r>
            <a:endParaRPr lang="en-US"/>
          </a:p>
          <a:p>
            <a:r>
              <a:rPr lang="en-US"/>
              <a:t>        3.5 sentinel leader向其他slave更改master,发送slaveof masterIP masterPORT</a:t>
            </a:r>
            <a:endParaRPr lang="en-US"/>
          </a:p>
          <a:p>
            <a:r>
              <a:rPr lang="en-US"/>
              <a:t>        每个纪元(epoch)只会有一个leader产生，当出现网络分割时，以新epoch为主。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5647690" y="1631950"/>
            <a:ext cx="1125220" cy="445770"/>
            <a:chOff x="6652" y="4081"/>
            <a:chExt cx="1772" cy="702"/>
          </a:xfrm>
        </p:grpSpPr>
        <p:sp>
          <p:nvSpPr>
            <p:cNvPr id="4" name="Rectangle 3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760" y="4203"/>
              <a:ext cx="1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2445" y="3028315"/>
            <a:ext cx="1125220" cy="431800"/>
            <a:chOff x="2464" y="3473"/>
            <a:chExt cx="1772" cy="680"/>
          </a:xfrm>
        </p:grpSpPr>
        <p:sp>
          <p:nvSpPr>
            <p:cNvPr id="5" name="Rectangle 4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1975" y="2996565"/>
            <a:ext cx="1125220" cy="431800"/>
            <a:chOff x="2464" y="3473"/>
            <a:chExt cx="1772" cy="680"/>
          </a:xfrm>
        </p:grpSpPr>
        <p:sp>
          <p:nvSpPr>
            <p:cNvPr id="31" name="Rectangle 3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>
            <a:off x="4835525" y="2077720"/>
            <a:ext cx="1325245" cy="98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60770" y="2077720"/>
            <a:ext cx="1264285" cy="950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50030" y="4358005"/>
            <a:ext cx="44754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674360" y="4578985"/>
            <a:ext cx="1157605" cy="431800"/>
            <a:chOff x="2464" y="3473"/>
            <a:chExt cx="1823" cy="680"/>
          </a:xfrm>
        </p:grpSpPr>
        <p:sp>
          <p:nvSpPr>
            <p:cNvPr id="24" name="Rectangle 23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2572" y="3473"/>
              <a:ext cx="17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sentinel</a:t>
              </a:r>
              <a:endParaRPr lang="en-US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45940" y="4578985"/>
            <a:ext cx="1157605" cy="431800"/>
            <a:chOff x="2464" y="3473"/>
            <a:chExt cx="1823" cy="680"/>
          </a:xfrm>
        </p:grpSpPr>
        <p:sp>
          <p:nvSpPr>
            <p:cNvPr id="27" name="Rectangle 26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2572" y="3473"/>
              <a:ext cx="17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sentinel</a:t>
              </a:r>
              <a:endParaRPr lang="en-US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58660" y="4578985"/>
            <a:ext cx="1157605" cy="431800"/>
            <a:chOff x="2464" y="3473"/>
            <a:chExt cx="1823" cy="680"/>
          </a:xfrm>
        </p:grpSpPr>
        <p:sp>
          <p:nvSpPr>
            <p:cNvPr id="34" name="Rectangle 33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2572" y="3473"/>
              <a:ext cx="17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sentinel</a:t>
              </a:r>
              <a:endParaRPr lang="en-US" altLang="en-US"/>
            </a:p>
          </p:txBody>
        </p:sp>
      </p:grpSp>
      <p:cxnSp>
        <p:nvCxnSpPr>
          <p:cNvPr id="36" name="Straight Arrow Connector 35"/>
          <p:cNvCxnSpPr>
            <a:stCxn id="22" idx="0"/>
            <a:endCxn id="5" idx="2"/>
          </p:cNvCxnSpPr>
          <p:nvPr/>
        </p:nvCxnSpPr>
        <p:spPr>
          <a:xfrm flipH="1" flipV="1">
            <a:off x="4885690" y="3460115"/>
            <a:ext cx="1402080" cy="897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2"/>
          </p:cNvCxnSpPr>
          <p:nvPr/>
        </p:nvCxnSpPr>
        <p:spPr>
          <a:xfrm flipV="1">
            <a:off x="6271260" y="3428365"/>
            <a:ext cx="1203960" cy="933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" idx="2"/>
          </p:cNvCxnSpPr>
          <p:nvPr/>
        </p:nvCxnSpPr>
        <p:spPr>
          <a:xfrm flipH="1" flipV="1">
            <a:off x="6210935" y="2077720"/>
            <a:ext cx="10160" cy="2254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38505" y="8166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4. 架构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集群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二. 特性</a:t>
            </a:r>
            <a:endParaRPr lang="en-US"/>
          </a:p>
          <a:p>
            <a:endParaRPr lang="en-US"/>
          </a:p>
          <a:p>
            <a:r>
              <a:rPr lang="en-US"/>
              <a:t>    1. 主从自动故障转移</a:t>
            </a:r>
            <a:endParaRPr lang="en-US"/>
          </a:p>
          <a:p>
            <a:r>
              <a:rPr lang="en-US"/>
              <a:t>    2. 数据分片。减轻单节点压力。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3782695" y="2138045"/>
            <a:ext cx="7613650" cy="4493895"/>
            <a:chOff x="4061" y="2203"/>
            <a:chExt cx="11990" cy="7077"/>
          </a:xfrm>
        </p:grpSpPr>
        <p:grpSp>
          <p:nvGrpSpPr>
            <p:cNvPr id="14" name="Group 13"/>
            <p:cNvGrpSpPr/>
            <p:nvPr/>
          </p:nvGrpSpPr>
          <p:grpSpPr>
            <a:xfrm>
              <a:off x="4061" y="5886"/>
              <a:ext cx="2390" cy="3394"/>
              <a:chOff x="4700" y="3335"/>
              <a:chExt cx="2390" cy="3394"/>
            </a:xfrm>
          </p:grpSpPr>
          <p:sp>
            <p:nvSpPr>
              <p:cNvPr id="2" name="Can 1"/>
              <p:cNvSpPr/>
              <p:nvPr/>
            </p:nvSpPr>
            <p:spPr>
              <a:xfrm>
                <a:off x="4700" y="3335"/>
                <a:ext cx="2390" cy="3394"/>
              </a:xfrm>
              <a:prstGeom prst="ca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Text Box 3"/>
              <p:cNvSpPr txBox="1"/>
              <p:nvPr/>
            </p:nvSpPr>
            <p:spPr>
              <a:xfrm>
                <a:off x="5035" y="4275"/>
                <a:ext cx="125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节点A</a:t>
                </a:r>
                <a:endParaRPr lang="en-US" altLang="en-US"/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4955" y="5495"/>
                <a:ext cx="15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1-5500</a:t>
                </a:r>
                <a:endParaRPr lang="en-US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926" y="5886"/>
              <a:ext cx="2479" cy="3394"/>
              <a:chOff x="4652" y="3176"/>
              <a:chExt cx="2479" cy="3394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652" y="3176"/>
                <a:ext cx="2390" cy="3394"/>
              </a:xfrm>
              <a:prstGeom prst="ca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5035" y="4275"/>
                <a:ext cx="125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en-US">
                    <a:sym typeface="+mn-ea"/>
                  </a:rPr>
                  <a:t>节点</a:t>
                </a:r>
                <a:r>
                  <a:rPr lang="en-US" altLang="en-US"/>
                  <a:t>B</a:t>
                </a:r>
                <a:endParaRPr lang="en-US" altLang="en-US"/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4652" y="5495"/>
                <a:ext cx="247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5501-11002</a:t>
                </a:r>
                <a:endParaRPr lang="en-US" alt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43" y="5886"/>
              <a:ext cx="2708" cy="3394"/>
              <a:chOff x="4493" y="3176"/>
              <a:chExt cx="2708" cy="3394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4652" y="3176"/>
                <a:ext cx="2390" cy="3394"/>
              </a:xfrm>
              <a:prstGeom prst="ca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5035" y="4275"/>
                <a:ext cx="125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en-US">
                    <a:sym typeface="+mn-ea"/>
                  </a:rPr>
                  <a:t>节点</a:t>
                </a:r>
                <a:r>
                  <a:rPr lang="en-US" altLang="en-US"/>
                  <a:t>C</a:t>
                </a:r>
                <a:endParaRPr lang="en-US" altLang="en-US"/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4493" y="5495"/>
                <a:ext cx="27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11003-16384</a:t>
                </a:r>
                <a:endParaRPr lang="en-US" altLang="en-US"/>
              </a:p>
            </p:txBody>
          </p:sp>
        </p:grpSp>
        <p:sp>
          <p:nvSpPr>
            <p:cNvPr id="23" name="Snip Same Side Corner Rectangle 22"/>
            <p:cNvSpPr/>
            <p:nvPr/>
          </p:nvSpPr>
          <p:spPr>
            <a:xfrm>
              <a:off x="7881" y="2203"/>
              <a:ext cx="5067" cy="863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8476" y="2345"/>
              <a:ext cx="38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CRC16(key)%16384</a:t>
              </a:r>
              <a:endParaRPr lang="en-US" altLang="en-US"/>
            </a:p>
          </p:txBody>
        </p:sp>
        <p:cxnSp>
          <p:nvCxnSpPr>
            <p:cNvPr id="25" name="Straight Arrow Connector 24"/>
            <p:cNvCxnSpPr>
              <a:stCxn id="23" idx="1"/>
              <a:endCxn id="2" idx="1"/>
            </p:cNvCxnSpPr>
            <p:nvPr/>
          </p:nvCxnSpPr>
          <p:spPr>
            <a:xfrm flipH="1">
              <a:off x="5256" y="3066"/>
              <a:ext cx="5159" cy="2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1"/>
              <a:endCxn id="16" idx="1"/>
            </p:cNvCxnSpPr>
            <p:nvPr/>
          </p:nvCxnSpPr>
          <p:spPr>
            <a:xfrm flipH="1">
              <a:off x="10121" y="3066"/>
              <a:ext cx="294" cy="2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0419" y="3081"/>
              <a:ext cx="4182" cy="2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28"/>
          <p:cNvSpPr txBox="1"/>
          <p:nvPr/>
        </p:nvSpPr>
        <p:spPr>
          <a:xfrm>
            <a:off x="615950" y="4724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三. 数据分片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46735" y="1123315"/>
            <a:ext cx="11099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1. 一共有16384个哈希槽，所有的key经过CRC16(key)%16384后都会落到其中一个哈希槽。(CRC16循环冗余校验)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1638300" y="3393440"/>
            <a:ext cx="1517650" cy="2155190"/>
            <a:chOff x="4700" y="3335"/>
            <a:chExt cx="2390" cy="3394"/>
          </a:xfrm>
        </p:grpSpPr>
        <p:sp>
          <p:nvSpPr>
            <p:cNvPr id="2" name="Can 1"/>
            <p:cNvSpPr/>
            <p:nvPr/>
          </p:nvSpPr>
          <p:spPr>
            <a:xfrm>
              <a:off x="4700" y="3335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5035" y="4275"/>
              <a:ext cx="12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A</a:t>
              </a:r>
              <a:endParaRPr lang="en-US" alt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4955" y="5495"/>
              <a:ext cx="15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1-4500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7575" y="3393440"/>
            <a:ext cx="1574165" cy="2155190"/>
            <a:chOff x="4652" y="3176"/>
            <a:chExt cx="2479" cy="3394"/>
          </a:xfrm>
        </p:grpSpPr>
        <p:sp>
          <p:nvSpPr>
            <p:cNvPr id="16" name="Can 15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035" y="4275"/>
              <a:ext cx="125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B</a:t>
              </a:r>
              <a:endParaRPr lang="en-US" alt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4652" y="5495"/>
              <a:ext cx="24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5501-10002</a:t>
              </a:r>
              <a:endParaRPr lang="en-US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32370" y="3393440"/>
            <a:ext cx="1719580" cy="2155190"/>
            <a:chOff x="4493" y="3176"/>
            <a:chExt cx="2708" cy="3394"/>
          </a:xfrm>
        </p:grpSpPr>
        <p:sp>
          <p:nvSpPr>
            <p:cNvPr id="20" name="Can 19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5035" y="4275"/>
              <a:ext cx="12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C</a:t>
              </a:r>
              <a:endParaRPr lang="en-US" alt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4493" y="5495"/>
              <a:ext cx="27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11003-15384</a:t>
              </a:r>
              <a:endParaRPr lang="en-US" altLang="en-US"/>
            </a:p>
          </p:txBody>
        </p:sp>
      </p:grpSp>
      <p:sp>
        <p:nvSpPr>
          <p:cNvPr id="23" name="Snip Same Side Corner Rectangle 22"/>
          <p:cNvSpPr/>
          <p:nvPr/>
        </p:nvSpPr>
        <p:spPr>
          <a:xfrm>
            <a:off x="4124960" y="1104900"/>
            <a:ext cx="3217545" cy="548005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502785" y="1195070"/>
            <a:ext cx="2461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CRC16(key)%16384</a:t>
            </a:r>
            <a:endParaRPr lang="en-US" altLang="en-US"/>
          </a:p>
        </p:txBody>
      </p:sp>
      <p:cxnSp>
        <p:nvCxnSpPr>
          <p:cNvPr id="25" name="Straight Arrow Connector 24"/>
          <p:cNvCxnSpPr>
            <a:stCxn id="23" idx="1"/>
            <a:endCxn id="2" idx="1"/>
          </p:cNvCxnSpPr>
          <p:nvPr/>
        </p:nvCxnSpPr>
        <p:spPr>
          <a:xfrm flipH="1">
            <a:off x="2397125" y="1652905"/>
            <a:ext cx="3336925" cy="174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  <a:endCxn id="16" idx="1"/>
          </p:cNvCxnSpPr>
          <p:nvPr/>
        </p:nvCxnSpPr>
        <p:spPr>
          <a:xfrm flipH="1">
            <a:off x="5486400" y="1652905"/>
            <a:ext cx="247650" cy="174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1"/>
          </p:cNvCxnSpPr>
          <p:nvPr/>
        </p:nvCxnSpPr>
        <p:spPr>
          <a:xfrm>
            <a:off x="5736590" y="1662430"/>
            <a:ext cx="2655570" cy="173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46005" y="3393440"/>
            <a:ext cx="1663065" cy="2155190"/>
            <a:chOff x="4652" y="3176"/>
            <a:chExt cx="2619" cy="3394"/>
          </a:xfrm>
        </p:grpSpPr>
        <p:sp>
          <p:nvSpPr>
            <p:cNvPr id="5" name="Can 4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5035" y="4275"/>
              <a:ext cx="12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C</a:t>
              </a:r>
              <a:endParaRPr lang="en-US" alt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92" y="5336"/>
              <a:ext cx="24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1103-11002</a:t>
              </a:r>
              <a:endParaRPr lang="en-US" altLang="en-US"/>
            </a:p>
          </p:txBody>
        </p:sp>
      </p:grp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5706110" y="1672590"/>
            <a:ext cx="4998720" cy="172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34905" y="4396740"/>
            <a:ext cx="1428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4501-5500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9946005" y="5133340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15385-16384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396240" y="436245"/>
            <a:ext cx="9946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2. 增加节点。就是将每个节点的一部分哈希槽拿出来放到新节点。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1638300" y="3393440"/>
            <a:ext cx="1517650" cy="2155190"/>
            <a:chOff x="4700" y="3335"/>
            <a:chExt cx="2390" cy="3394"/>
          </a:xfrm>
        </p:grpSpPr>
        <p:sp>
          <p:nvSpPr>
            <p:cNvPr id="2" name="Can 1"/>
            <p:cNvSpPr/>
            <p:nvPr/>
          </p:nvSpPr>
          <p:spPr>
            <a:xfrm>
              <a:off x="4700" y="3335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5035" y="4275"/>
              <a:ext cx="12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A</a:t>
              </a:r>
              <a:endParaRPr lang="en-US" alt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4955" y="5495"/>
              <a:ext cx="15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1-8500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7575" y="3393440"/>
            <a:ext cx="1574165" cy="2155190"/>
            <a:chOff x="4652" y="3176"/>
            <a:chExt cx="2479" cy="3394"/>
          </a:xfrm>
        </p:grpSpPr>
        <p:sp>
          <p:nvSpPr>
            <p:cNvPr id="16" name="Can 15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035" y="4275"/>
              <a:ext cx="125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B</a:t>
              </a:r>
              <a:endParaRPr lang="en-US" alt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4652" y="5495"/>
              <a:ext cx="24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5501-11002</a:t>
              </a:r>
              <a:endParaRPr lang="en-US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32370" y="3393440"/>
            <a:ext cx="1618615" cy="2155190"/>
            <a:chOff x="4493" y="3176"/>
            <a:chExt cx="2549" cy="3394"/>
          </a:xfrm>
        </p:grpSpPr>
        <p:sp>
          <p:nvSpPr>
            <p:cNvPr id="20" name="Can 19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5035" y="4275"/>
              <a:ext cx="12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C</a:t>
              </a:r>
              <a:endParaRPr lang="en-US" alt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4493" y="5495"/>
              <a:ext cx="24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8501-16384</a:t>
              </a:r>
              <a:endParaRPr lang="en-US" altLang="en-US"/>
            </a:p>
          </p:txBody>
        </p:sp>
      </p:grpSp>
      <p:sp>
        <p:nvSpPr>
          <p:cNvPr id="23" name="Snip Same Side Corner Rectangle 22"/>
          <p:cNvSpPr/>
          <p:nvPr/>
        </p:nvSpPr>
        <p:spPr>
          <a:xfrm>
            <a:off x="4124960" y="1104900"/>
            <a:ext cx="3217545" cy="548005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502785" y="1195070"/>
            <a:ext cx="2461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CRC16(key)%16384</a:t>
            </a:r>
            <a:endParaRPr lang="en-US" altLang="en-US"/>
          </a:p>
        </p:txBody>
      </p:sp>
      <p:cxnSp>
        <p:nvCxnSpPr>
          <p:cNvPr id="25" name="Straight Arrow Connector 24"/>
          <p:cNvCxnSpPr>
            <a:stCxn id="23" idx="1"/>
            <a:endCxn id="2" idx="1"/>
          </p:cNvCxnSpPr>
          <p:nvPr/>
        </p:nvCxnSpPr>
        <p:spPr>
          <a:xfrm flipH="1">
            <a:off x="2397125" y="1652905"/>
            <a:ext cx="3336925" cy="174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1"/>
          </p:cNvCxnSpPr>
          <p:nvPr/>
        </p:nvCxnSpPr>
        <p:spPr>
          <a:xfrm>
            <a:off x="5736590" y="1662430"/>
            <a:ext cx="2655570" cy="173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6375" y="3048635"/>
            <a:ext cx="2782570" cy="2792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319905" y="2907030"/>
            <a:ext cx="2256155" cy="2893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15950" y="269875"/>
            <a:ext cx="9824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3. 移除节点。就是将被移除的节点的哈希槽拿到其他节点，然后在移除空节点。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主从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r>
              <a:rPr lang="en-US"/>
              <a:t>一. 安装</a:t>
            </a:r>
            <a:endParaRPr lang="en-US"/>
          </a:p>
          <a:p>
            <a:endParaRPr lang="en-US"/>
          </a:p>
          <a:p>
            <a:r>
              <a:rPr lang="en-US"/>
              <a:t>    1. 拉最新代码</a:t>
            </a:r>
            <a:endParaRPr lang="en-US"/>
          </a:p>
          <a:p>
            <a:r>
              <a:rPr lang="en-US"/>
              <a:t>    docker pull redis</a:t>
            </a:r>
            <a:endParaRPr lang="en-US"/>
          </a:p>
          <a:p>
            <a:endParaRPr lang="en-US"/>
          </a:p>
          <a:p>
            <a:r>
              <a:rPr lang="en-US"/>
              <a:t>    2. 启动3个redis节点</a:t>
            </a:r>
            <a:endParaRPr lang="en-US"/>
          </a:p>
          <a:p>
            <a:r>
              <a:rPr lang="en-US"/>
              <a:t>        docker run --name redis-6379 -p 6379:6379 -d redis:latest redis-server # ip为172.17.0.2  </a:t>
            </a:r>
            <a:endParaRPr lang="en-US"/>
          </a:p>
          <a:p>
            <a:r>
              <a:rPr lang="en-US"/>
              <a:t>        docker run --name redis-6380 -p 6380:6379 -d redis:latest redis-server</a:t>
            </a:r>
            <a:endParaRPr lang="en-US"/>
          </a:p>
          <a:p>
            <a:r>
              <a:rPr lang="en-US"/>
              <a:t>        docker run --name redis-6381 -p 6381:6379 -d redis:latest redis-server</a:t>
            </a:r>
            <a:endParaRPr lang="en-US"/>
          </a:p>
          <a:p>
            <a:endParaRPr lang="en-US"/>
          </a:p>
          <a:p>
            <a:r>
              <a:rPr lang="en-US"/>
              <a:t>    3. 设置为从节点</a:t>
            </a:r>
            <a:endParaRPr lang="en-US"/>
          </a:p>
          <a:p>
            <a:r>
              <a:rPr lang="en-US"/>
              <a:t>    docker exec -ti redis-6380 redis-cli</a:t>
            </a:r>
            <a:endParaRPr lang="en-US"/>
          </a:p>
          <a:p>
            <a:r>
              <a:rPr lang="en-US"/>
              <a:t>    SLAVEOF 172.17.0.2 6379</a:t>
            </a:r>
            <a:endParaRPr lang="en-US"/>
          </a:p>
          <a:p>
            <a:endParaRPr lang="en-US"/>
          </a:p>
          <a:p>
            <a:r>
              <a:rPr lang="en-US"/>
              <a:t>    docker exec -ti redis-6381 redis-cli</a:t>
            </a:r>
            <a:endParaRPr lang="en-US"/>
          </a:p>
          <a:p>
            <a:r>
              <a:rPr lang="en-US"/>
              <a:t>    SLAVEOF 172.17.0.2 6379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四. 故障转移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和sentinel的故障转移一样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ext Box 46"/>
          <p:cNvSpPr txBox="1"/>
          <p:nvPr/>
        </p:nvSpPr>
        <p:spPr>
          <a:xfrm>
            <a:off x="839470" y="786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五. 架构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34565" y="1298575"/>
            <a:ext cx="7132320" cy="3874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050280" y="1853565"/>
            <a:ext cx="1214120" cy="445770"/>
            <a:chOff x="6652" y="4081"/>
            <a:chExt cx="1912" cy="702"/>
          </a:xfrm>
        </p:grpSpPr>
        <p:sp>
          <p:nvSpPr>
            <p:cNvPr id="50" name="Rectangle 49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6760" y="4203"/>
              <a:ext cx="180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masterA</a:t>
              </a:r>
              <a:endParaRPr lang="en-US" alt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050280" y="2821940"/>
            <a:ext cx="1214755" cy="445770"/>
            <a:chOff x="6652" y="4081"/>
            <a:chExt cx="1913" cy="702"/>
          </a:xfrm>
        </p:grpSpPr>
        <p:sp>
          <p:nvSpPr>
            <p:cNvPr id="53" name="Rectangle 52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Text Box 53"/>
            <p:cNvSpPr txBox="1"/>
            <p:nvPr/>
          </p:nvSpPr>
          <p:spPr>
            <a:xfrm>
              <a:off x="6760" y="4203"/>
              <a:ext cx="18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masterB</a:t>
              </a:r>
              <a:endParaRPr lang="en-US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50280" y="3790950"/>
            <a:ext cx="1217295" cy="445770"/>
            <a:chOff x="6652" y="4081"/>
            <a:chExt cx="1917" cy="702"/>
          </a:xfrm>
        </p:grpSpPr>
        <p:sp>
          <p:nvSpPr>
            <p:cNvPr id="56" name="Rectangle 55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6760" y="4203"/>
              <a:ext cx="18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masterC</a:t>
              </a:r>
              <a:endParaRPr lang="en-US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99510" y="1867535"/>
            <a:ext cx="1125855" cy="445770"/>
            <a:chOff x="6652" y="4081"/>
            <a:chExt cx="1773" cy="702"/>
          </a:xfrm>
        </p:grpSpPr>
        <p:sp>
          <p:nvSpPr>
            <p:cNvPr id="59" name="Rectangle 58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6760" y="420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98875" y="2835910"/>
            <a:ext cx="1125855" cy="722630"/>
            <a:chOff x="6652" y="4081"/>
            <a:chExt cx="1773" cy="1138"/>
          </a:xfrm>
        </p:grpSpPr>
        <p:sp>
          <p:nvSpPr>
            <p:cNvPr id="62" name="Rectangle 61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6760" y="4203"/>
              <a:ext cx="123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slave</a:t>
              </a:r>
              <a:endParaRPr lang="en-US" altLang="en-US"/>
            </a:p>
            <a:p>
              <a:endParaRPr lang="en-US" alt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98875" y="3804920"/>
            <a:ext cx="1125855" cy="722630"/>
            <a:chOff x="6652" y="4081"/>
            <a:chExt cx="1773" cy="1138"/>
          </a:xfrm>
        </p:grpSpPr>
        <p:sp>
          <p:nvSpPr>
            <p:cNvPr id="65" name="Rectangle 64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Text Box 65"/>
            <p:cNvSpPr txBox="1"/>
            <p:nvPr/>
          </p:nvSpPr>
          <p:spPr>
            <a:xfrm>
              <a:off x="6760" y="4203"/>
              <a:ext cx="123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slave</a:t>
              </a:r>
              <a:endParaRPr lang="en-US" altLang="en-US"/>
            </a:p>
            <a:p>
              <a:endParaRPr lang="en-US" altLang="en-US"/>
            </a:p>
          </p:txBody>
        </p:sp>
      </p:grpSp>
      <p:cxnSp>
        <p:nvCxnSpPr>
          <p:cNvPr id="67" name="Straight Arrow Connector 66"/>
          <p:cNvCxnSpPr>
            <a:stCxn id="59" idx="3"/>
            <a:endCxn id="50" idx="1"/>
          </p:cNvCxnSpPr>
          <p:nvPr/>
        </p:nvCxnSpPr>
        <p:spPr>
          <a:xfrm flipV="1">
            <a:off x="4825365" y="2069465"/>
            <a:ext cx="122491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893945" y="3076575"/>
            <a:ext cx="122491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893945" y="3999865"/>
            <a:ext cx="122491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7750175" y="1440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集群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六.　集群解决方案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endParaRPr lang="en-US" sz="1800"/>
          </a:p>
          <a:p>
            <a:r>
              <a:rPr lang="en-US" sz="1800"/>
              <a:t>[解决方案](https://www.infoq.cn/article/2014/11/open-source-redis-cache/ "解决方案")</a:t>
            </a:r>
            <a:endParaRPr lang="en-US" sz="1800"/>
          </a:p>
          <a:p>
            <a:r>
              <a:rPr lang="en-US" sz="1800"/>
              <a:t>   </a:t>
            </a:r>
            <a:endParaRPr lang="en-US" sz="1800"/>
          </a:p>
          <a:p>
            <a:r>
              <a:rPr lang="en-US" sz="1800"/>
              <a:t>1. NetFlix 对 Dynamo 的开源通用实现</a:t>
            </a:r>
            <a:endParaRPr lang="en-US" sz="1800"/>
          </a:p>
          <a:p>
            <a:endParaRPr lang="en-US" sz="1800"/>
          </a:p>
          <a:p>
            <a:r>
              <a:rPr lang="en-US" sz="1800"/>
              <a:t>    [Dynamo](https://github.com/Netflix/dynomite "Dynomite")</a:t>
            </a:r>
            <a:endParaRPr lang="en-US" sz="1800"/>
          </a:p>
          <a:p>
            <a:r>
              <a:rPr lang="en-US" sz="1800"/>
              <a:t>    基于C/C++开发</a:t>
            </a:r>
            <a:endParaRPr lang="en-US" sz="1800"/>
          </a:p>
          <a:p>
            <a:endParaRPr lang="en-US" sz="1800"/>
          </a:p>
          <a:p>
            <a:r>
              <a:rPr lang="en-US" sz="1800"/>
              <a:t>2. Twitter 的 Redis/Memcached 代理服务 Twemproxy</a:t>
            </a:r>
            <a:endParaRPr lang="en-US" sz="1800"/>
          </a:p>
          <a:p>
            <a:endParaRPr lang="en-US" sz="1800"/>
          </a:p>
          <a:p>
            <a:r>
              <a:rPr lang="en-US" sz="1800"/>
              <a:t>    [Twemproxy](https://github.com/twitter/twemproxy "Twemproxy")</a:t>
            </a:r>
            <a:endParaRPr lang="en-US" sz="1800"/>
          </a:p>
          <a:p>
            <a:r>
              <a:rPr lang="en-US" sz="1800"/>
              <a:t>    基于C开发</a:t>
            </a:r>
            <a:endParaRPr lang="en-US" sz="1800"/>
          </a:p>
          <a:p>
            <a:endParaRPr 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六.　集群解决方案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>
                <a:sym typeface="+mn-ea"/>
              </a:rPr>
              <a:t>3. 豌豆荚的 Redis 集群解决方案 Codis</a:t>
            </a:r>
            <a:endParaRPr lang="en-US" sz="2400"/>
          </a:p>
          <a:p>
            <a:endParaRPr lang="en-US" sz="2400"/>
          </a:p>
          <a:p>
            <a:r>
              <a:rPr lang="en-US" sz="2400">
                <a:sym typeface="+mn-ea"/>
              </a:rPr>
              <a:t>    [Codis](https://github.com/CodisLabs/codis "Codis")</a:t>
            </a:r>
            <a:endParaRPr lang="en-US" sz="2400"/>
          </a:p>
          <a:p>
            <a:r>
              <a:rPr lang="en-US" sz="2400">
                <a:sym typeface="+mn-ea"/>
              </a:rPr>
              <a:t>    基于GO和C开发</a:t>
            </a:r>
            <a:endParaRPr lang="en-US" sz="2400"/>
          </a:p>
          <a:p>
            <a:endParaRPr lang="en-US" sz="2400"/>
          </a:p>
          <a:p>
            <a:r>
              <a:rPr lang="en-US" altLang="en-US" sz="2400">
                <a:sym typeface="+mn-ea"/>
              </a:rPr>
              <a:t>4. redis cluster</a:t>
            </a:r>
            <a:endParaRPr lang="en-US" altLang="en-US" sz="2400">
              <a:sym typeface="+mn-ea"/>
            </a:endParaRPr>
          </a:p>
          <a:p>
            <a:endParaRPr lang="en-US" altLang="en-US" sz="2400">
              <a:sym typeface="+mn-ea"/>
            </a:endParaRPr>
          </a:p>
          <a:p>
            <a:pPr lvl="1"/>
            <a:r>
              <a:rPr lang="en-US" altLang="en-US" sz="2055">
                <a:sym typeface="+mn-ea"/>
              </a:rPr>
              <a:t>官方出品</a:t>
            </a:r>
            <a:endParaRPr lang="en-US" altLang="en-US" sz="2055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双活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一. 特性</a:t>
            </a:r>
            <a:endParaRPr lang="en-US"/>
          </a:p>
          <a:p>
            <a:r>
              <a:rPr lang="en-US"/>
              <a:t>        1. 互为备份。冗余存储，零数据丢失。两个节点都可以读和写，如果一个挂了，另一个节点可以无缝接替全部请求。</a:t>
            </a:r>
            <a:endParaRPr lang="en-US"/>
          </a:p>
          <a:p>
            <a:r>
              <a:rPr lang="en-US"/>
              <a:t>        2. 同时对外提供同种业务，随时切换。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二. 模型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498725" y="3089910"/>
            <a:ext cx="1831340" cy="133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33645" y="3089910"/>
            <a:ext cx="1831340" cy="133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7075" y="3484245"/>
            <a:ext cx="2914015" cy="445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349750" y="35737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业务</a:t>
            </a:r>
            <a:endParaRPr lang="en-US" altLang="en-US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3414395" y="2117725"/>
            <a:ext cx="1097915" cy="972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4481830" y="2127885"/>
            <a:ext cx="1467485" cy="96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72205" y="1470025"/>
            <a:ext cx="1851660" cy="657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743960" y="1551305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代理：负载均衡，节点心跳检测，自动故障转移，节点同步</a:t>
            </a:r>
            <a:endParaRPr lang="en-US" alt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3591560" y="25025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ｉｐ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989830" y="25025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ｉｐ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545715" y="4057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节点ａ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080635" y="4057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节点ｂ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06425" y="431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1. 主主模型。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72415" y="906145"/>
            <a:ext cx="7012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   按访问者ip决定此时应该访问哪个节点。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498725" y="3089910"/>
            <a:ext cx="1831340" cy="133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33645" y="3089910"/>
            <a:ext cx="1831340" cy="133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1955" y="3206115"/>
            <a:ext cx="955040" cy="288925"/>
            <a:chOff x="4633" y="5049"/>
            <a:chExt cx="1504" cy="455"/>
          </a:xfrm>
        </p:grpSpPr>
        <p:sp>
          <p:nvSpPr>
            <p:cNvPr id="7" name="Rectangle 6"/>
            <p:cNvSpPr/>
            <p:nvPr/>
          </p:nvSpPr>
          <p:spPr>
            <a:xfrm>
              <a:off x="4633" y="5049"/>
              <a:ext cx="1504" cy="3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875" y="5118"/>
              <a:ext cx="126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业务A</a:t>
              </a:r>
              <a:endParaRPr lang="en-US" altLang="en-US" sz="1000"/>
            </a:p>
          </p:txBody>
        </p:sp>
      </p:grpSp>
      <p:cxnSp>
        <p:nvCxnSpPr>
          <p:cNvPr id="9" name="Straight Arrow Connector 8"/>
          <p:cNvCxnSpPr>
            <a:endCxn id="8" idx="0"/>
          </p:cNvCxnSpPr>
          <p:nvPr/>
        </p:nvCxnSpPr>
        <p:spPr>
          <a:xfrm flipH="1">
            <a:off x="3496310" y="2117725"/>
            <a:ext cx="1016000" cy="113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2" idx="0"/>
          </p:cNvCxnSpPr>
          <p:nvPr/>
        </p:nvCxnSpPr>
        <p:spPr>
          <a:xfrm>
            <a:off x="4481830" y="2127885"/>
            <a:ext cx="1184910" cy="162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72205" y="1470025"/>
            <a:ext cx="1851660" cy="657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743960" y="1551305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代理：负载均衡，节点心跳检测，自动故障转移，节点同步</a:t>
            </a:r>
            <a:endParaRPr lang="en-US" alt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3591560" y="2502535"/>
            <a:ext cx="660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业务A</a:t>
            </a:r>
            <a:endParaRPr lang="en-US" alt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4676140" y="2502535"/>
            <a:ext cx="660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业务B</a:t>
            </a:r>
            <a:endParaRPr lang="en-US" alt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2545715" y="4057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节点ａ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080635" y="4057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节点ｂ</a:t>
            </a:r>
            <a:endParaRPr lang="en-US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12385" y="3268345"/>
            <a:ext cx="955040" cy="283210"/>
            <a:chOff x="8051" y="5147"/>
            <a:chExt cx="1504" cy="446"/>
          </a:xfrm>
        </p:grpSpPr>
        <p:sp>
          <p:nvSpPr>
            <p:cNvPr id="5" name="Rectangle 4"/>
            <p:cNvSpPr/>
            <p:nvPr/>
          </p:nvSpPr>
          <p:spPr>
            <a:xfrm>
              <a:off x="8051" y="5147"/>
              <a:ext cx="1504" cy="3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291" y="5207"/>
              <a:ext cx="126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业务A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12385" y="3707130"/>
            <a:ext cx="955040" cy="288925"/>
            <a:chOff x="4633" y="5049"/>
            <a:chExt cx="1504" cy="455"/>
          </a:xfrm>
        </p:grpSpPr>
        <p:sp>
          <p:nvSpPr>
            <p:cNvPr id="21" name="Rectangle 20"/>
            <p:cNvSpPr/>
            <p:nvPr/>
          </p:nvSpPr>
          <p:spPr>
            <a:xfrm>
              <a:off x="4633" y="5049"/>
              <a:ext cx="1504" cy="3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4875" y="5118"/>
              <a:ext cx="126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业务B</a:t>
              </a:r>
              <a:endParaRPr lang="en-US" altLang="en-US" sz="10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43225" y="3659505"/>
            <a:ext cx="955040" cy="283210"/>
            <a:chOff x="8051" y="5147"/>
            <a:chExt cx="1504" cy="446"/>
          </a:xfrm>
        </p:grpSpPr>
        <p:sp>
          <p:nvSpPr>
            <p:cNvPr id="24" name="Rectangle 23"/>
            <p:cNvSpPr/>
            <p:nvPr/>
          </p:nvSpPr>
          <p:spPr>
            <a:xfrm>
              <a:off x="8051" y="5147"/>
              <a:ext cx="1504" cy="3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8291" y="5207"/>
              <a:ext cx="126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业务B</a:t>
              </a:r>
              <a:endParaRPr lang="en-US" altLang="en-US" sz="1000"/>
            </a:p>
          </p:txBody>
        </p:sp>
      </p:grpSp>
      <p:cxnSp>
        <p:nvCxnSpPr>
          <p:cNvPr id="30" name="Straight Arrow Connector 29"/>
          <p:cNvCxnSpPr>
            <a:stCxn id="8" idx="3"/>
            <a:endCxn id="5" idx="1"/>
          </p:cNvCxnSpPr>
          <p:nvPr/>
        </p:nvCxnSpPr>
        <p:spPr>
          <a:xfrm>
            <a:off x="3896995" y="3372485"/>
            <a:ext cx="12153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1"/>
            <a:endCxn id="25" idx="3"/>
          </p:cNvCxnSpPr>
          <p:nvPr/>
        </p:nvCxnSpPr>
        <p:spPr>
          <a:xfrm flipH="1" flipV="1">
            <a:off x="3896995" y="3820160"/>
            <a:ext cx="121539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242570" y="532765"/>
            <a:ext cx="8903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 2. 分业务主备</a:t>
            </a:r>
            <a:endParaRPr lang="en-US"/>
          </a:p>
          <a:p>
            <a:r>
              <a:rPr lang="en-US"/>
              <a:t>            根据业务来决定此时应该访问哪个节点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三. 同步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  1.一致性方案</a:t>
            </a:r>
            <a:endParaRPr lang="en-US"/>
          </a:p>
          <a:p>
            <a:r>
              <a:rPr lang="en-US"/>
              <a:t>            1.1 实时同步</a:t>
            </a:r>
            <a:endParaRPr lang="en-US"/>
          </a:p>
          <a:p>
            <a:r>
              <a:rPr lang="en-US"/>
              <a:t>                写完节点a,在写节点b,然后才算成功.一致性高,但是对两个节点间的速度要求非常高.</a:t>
            </a:r>
            <a:endParaRPr lang="en-US"/>
          </a:p>
          <a:p>
            <a:r>
              <a:rPr lang="en-US"/>
              <a:t>            1.2 异步</a:t>
            </a:r>
            <a:endParaRPr lang="en-US"/>
          </a:p>
          <a:p>
            <a:r>
              <a:rPr lang="en-US"/>
              <a:t>                写完节点a就直接算成功,同步这事是在后台慢慢跑的.一致性没有同步方案高,假设节点a在</a:t>
            </a:r>
            <a:endParaRPr lang="en-US"/>
          </a:p>
          <a:p>
            <a:r>
              <a:rPr lang="en-US"/>
              <a:t>                写完数据后没来得及同步就挂了,会造成数据丢失.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三. 同步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   3. 将写命令发送给另一节点.写命令可以从缓冲区里拿,也可以从aof的文件中拿.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二. 特性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  2.1 读写分离。写在master上，读在slave上，有效降低master压力。</a:t>
            </a:r>
            <a:endParaRPr lang="en-US"/>
          </a:p>
          <a:p>
            <a:endParaRPr lang="en-US"/>
          </a:p>
          <a:p>
            <a:r>
              <a:rPr lang="en-US"/>
              <a:t>    2.2 如果master挂了，slave可以成为master，保证业务正常运行。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缓存失效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    在redis中访问一个key发现它不存在,就会继续访问数据库,这时候redis就起不到缓存的作用了.通过不存在的key恶意攻击.</a:t>
            </a:r>
            <a:endParaRPr lang="en-US"/>
          </a:p>
          <a:p>
            <a:endParaRPr lang="en-US"/>
          </a:p>
          <a:p>
            <a:r>
              <a:rPr lang="en-US"/>
              <a:t>        1.解决方案</a:t>
            </a:r>
            <a:endParaRPr lang="en-US"/>
          </a:p>
          <a:p>
            <a:r>
              <a:rPr lang="en-US"/>
              <a:t>            1.1 缓存不存在的key,值设为零值</a:t>
            </a:r>
            <a:endParaRPr lang="en-US"/>
          </a:p>
          <a:p>
            <a:r>
              <a:rPr lang="en-US"/>
              <a:t>            1.2 套一个布隆过滤器.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2053590" y="3281680"/>
            <a:ext cx="313690" cy="262890"/>
            <a:chOff x="3234" y="5168"/>
            <a:chExt cx="494" cy="414"/>
          </a:xfrm>
        </p:grpSpPr>
        <p:sp>
          <p:nvSpPr>
            <p:cNvPr id="2" name="Rectangle 1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67280" y="3281680"/>
            <a:ext cx="313690" cy="262890"/>
            <a:chOff x="3234" y="5168"/>
            <a:chExt cx="494" cy="414"/>
          </a:xfrm>
        </p:grpSpPr>
        <p:sp>
          <p:nvSpPr>
            <p:cNvPr id="28" name="Rectangle 27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6365" y="3281680"/>
            <a:ext cx="313690" cy="262890"/>
            <a:chOff x="3234" y="5168"/>
            <a:chExt cx="494" cy="414"/>
          </a:xfrm>
        </p:grpSpPr>
        <p:sp>
          <p:nvSpPr>
            <p:cNvPr id="33" name="Rectangle 32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80055" y="3281680"/>
            <a:ext cx="313690" cy="262890"/>
            <a:chOff x="3234" y="5168"/>
            <a:chExt cx="494" cy="414"/>
          </a:xfrm>
        </p:grpSpPr>
        <p:sp>
          <p:nvSpPr>
            <p:cNvPr id="36" name="Rectangle 35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93745" y="3281680"/>
            <a:ext cx="313690" cy="262890"/>
            <a:chOff x="3234" y="5168"/>
            <a:chExt cx="494" cy="414"/>
          </a:xfrm>
        </p:grpSpPr>
        <p:sp>
          <p:nvSpPr>
            <p:cNvPr id="39" name="Rectangle 38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07435" y="3281680"/>
            <a:ext cx="313690" cy="262890"/>
            <a:chOff x="3234" y="5168"/>
            <a:chExt cx="494" cy="414"/>
          </a:xfrm>
        </p:grpSpPr>
        <p:sp>
          <p:nvSpPr>
            <p:cNvPr id="42" name="Rectangle 41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06520" y="3281680"/>
            <a:ext cx="313690" cy="262890"/>
            <a:chOff x="3234" y="5168"/>
            <a:chExt cx="494" cy="414"/>
          </a:xfrm>
        </p:grpSpPr>
        <p:sp>
          <p:nvSpPr>
            <p:cNvPr id="45" name="Rectangle 44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20210" y="3281680"/>
            <a:ext cx="313690" cy="262890"/>
            <a:chOff x="3234" y="5168"/>
            <a:chExt cx="494" cy="414"/>
          </a:xfrm>
        </p:grpSpPr>
        <p:sp>
          <p:nvSpPr>
            <p:cNvPr id="48" name="Rectangle 47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33900" y="3281680"/>
            <a:ext cx="313690" cy="262890"/>
            <a:chOff x="3234" y="5168"/>
            <a:chExt cx="494" cy="414"/>
          </a:xfrm>
        </p:grpSpPr>
        <p:sp>
          <p:nvSpPr>
            <p:cNvPr id="51" name="Rectangle 50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47590" y="3281680"/>
            <a:ext cx="313690" cy="262890"/>
            <a:chOff x="3234" y="5168"/>
            <a:chExt cx="494" cy="414"/>
          </a:xfrm>
        </p:grpSpPr>
        <p:sp>
          <p:nvSpPr>
            <p:cNvPr id="54" name="Rectangle 53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46675" y="3281680"/>
            <a:ext cx="313690" cy="262890"/>
            <a:chOff x="3234" y="5168"/>
            <a:chExt cx="494" cy="414"/>
          </a:xfrm>
        </p:grpSpPr>
        <p:sp>
          <p:nvSpPr>
            <p:cNvPr id="57" name="Rectangle 56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60365" y="3281680"/>
            <a:ext cx="313690" cy="262890"/>
            <a:chOff x="3234" y="5168"/>
            <a:chExt cx="494" cy="414"/>
          </a:xfrm>
        </p:grpSpPr>
        <p:sp>
          <p:nvSpPr>
            <p:cNvPr id="60" name="Rectangle 59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1</a:t>
              </a:r>
              <a:endParaRPr lang="en-US" altLang="en-US" sz="100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774055" y="3281680"/>
            <a:ext cx="313690" cy="262890"/>
            <a:chOff x="3234" y="5168"/>
            <a:chExt cx="494" cy="414"/>
          </a:xfrm>
        </p:grpSpPr>
        <p:sp>
          <p:nvSpPr>
            <p:cNvPr id="63" name="Rectangle 62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87745" y="3281680"/>
            <a:ext cx="313690" cy="262890"/>
            <a:chOff x="3234" y="5168"/>
            <a:chExt cx="494" cy="414"/>
          </a:xfrm>
        </p:grpSpPr>
        <p:sp>
          <p:nvSpPr>
            <p:cNvPr id="66" name="Rectangle 65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86830" y="3281680"/>
            <a:ext cx="313690" cy="262890"/>
            <a:chOff x="3234" y="5168"/>
            <a:chExt cx="494" cy="414"/>
          </a:xfrm>
        </p:grpSpPr>
        <p:sp>
          <p:nvSpPr>
            <p:cNvPr id="69" name="Rectangle 68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Text Box 69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700520" y="3281680"/>
            <a:ext cx="313690" cy="262890"/>
            <a:chOff x="3234" y="5168"/>
            <a:chExt cx="494" cy="414"/>
          </a:xfrm>
        </p:grpSpPr>
        <p:sp>
          <p:nvSpPr>
            <p:cNvPr id="72" name="Rectangle 71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3601720" y="1925955"/>
            <a:ext cx="2448560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4220210" y="1925955"/>
            <a:ext cx="228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hash</a:t>
            </a:r>
            <a:endParaRPr lang="en-US" altLang="en-US"/>
          </a:p>
        </p:txBody>
      </p:sp>
      <p:cxnSp>
        <p:nvCxnSpPr>
          <p:cNvPr id="76" name="Straight Arrow Connector 75"/>
          <p:cNvCxnSpPr>
            <a:endCxn id="37" idx="0"/>
          </p:cNvCxnSpPr>
          <p:nvPr/>
        </p:nvCxnSpPr>
        <p:spPr>
          <a:xfrm flipH="1">
            <a:off x="3112135" y="1581785"/>
            <a:ext cx="1217930" cy="169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3921125" y="1306195"/>
            <a:ext cx="1055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key1:不存在</a:t>
            </a:r>
            <a:endParaRPr lang="en-US" altLang="en-US" sz="1200"/>
          </a:p>
        </p:txBody>
      </p:sp>
      <p:sp>
        <p:nvSpPr>
          <p:cNvPr id="79" name="Text Box 78"/>
          <p:cNvSpPr txBox="1"/>
          <p:nvPr/>
        </p:nvSpPr>
        <p:spPr>
          <a:xfrm>
            <a:off x="5374640" y="1306195"/>
            <a:ext cx="1442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key2:存在</a:t>
            </a:r>
            <a:endParaRPr lang="en-US" altLang="en-US" sz="1200"/>
          </a:p>
        </p:txBody>
      </p:sp>
      <p:cxnSp>
        <p:nvCxnSpPr>
          <p:cNvPr id="80" name="Straight Arrow Connector 79"/>
          <p:cNvCxnSpPr>
            <a:stCxn id="79" idx="2"/>
            <a:endCxn id="61" idx="0"/>
          </p:cNvCxnSpPr>
          <p:nvPr/>
        </p:nvCxnSpPr>
        <p:spPr>
          <a:xfrm flipH="1">
            <a:off x="5592445" y="1581785"/>
            <a:ext cx="503555" cy="169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81"/>
          <p:cNvSpPr txBox="1"/>
          <p:nvPr/>
        </p:nvSpPr>
        <p:spPr>
          <a:xfrm>
            <a:off x="427990" y="715645"/>
            <a:ext cx="10327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                一个key经过hash后落到一个int64的某一二进制位上,如果二进制为1则存在,反之不存在.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二. 缓存雪崩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所有的key在同一时间失效,导致数据库访问量瞬间增大.</a:t>
            </a:r>
            <a:endParaRPr lang="en-US"/>
          </a:p>
          <a:p>
            <a:endParaRPr lang="en-US"/>
          </a:p>
          <a:p>
            <a:r>
              <a:rPr lang="en-US"/>
              <a:t>        1. 解决方案</a:t>
            </a:r>
            <a:endParaRPr lang="en-US"/>
          </a:p>
          <a:p>
            <a:r>
              <a:rPr lang="en-US"/>
              <a:t>            1.1 key设置random的过期时间.不同一时间失效就好.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一致性哈希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根据哈希结果来决定应该访问哪个节点</a:t>
            </a:r>
            <a:endParaRPr lang="en-US"/>
          </a:p>
          <a:p>
            <a:endParaRPr lang="en-US"/>
          </a:p>
          <a:p>
            <a:r>
              <a:rPr lang="en-US"/>
              <a:t>    1. 先看下根据普通哈希算法分配流量</a:t>
            </a:r>
            <a:endParaRPr lang="en-US"/>
          </a:p>
          <a:p>
            <a:endParaRPr lang="en-US"/>
          </a:p>
          <a:p>
            <a:r>
              <a:rPr lang="en-US"/>
              <a:t>        hash(ip) % 节点数量</a:t>
            </a:r>
            <a:endParaRPr lang="en-US"/>
          </a:p>
          <a:p>
            <a:endParaRPr lang="en-US"/>
          </a:p>
          <a:p>
            <a:r>
              <a:rPr lang="en-US"/>
              <a:t>        无论增加还是减少节点数量,都会导致大部分key失效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117975" y="1804035"/>
            <a:ext cx="2580005" cy="2580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947285" y="1237615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hash(ip1)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93610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hash(ip2)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775835" y="467360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hash(ip3)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62572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hash(ip4)</a:t>
            </a:r>
            <a:endParaRPr lang="en-US" altLang="en-US"/>
          </a:p>
        </p:txBody>
      </p:sp>
      <p:sp>
        <p:nvSpPr>
          <p:cNvPr id="21" name="Circular Arrow 20"/>
          <p:cNvSpPr/>
          <p:nvPr/>
        </p:nvSpPr>
        <p:spPr>
          <a:xfrm rot="2880000">
            <a:off x="5897880" y="170243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rot="6900000">
            <a:off x="5897880" y="3422650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rot="13680000">
            <a:off x="3383915" y="364934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8540000">
            <a:off x="3395345" y="161353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969000" y="1136650"/>
            <a:ext cx="164909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689215" y="869315"/>
            <a:ext cx="1309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hash(key)</a:t>
            </a:r>
            <a:endParaRPr lang="en-US" alt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211570" y="1938655"/>
            <a:ext cx="1042035" cy="970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7"/>
          <p:cNvSpPr txBox="1"/>
          <p:nvPr/>
        </p:nvSpPr>
        <p:spPr>
          <a:xfrm>
            <a:off x="313055" y="185420"/>
            <a:ext cx="99148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2. 一致性哈希算法</a:t>
            </a:r>
            <a:endParaRPr lang="en-US"/>
          </a:p>
          <a:p>
            <a:r>
              <a:rPr lang="en-US"/>
              <a:t>        将节点ip映射(hash)到一个环上,key也映射(hash)到这个环上某一点,然后顺时针找到最近的那个节点.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117975" y="1804035"/>
            <a:ext cx="2580005" cy="2580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947285" y="1237615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hash(ip1)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93610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hash(ip2)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775835" y="467360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hash(ip3)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62572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hash(ip4)</a:t>
            </a:r>
            <a:endParaRPr lang="en-US" altLang="en-US"/>
          </a:p>
        </p:txBody>
      </p:sp>
      <p:sp>
        <p:nvSpPr>
          <p:cNvPr id="21" name="Circular Arrow 20"/>
          <p:cNvSpPr/>
          <p:nvPr/>
        </p:nvSpPr>
        <p:spPr>
          <a:xfrm rot="2880000">
            <a:off x="5921375" y="1430655"/>
            <a:ext cx="70485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rot="6900000">
            <a:off x="5897880" y="3422650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rot="13680000">
            <a:off x="3383915" y="364934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8540000">
            <a:off x="3395345" y="161353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969000" y="1136650"/>
            <a:ext cx="164909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689215" y="869315"/>
            <a:ext cx="1309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hash(key)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6510020" y="1895475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hash(ip5)</a:t>
            </a:r>
            <a:endParaRPr lang="en-US" altLang="en-US"/>
          </a:p>
        </p:txBody>
      </p:sp>
      <p:sp>
        <p:nvSpPr>
          <p:cNvPr id="3" name="Circular Arrow 2"/>
          <p:cNvSpPr/>
          <p:nvPr/>
        </p:nvSpPr>
        <p:spPr>
          <a:xfrm rot="4440000">
            <a:off x="6318885" y="2011045"/>
            <a:ext cx="911225" cy="1348105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00445" y="1915795"/>
            <a:ext cx="668020" cy="141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46100" y="344170"/>
            <a:ext cx="7071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2.1 增加节点只会影响部分key的映射.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117975" y="1804035"/>
            <a:ext cx="2580005" cy="2580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947285" y="1237615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hash(ip1)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775835" y="467360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hash(ip3)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62572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hash(ip4)</a:t>
            </a:r>
            <a:endParaRPr lang="en-US" altLang="en-US"/>
          </a:p>
        </p:txBody>
      </p:sp>
      <p:sp>
        <p:nvSpPr>
          <p:cNvPr id="22" name="Circular Arrow 21"/>
          <p:cNvSpPr/>
          <p:nvPr/>
        </p:nvSpPr>
        <p:spPr>
          <a:xfrm rot="5400000">
            <a:off x="5606415" y="1709420"/>
            <a:ext cx="2560955" cy="260667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68102"/>
              <a:gd name="adj5" fmla="val 12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rot="13680000">
            <a:off x="3383915" y="364934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8540000">
            <a:off x="3395345" y="161353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969000" y="1136650"/>
            <a:ext cx="164909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689215" y="869315"/>
            <a:ext cx="1309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hash(key)</a:t>
            </a:r>
            <a:endParaRPr lang="en-US" alt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908675" y="1938655"/>
            <a:ext cx="302895" cy="279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2090" y="491490"/>
            <a:ext cx="6779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 2.2 减少节点只会影响部分key的映射.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共识算法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这个算法源于拜占庭将军问题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Group 26"/>
          <p:cNvGrpSpPr/>
          <p:nvPr/>
        </p:nvGrpSpPr>
        <p:grpSpPr>
          <a:xfrm>
            <a:off x="5772150" y="1400175"/>
            <a:ext cx="798830" cy="798830"/>
            <a:chOff x="8237" y="2284"/>
            <a:chExt cx="1258" cy="1258"/>
          </a:xfrm>
        </p:grpSpPr>
        <p:sp>
          <p:nvSpPr>
            <p:cNvPr id="2" name="Oval 1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08990" cy="808990"/>
            <a:chOff x="5432" y="4275"/>
            <a:chExt cx="1274" cy="1274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125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cxnSp>
        <p:nvCxnSpPr>
          <p:cNvPr id="29" name="Straight Arrow Connector 28"/>
          <p:cNvCxnSpPr>
            <a:stCxn id="2" idx="4"/>
            <a:endCxn id="6" idx="7"/>
          </p:cNvCxnSpPr>
          <p:nvPr/>
        </p:nvCxnSpPr>
        <p:spPr>
          <a:xfrm flipH="1">
            <a:off x="4615815" y="2199640"/>
            <a:ext cx="1556385" cy="760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5367655" y="2219325"/>
            <a:ext cx="783590" cy="194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4"/>
            <a:endCxn id="18" idx="0"/>
          </p:cNvCxnSpPr>
          <p:nvPr/>
        </p:nvCxnSpPr>
        <p:spPr>
          <a:xfrm>
            <a:off x="6172200" y="2199640"/>
            <a:ext cx="945515" cy="196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1"/>
          </p:cNvCxnSpPr>
          <p:nvPr/>
        </p:nvCxnSpPr>
        <p:spPr>
          <a:xfrm>
            <a:off x="6171565" y="2209165"/>
            <a:ext cx="190436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53160" y="560705"/>
            <a:ext cx="8115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有一个元帅和四个将军,平常都是元帅发布命令,将军去做的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08990" cy="808990"/>
            <a:chOff x="5432" y="4275"/>
            <a:chExt cx="1274" cy="1274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125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cxnSp>
        <p:nvCxnSpPr>
          <p:cNvPr id="29" name="Straight Arrow Connector 28"/>
          <p:cNvCxnSpPr>
            <a:stCxn id="2" idx="4"/>
            <a:endCxn id="6" idx="7"/>
          </p:cNvCxnSpPr>
          <p:nvPr/>
        </p:nvCxnSpPr>
        <p:spPr>
          <a:xfrm flipH="1">
            <a:off x="4615815" y="2199640"/>
            <a:ext cx="1556385" cy="760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5367655" y="2219325"/>
            <a:ext cx="783590" cy="194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4"/>
            <a:endCxn id="18" idx="0"/>
          </p:cNvCxnSpPr>
          <p:nvPr/>
        </p:nvCxnSpPr>
        <p:spPr>
          <a:xfrm>
            <a:off x="6172200" y="2199640"/>
            <a:ext cx="945515" cy="196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1"/>
          </p:cNvCxnSpPr>
          <p:nvPr/>
        </p:nvCxnSpPr>
        <p:spPr>
          <a:xfrm>
            <a:off x="6171565" y="2209165"/>
            <a:ext cx="190436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500000">
            <a:off x="6408420" y="1366520"/>
            <a:ext cx="956945" cy="6362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772150" y="1400175"/>
            <a:ext cx="798830" cy="798830"/>
            <a:chOff x="8237" y="2284"/>
            <a:chExt cx="1258" cy="1258"/>
          </a:xfrm>
        </p:grpSpPr>
        <p:sp>
          <p:nvSpPr>
            <p:cNvPr id="4" name="Oval 3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5038090" y="812800"/>
            <a:ext cx="2296795" cy="1739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0335" y="923925"/>
            <a:ext cx="2134870" cy="1548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940435" y="668020"/>
            <a:ext cx="4977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突然有一天元帅吃寒汉堡噎死了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三. 同步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  1. 同步策略</a:t>
            </a:r>
            <a:endParaRPr lang="en-US"/>
          </a:p>
          <a:p>
            <a:r>
              <a:rPr lang="en-US"/>
              <a:t>    1.1 全量同步</a:t>
            </a:r>
            <a:endParaRPr lang="en-US"/>
          </a:p>
          <a:p>
            <a:r>
              <a:rPr lang="en-US"/>
              <a:t>        触发：</a:t>
            </a:r>
            <a:endParaRPr lang="en-US"/>
          </a:p>
          <a:p>
            <a:r>
              <a:rPr lang="en-US"/>
              <a:t>            - slave初始化</a:t>
            </a:r>
            <a:endParaRPr lang="en-US"/>
          </a:p>
          <a:p>
            <a:r>
              <a:rPr lang="en-US"/>
              <a:t>            - slave发送SYNC</a:t>
            </a:r>
            <a:endParaRPr lang="en-US"/>
          </a:p>
          <a:p>
            <a:r>
              <a:rPr lang="en-US"/>
              <a:t>        坑：</a:t>
            </a:r>
            <a:endParaRPr lang="en-US"/>
          </a:p>
          <a:p>
            <a:r>
              <a:rPr lang="en-US"/>
              <a:t>            过多的slave执行sync操作会导致master的io剧增，有可能会挂掉。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08990" cy="808990"/>
            <a:chOff x="5432" y="4275"/>
            <a:chExt cx="1274" cy="1274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571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500000">
            <a:off x="9808210" y="769620"/>
            <a:ext cx="956945" cy="6362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71940" y="803275"/>
            <a:ext cx="798830" cy="798830"/>
            <a:chOff x="8237" y="2284"/>
            <a:chExt cx="1258" cy="1258"/>
          </a:xfrm>
        </p:grpSpPr>
        <p:sp>
          <p:nvSpPr>
            <p:cNvPr id="4" name="Oval 3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8437880" y="215900"/>
            <a:ext cx="2296795" cy="1739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20125" y="327025"/>
            <a:ext cx="2134870" cy="1548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>
            <a:stCxn id="12" idx="1"/>
            <a:endCxn id="6" idx="5"/>
          </p:cNvCxnSpPr>
          <p:nvPr/>
        </p:nvCxnSpPr>
        <p:spPr>
          <a:xfrm flipH="1" flipV="1">
            <a:off x="4615815" y="3532505"/>
            <a:ext cx="46545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6"/>
            <a:endCxn id="18" idx="2"/>
          </p:cNvCxnSpPr>
          <p:nvPr/>
        </p:nvCxnSpPr>
        <p:spPr>
          <a:xfrm>
            <a:off x="5772150" y="4572000"/>
            <a:ext cx="21850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  <a:endCxn id="21" idx="3"/>
          </p:cNvCxnSpPr>
          <p:nvPr/>
        </p:nvCxnSpPr>
        <p:spPr>
          <a:xfrm flipV="1">
            <a:off x="5653405" y="3532505"/>
            <a:ext cx="242252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411345" y="37992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风紧扯呼</a:t>
            </a:r>
            <a:endParaRPr lang="en-US" alt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6773545" y="365125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正面刚他们</a:t>
            </a:r>
            <a:endParaRPr lang="en-US" alt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6339205" y="445008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溜了溜了</a:t>
            </a:r>
            <a:endParaRPr lang="en-US" alt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1062355" y="624840"/>
            <a:ext cx="57105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四个将军中有个判断,他趁元帅死了,开始发布错误的命令坑队友.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15620" y="5625465"/>
            <a:ext cx="505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这就是一个简单的拜占庭将军问题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14070" cy="809625"/>
            <a:chOff x="5432" y="4275"/>
            <a:chExt cx="1282" cy="1275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432" y="4720"/>
              <a:ext cx="128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000"/>
                <a:t>candidate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571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500000">
            <a:off x="9808210" y="769620"/>
            <a:ext cx="956945" cy="6362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71940" y="803275"/>
            <a:ext cx="798830" cy="798830"/>
            <a:chOff x="8237" y="2284"/>
            <a:chExt cx="1258" cy="1258"/>
          </a:xfrm>
        </p:grpSpPr>
        <p:sp>
          <p:nvSpPr>
            <p:cNvPr id="4" name="Oval 3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8437880" y="215900"/>
            <a:ext cx="2296795" cy="1739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20125" y="327025"/>
            <a:ext cx="2134870" cy="1548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>
            <a:stCxn id="12" idx="1"/>
            <a:endCxn id="6" idx="5"/>
          </p:cNvCxnSpPr>
          <p:nvPr/>
        </p:nvCxnSpPr>
        <p:spPr>
          <a:xfrm flipH="1" flipV="1">
            <a:off x="4615815" y="3532505"/>
            <a:ext cx="46545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6"/>
            <a:endCxn id="18" idx="2"/>
          </p:cNvCxnSpPr>
          <p:nvPr/>
        </p:nvCxnSpPr>
        <p:spPr>
          <a:xfrm>
            <a:off x="5772150" y="4572000"/>
            <a:ext cx="21850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  <a:endCxn id="21" idx="3"/>
          </p:cNvCxnSpPr>
          <p:nvPr/>
        </p:nvCxnSpPr>
        <p:spPr>
          <a:xfrm flipV="1">
            <a:off x="5653405" y="3532505"/>
            <a:ext cx="242252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370705" y="3827780"/>
            <a:ext cx="1068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vote for me</a:t>
            </a:r>
            <a:endParaRPr lang="en-US" altLang="en-US" sz="1200"/>
          </a:p>
        </p:txBody>
      </p:sp>
      <p:sp>
        <p:nvSpPr>
          <p:cNvPr id="25" name="Text Box 24"/>
          <p:cNvSpPr txBox="1"/>
          <p:nvPr/>
        </p:nvSpPr>
        <p:spPr>
          <a:xfrm>
            <a:off x="6500495" y="3651250"/>
            <a:ext cx="1068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vote for me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6330315" y="4419600"/>
            <a:ext cx="1068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vote for me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191770" y="133985"/>
            <a:ext cx="84283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为了解决这个问题就需要一个共识算法.</a:t>
            </a:r>
            <a:endParaRPr lang="en-US"/>
          </a:p>
          <a:p>
            <a:endParaRPr lang="en-US"/>
          </a:p>
          <a:p>
            <a:r>
              <a:rPr lang="en-US"/>
              <a:t>    以raft算法举例.</a:t>
            </a:r>
            <a:endParaRPr lang="en-US"/>
          </a:p>
          <a:p>
            <a:endParaRPr lang="en-US"/>
          </a:p>
          <a:p>
            <a:r>
              <a:rPr lang="en-US"/>
              <a:t>    在失去leader之后,每个节点都会启动一个随机定时器,定时器到头之后的那个节点成为candidate.</a:t>
            </a:r>
            <a:endParaRPr lang="en-US"/>
          </a:p>
          <a:p>
            <a:r>
              <a:rPr lang="en-US"/>
              <a:t>    candidate给其他节点发请求,要求他们给自己投票,让自己当leader.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09625" cy="809625"/>
            <a:chOff x="5432" y="4275"/>
            <a:chExt cx="1275" cy="1275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619" y="4720"/>
              <a:ext cx="92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000"/>
                <a:t>leader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571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500000">
            <a:off x="9808210" y="769620"/>
            <a:ext cx="956945" cy="6362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71940" y="803275"/>
            <a:ext cx="798830" cy="798830"/>
            <a:chOff x="8237" y="2284"/>
            <a:chExt cx="1258" cy="1258"/>
          </a:xfrm>
        </p:grpSpPr>
        <p:sp>
          <p:nvSpPr>
            <p:cNvPr id="4" name="Oval 3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8437880" y="215900"/>
            <a:ext cx="2296795" cy="1739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20125" y="327025"/>
            <a:ext cx="2134870" cy="1548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>
            <a:stCxn id="12" idx="1"/>
            <a:endCxn id="6" idx="5"/>
          </p:cNvCxnSpPr>
          <p:nvPr/>
        </p:nvCxnSpPr>
        <p:spPr>
          <a:xfrm flipH="1" flipV="1">
            <a:off x="4615815" y="3532505"/>
            <a:ext cx="46545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6"/>
            <a:endCxn id="18" idx="2"/>
          </p:cNvCxnSpPr>
          <p:nvPr/>
        </p:nvCxnSpPr>
        <p:spPr>
          <a:xfrm>
            <a:off x="5772150" y="4572000"/>
            <a:ext cx="21850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  <a:endCxn id="21" idx="3"/>
          </p:cNvCxnSpPr>
          <p:nvPr/>
        </p:nvCxnSpPr>
        <p:spPr>
          <a:xfrm flipV="1">
            <a:off x="5653405" y="3532505"/>
            <a:ext cx="242252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06095" y="742315"/>
            <a:ext cx="7451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当超过半数节点同意自己后,从candidate升为leader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功能点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架构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"/>
          <p:cNvSpPr/>
          <p:nvPr/>
        </p:nvSpPr>
        <p:spPr>
          <a:xfrm>
            <a:off x="2917190" y="3021965"/>
            <a:ext cx="749935" cy="26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2887345" y="2971165"/>
            <a:ext cx="810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client</a:t>
            </a:r>
            <a:endParaRPr lang="en-US" altLang="en-US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3697605" y="3155315"/>
            <a:ext cx="1097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95520" y="1980565"/>
            <a:ext cx="3449955" cy="1862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957445" y="2599055"/>
            <a:ext cx="1256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redis server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3910330" y="2947670"/>
            <a:ext cx="7899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send 命令</a:t>
            </a:r>
            <a:endParaRPr lang="en-US" altLang="en-US" sz="1000"/>
          </a:p>
        </p:txBody>
      </p:sp>
      <p:sp>
        <p:nvSpPr>
          <p:cNvPr id="28" name="Rectangle 27"/>
          <p:cNvSpPr/>
          <p:nvPr/>
        </p:nvSpPr>
        <p:spPr>
          <a:xfrm>
            <a:off x="4937125" y="3007995"/>
            <a:ext cx="688340" cy="25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5037455" y="3021965"/>
            <a:ext cx="5842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命令n</a:t>
            </a:r>
            <a:endParaRPr lang="en-US" altLang="en-US" sz="1200"/>
          </a:p>
        </p:txBody>
      </p:sp>
      <p:sp>
        <p:nvSpPr>
          <p:cNvPr id="30" name="Rectangle 29"/>
          <p:cNvSpPr/>
          <p:nvPr/>
        </p:nvSpPr>
        <p:spPr>
          <a:xfrm>
            <a:off x="5625465" y="3007995"/>
            <a:ext cx="688340" cy="25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5725795" y="302196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....</a:t>
            </a:r>
            <a:endParaRPr lang="en-US" altLang="en-US" sz="1200"/>
          </a:p>
        </p:txBody>
      </p:sp>
      <p:sp>
        <p:nvSpPr>
          <p:cNvPr id="32" name="Rectangle 31"/>
          <p:cNvSpPr/>
          <p:nvPr/>
        </p:nvSpPr>
        <p:spPr>
          <a:xfrm>
            <a:off x="6928485" y="2996565"/>
            <a:ext cx="688340" cy="25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13805" y="3007995"/>
            <a:ext cx="688340" cy="25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7031990" y="3016885"/>
            <a:ext cx="584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命令1</a:t>
            </a:r>
            <a:endParaRPr lang="en-US" altLang="en-US" sz="1200"/>
          </a:p>
        </p:txBody>
      </p:sp>
      <p:sp>
        <p:nvSpPr>
          <p:cNvPr id="37" name="Text Box 36"/>
          <p:cNvSpPr txBox="1"/>
          <p:nvPr/>
        </p:nvSpPr>
        <p:spPr>
          <a:xfrm>
            <a:off x="6313805" y="3021965"/>
            <a:ext cx="584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命令2</a:t>
            </a:r>
            <a:endParaRPr lang="en-US" altLang="en-US" sz="1200"/>
          </a:p>
        </p:txBody>
      </p:sp>
      <p:sp>
        <p:nvSpPr>
          <p:cNvPr id="38" name="Down Arrow 37"/>
          <p:cNvSpPr/>
          <p:nvPr/>
        </p:nvSpPr>
        <p:spPr>
          <a:xfrm>
            <a:off x="7264400" y="2816225"/>
            <a:ext cx="151765" cy="17208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7031990" y="2447925"/>
            <a:ext cx="679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RUN</a:t>
            </a:r>
            <a:endParaRPr lang="en-US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1191895" y="644525"/>
            <a:ext cx="24015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    redis是单线程架构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627380" y="1335405"/>
            <a:ext cx="749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所有的命令都会进入一个命令队列串行执行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速度快的理由: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        1. 在内存中</a:t>
            </a:r>
            <a:endParaRPr lang="en-US"/>
          </a:p>
          <a:p>
            <a:r>
              <a:rPr lang="en-US"/>
              <a:t>        2. 多路io复用</a:t>
            </a:r>
            <a:endParaRPr lang="en-US"/>
          </a:p>
          <a:p>
            <a:r>
              <a:rPr lang="en-US"/>
              <a:t>                你是一个富豪,你有一个专门的厨师为你做饭</a:t>
            </a:r>
            <a:endParaRPr lang="en-US"/>
          </a:p>
          <a:p>
            <a:r>
              <a:rPr lang="en-US"/>
              <a:t>            2.1 阻塞io</a:t>
            </a:r>
            <a:endParaRPr lang="en-US"/>
          </a:p>
          <a:p>
            <a:r>
              <a:rPr lang="en-US"/>
              <a:t>                你饿了,要求厨师给你做饭,然后就坐到饭桌前直到饭做好了为止.</a:t>
            </a:r>
            <a:endParaRPr lang="en-US"/>
          </a:p>
          <a:p>
            <a:endParaRPr lang="en-US"/>
          </a:p>
          <a:p>
            <a:r>
              <a:rPr lang="en-US"/>
              <a:t>            2.2 非阻塞io</a:t>
            </a:r>
            <a:endParaRPr lang="en-US"/>
          </a:p>
          <a:p>
            <a:r>
              <a:rPr lang="en-US"/>
              <a:t>                你又饿了,要求厨师给你做饭,但是你这回躺在了床上每过一段时间就去问下厨师有没有做好饭.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761615" y="1713230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61615" y="2457450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1615" y="3251835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1615" y="4096385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39430" y="1713230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39430" y="2457450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39430" y="3251835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9430" y="4096385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2" idx="3"/>
          </p:cNvCxnSpPr>
          <p:nvPr/>
        </p:nvCxnSpPr>
        <p:spPr>
          <a:xfrm>
            <a:off x="3763645" y="1890395"/>
            <a:ext cx="1699895" cy="113792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</p:cNvCxnSpPr>
          <p:nvPr/>
        </p:nvCxnSpPr>
        <p:spPr>
          <a:xfrm>
            <a:off x="3763645" y="2634615"/>
            <a:ext cx="1659255" cy="39370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 flipV="1">
            <a:off x="3763645" y="3028315"/>
            <a:ext cx="1638935" cy="400685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</p:cNvCxnSpPr>
          <p:nvPr/>
        </p:nvCxnSpPr>
        <p:spPr>
          <a:xfrm flipV="1">
            <a:off x="3763645" y="3007995"/>
            <a:ext cx="1608455" cy="1265555"/>
          </a:xfrm>
          <a:prstGeom prst="bentConnector3">
            <a:avLst>
              <a:gd name="adj1" fmla="val 50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1460" y="2997835"/>
            <a:ext cx="1336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6647180" y="1890395"/>
            <a:ext cx="1492250" cy="109791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7" idx="1"/>
          </p:cNvCxnSpPr>
          <p:nvPr/>
        </p:nvCxnSpPr>
        <p:spPr>
          <a:xfrm flipV="1">
            <a:off x="6637020" y="2634615"/>
            <a:ext cx="1502410" cy="383540"/>
          </a:xfrm>
          <a:prstGeom prst="bentConnector3">
            <a:avLst>
              <a:gd name="adj1" fmla="val 500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8" idx="1"/>
          </p:cNvCxnSpPr>
          <p:nvPr/>
        </p:nvCxnSpPr>
        <p:spPr>
          <a:xfrm>
            <a:off x="6606540" y="3048635"/>
            <a:ext cx="1532890" cy="380365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9" idx="1"/>
          </p:cNvCxnSpPr>
          <p:nvPr/>
        </p:nvCxnSpPr>
        <p:spPr>
          <a:xfrm>
            <a:off x="6616700" y="3028315"/>
            <a:ext cx="1522730" cy="1245235"/>
          </a:xfrm>
          <a:prstGeom prst="bentConnector3">
            <a:avLst>
              <a:gd name="adj1" fmla="val 500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08025" y="236855"/>
            <a:ext cx="10725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2.3 多路复用io</a:t>
            </a:r>
            <a:endParaRPr lang="en-US"/>
          </a:p>
          <a:p>
            <a:r>
              <a:rPr lang="en-US"/>
              <a:t>                你破产了,你跟别人共用一个厨师,你需要等厨师做完上一个人的菜才能为你做菜.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493385" y="2583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厨师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8225790" y="1773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宫保鸡丁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8225790" y="24574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鱼香肉丝</a:t>
            </a:r>
            <a:endParaRPr lang="en-US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8195310" y="33826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木须肉</a:t>
            </a:r>
            <a:endParaRPr lang="en-US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8407400" y="41922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炒饭</a:t>
            </a: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速度快的理由: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      3. 单线程</a:t>
            </a:r>
            <a:endParaRPr lang="en-US"/>
          </a:p>
          <a:p>
            <a:r>
              <a:rPr lang="en-US"/>
              <a:t>           3.1 不需要线程切换.没有性能损耗</a:t>
            </a:r>
            <a:endParaRPr lang="en-US"/>
          </a:p>
          <a:p>
            <a:r>
              <a:rPr lang="en-US"/>
              <a:t>           3.2 不存在并发,不需要加锁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过期策略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    1. 定期删除</a:t>
            </a:r>
            <a:endParaRPr lang="en-US"/>
          </a:p>
          <a:p>
            <a:endParaRPr lang="en-US"/>
          </a:p>
          <a:p>
            <a:r>
              <a:rPr lang="en-US"/>
              <a:t>       每隔一段时间,随机检查n个key,如果过期了,就干掉它.</a:t>
            </a:r>
            <a:endParaRPr lang="en-US"/>
          </a:p>
          <a:p>
            <a:endParaRPr lang="en-US"/>
          </a:p>
          <a:p>
            <a:r>
              <a:rPr lang="en-US"/>
              <a:t>    2. 惰性删除</a:t>
            </a:r>
            <a:endParaRPr lang="en-US"/>
          </a:p>
          <a:p>
            <a:endParaRPr lang="en-US"/>
          </a:p>
          <a:p>
            <a:r>
              <a:rPr lang="en-US"/>
              <a:t>       每当访问一个key的时候,检查它是否过期,过期就删除</a:t>
            </a:r>
            <a:endParaRPr lang="en-US"/>
          </a:p>
          <a:p>
            <a:endParaRPr lang="en-US"/>
          </a:p>
          <a:p>
            <a:r>
              <a:rPr lang="en-US"/>
              <a:t>    3. LRU  [这个跟过期没关系了,主要是内存如果满了,怎么办]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     如果内存空间满了,默认删除最近最少使用的key.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redis和数据库双写一致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在更新数据库和更新redis时可能会出现不一致产生脏数据.</a:t>
            </a:r>
            <a:endParaRPr lang="en-US"/>
          </a:p>
          <a:p>
            <a:endParaRPr lang="en-US"/>
          </a:p>
          <a:p>
            <a:r>
              <a:rPr lang="en-US"/>
              <a:t>    解决方案: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en-US"/>
              <a:t>        1. 设置过期时间.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518410" y="795020"/>
            <a:ext cx="112585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63205" y="795020"/>
            <a:ext cx="112585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38095" y="1240790"/>
            <a:ext cx="0" cy="493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20810" y="1200785"/>
            <a:ext cx="0" cy="499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58415" y="1843405"/>
            <a:ext cx="646239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586990" y="87249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035290" y="872490"/>
            <a:ext cx="781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slave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438140" y="149479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sync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538095" y="2063750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38095" y="2455545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3" idx="1"/>
            <a:endCxn id="17" idx="1"/>
          </p:cNvCxnSpPr>
          <p:nvPr/>
        </p:nvCxnSpPr>
        <p:spPr>
          <a:xfrm rot="10800000" flipV="1">
            <a:off x="2538095" y="2259965"/>
            <a:ext cx="3175" cy="391795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202690" y="2201545"/>
            <a:ext cx="8686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900"/>
              <a:t>bgsave</a:t>
            </a:r>
            <a:endParaRPr lang="en-US" altLang="en-US" sz="900"/>
          </a:p>
          <a:p>
            <a:r>
              <a:rPr lang="en-US" altLang="en-US" sz="900"/>
              <a:t>生成快照</a:t>
            </a:r>
            <a:endParaRPr lang="en-US" altLang="en-US" sz="900"/>
          </a:p>
          <a:p>
            <a:r>
              <a:rPr lang="en-US" altLang="en-US" sz="900"/>
              <a:t>缓存新的命令</a:t>
            </a:r>
            <a:endParaRPr lang="en-US" altLang="en-US" sz="9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58415" y="2847340"/>
            <a:ext cx="6482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438140" y="24790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发送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9020810" y="2841625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20810" y="3233420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2" idx="3"/>
            <a:endCxn id="23" idx="3"/>
          </p:cNvCxnSpPr>
          <p:nvPr/>
        </p:nvCxnSpPr>
        <p:spPr>
          <a:xfrm>
            <a:off x="9582785" y="3037840"/>
            <a:ext cx="3175" cy="39179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953625" y="303784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加载快照</a:t>
            </a:r>
            <a:endParaRPr lang="en-US" altLang="en-US" sz="1000"/>
          </a:p>
        </p:txBody>
      </p:sp>
      <p:sp>
        <p:nvSpPr>
          <p:cNvPr id="26" name="Rectangle 25"/>
          <p:cNvSpPr/>
          <p:nvPr/>
        </p:nvSpPr>
        <p:spPr>
          <a:xfrm>
            <a:off x="2538095" y="4047490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100070" y="4243705"/>
            <a:ext cx="5920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5277485" y="38754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发送缓冲区中的命令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9030970" y="4243705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030970" y="4635500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>
            <a:off x="9579610" y="4439920"/>
            <a:ext cx="3175" cy="39179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9973945" y="443992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执行命令</a:t>
            </a:r>
            <a:endParaRPr lang="en-US" altLang="en-US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redis和数据库双写一致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   2. 如果不能设置过期时间,可以采取延后删除缓存的策略.</a:t>
            </a:r>
            <a:endParaRPr lang="en-US"/>
          </a:p>
          <a:p>
            <a:endParaRPr lang="en-US"/>
          </a:p>
          <a:p>
            <a:r>
              <a:rPr lang="en-US"/>
              <a:t>            举个例子</a:t>
            </a:r>
            <a:endParaRPr lang="en-US"/>
          </a:p>
          <a:p>
            <a:r>
              <a:rPr lang="en-US"/>
              <a:t>            线程a删除缓存</a:t>
            </a:r>
            <a:endParaRPr lang="en-US"/>
          </a:p>
          <a:p>
            <a:r>
              <a:rPr lang="en-US"/>
              <a:t>            线程b读取缓存,读不到</a:t>
            </a:r>
            <a:endParaRPr lang="en-US"/>
          </a:p>
          <a:p>
            <a:r>
              <a:rPr lang="en-US"/>
              <a:t>            线程b读取数据库,读取了旧的值</a:t>
            </a:r>
            <a:endParaRPr lang="en-US"/>
          </a:p>
          <a:p>
            <a:r>
              <a:rPr lang="en-US"/>
              <a:t>            线程b将旧值写入缓存</a:t>
            </a:r>
            <a:endParaRPr lang="en-US"/>
          </a:p>
          <a:p>
            <a:r>
              <a:rPr lang="en-US"/>
              <a:t>            线程a修改数据库为新值.</a:t>
            </a:r>
            <a:endParaRPr lang="en-US"/>
          </a:p>
          <a:p>
            <a:endParaRPr lang="en-US"/>
          </a:p>
          <a:p>
            <a:r>
              <a:rPr lang="en-US"/>
              <a:t>在线程a删除缓存和修改数据库间出现了不一致,导致线程b写入了脏值.所以在线程a修改完数据库后需要删除缓存.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redis为什么不推荐做为数据库使用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/>
              <a:t>    1. 备份</a:t>
            </a:r>
            <a:endParaRPr lang="en-US" sz="2000"/>
          </a:p>
          <a:p>
            <a:r>
              <a:rPr lang="en-US" sz="2000"/>
              <a:t>        1.1 rdb 全备份,当前数据的快照</a:t>
            </a:r>
            <a:endParaRPr lang="en-US" sz="2000"/>
          </a:p>
          <a:p>
            <a:r>
              <a:rPr lang="en-US" sz="2000"/>
              <a:t>            每隔一定时间备份一次,如果在两次备份间挂掉,那期间的数据都丢了</a:t>
            </a:r>
            <a:endParaRPr lang="en-US" sz="2000"/>
          </a:p>
          <a:p>
            <a:r>
              <a:rPr lang="en-US" sz="2000"/>
              <a:t>        1.2 aof 写命令追加日志</a:t>
            </a:r>
            <a:endParaRPr lang="en-US" sz="2000"/>
          </a:p>
          <a:p>
            <a:r>
              <a:rPr lang="en-US" sz="2000"/>
              <a:t>            1.2.1 实时写,每有一个写操作就要写下磁盘,会严重影响redis的性能.redis之所以快就是因为纯内存操作,一般没有磁盘io,</a:t>
            </a:r>
            <a:endParaRPr lang="en-US" sz="2000"/>
          </a:p>
          <a:p>
            <a:r>
              <a:rPr lang="en-US" sz="2000"/>
              <a:t>            1.2.2 攒一段时间一起写,容易丢失数据.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2. redis启动的时候会将全部数据加载到内存.如果数据量非常大,启动会很慢,也会很占内存.</a:t>
            </a:r>
            <a:endParaRPr 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30" y="1379855"/>
            <a:ext cx="6155055" cy="4351655"/>
          </a:xfrm>
        </p:spPr>
        <p:txBody>
          <a:bodyPr>
            <a:noAutofit/>
          </a:bodyPr>
          <a:p>
            <a:r>
              <a:rPr lang="en-US" altLang="en-US" sz="1400"/>
              <a:t>菜鸟教程 </a:t>
            </a:r>
            <a:endParaRPr lang="en-US" altLang="en-US" sz="1400"/>
          </a:p>
          <a:p>
            <a:r>
              <a:rPr lang="en-US" sz="1400"/>
              <a:t>https://www.runoob.com/redis/redis-commands.html</a:t>
            </a:r>
            <a:endParaRPr 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1. keys * 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遍历全部key.在线上使用这个命令等同于炸库.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2. select index  [index:0-15]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选择某个数据库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3. flushdb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清除当前库的数据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4. flushall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跑路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111240" y="1096645"/>
            <a:ext cx="58375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/>
              <a:t>    5. redis-cli [-h 127.0.0.1 -p 6379] </a:t>
            </a:r>
            <a:endParaRPr lang="en-US"/>
          </a:p>
          <a:p>
            <a:endParaRPr lang="en-US"/>
          </a:p>
          <a:p>
            <a:r>
              <a:rPr lang="en-US"/>
              <a:t>        连接数据库</a:t>
            </a:r>
            <a:endParaRPr lang="en-US"/>
          </a:p>
          <a:p>
            <a:endParaRPr lang="en-US"/>
          </a:p>
          <a:p>
            <a:r>
              <a:rPr lang="en-US"/>
              <a:t>    6. ping</a:t>
            </a:r>
            <a:endParaRPr lang="en-US"/>
          </a:p>
          <a:p>
            <a:endParaRPr lang="en-US"/>
          </a:p>
          <a:p>
            <a:r>
              <a:rPr lang="en-US"/>
              <a:t>        测试连接</a:t>
            </a:r>
            <a:endParaRPr lang="en-US"/>
          </a:p>
          <a:p>
            <a:endParaRPr lang="en-US"/>
          </a:p>
          <a:p>
            <a:r>
              <a:rPr lang="en-US"/>
              <a:t>    7. dbsize</a:t>
            </a:r>
            <a:endParaRPr lang="en-US"/>
          </a:p>
          <a:p>
            <a:endParaRPr lang="en-US"/>
          </a:p>
          <a:p>
            <a:r>
              <a:rPr lang="en-US"/>
              <a:t>        这是个O(1)操作,内存里存着这个数值.</a:t>
            </a:r>
            <a:endParaRPr lang="en-US"/>
          </a:p>
          <a:p>
            <a:endParaRPr lang="en-US"/>
          </a:p>
          <a:p>
            <a:r>
              <a:rPr lang="en-US"/>
              <a:t>    8. exists key [key ...]</a:t>
            </a:r>
            <a:endParaRPr lang="en-US"/>
          </a:p>
          <a:p>
            <a:endParaRPr lang="en-US"/>
          </a:p>
          <a:p>
            <a:r>
              <a:rPr lang="en-US"/>
              <a:t>        key是否存在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 9. del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删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10. type key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数据类型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11. ttl key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查询key的声明周期(秒),-1代表永不过期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12. expire key seconds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设置key的生命周期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111240" y="1096645"/>
            <a:ext cx="58375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13. persist key</a:t>
            </a:r>
            <a:endParaRPr lang="en-US"/>
          </a:p>
          <a:p>
            <a:endParaRPr lang="en-US"/>
          </a:p>
          <a:p>
            <a:r>
              <a:rPr lang="en-US"/>
              <a:t>        设置key永不过期 </a:t>
            </a:r>
            <a:endParaRPr lang="en-US"/>
          </a:p>
          <a:p>
            <a:endParaRPr lang="en-US"/>
          </a:p>
          <a:p>
            <a:r>
              <a:rPr lang="en-US"/>
              <a:t>    14. mget key [key ...]</a:t>
            </a:r>
            <a:endParaRPr lang="en-US"/>
          </a:p>
          <a:p>
            <a:endParaRPr lang="en-US"/>
          </a:p>
          <a:p>
            <a:r>
              <a:rPr lang="en-US"/>
              <a:t>        批量拿</a:t>
            </a:r>
            <a:endParaRPr lang="en-US"/>
          </a:p>
          <a:p>
            <a:endParaRPr lang="en-US"/>
          </a:p>
          <a:p>
            <a:r>
              <a:rPr lang="en-US"/>
              <a:t>    15. mset key value [key value ...]</a:t>
            </a:r>
            <a:endParaRPr lang="en-US"/>
          </a:p>
          <a:p>
            <a:endParaRPr lang="en-US"/>
          </a:p>
          <a:p>
            <a:r>
              <a:rPr lang="en-US"/>
              <a:t>        批量设置</a:t>
            </a:r>
            <a:endParaRPr lang="en-US"/>
          </a:p>
          <a:p>
            <a:endParaRPr lang="en-US"/>
          </a:p>
          <a:p>
            <a:r>
              <a:rPr lang="en-US"/>
              <a:t>    16. append key value</a:t>
            </a:r>
            <a:endParaRPr lang="en-US"/>
          </a:p>
          <a:p>
            <a:endParaRPr lang="en-US"/>
          </a:p>
          <a:p>
            <a:r>
              <a:rPr lang="en-US"/>
              <a:t>        追加内容.不存在就会新建一个kv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集合 set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集合是无序且不可重复的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111240" y="1096645"/>
            <a:ext cx="58375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18. sadd key member [member]</a:t>
            </a:r>
            <a:endParaRPr lang="en-US"/>
          </a:p>
          <a:p>
            <a:endParaRPr lang="en-US"/>
          </a:p>
          <a:p>
            <a:r>
              <a:rPr lang="en-US"/>
              <a:t>        向集合中添加成员</a:t>
            </a:r>
            <a:endParaRPr lang="en-US"/>
          </a:p>
          <a:p>
            <a:endParaRPr lang="en-US"/>
          </a:p>
          <a:p>
            <a:r>
              <a:rPr lang="en-US"/>
              <a:t>    19. scard keys</a:t>
            </a:r>
            <a:endParaRPr lang="en-US"/>
          </a:p>
          <a:p>
            <a:endParaRPr lang="en-US"/>
          </a:p>
          <a:p>
            <a:r>
              <a:rPr lang="en-US"/>
              <a:t>        获得集合的成员数</a:t>
            </a:r>
            <a:endParaRPr lang="en-US"/>
          </a:p>
          <a:p>
            <a:endParaRPr lang="en-US"/>
          </a:p>
          <a:p>
            <a:r>
              <a:rPr lang="en-US"/>
              <a:t>    20. sismember key memberStruct</a:t>
            </a:r>
            <a:endParaRPr lang="en-US"/>
          </a:p>
          <a:p>
            <a:endParaRPr lang="en-US"/>
          </a:p>
          <a:p>
            <a:r>
              <a:rPr lang="en-US"/>
              <a:t>        判断集合是否有成员keys</a:t>
            </a:r>
            <a:endParaRPr lang="en-US"/>
          </a:p>
          <a:p>
            <a:endParaRPr lang="en-US"/>
          </a:p>
          <a:p>
            <a:r>
              <a:rPr lang="en-US"/>
              <a:t>    21. smembers keys</a:t>
            </a:r>
            <a:endParaRPr lang="en-US"/>
          </a:p>
          <a:p>
            <a:endParaRPr lang="en-US"/>
          </a:p>
          <a:p>
            <a:r>
              <a:rPr lang="en-US"/>
              <a:t>        返回集合中全部元素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列表 list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简单的字符串队列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111240" y="1096645"/>
            <a:ext cx="583755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</a:t>
            </a:r>
            <a:r>
              <a:rPr lang="en-US" altLang="en-US"/>
              <a:t>22</a:t>
            </a:r>
            <a:r>
              <a:rPr lang="en-US"/>
              <a:t>. </a:t>
            </a:r>
            <a:r>
              <a:rPr lang="en-US" altLang="en-US"/>
              <a:t>lpush key value [value]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en-US" altLang="en-US"/>
              <a:t>	将一个或多个值插入到列表头部</a:t>
            </a:r>
            <a:endParaRPr lang="en-US" altLang="en-US"/>
          </a:p>
          <a:p>
            <a:endParaRPr lang="en-US"/>
          </a:p>
          <a:p>
            <a:r>
              <a:rPr lang="en-US"/>
              <a:t>    </a:t>
            </a:r>
            <a:r>
              <a:rPr lang="en-US" altLang="en-US"/>
              <a:t>23. LPOP key </a:t>
            </a:r>
            <a:endParaRPr lang="en-US" altLang="en-US"/>
          </a:p>
          <a:p>
            <a:endParaRPr lang="en-US"/>
          </a:p>
          <a:p>
            <a:r>
              <a:rPr lang="en-US" altLang="en-US"/>
              <a:t>	</a:t>
            </a:r>
            <a:r>
              <a:rPr lang="en-US"/>
              <a:t>移出并获取列表的第一个元素</a:t>
            </a:r>
            <a:endParaRPr lang="en-US"/>
          </a:p>
          <a:p>
            <a:endParaRPr lang="en-US"/>
          </a:p>
          <a:p>
            <a:r>
              <a:rPr lang="en-US"/>
              <a:t>    </a:t>
            </a:r>
            <a:r>
              <a:rPr lang="en-US" altLang="en-US"/>
              <a:t>24. LLEN key </a:t>
            </a:r>
            <a:endParaRPr lang="en-US" altLang="en-US"/>
          </a:p>
          <a:p>
            <a:r>
              <a:rPr lang="en-US" altLang="en-US"/>
              <a:t>	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/>
              <a:t>获取列表长度</a:t>
            </a:r>
            <a:endParaRPr lang="en-US"/>
          </a:p>
          <a:p>
            <a:endParaRPr lang="en-US"/>
          </a:p>
          <a:p>
            <a:r>
              <a:rPr lang="en-US"/>
              <a:t>    25. 	RPUSHX key value </a:t>
            </a:r>
            <a:endParaRPr lang="en-US"/>
          </a:p>
          <a:p>
            <a:endParaRPr lang="en-US"/>
          </a:p>
          <a:p>
            <a:r>
              <a:rPr lang="en-US"/>
              <a:t>	为已存在的列表添加值</a:t>
            </a:r>
            <a:endParaRPr lang="en-US"/>
          </a:p>
          <a:p>
            <a:endParaRPr lang="en-US"/>
          </a:p>
          <a:p>
            <a:r>
              <a:rPr lang="en-US"/>
              <a:t>    26. 	BLPOP key1 [key2 ] timeout </a:t>
            </a:r>
            <a:endParaRPr lang="en-US"/>
          </a:p>
          <a:p>
            <a:endParaRPr lang="en-US"/>
          </a:p>
          <a:p>
            <a:r>
              <a:rPr lang="en-US"/>
              <a:t>	移出并获取列表的第一个元素， 如果列表没有元素会阻塞列表直到等待超时或发现可弹出元素为止。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 有序集合 sorted set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不允许重复的成员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536575" y="2421890"/>
            <a:ext cx="74663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ZADD key score1 member1 [score2 member2] </a:t>
            </a:r>
            <a:endParaRPr lang="en-US"/>
          </a:p>
          <a:p>
            <a:endParaRPr lang="en-US"/>
          </a:p>
          <a:p>
            <a:r>
              <a:rPr lang="en-US" altLang="en-US"/>
              <a:t>   向有序集合添加一个或多个成员，或者更新已存在成员的分数</a:t>
            </a:r>
            <a:endParaRPr lang="en-US" altLang="en-US"/>
          </a:p>
          <a:p>
            <a:endParaRPr lang="en-US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/>
              <a:t> ZCARD key </a:t>
            </a:r>
            <a:endParaRPr lang="en-US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 获取有序集合的成员数</a:t>
            </a: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 ZRANK key member </a:t>
            </a: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 返回有序集合中指定成员的索引</a:t>
            </a: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ZREM key member [member ...] </a:t>
            </a: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移除有序集合中的一个或多个成员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846955" y="3665220"/>
            <a:ext cx="72231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ZRANGE key start stop [WITHSCORES] </a:t>
            </a:r>
            <a:endParaRPr lang="en-US"/>
          </a:p>
          <a:p>
            <a:endParaRPr lang="en-US"/>
          </a:p>
          <a:p>
            <a:r>
              <a:rPr lang="en-US"/>
              <a:t>通过索引区间返回有序集合成指定区间内的成员</a:t>
            </a:r>
            <a:endParaRPr lang="en-US"/>
          </a:p>
          <a:p>
            <a:endParaRPr lang="en-US"/>
          </a:p>
          <a:p>
            <a:r>
              <a:rPr lang="en-US"/>
              <a:t>ZSCORE key member </a:t>
            </a:r>
            <a:endParaRPr lang="en-US"/>
          </a:p>
          <a:p>
            <a:endParaRPr lang="en-US"/>
          </a:p>
          <a:p>
            <a:r>
              <a:rPr lang="en-US"/>
              <a:t>返回有序集中，成员的分数值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790575"/>
          </a:xfrm>
        </p:spPr>
        <p:txBody>
          <a:bodyPr>
            <a:noAutofit/>
          </a:bodyPr>
          <a:p>
            <a:r>
              <a:rPr lang="en-US" altLang="en-US" sz="1800"/>
              <a:t>Redis 哈希(Hash)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适合存储结构体对象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536575" y="2421890"/>
            <a:ext cx="74663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HDEL key field1 [field2]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删除一个或多个哈希表字段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HEXISTS key field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查看哈希表 key 中，指定的字段是否存在。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HGET key field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获取存储在哈希表中指定字段的值。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HGETALL key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获取在哈希表中指定 key 的所有字段和值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43220" y="2160905"/>
            <a:ext cx="72231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    </a:t>
            </a:r>
            <a:r>
              <a:rPr lang="en-US">
                <a:sym typeface="+mn-ea"/>
              </a:rPr>
              <a:t>HKEYS key </a:t>
            </a:r>
            <a:endParaRPr lang="en-US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获取所有哈希表中的字段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HLEN key 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获取哈希表中字段的数量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HMGET key field1 [field2] 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获取所有给定字段的值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HSET key field value 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将哈希表 key 中的字段 field 的值设为 value 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4224020" y="2591435"/>
            <a:ext cx="1125220" cy="445770"/>
            <a:chOff x="6652" y="4081"/>
            <a:chExt cx="1772" cy="702"/>
          </a:xfrm>
        </p:grpSpPr>
        <p:sp>
          <p:nvSpPr>
            <p:cNvPr id="4" name="Rectangle 3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760" y="4203"/>
              <a:ext cx="1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98165" y="4001770"/>
            <a:ext cx="1125220" cy="431800"/>
            <a:chOff x="2464" y="3473"/>
            <a:chExt cx="1772" cy="680"/>
          </a:xfrm>
        </p:grpSpPr>
        <p:sp>
          <p:nvSpPr>
            <p:cNvPr id="5" name="Rectangle 4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9115" y="4001770"/>
            <a:ext cx="1125220" cy="431800"/>
            <a:chOff x="2464" y="3473"/>
            <a:chExt cx="1772" cy="680"/>
          </a:xfrm>
        </p:grpSpPr>
        <p:sp>
          <p:nvSpPr>
            <p:cNvPr id="16" name="Rectangle 15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13400" y="3970020"/>
            <a:ext cx="1125220" cy="431800"/>
            <a:chOff x="2464" y="3473"/>
            <a:chExt cx="1772" cy="680"/>
          </a:xfrm>
        </p:grpSpPr>
        <p:sp>
          <p:nvSpPr>
            <p:cNvPr id="31" name="Rectangle 3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24020" y="1553845"/>
            <a:ext cx="1125855" cy="445770"/>
            <a:chOff x="6652" y="4081"/>
            <a:chExt cx="1773" cy="702"/>
          </a:xfrm>
        </p:grpSpPr>
        <p:sp>
          <p:nvSpPr>
            <p:cNvPr id="39" name="Rectangle 38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6760" y="4203"/>
              <a:ext cx="12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client</a:t>
              </a:r>
              <a:endParaRPr lang="en-US" altLang="en-US"/>
            </a:p>
          </p:txBody>
        </p:sp>
      </p:grpSp>
      <p:cxnSp>
        <p:nvCxnSpPr>
          <p:cNvPr id="42" name="Straight Arrow Connector 41"/>
          <p:cNvCxnSpPr>
            <a:endCxn id="4" idx="0"/>
          </p:cNvCxnSpPr>
          <p:nvPr/>
        </p:nvCxnSpPr>
        <p:spPr>
          <a:xfrm>
            <a:off x="4766945" y="1983740"/>
            <a:ext cx="20320" cy="60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5" idx="0"/>
          </p:cNvCxnSpPr>
          <p:nvPr/>
        </p:nvCxnSpPr>
        <p:spPr>
          <a:xfrm flipH="1">
            <a:off x="3661410" y="3037205"/>
            <a:ext cx="112585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9" idx="0"/>
          </p:cNvCxnSpPr>
          <p:nvPr/>
        </p:nvCxnSpPr>
        <p:spPr>
          <a:xfrm>
            <a:off x="4756150" y="3047365"/>
            <a:ext cx="156210" cy="986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735830" y="3077210"/>
            <a:ext cx="1440815" cy="924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4816475" y="220408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写命令</a:t>
            </a:r>
            <a:endParaRPr lang="en-US" altLang="en-US" sz="1200"/>
          </a:p>
        </p:txBody>
      </p:sp>
      <p:sp>
        <p:nvSpPr>
          <p:cNvPr id="47" name="Text Box 46"/>
          <p:cNvSpPr txBox="1"/>
          <p:nvPr/>
        </p:nvSpPr>
        <p:spPr>
          <a:xfrm>
            <a:off x="3791585" y="3314065"/>
            <a:ext cx="557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写命令</a:t>
            </a:r>
            <a:endParaRPr lang="en-US" altLang="en-US" sz="900"/>
          </a:p>
        </p:txBody>
      </p:sp>
      <p:sp>
        <p:nvSpPr>
          <p:cNvPr id="48" name="Text Box 47"/>
          <p:cNvSpPr txBox="1"/>
          <p:nvPr/>
        </p:nvSpPr>
        <p:spPr>
          <a:xfrm>
            <a:off x="4498340" y="3404235"/>
            <a:ext cx="557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写命令</a:t>
            </a:r>
            <a:endParaRPr lang="en-US" altLang="en-US" sz="900"/>
          </a:p>
        </p:txBody>
      </p:sp>
      <p:sp>
        <p:nvSpPr>
          <p:cNvPr id="49" name="Text Box 48"/>
          <p:cNvSpPr txBox="1"/>
          <p:nvPr/>
        </p:nvSpPr>
        <p:spPr>
          <a:xfrm>
            <a:off x="5102860" y="3404235"/>
            <a:ext cx="557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写命令</a:t>
            </a:r>
            <a:endParaRPr lang="en-US" altLang="en-US" sz="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715" y="263208"/>
            <a:ext cx="9144000" cy="1655762"/>
          </a:xfrm>
        </p:spPr>
        <p:txBody>
          <a:bodyPr>
            <a:normAutofit/>
          </a:bodyPr>
          <a:p>
            <a:r>
              <a:rPr lang="en-US"/>
              <a:t>    2.2 增量同步</a:t>
            </a:r>
            <a:endParaRPr lang="en-US"/>
          </a:p>
          <a:p>
            <a:r>
              <a:rPr lang="en-US"/>
              <a:t>        将收到的写命令同步给slave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85255" y="2204085"/>
            <a:ext cx="5170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先给client回ok, 然后异步给从节点同步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在这期间会出现主从不一致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如果先同步从节点,同步成功在回ok,效率会降低.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4224020" y="2591435"/>
            <a:ext cx="1125220" cy="445770"/>
            <a:chOff x="6652" y="4081"/>
            <a:chExt cx="1772" cy="702"/>
          </a:xfrm>
        </p:grpSpPr>
        <p:sp>
          <p:nvSpPr>
            <p:cNvPr id="4" name="Rectangle 3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760" y="4203"/>
              <a:ext cx="1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98165" y="4001770"/>
            <a:ext cx="1125220" cy="431800"/>
            <a:chOff x="2464" y="3473"/>
            <a:chExt cx="1772" cy="680"/>
          </a:xfrm>
        </p:grpSpPr>
        <p:sp>
          <p:nvSpPr>
            <p:cNvPr id="5" name="Rectangle 4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9115" y="4001770"/>
            <a:ext cx="1125220" cy="431800"/>
            <a:chOff x="2464" y="3473"/>
            <a:chExt cx="1772" cy="680"/>
          </a:xfrm>
        </p:grpSpPr>
        <p:sp>
          <p:nvSpPr>
            <p:cNvPr id="16" name="Rectangle 15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13400" y="3970020"/>
            <a:ext cx="1125220" cy="431800"/>
            <a:chOff x="2464" y="3473"/>
            <a:chExt cx="1772" cy="680"/>
          </a:xfrm>
        </p:grpSpPr>
        <p:sp>
          <p:nvSpPr>
            <p:cNvPr id="31" name="Rectangle 3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cxnSp>
        <p:nvCxnSpPr>
          <p:cNvPr id="43" name="Straight Arrow Connector 42"/>
          <p:cNvCxnSpPr>
            <a:stCxn id="9" idx="2"/>
            <a:endCxn id="5" idx="0"/>
          </p:cNvCxnSpPr>
          <p:nvPr/>
        </p:nvCxnSpPr>
        <p:spPr>
          <a:xfrm flipH="1">
            <a:off x="3661410" y="3037205"/>
            <a:ext cx="112585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9" idx="0"/>
          </p:cNvCxnSpPr>
          <p:nvPr/>
        </p:nvCxnSpPr>
        <p:spPr>
          <a:xfrm>
            <a:off x="4756150" y="3047365"/>
            <a:ext cx="156210" cy="986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56150" y="3023235"/>
            <a:ext cx="1440815" cy="924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098165" y="4652645"/>
            <a:ext cx="3943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过多数量的slave初始化会导致master压力很大</a:t>
            </a:r>
            <a:endParaRPr lang="en-US" alt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600710" y="100965"/>
            <a:ext cx="6528435" cy="1608455"/>
          </a:xfrm>
        </p:spPr>
        <p:txBody>
          <a:bodyPr/>
          <a:p>
            <a:r>
              <a:rPr lang="en-US"/>
              <a:t>四. 架构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7225" y="23006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2.1 一主多从：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4806315" y="1567815"/>
            <a:ext cx="1125220" cy="445770"/>
            <a:chOff x="6652" y="4081"/>
            <a:chExt cx="1772" cy="702"/>
          </a:xfrm>
        </p:grpSpPr>
        <p:sp>
          <p:nvSpPr>
            <p:cNvPr id="4" name="Rectangle 3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760" y="4203"/>
              <a:ext cx="1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80460" y="2978150"/>
            <a:ext cx="1125220" cy="431800"/>
            <a:chOff x="2464" y="3473"/>
            <a:chExt cx="1772" cy="680"/>
          </a:xfrm>
        </p:grpSpPr>
        <p:sp>
          <p:nvSpPr>
            <p:cNvPr id="5" name="Rectangle 4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0460" y="4573905"/>
            <a:ext cx="1125220" cy="431800"/>
            <a:chOff x="2464" y="3473"/>
            <a:chExt cx="1772" cy="680"/>
          </a:xfrm>
        </p:grpSpPr>
        <p:sp>
          <p:nvSpPr>
            <p:cNvPr id="16" name="Rectangle 15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95695" y="2946400"/>
            <a:ext cx="1125220" cy="431800"/>
            <a:chOff x="2464" y="3473"/>
            <a:chExt cx="1772" cy="680"/>
          </a:xfrm>
        </p:grpSpPr>
        <p:sp>
          <p:nvSpPr>
            <p:cNvPr id="31" name="Rectangle 3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4262755" y="1981835"/>
            <a:ext cx="112585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43070" y="3409950"/>
            <a:ext cx="0" cy="122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38445" y="1999615"/>
            <a:ext cx="1440815" cy="924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195060" y="4605655"/>
            <a:ext cx="1125220" cy="431800"/>
            <a:chOff x="2464" y="3473"/>
            <a:chExt cx="1772" cy="680"/>
          </a:xfrm>
        </p:grpSpPr>
        <p:sp>
          <p:nvSpPr>
            <p:cNvPr id="11" name="Rectangle 1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758940" y="3346450"/>
            <a:ext cx="0" cy="122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68985" y="9480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2.3 级联：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五. 故障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    1. slave挂掉</a:t>
            </a:r>
            <a:endParaRPr lang="en-US"/>
          </a:p>
          <a:p>
            <a:r>
              <a:rPr lang="en-US"/>
              <a:t>       slave挂掉只会影响级联的子节点，不会影响master，重启之后会重新执行全量同步。</a:t>
            </a:r>
            <a:endParaRPr lang="en-US"/>
          </a:p>
          <a:p>
            <a:endParaRPr lang="en-US"/>
          </a:p>
          <a:p>
            <a:r>
              <a:rPr lang="en-US"/>
              <a:t>    2. master挂掉</a:t>
            </a:r>
            <a:endParaRPr lang="en-US"/>
          </a:p>
          <a:p>
            <a:r>
              <a:rPr lang="en-US"/>
              <a:t>       2.1 选择一个slave节点升级为master节点</a:t>
            </a:r>
            <a:endParaRPr lang="en-US"/>
          </a:p>
          <a:p>
            <a:r>
              <a:rPr lang="en-US"/>
              <a:t>       2.2 修改其他slave节点的master地址</a:t>
            </a:r>
            <a:endParaRPr lang="en-US"/>
          </a:p>
          <a:p>
            <a:r>
              <a:rPr lang="en-US"/>
              <a:t>       2.3 修改客户端指向的master节点</a:t>
            </a:r>
            <a:endParaRPr lang="en-US"/>
          </a:p>
          <a:p>
            <a:r>
              <a:rPr lang="en-US"/>
              <a:t>    人工操作非常麻烦，这个时候可以祭出sentinel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7512</Words>
  <Application>WPS Presentation</Application>
  <PresentationFormat>Widescreen</PresentationFormat>
  <Paragraphs>821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Arial</vt:lpstr>
      <vt:lpstr>SimSun</vt:lpstr>
      <vt:lpstr>Wingdings</vt:lpstr>
      <vt:lpstr>DejaVu Sans</vt:lpstr>
      <vt:lpstr>Calibri Light</vt:lpstr>
      <vt:lpstr>SimSun</vt:lpstr>
      <vt:lpstr>文泉驿微米黑</vt:lpstr>
      <vt:lpstr>Calibri</vt:lpstr>
      <vt:lpstr>微软雅黑</vt:lpstr>
      <vt:lpstr>Arial Unicode MS</vt:lpstr>
      <vt:lpstr>Abyssinica SIL</vt:lpstr>
      <vt:lpstr>Office Theme</vt:lpstr>
      <vt:lpstr>目录</vt:lpstr>
      <vt:lpstr>主从</vt:lpstr>
      <vt:lpstr>二. 特性</vt:lpstr>
      <vt:lpstr>三. 同步</vt:lpstr>
      <vt:lpstr>PowerPoint 演示文稿</vt:lpstr>
      <vt:lpstr>PowerPoint 演示文稿</vt:lpstr>
      <vt:lpstr>四. 架构</vt:lpstr>
      <vt:lpstr>PowerPoint 演示文稿</vt:lpstr>
      <vt:lpstr>五. 故障</vt:lpstr>
      <vt:lpstr>2. 特性</vt:lpstr>
      <vt:lpstr>  3. 自动故障转移</vt:lpstr>
      <vt:lpstr>  3. 自动故障转移</vt:lpstr>
      <vt:lpstr>PowerPoint 演示文稿</vt:lpstr>
      <vt:lpstr>  3. 自动故障转移</vt:lpstr>
      <vt:lpstr>PowerPoint 演示文稿</vt:lpstr>
      <vt:lpstr>集群</vt:lpstr>
      <vt:lpstr>PowerPoint 演示文稿</vt:lpstr>
      <vt:lpstr>PowerPoint 演示文稿</vt:lpstr>
      <vt:lpstr>PowerPoint 演示文稿</vt:lpstr>
      <vt:lpstr>四. 故障转移</vt:lpstr>
      <vt:lpstr>PowerPoint 演示文稿</vt:lpstr>
      <vt:lpstr>六.　集群解决方案</vt:lpstr>
      <vt:lpstr>六.　集群解决方案</vt:lpstr>
      <vt:lpstr>双活</vt:lpstr>
      <vt:lpstr>    二. 模型</vt:lpstr>
      <vt:lpstr>PowerPoint 演示文稿</vt:lpstr>
      <vt:lpstr>PowerPoint 演示文稿</vt:lpstr>
      <vt:lpstr>    三. 同步</vt:lpstr>
      <vt:lpstr>    三. 同步</vt:lpstr>
      <vt:lpstr>缓存失效</vt:lpstr>
      <vt:lpstr>PowerPoint 演示文稿</vt:lpstr>
      <vt:lpstr>    二. 缓存雪崩</vt:lpstr>
      <vt:lpstr>一致性哈希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功能点</vt:lpstr>
      <vt:lpstr>PowerPoint 演示文稿</vt:lpstr>
      <vt:lpstr>    速度快的理由:</vt:lpstr>
      <vt:lpstr>PowerPoint 演示文稿</vt:lpstr>
      <vt:lpstr>    速度快的理由:</vt:lpstr>
      <vt:lpstr>过期策略</vt:lpstr>
      <vt:lpstr>redis和数据库双写一致</vt:lpstr>
      <vt:lpstr>redis和数据库双写一致</vt:lpstr>
      <vt:lpstr>redis为什么不推荐做为数据库使用</vt:lpstr>
      <vt:lpstr>常用管理命令</vt:lpstr>
      <vt:lpstr>常用管理命令</vt:lpstr>
      <vt:lpstr>常用管理命令</vt:lpstr>
      <vt:lpstr>常用管理命令</vt:lpstr>
      <vt:lpstr>常用管理命令</vt:lpstr>
      <vt:lpstr>常用管理命令</vt:lpstr>
      <vt:lpstr>常用管理命令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hanzecheng</dc:creator>
  <cp:lastModifiedBy>hanzecheng</cp:lastModifiedBy>
  <cp:revision>149</cp:revision>
  <dcterms:created xsi:type="dcterms:W3CDTF">2019-08-01T02:37:47Z</dcterms:created>
  <dcterms:modified xsi:type="dcterms:W3CDTF">2019-08-01T02:37:47Z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