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55"/>
  </p:notesMasterIdLst>
  <p:handoutMasterIdLst>
    <p:handoutMasterId r:id="rId56"/>
  </p:handoutMasterIdLst>
  <p:sldIdLst>
    <p:sldId id="266" r:id="rId5"/>
    <p:sldId id="267" r:id="rId6"/>
    <p:sldId id="268" r:id="rId7"/>
    <p:sldId id="269" r:id="rId8"/>
    <p:sldId id="270" r:id="rId9"/>
    <p:sldId id="281" r:id="rId10"/>
    <p:sldId id="282" r:id="rId11"/>
    <p:sldId id="272" r:id="rId12"/>
    <p:sldId id="273" r:id="rId13"/>
    <p:sldId id="283" r:id="rId14"/>
    <p:sldId id="274" r:id="rId15"/>
    <p:sldId id="284" r:id="rId16"/>
    <p:sldId id="275" r:id="rId17"/>
    <p:sldId id="276" r:id="rId18"/>
    <p:sldId id="277" r:id="rId19"/>
    <p:sldId id="278" r:id="rId20"/>
    <p:sldId id="285" r:id="rId21"/>
    <p:sldId id="286" r:id="rId22"/>
    <p:sldId id="287" r:id="rId23"/>
    <p:sldId id="288" r:id="rId24"/>
    <p:sldId id="289" r:id="rId25"/>
    <p:sldId id="308" r:id="rId26"/>
    <p:sldId id="309" r:id="rId27"/>
    <p:sldId id="290" r:id="rId28"/>
    <p:sldId id="312" r:id="rId29"/>
    <p:sldId id="291" r:id="rId30"/>
    <p:sldId id="292" r:id="rId31"/>
    <p:sldId id="310" r:id="rId32"/>
    <p:sldId id="311" r:id="rId33"/>
    <p:sldId id="313" r:id="rId34"/>
    <p:sldId id="314" r:id="rId35"/>
    <p:sldId id="315" r:id="rId36"/>
    <p:sldId id="316" r:id="rId37"/>
    <p:sldId id="293" r:id="rId38"/>
    <p:sldId id="294" r:id="rId39"/>
    <p:sldId id="307"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279" r:id="rId53"/>
    <p:sldId id="280" r:id="rId54"/>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9696"/>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27" autoAdjust="0"/>
    <p:restoredTop sz="69713" autoAdjust="0"/>
  </p:normalViewPr>
  <p:slideViewPr>
    <p:cSldViewPr>
      <p:cViewPr varScale="1">
        <p:scale>
          <a:sx n="62" d="100"/>
          <a:sy n="62" d="100"/>
        </p:scale>
        <p:origin x="2328"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cs typeface="+mn-cs"/>
              </a:defRPr>
            </a:lvl1pPr>
          </a:lstStyle>
          <a:p>
            <a:pPr>
              <a:defRPr/>
            </a:pPr>
            <a:endParaRPr lang="en-US"/>
          </a:p>
        </p:txBody>
      </p:sp>
      <p:sp>
        <p:nvSpPr>
          <p:cNvPr id="12291"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cs typeface="+mn-cs"/>
              </a:defRPr>
            </a:lvl1pPr>
          </a:lstStyle>
          <a:p>
            <a:pPr>
              <a:defRPr/>
            </a:pPr>
            <a:endParaRPr lang="en-US"/>
          </a:p>
        </p:txBody>
      </p:sp>
      <p:sp>
        <p:nvSpPr>
          <p:cNvPr id="12292"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cs typeface="+mn-cs"/>
              </a:defRPr>
            </a:lvl1pPr>
          </a:lstStyle>
          <a:p>
            <a:pPr>
              <a:defRPr/>
            </a:pPr>
            <a:endParaRPr lang="en-US"/>
          </a:p>
        </p:txBody>
      </p:sp>
      <p:sp>
        <p:nvSpPr>
          <p:cNvPr id="12293"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cs typeface="+mn-cs"/>
              </a:defRPr>
            </a:lvl1pPr>
          </a:lstStyle>
          <a:p>
            <a:pPr>
              <a:defRPr/>
            </a:pPr>
            <a:fld id="{DE78F7D3-C7FC-490E-A368-D75BDFD3B94D}" type="slidenum">
              <a:rPr lang="en-US"/>
              <a:pPr>
                <a:defRPr/>
              </a:pPr>
              <a:t>‹#›</a:t>
            </a:fld>
            <a:endParaRPr lang="en-US"/>
          </a:p>
        </p:txBody>
      </p:sp>
    </p:spTree>
    <p:extLst>
      <p:ext uri="{BB962C8B-B14F-4D97-AF65-F5344CB8AC3E}">
        <p14:creationId xmlns:p14="http://schemas.microsoft.com/office/powerpoint/2010/main" val="23557151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cs typeface="+mn-cs"/>
              </a:defRPr>
            </a:lvl1pPr>
          </a:lstStyle>
          <a:p>
            <a:pPr>
              <a:defRPr/>
            </a:pPr>
            <a:endParaRPr lang="en-US"/>
          </a:p>
        </p:txBody>
      </p:sp>
      <p:sp>
        <p:nvSpPr>
          <p:cNvPr id="9219"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cs typeface="+mn-cs"/>
              </a:defRPr>
            </a:lvl1pPr>
          </a:lstStyle>
          <a:p>
            <a:pPr>
              <a:defRPr/>
            </a:pPr>
            <a:endParaRPr lang="en-US"/>
          </a:p>
        </p:txBody>
      </p:sp>
      <p:sp>
        <p:nvSpPr>
          <p:cNvPr id="20484"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cs typeface="+mn-cs"/>
              </a:defRPr>
            </a:lvl1pPr>
          </a:lstStyle>
          <a:p>
            <a:pPr>
              <a:defRPr/>
            </a:pPr>
            <a:endParaRPr lang="en-US"/>
          </a:p>
        </p:txBody>
      </p:sp>
      <p:sp>
        <p:nvSpPr>
          <p:cNvPr id="9223"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cs typeface="+mn-cs"/>
              </a:defRPr>
            </a:lvl1pPr>
          </a:lstStyle>
          <a:p>
            <a:pPr>
              <a:defRPr/>
            </a:pPr>
            <a:fld id="{DAA84CCD-6AB5-4222-8C49-82D18D4B7514}" type="slidenum">
              <a:rPr lang="en-US"/>
              <a:pPr>
                <a:defRPr/>
              </a:pPr>
              <a:t>‹#›</a:t>
            </a:fld>
            <a:endParaRPr lang="en-US"/>
          </a:p>
        </p:txBody>
      </p:sp>
    </p:spTree>
    <p:extLst>
      <p:ext uri="{BB962C8B-B14F-4D97-AF65-F5344CB8AC3E}">
        <p14:creationId xmlns:p14="http://schemas.microsoft.com/office/powerpoint/2010/main" val="10295949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pPr eaLnBrk="1" hangingPunct="1"/>
            <a:endParaRPr lang="en-IN" smtClean="0">
              <a:latin typeface="Arial" charset="0"/>
            </a:endParaRPr>
          </a:p>
        </p:txBody>
      </p:sp>
      <p:sp>
        <p:nvSpPr>
          <p:cNvPr id="21508" name="Slide Number Placeholder 3"/>
          <p:cNvSpPr>
            <a:spLocks noGrp="1"/>
          </p:cNvSpPr>
          <p:nvPr>
            <p:ph type="sldNum" sz="quarter" idx="5"/>
          </p:nvPr>
        </p:nvSpPr>
        <p:spPr/>
        <p:txBody>
          <a:bodyPr/>
          <a:lstStyle/>
          <a:p>
            <a:pPr>
              <a:defRPr/>
            </a:pPr>
            <a:fld id="{3BD24061-49D6-4AE4-8948-38C813450EE6}" type="slidenum">
              <a:rPr lang="en-US" smtClean="0">
                <a:latin typeface="Arial" charset="0"/>
              </a:rPr>
              <a:pPr>
                <a:defRPr/>
              </a:pPr>
              <a:t>1</a:t>
            </a:fld>
            <a:endParaRPr lang="en-US" smtClean="0">
              <a:latin typeface="Arial" charset="0"/>
            </a:endParaRPr>
          </a:p>
        </p:txBody>
      </p:sp>
    </p:spTree>
    <p:extLst>
      <p:ext uri="{BB962C8B-B14F-4D97-AF65-F5344CB8AC3E}">
        <p14:creationId xmlns:p14="http://schemas.microsoft.com/office/powerpoint/2010/main" val="2480156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p:txBody>
          <a:bodyPr/>
          <a:lstStyle/>
          <a:p>
            <a:pPr>
              <a:defRPr/>
            </a:pPr>
            <a:fld id="{DC7E8FA7-701D-4393-AFEA-2D0D24A1436F}" type="slidenum">
              <a:rPr lang="en-US" smtClean="0">
                <a:latin typeface="Arial" charset="0"/>
              </a:rPr>
              <a:pPr>
                <a:defRPr/>
              </a:pPr>
              <a:t>10</a:t>
            </a:fld>
            <a:endParaRPr lang="en-US" smtClean="0">
              <a:latin typeface="Arial"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smtClean="0">
                <a:solidFill>
                  <a:srgbClr val="008000"/>
                </a:solidFill>
                <a:latin typeface="Arial" charset="0"/>
                <a:cs typeface="Arial" charset="0"/>
              </a:rPr>
              <a:t>3 important philosophies used in RAD:</a:t>
            </a:r>
          </a:p>
          <a:p>
            <a:pPr marL="685800" lvl="1" indent="-228600" eaLnBrk="1" hangingPunct="1">
              <a:buFontTx/>
              <a:buChar char="•"/>
            </a:pPr>
            <a:r>
              <a:rPr lang="en-US" smtClean="0">
                <a:solidFill>
                  <a:srgbClr val="008000"/>
                </a:solidFill>
                <a:latin typeface="Arial" charset="0"/>
                <a:cs typeface="Arial" charset="0"/>
              </a:rPr>
              <a:t>Component based construction</a:t>
            </a:r>
          </a:p>
          <a:p>
            <a:pPr marL="685800" lvl="1" indent="-228600" eaLnBrk="1" hangingPunct="1">
              <a:buFontTx/>
              <a:buChar char="•"/>
            </a:pPr>
            <a:r>
              <a:rPr lang="en-US" smtClean="0">
                <a:solidFill>
                  <a:srgbClr val="008000"/>
                </a:solidFill>
                <a:latin typeface="Arial" charset="0"/>
                <a:cs typeface="Arial" charset="0"/>
              </a:rPr>
              <a:t>Tool based approach to system development</a:t>
            </a:r>
          </a:p>
          <a:p>
            <a:pPr marL="685800" lvl="1" indent="-228600" eaLnBrk="1" hangingPunct="1">
              <a:buFontTx/>
              <a:buChar char="•"/>
            </a:pPr>
            <a:r>
              <a:rPr lang="en-US" smtClean="0">
                <a:solidFill>
                  <a:srgbClr val="008000"/>
                </a:solidFill>
                <a:latin typeface="Arial" charset="0"/>
                <a:cs typeface="Arial" charset="0"/>
              </a:rPr>
              <a:t>Use of highly skilled resources for the roles</a:t>
            </a:r>
          </a:p>
        </p:txBody>
      </p:sp>
    </p:spTree>
    <p:extLst>
      <p:ext uri="{BB962C8B-B14F-4D97-AF65-F5344CB8AC3E}">
        <p14:creationId xmlns:p14="http://schemas.microsoft.com/office/powerpoint/2010/main" val="1832221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DAA84CCD-6AB5-4222-8C49-82D18D4B7514}" type="slidenum">
              <a:rPr lang="en-US" smtClean="0"/>
              <a:pPr>
                <a:defRPr/>
              </a:pPr>
              <a:t>12</a:t>
            </a:fld>
            <a:endParaRPr lang="en-US"/>
          </a:p>
        </p:txBody>
      </p:sp>
    </p:spTree>
    <p:extLst>
      <p:ext uri="{BB962C8B-B14F-4D97-AF65-F5344CB8AC3E}">
        <p14:creationId xmlns:p14="http://schemas.microsoft.com/office/powerpoint/2010/main" val="856732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p:txBody>
          <a:bodyPr/>
          <a:lstStyle/>
          <a:p>
            <a:pPr>
              <a:defRPr/>
            </a:pPr>
            <a:fld id="{64836EB1-4B52-4BB3-8D82-50E4C9D9E465}" type="slidenum">
              <a:rPr lang="en-IN" smtClean="0">
                <a:latin typeface="Arial" charset="0"/>
              </a:rPr>
              <a:pPr>
                <a:defRPr/>
              </a:pPr>
              <a:t>13</a:t>
            </a:fld>
            <a:endParaRPr lang="en-IN" smtClean="0">
              <a:latin typeface="Arial"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buFontTx/>
              <a:buChar char="•"/>
            </a:pPr>
            <a:r>
              <a:rPr lang="en-IN" smtClean="0">
                <a:latin typeface="Arial" charset="0"/>
              </a:rPr>
              <a:t> Prototypes can belong to two categories:</a:t>
            </a:r>
          </a:p>
          <a:p>
            <a:pPr lvl="1" eaLnBrk="1" hangingPunct="1">
              <a:buFontTx/>
              <a:buChar char="•"/>
            </a:pPr>
            <a:r>
              <a:rPr lang="en-IN" smtClean="0">
                <a:latin typeface="Arial" charset="0"/>
              </a:rPr>
              <a:t> Evolutionary or reusable – takes longer to make and more expensive but can be used for building the real product </a:t>
            </a:r>
          </a:p>
          <a:p>
            <a:pPr lvl="1" eaLnBrk="1" hangingPunct="1">
              <a:buFontTx/>
              <a:buChar char="•"/>
            </a:pPr>
            <a:r>
              <a:rPr lang="en-IN" smtClean="0">
                <a:latin typeface="Arial" charset="0"/>
              </a:rPr>
              <a:t> Throwaway – faster and cheaper to make but has to be discarded since does not have any real functionality/code built in </a:t>
            </a:r>
          </a:p>
        </p:txBody>
      </p:sp>
    </p:spTree>
    <p:extLst>
      <p:ext uri="{BB962C8B-B14F-4D97-AF65-F5344CB8AC3E}">
        <p14:creationId xmlns:p14="http://schemas.microsoft.com/office/powerpoint/2010/main" val="1913617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pPr>
              <a:buFontTx/>
              <a:buChar char="•"/>
            </a:pPr>
            <a:r>
              <a:rPr lang="en-US" smtClean="0">
                <a:latin typeface="Arial" charset="0"/>
              </a:rPr>
              <a:t> 4 Phases or task regions in Spiral model:</a:t>
            </a:r>
          </a:p>
          <a:p>
            <a:pPr lvl="1">
              <a:buFontTx/>
              <a:buChar char="•"/>
            </a:pPr>
            <a:r>
              <a:rPr lang="en-US" smtClean="0">
                <a:latin typeface="Arial" charset="0"/>
              </a:rPr>
              <a:t> Planning</a:t>
            </a:r>
          </a:p>
          <a:p>
            <a:pPr lvl="1">
              <a:buFontTx/>
              <a:buChar char="•"/>
            </a:pPr>
            <a:r>
              <a:rPr lang="en-US" smtClean="0">
                <a:latin typeface="Arial" charset="0"/>
              </a:rPr>
              <a:t> Risk analysis</a:t>
            </a:r>
          </a:p>
          <a:p>
            <a:pPr lvl="1">
              <a:buFontTx/>
              <a:buChar char="•"/>
            </a:pPr>
            <a:r>
              <a:rPr lang="en-US" smtClean="0">
                <a:latin typeface="Arial" charset="0"/>
              </a:rPr>
              <a:t> Engineering (here the prototypes are developed; prototype is a mandatory deliverable in Spiral model)</a:t>
            </a:r>
          </a:p>
          <a:p>
            <a:pPr lvl="1">
              <a:buFontTx/>
              <a:buChar char="•"/>
            </a:pPr>
            <a:r>
              <a:rPr lang="en-US" smtClean="0">
                <a:latin typeface="Arial" charset="0"/>
              </a:rPr>
              <a:t> Evaluation (customer evaluates the prototype and gives his decision either ‘go’ or ‘no go’) </a:t>
            </a:r>
          </a:p>
        </p:txBody>
      </p:sp>
      <p:sp>
        <p:nvSpPr>
          <p:cNvPr id="4" name="Slide Number Placeholder 3"/>
          <p:cNvSpPr>
            <a:spLocks noGrp="1"/>
          </p:cNvSpPr>
          <p:nvPr>
            <p:ph type="sldNum" sz="quarter" idx="5"/>
          </p:nvPr>
        </p:nvSpPr>
        <p:spPr/>
        <p:txBody>
          <a:bodyPr/>
          <a:lstStyle/>
          <a:p>
            <a:pPr>
              <a:defRPr/>
            </a:pPr>
            <a:fld id="{5692CE7C-3BA1-44E3-85D5-A5F4F43B029D}" type="slidenum">
              <a:rPr lang="en-US" smtClean="0"/>
              <a:pPr>
                <a:defRPr/>
              </a:pPr>
              <a:t>14</a:t>
            </a:fld>
            <a:endParaRPr lang="en-US"/>
          </a:p>
        </p:txBody>
      </p:sp>
    </p:spTree>
    <p:extLst>
      <p:ext uri="{BB962C8B-B14F-4D97-AF65-F5344CB8AC3E}">
        <p14:creationId xmlns:p14="http://schemas.microsoft.com/office/powerpoint/2010/main" val="1657359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p>
            <a:pPr>
              <a:defRPr/>
            </a:pPr>
            <a:fld id="{7401223C-6638-46FB-8A7A-610E0F481B7E}" type="slidenum">
              <a:rPr lang="en-IN" smtClean="0">
                <a:latin typeface="Arial" charset="0"/>
              </a:rPr>
              <a:pPr>
                <a:defRPr/>
              </a:pPr>
              <a:t>16</a:t>
            </a:fld>
            <a:endParaRPr lang="en-IN" smtClean="0">
              <a:latin typeface="Arial"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IN" dirty="0" smtClean="0">
              <a:latin typeface="Arial" charset="0"/>
            </a:endParaRPr>
          </a:p>
        </p:txBody>
      </p:sp>
    </p:spTree>
    <p:extLst>
      <p:ext uri="{BB962C8B-B14F-4D97-AF65-F5344CB8AC3E}">
        <p14:creationId xmlns:p14="http://schemas.microsoft.com/office/powerpoint/2010/main" val="1646589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10"/>
          <p:cNvSpPr>
            <a:spLocks noGrp="1" noChangeArrowheads="1"/>
          </p:cNvSpPr>
          <p:nvPr>
            <p:ph type="sldNum"/>
          </p:nvPr>
        </p:nvSpPr>
        <p:spPr>
          <a:ln/>
        </p:spPr>
        <p:txBody>
          <a:bodyPr/>
          <a:lstStyle/>
          <a:p>
            <a:fld id="{11C7DA15-BCD8-45FA-98B9-3C131C8B75A9}" type="slidenum">
              <a:rPr lang="en-US" altLang="en-US"/>
              <a:pPr/>
              <a:t>17</a:t>
            </a:fld>
            <a:endParaRPr lang="en-US" altLang="en-US"/>
          </a:p>
        </p:txBody>
      </p:sp>
      <p:sp>
        <p:nvSpPr>
          <p:cNvPr id="71681" name="Text Box 1"/>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9680" rIns="90000" bIns="450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hangingPunct="1">
              <a:lnSpc>
                <a:spcPct val="98000"/>
              </a:lnSpc>
            </a:pPr>
            <a:fld id="{33DEB7FD-B292-4F1D-8091-E9DF442F065E}" type="slidenum">
              <a:rPr lang="en-US" altLang="en-US">
                <a:latin typeface="+mn-lt" charset="0"/>
                <a:ea typeface="+mn-ea" charset="0"/>
                <a:cs typeface="+mn-ea" charset="0"/>
              </a:rPr>
              <a:pPr hangingPunct="1">
                <a:lnSpc>
                  <a:spcPct val="98000"/>
                </a:lnSpc>
              </a:pPr>
              <a:t>17</a:t>
            </a:fld>
            <a:fld id="{A837355F-EAA2-422D-9106-A59A788D8C1D}" type="slidenum">
              <a:rPr lang="en-US" altLang="en-US">
                <a:latin typeface="+mn-lt" charset="0"/>
                <a:ea typeface="+mn-ea" charset="0"/>
                <a:cs typeface="+mn-ea" charset="0"/>
              </a:rPr>
              <a:pPr hangingPunct="1">
                <a:lnSpc>
                  <a:spcPct val="98000"/>
                </a:lnSpc>
              </a:pPr>
              <a:t>17</a:t>
            </a:fld>
            <a:endParaRPr lang="en-US" altLang="en-US">
              <a:latin typeface="+mn-lt" charset="0"/>
              <a:ea typeface="+mn-ea" charset="0"/>
              <a:cs typeface="+mn-ea" charset="0"/>
            </a:endParaRPr>
          </a:p>
        </p:txBody>
      </p:sp>
      <p:sp>
        <p:nvSpPr>
          <p:cNvPr id="71682" name="Rectangle 2"/>
          <p:cNvSpPr>
            <a:spLocks noChangeArrowheads="1"/>
          </p:cNvSpPr>
          <p:nvPr/>
        </p:nvSpPr>
        <p:spPr bwMode="auto">
          <a:xfrm>
            <a:off x="3881438" y="8686800"/>
            <a:ext cx="29718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156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algn="r" hangingPunct="1">
              <a:lnSpc>
                <a:spcPct val="90000"/>
              </a:lnSpc>
            </a:pPr>
            <a:fld id="{C8971F37-657F-420D-AE4E-D1FB430A4E05}" type="slidenum">
              <a:rPr lang="en-US" altLang="en-US" sz="1300">
                <a:latin typeface="Times New Roman" panose="02020603050405020304" pitchFamily="18" charset="0"/>
                <a:ea typeface="+mn-ea" charset="0"/>
                <a:cs typeface="+mn-ea" charset="0"/>
              </a:rPr>
              <a:pPr algn="r" hangingPunct="1">
                <a:lnSpc>
                  <a:spcPct val="90000"/>
                </a:lnSpc>
              </a:pPr>
              <a:t>17</a:t>
            </a:fld>
            <a:endParaRPr lang="en-US" altLang="en-US" sz="1300">
              <a:latin typeface="Times New Roman" panose="02020603050405020304" pitchFamily="18" charset="0"/>
              <a:ea typeface="+mn-ea" charset="0"/>
              <a:cs typeface="+mn-ea" charset="0"/>
            </a:endParaRPr>
          </a:p>
        </p:txBody>
      </p:sp>
      <p:sp>
        <p:nvSpPr>
          <p:cNvPr id="71683" name="Rectangle 3"/>
          <p:cNvSpPr>
            <a:spLocks noChangeArrowheads="1"/>
          </p:cNvSpPr>
          <p:nvPr/>
        </p:nvSpPr>
        <p:spPr bwMode="auto">
          <a:xfrm>
            <a:off x="1209675" y="693738"/>
            <a:ext cx="4437063"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1684" name="Text Box 4"/>
          <p:cNvSpPr txBox="1">
            <a:spLocks noChangeArrowheads="1"/>
          </p:cNvSpPr>
          <p:nvPr>
            <p:ph type="body"/>
          </p:nvPr>
        </p:nvSpPr>
        <p:spPr bwMode="auto">
          <a:xfrm>
            <a:off x="685800" y="4343400"/>
            <a:ext cx="5483225" cy="9009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9680" rIns="90000" bIns="45000"/>
          <a:lstStyle/>
          <a:p>
            <a:pPr eaLnBrk="1" hangingPunct="1">
              <a:lnSpc>
                <a:spcPct val="98000"/>
              </a:lnSpc>
              <a:spcBef>
                <a:spcPts val="41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latin typeface="+mn-lt" charset="0"/>
                <a:ea typeface="+mn-ea" charset="0"/>
                <a:cs typeface="+mn-ea" charset="0"/>
              </a:rPr>
              <a:t>All the methodologies described before are based on the premise that any software development process should be predictable and repeatable. One of the criticisms against these methodologies is that there is more emphasis on following procedures and preparing documentation. They are considered to be heavyweight or rigorous. They are also criticized for their excessive emphasis on structure. There is a movement called Agile Software Movement, questioning this premise. The proponents argue that software development being essentially a human activity, there will always have variations in processes and inputs and the model should be flexible enough to handle the variations.</a:t>
            </a:r>
          </a:p>
          <a:p>
            <a:pPr eaLnBrk="1" hangingPunct="1">
              <a:lnSpc>
                <a:spcPct val="98000"/>
              </a:lnSpc>
              <a:spcBef>
                <a:spcPts val="41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latin typeface="+mn-lt" charset="0"/>
                <a:ea typeface="+mn-ea" charset="0"/>
                <a:cs typeface="+mn-ea" charset="0"/>
              </a:rPr>
              <a:t> For example: the entire set of software requirements cannot be known at the beginning of the project nor do they remain static. If the model cannot handle this dynamism, then there can be lot of wastage of effort or the final product may not meet the customer's needs. Hence the agile methodologies advocate the principle "build short, build often". That is the given project is broken up in to subprojects and each subproject is developed and integrated in to the already delivered system. This way the customer gets continuous delivery of useful and usable systems. The subprojects are chosen so that they have short delivery cycles, usually of the order of 3 to 4 weeks. </a:t>
            </a:r>
          </a:p>
        </p:txBody>
      </p:sp>
    </p:spTree>
    <p:extLst>
      <p:ext uri="{BB962C8B-B14F-4D97-AF65-F5344CB8AC3E}">
        <p14:creationId xmlns:p14="http://schemas.microsoft.com/office/powerpoint/2010/main" val="1196860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10"/>
          <p:cNvSpPr>
            <a:spLocks noGrp="1" noChangeArrowheads="1"/>
          </p:cNvSpPr>
          <p:nvPr>
            <p:ph type="sldNum"/>
          </p:nvPr>
        </p:nvSpPr>
        <p:spPr>
          <a:ln/>
        </p:spPr>
        <p:txBody>
          <a:bodyPr/>
          <a:lstStyle/>
          <a:p>
            <a:fld id="{C88D218E-1744-4789-983B-9ED03AAF11C5}" type="slidenum">
              <a:rPr lang="en-US" altLang="en-US"/>
              <a:pPr/>
              <a:t>18</a:t>
            </a:fld>
            <a:endParaRPr lang="en-US" altLang="en-US"/>
          </a:p>
        </p:txBody>
      </p:sp>
      <p:sp>
        <p:nvSpPr>
          <p:cNvPr id="72705" name="Text Box 1"/>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9680" rIns="90000" bIns="450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hangingPunct="1">
              <a:lnSpc>
                <a:spcPct val="98000"/>
              </a:lnSpc>
            </a:pPr>
            <a:fld id="{EAD80854-8FC5-45BC-84B6-0FA7D54C8F60}" type="slidenum">
              <a:rPr lang="en-US" altLang="en-US">
                <a:latin typeface="+mn-lt" charset="0"/>
                <a:ea typeface="+mn-ea" charset="0"/>
                <a:cs typeface="+mn-ea" charset="0"/>
              </a:rPr>
              <a:pPr hangingPunct="1">
                <a:lnSpc>
                  <a:spcPct val="98000"/>
                </a:lnSpc>
              </a:pPr>
              <a:t>18</a:t>
            </a:fld>
            <a:fld id="{12648BC7-EF68-410E-8224-5AA6F6D955F8}" type="slidenum">
              <a:rPr lang="en-US" altLang="en-US">
                <a:latin typeface="+mn-lt" charset="0"/>
                <a:ea typeface="+mn-ea" charset="0"/>
                <a:cs typeface="+mn-ea" charset="0"/>
              </a:rPr>
              <a:pPr hangingPunct="1">
                <a:lnSpc>
                  <a:spcPct val="98000"/>
                </a:lnSpc>
              </a:pPr>
              <a:t>18</a:t>
            </a:fld>
            <a:endParaRPr lang="en-US" altLang="en-US">
              <a:latin typeface="+mn-lt" charset="0"/>
              <a:ea typeface="+mn-ea" charset="0"/>
              <a:cs typeface="+mn-ea" charset="0"/>
            </a:endParaRPr>
          </a:p>
        </p:txBody>
      </p:sp>
      <p:sp>
        <p:nvSpPr>
          <p:cNvPr id="72706" name="Text Box 2"/>
          <p:cNvSpPr txBox="1">
            <a:spLocks noChangeArrowheads="1"/>
          </p:cNvSpPr>
          <p:nvPr/>
        </p:nvSpPr>
        <p:spPr bwMode="auto">
          <a:xfrm>
            <a:off x="1143000" y="693738"/>
            <a:ext cx="4567238" cy="342582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2707" name="Rectangle 3"/>
          <p:cNvSpPr txBox="1">
            <a:spLocks noChangeArrowheads="1"/>
          </p:cNvSpPr>
          <p:nvPr>
            <p:ph type="body"/>
          </p:nvPr>
        </p:nvSpPr>
        <p:spPr bwMode="auto">
          <a:xfrm>
            <a:off x="777875" y="4776788"/>
            <a:ext cx="6211888" cy="4519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652375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10"/>
          <p:cNvSpPr>
            <a:spLocks noGrp="1" noChangeArrowheads="1"/>
          </p:cNvSpPr>
          <p:nvPr>
            <p:ph type="sldNum"/>
          </p:nvPr>
        </p:nvSpPr>
        <p:spPr>
          <a:ln/>
        </p:spPr>
        <p:txBody>
          <a:bodyPr/>
          <a:lstStyle/>
          <a:p>
            <a:fld id="{24D5C5F4-917C-4BA0-8401-C582AA13EA75}" type="slidenum">
              <a:rPr lang="en-US" altLang="en-US"/>
              <a:pPr/>
              <a:t>19</a:t>
            </a:fld>
            <a:endParaRPr lang="en-US" altLang="en-US"/>
          </a:p>
        </p:txBody>
      </p:sp>
      <p:sp>
        <p:nvSpPr>
          <p:cNvPr id="73729" name="Text Box 1"/>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9680" rIns="90000" bIns="450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hangingPunct="1">
              <a:lnSpc>
                <a:spcPct val="98000"/>
              </a:lnSpc>
            </a:pPr>
            <a:fld id="{BF70C37B-0BF1-4427-A7C5-09703E90D95C}" type="slidenum">
              <a:rPr lang="en-US" altLang="en-US">
                <a:latin typeface="+mn-lt" charset="0"/>
                <a:ea typeface="+mn-ea" charset="0"/>
                <a:cs typeface="+mn-ea" charset="0"/>
              </a:rPr>
              <a:pPr hangingPunct="1">
                <a:lnSpc>
                  <a:spcPct val="98000"/>
                </a:lnSpc>
              </a:pPr>
              <a:t>19</a:t>
            </a:fld>
            <a:fld id="{D9884CE1-204D-4CDE-BF60-157E543DF7BD}" type="slidenum">
              <a:rPr lang="en-US" altLang="en-US">
                <a:latin typeface="+mn-lt" charset="0"/>
                <a:ea typeface="+mn-ea" charset="0"/>
                <a:cs typeface="+mn-ea" charset="0"/>
              </a:rPr>
              <a:pPr hangingPunct="1">
                <a:lnSpc>
                  <a:spcPct val="98000"/>
                </a:lnSpc>
              </a:pPr>
              <a:t>19</a:t>
            </a:fld>
            <a:endParaRPr lang="en-US" altLang="en-US">
              <a:latin typeface="+mn-lt" charset="0"/>
              <a:ea typeface="+mn-ea" charset="0"/>
              <a:cs typeface="+mn-ea" charset="0"/>
            </a:endParaRPr>
          </a:p>
        </p:txBody>
      </p:sp>
      <p:sp>
        <p:nvSpPr>
          <p:cNvPr id="73730" name="Text Box 2"/>
          <p:cNvSpPr txBox="1">
            <a:spLocks noChangeArrowheads="1"/>
          </p:cNvSpPr>
          <p:nvPr/>
        </p:nvSpPr>
        <p:spPr bwMode="auto">
          <a:xfrm>
            <a:off x="1143000" y="693738"/>
            <a:ext cx="4567238" cy="342582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3731" name="Rectangle 3"/>
          <p:cNvSpPr txBox="1">
            <a:spLocks noChangeArrowheads="1"/>
          </p:cNvSpPr>
          <p:nvPr>
            <p:ph type="body"/>
          </p:nvPr>
        </p:nvSpPr>
        <p:spPr bwMode="auto">
          <a:xfrm>
            <a:off x="777875" y="4776788"/>
            <a:ext cx="6211888" cy="4519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191166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10"/>
          <p:cNvSpPr>
            <a:spLocks noGrp="1" noChangeArrowheads="1"/>
          </p:cNvSpPr>
          <p:nvPr>
            <p:ph type="sldNum"/>
          </p:nvPr>
        </p:nvSpPr>
        <p:spPr>
          <a:ln/>
        </p:spPr>
        <p:txBody>
          <a:bodyPr/>
          <a:lstStyle/>
          <a:p>
            <a:fld id="{388B4761-9FA1-4CE0-87E5-03CACEAAA515}" type="slidenum">
              <a:rPr lang="en-US" altLang="en-US"/>
              <a:pPr/>
              <a:t>20</a:t>
            </a:fld>
            <a:endParaRPr lang="en-US" altLang="en-US"/>
          </a:p>
        </p:txBody>
      </p:sp>
      <p:sp>
        <p:nvSpPr>
          <p:cNvPr id="74753" name="Text Box 1"/>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9680" rIns="90000" bIns="450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hangingPunct="1">
              <a:lnSpc>
                <a:spcPct val="98000"/>
              </a:lnSpc>
            </a:pPr>
            <a:fld id="{A4D68362-6378-4647-83AF-97D328FA75C9}" type="slidenum">
              <a:rPr lang="en-US" altLang="en-US">
                <a:latin typeface="+mn-lt" charset="0"/>
                <a:ea typeface="+mn-ea" charset="0"/>
                <a:cs typeface="+mn-ea" charset="0"/>
              </a:rPr>
              <a:pPr hangingPunct="1">
                <a:lnSpc>
                  <a:spcPct val="98000"/>
                </a:lnSpc>
              </a:pPr>
              <a:t>20</a:t>
            </a:fld>
            <a:fld id="{8BCD9671-20D4-461A-B236-9FD5FCDB2EC9}" type="slidenum">
              <a:rPr lang="en-US" altLang="en-US">
                <a:latin typeface="+mn-lt" charset="0"/>
                <a:ea typeface="+mn-ea" charset="0"/>
                <a:cs typeface="+mn-ea" charset="0"/>
              </a:rPr>
              <a:pPr hangingPunct="1">
                <a:lnSpc>
                  <a:spcPct val="98000"/>
                </a:lnSpc>
              </a:pPr>
              <a:t>20</a:t>
            </a:fld>
            <a:endParaRPr lang="en-US" altLang="en-US">
              <a:latin typeface="+mn-lt" charset="0"/>
              <a:ea typeface="+mn-ea" charset="0"/>
              <a:cs typeface="+mn-ea" charset="0"/>
            </a:endParaRPr>
          </a:p>
        </p:txBody>
      </p:sp>
      <p:sp>
        <p:nvSpPr>
          <p:cNvPr id="74754" name="Rectangle 2"/>
          <p:cNvSpPr>
            <a:spLocks noChangeArrowheads="1"/>
          </p:cNvSpPr>
          <p:nvPr/>
        </p:nvSpPr>
        <p:spPr bwMode="auto">
          <a:xfrm>
            <a:off x="1209675" y="693738"/>
            <a:ext cx="4432300" cy="342423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4755" name="Text Box 3"/>
          <p:cNvSpPr txBox="1">
            <a:spLocks noChangeArrowheads="1"/>
          </p:cNvSpPr>
          <p:nvPr>
            <p:ph type="body"/>
          </p:nvPr>
        </p:nvSpPr>
        <p:spPr bwMode="auto">
          <a:xfrm>
            <a:off x="685800" y="4343400"/>
            <a:ext cx="5481638" cy="94345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9680" rIns="90000" bIns="45000"/>
          <a:lstStyle/>
          <a:p>
            <a:pPr eaLnBrk="1" hangingPunct="1">
              <a:lnSpc>
                <a:spcPct val="98000"/>
              </a:lnSpc>
              <a:spcBef>
                <a:spcPts val="41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a:latin typeface="+mn-lt" charset="0"/>
                <a:ea typeface="+mn-ea" charset="0"/>
                <a:cs typeface="+mn-ea" charset="0"/>
              </a:rPr>
              <a:t>Product Owner:</a:t>
            </a:r>
            <a:r>
              <a:rPr lang="en-US" altLang="en-US" sz="1800">
                <a:latin typeface="+mn-lt" charset="0"/>
                <a:ea typeface="+mn-ea" charset="0"/>
                <a:cs typeface="+mn-ea" charset="0"/>
              </a:rPr>
              <a:t> In Scrum, the Product owner is responsible for communicating the vision of the product to the development team. He or she must also represent the customer’s interests through requirements and prioritization. Because the Product Owner has the most authority of the three roles, it’s also the role with the most responsibility</a:t>
            </a:r>
          </a:p>
          <a:p>
            <a:pPr eaLnBrk="1" hangingPunct="1">
              <a:lnSpc>
                <a:spcPct val="98000"/>
              </a:lnSpc>
              <a:spcBef>
                <a:spcPts val="41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a:latin typeface="+mn-lt" charset="0"/>
                <a:ea typeface="+mn-ea" charset="0"/>
                <a:cs typeface="+mn-ea" charset="0"/>
              </a:rPr>
              <a:t>Scrum Master:</a:t>
            </a:r>
            <a:r>
              <a:rPr lang="en-US" altLang="en-US" sz="1800">
                <a:latin typeface="+mn-lt" charset="0"/>
                <a:ea typeface="+mn-ea" charset="0"/>
                <a:cs typeface="+mn-ea" charset="0"/>
              </a:rPr>
              <a:t> The Scrum Master acts as a liaison between the Product Owner and the team. The Scrum Master does not manage the team. Instead, he or she works to remove any impediments that are obstructing the team from achieving its sprint goals. In short, this role helps the team remain creative and productive, while making sure its successes are visible to the Product Owner. The Scrum Master also works to advise the Product Owner about how to maximize ROI for the team.</a:t>
            </a:r>
          </a:p>
          <a:p>
            <a:pPr eaLnBrk="1" hangingPunct="1">
              <a:lnSpc>
                <a:spcPct val="98000"/>
              </a:lnSpc>
              <a:spcBef>
                <a:spcPts val="41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a:latin typeface="+mn-lt" charset="0"/>
                <a:ea typeface="+mn-ea" charset="0"/>
                <a:cs typeface="+mn-ea" charset="0"/>
              </a:rPr>
              <a:t>Team Member:</a:t>
            </a:r>
            <a:r>
              <a:rPr lang="en-US" altLang="en-US" sz="1800">
                <a:latin typeface="+mn-lt" charset="0"/>
                <a:ea typeface="+mn-ea" charset="0"/>
                <a:cs typeface="+mn-ea" charset="0"/>
              </a:rPr>
              <a:t> In the Scrum methodology, the team is responsible for completing work. For software projects, a typical team includes a mix of software engineers, architects, programmers, analysts, QA experts, testers, and UI designers. Each sprint, the team is responsible for determining how it will accomplish the work to be completed. This grants teams a great deal of autonomy, but, similar to the Product Owner’s situation, that freedom is accompanied by a responsibility to meet the goals of the sprint.</a:t>
            </a:r>
          </a:p>
          <a:p>
            <a:pPr eaLnBrk="1" hangingPunct="1">
              <a:lnSpc>
                <a:spcPct val="98000"/>
              </a:lnSpc>
              <a:spcBef>
                <a:spcPts val="41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a:latin typeface="+mn-lt" charset="0"/>
              <a:ea typeface="+mn-ea" charset="0"/>
              <a:cs typeface="+mn-ea" charset="0"/>
            </a:endParaRPr>
          </a:p>
          <a:p>
            <a:pPr eaLnBrk="1" hangingPunct="1">
              <a:lnSpc>
                <a:spcPct val="98000"/>
              </a:lnSpc>
              <a:spcBef>
                <a:spcPts val="41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a:latin typeface="+mn-lt" charset="0"/>
              <a:ea typeface="+mn-ea" charset="0"/>
              <a:cs typeface="+mn-ea" charset="0"/>
            </a:endParaRPr>
          </a:p>
        </p:txBody>
      </p:sp>
      <p:sp>
        <p:nvSpPr>
          <p:cNvPr id="74756" name="Rectangle 4"/>
          <p:cNvSpPr>
            <a:spLocks noChangeArrowheads="1"/>
          </p:cNvSpPr>
          <p:nvPr/>
        </p:nvSpPr>
        <p:spPr bwMode="auto">
          <a:xfrm>
            <a:off x="3881438" y="8686800"/>
            <a:ext cx="29718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156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algn="r" hangingPunct="1">
              <a:lnSpc>
                <a:spcPct val="90000"/>
              </a:lnSpc>
            </a:pPr>
            <a:fld id="{E2922EDD-3B03-4112-9416-D5CB3D1B4B7C}" type="slidenum">
              <a:rPr lang="en-US" altLang="en-US" sz="1300">
                <a:latin typeface="Times New Roman" panose="02020603050405020304" pitchFamily="18" charset="0"/>
                <a:ea typeface="+mn-ea" charset="0"/>
                <a:cs typeface="+mn-ea" charset="0"/>
              </a:rPr>
              <a:pPr algn="r" hangingPunct="1">
                <a:lnSpc>
                  <a:spcPct val="90000"/>
                </a:lnSpc>
              </a:pPr>
              <a:t>20</a:t>
            </a:fld>
            <a:endParaRPr lang="en-US" altLang="en-US" sz="1300">
              <a:latin typeface="Times New Roman" panose="02020603050405020304" pitchFamily="18" charset="0"/>
              <a:ea typeface="+mn-ea" charset="0"/>
              <a:cs typeface="+mn-ea" charset="0"/>
            </a:endParaRPr>
          </a:p>
        </p:txBody>
      </p:sp>
    </p:spTree>
    <p:extLst>
      <p:ext uri="{BB962C8B-B14F-4D97-AF65-F5344CB8AC3E}">
        <p14:creationId xmlns:p14="http://schemas.microsoft.com/office/powerpoint/2010/main" val="42152552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10"/>
          <p:cNvSpPr>
            <a:spLocks noGrp="1" noChangeArrowheads="1"/>
          </p:cNvSpPr>
          <p:nvPr>
            <p:ph type="sldNum"/>
          </p:nvPr>
        </p:nvSpPr>
        <p:spPr>
          <a:ln/>
        </p:spPr>
        <p:txBody>
          <a:bodyPr/>
          <a:lstStyle/>
          <a:p>
            <a:fld id="{94C4DC16-8475-463E-B0BD-67B5698E3253}" type="slidenum">
              <a:rPr lang="en-US" altLang="en-US"/>
              <a:pPr/>
              <a:t>21</a:t>
            </a:fld>
            <a:endParaRPr lang="en-US" altLang="en-US"/>
          </a:p>
        </p:txBody>
      </p:sp>
      <p:sp>
        <p:nvSpPr>
          <p:cNvPr id="75777" name="Text Box 1"/>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9680" rIns="90000" bIns="450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hangingPunct="1">
              <a:lnSpc>
                <a:spcPct val="98000"/>
              </a:lnSpc>
            </a:pPr>
            <a:fld id="{6BD2CFC3-903A-4F51-86DF-7ADA5A376AAE}" type="slidenum">
              <a:rPr lang="en-US" altLang="en-US">
                <a:latin typeface="+mn-lt" charset="0"/>
                <a:ea typeface="+mn-ea" charset="0"/>
                <a:cs typeface="+mn-ea" charset="0"/>
              </a:rPr>
              <a:pPr hangingPunct="1">
                <a:lnSpc>
                  <a:spcPct val="98000"/>
                </a:lnSpc>
              </a:pPr>
              <a:t>21</a:t>
            </a:fld>
            <a:fld id="{F966ACCA-2123-40A2-BEC9-64BE99DB52D6}" type="slidenum">
              <a:rPr lang="en-US" altLang="en-US">
                <a:latin typeface="+mn-lt" charset="0"/>
                <a:ea typeface="+mn-ea" charset="0"/>
                <a:cs typeface="+mn-ea" charset="0"/>
              </a:rPr>
              <a:pPr hangingPunct="1">
                <a:lnSpc>
                  <a:spcPct val="98000"/>
                </a:lnSpc>
              </a:pPr>
              <a:t>21</a:t>
            </a:fld>
            <a:endParaRPr lang="en-US" altLang="en-US">
              <a:latin typeface="+mn-lt" charset="0"/>
              <a:ea typeface="+mn-ea" charset="0"/>
              <a:cs typeface="+mn-ea" charset="0"/>
            </a:endParaRPr>
          </a:p>
        </p:txBody>
      </p:sp>
      <p:sp>
        <p:nvSpPr>
          <p:cNvPr id="75778" name="Text Box 2"/>
          <p:cNvSpPr txBox="1">
            <a:spLocks noChangeArrowheads="1"/>
          </p:cNvSpPr>
          <p:nvPr/>
        </p:nvSpPr>
        <p:spPr bwMode="auto">
          <a:xfrm>
            <a:off x="1143000" y="693738"/>
            <a:ext cx="4567238" cy="342582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5779" name="Rectangle 3"/>
          <p:cNvSpPr txBox="1">
            <a:spLocks noChangeArrowheads="1"/>
          </p:cNvSpPr>
          <p:nvPr>
            <p:ph type="body"/>
          </p:nvPr>
        </p:nvSpPr>
        <p:spPr bwMode="auto">
          <a:xfrm>
            <a:off x="777875" y="4776788"/>
            <a:ext cx="6211888" cy="4519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23347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p:txBody>
          <a:bodyPr/>
          <a:lstStyle/>
          <a:p>
            <a:pPr>
              <a:defRPr/>
            </a:pPr>
            <a:fld id="{003AD5FA-67EE-4068-8218-BE78878D0863}" type="slidenum">
              <a:rPr lang="en-IN" smtClean="0">
                <a:latin typeface="Arial" charset="0"/>
              </a:rPr>
              <a:pPr>
                <a:defRPr/>
              </a:pPr>
              <a:t>2</a:t>
            </a:fld>
            <a:endParaRPr lang="en-IN"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buFontTx/>
              <a:buChar char="•"/>
            </a:pPr>
            <a:r>
              <a:rPr lang="en-IN" smtClean="0">
                <a:latin typeface="Arial" charset="0"/>
              </a:rPr>
              <a:t> 3 Popular types of software:</a:t>
            </a:r>
          </a:p>
          <a:p>
            <a:pPr lvl="1" eaLnBrk="1" hangingPunct="1">
              <a:buFontTx/>
              <a:buChar char="•"/>
            </a:pPr>
            <a:r>
              <a:rPr lang="en-IN" smtClean="0">
                <a:latin typeface="Arial" charset="0"/>
              </a:rPr>
              <a:t> Application software (e.g. Banking application)</a:t>
            </a:r>
          </a:p>
          <a:p>
            <a:pPr lvl="1" eaLnBrk="1" hangingPunct="1">
              <a:buFontTx/>
              <a:buChar char="•"/>
            </a:pPr>
            <a:r>
              <a:rPr lang="en-IN" smtClean="0">
                <a:latin typeface="Arial" charset="0"/>
              </a:rPr>
              <a:t> System software (e.g. Compilers, operating systems)</a:t>
            </a:r>
          </a:p>
          <a:p>
            <a:pPr lvl="1" eaLnBrk="1" hangingPunct="1">
              <a:buFontTx/>
              <a:buChar char="•"/>
            </a:pPr>
            <a:r>
              <a:rPr lang="en-IN" smtClean="0">
                <a:latin typeface="Arial" charset="0"/>
              </a:rPr>
              <a:t> Embedded software (e.g. Aircraft navigation systems)</a:t>
            </a:r>
          </a:p>
        </p:txBody>
      </p:sp>
    </p:spTree>
    <p:extLst>
      <p:ext uri="{BB962C8B-B14F-4D97-AF65-F5344CB8AC3E}">
        <p14:creationId xmlns:p14="http://schemas.microsoft.com/office/powerpoint/2010/main" val="20517282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10"/>
          <p:cNvSpPr>
            <a:spLocks noGrp="1" noChangeArrowheads="1"/>
          </p:cNvSpPr>
          <p:nvPr>
            <p:ph type="sldNum"/>
          </p:nvPr>
        </p:nvSpPr>
        <p:spPr>
          <a:ln/>
        </p:spPr>
        <p:txBody>
          <a:bodyPr/>
          <a:lstStyle/>
          <a:p>
            <a:fld id="{94C4DC16-8475-463E-B0BD-67B5698E3253}" type="slidenum">
              <a:rPr lang="en-US" altLang="en-US"/>
              <a:pPr/>
              <a:t>22</a:t>
            </a:fld>
            <a:endParaRPr lang="en-US" altLang="en-US"/>
          </a:p>
        </p:txBody>
      </p:sp>
      <p:sp>
        <p:nvSpPr>
          <p:cNvPr id="75777" name="Text Box 1"/>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9680" rIns="90000" bIns="450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hangingPunct="1">
              <a:lnSpc>
                <a:spcPct val="98000"/>
              </a:lnSpc>
            </a:pPr>
            <a:fld id="{6BD2CFC3-903A-4F51-86DF-7ADA5A376AAE}" type="slidenum">
              <a:rPr lang="en-US" altLang="en-US">
                <a:latin typeface="+mn-lt" charset="0"/>
                <a:ea typeface="+mn-ea" charset="0"/>
                <a:cs typeface="+mn-ea" charset="0"/>
              </a:rPr>
              <a:pPr hangingPunct="1">
                <a:lnSpc>
                  <a:spcPct val="98000"/>
                </a:lnSpc>
              </a:pPr>
              <a:t>22</a:t>
            </a:fld>
            <a:fld id="{F966ACCA-2123-40A2-BEC9-64BE99DB52D6}" type="slidenum">
              <a:rPr lang="en-US" altLang="en-US">
                <a:latin typeface="+mn-lt" charset="0"/>
                <a:ea typeface="+mn-ea" charset="0"/>
                <a:cs typeface="+mn-ea" charset="0"/>
              </a:rPr>
              <a:pPr hangingPunct="1">
                <a:lnSpc>
                  <a:spcPct val="98000"/>
                </a:lnSpc>
              </a:pPr>
              <a:t>22</a:t>
            </a:fld>
            <a:endParaRPr lang="en-US" altLang="en-US">
              <a:latin typeface="+mn-lt" charset="0"/>
              <a:ea typeface="+mn-ea" charset="0"/>
              <a:cs typeface="+mn-ea" charset="0"/>
            </a:endParaRPr>
          </a:p>
        </p:txBody>
      </p:sp>
      <p:sp>
        <p:nvSpPr>
          <p:cNvPr id="75778" name="Text Box 2"/>
          <p:cNvSpPr txBox="1">
            <a:spLocks noChangeArrowheads="1"/>
          </p:cNvSpPr>
          <p:nvPr/>
        </p:nvSpPr>
        <p:spPr bwMode="auto">
          <a:xfrm>
            <a:off x="1143000" y="693738"/>
            <a:ext cx="4567238" cy="342582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5779" name="Rectangle 3"/>
          <p:cNvSpPr txBox="1">
            <a:spLocks noChangeArrowheads="1"/>
          </p:cNvSpPr>
          <p:nvPr>
            <p:ph type="body"/>
          </p:nvPr>
        </p:nvSpPr>
        <p:spPr bwMode="auto">
          <a:xfrm>
            <a:off x="777875" y="4776788"/>
            <a:ext cx="6211888" cy="4519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14274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10"/>
          <p:cNvSpPr>
            <a:spLocks noGrp="1" noChangeArrowheads="1"/>
          </p:cNvSpPr>
          <p:nvPr>
            <p:ph type="sldNum"/>
          </p:nvPr>
        </p:nvSpPr>
        <p:spPr>
          <a:ln/>
        </p:spPr>
        <p:txBody>
          <a:bodyPr/>
          <a:lstStyle/>
          <a:p>
            <a:fld id="{94C4DC16-8475-463E-B0BD-67B5698E3253}" type="slidenum">
              <a:rPr lang="en-US" altLang="en-US"/>
              <a:pPr/>
              <a:t>23</a:t>
            </a:fld>
            <a:endParaRPr lang="en-US" altLang="en-US"/>
          </a:p>
        </p:txBody>
      </p:sp>
      <p:sp>
        <p:nvSpPr>
          <p:cNvPr id="75777" name="Text Box 1"/>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9680" rIns="90000" bIns="450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hangingPunct="1">
              <a:lnSpc>
                <a:spcPct val="98000"/>
              </a:lnSpc>
            </a:pPr>
            <a:fld id="{6BD2CFC3-903A-4F51-86DF-7ADA5A376AAE}" type="slidenum">
              <a:rPr lang="en-US" altLang="en-US">
                <a:latin typeface="+mn-lt" charset="0"/>
                <a:ea typeface="+mn-ea" charset="0"/>
                <a:cs typeface="+mn-ea" charset="0"/>
              </a:rPr>
              <a:pPr hangingPunct="1">
                <a:lnSpc>
                  <a:spcPct val="98000"/>
                </a:lnSpc>
              </a:pPr>
              <a:t>23</a:t>
            </a:fld>
            <a:fld id="{F966ACCA-2123-40A2-BEC9-64BE99DB52D6}" type="slidenum">
              <a:rPr lang="en-US" altLang="en-US">
                <a:latin typeface="+mn-lt" charset="0"/>
                <a:ea typeface="+mn-ea" charset="0"/>
                <a:cs typeface="+mn-ea" charset="0"/>
              </a:rPr>
              <a:pPr hangingPunct="1">
                <a:lnSpc>
                  <a:spcPct val="98000"/>
                </a:lnSpc>
              </a:pPr>
              <a:t>23</a:t>
            </a:fld>
            <a:endParaRPr lang="en-US" altLang="en-US">
              <a:latin typeface="+mn-lt" charset="0"/>
              <a:ea typeface="+mn-ea" charset="0"/>
              <a:cs typeface="+mn-ea" charset="0"/>
            </a:endParaRPr>
          </a:p>
        </p:txBody>
      </p:sp>
      <p:sp>
        <p:nvSpPr>
          <p:cNvPr id="75778" name="Text Box 2"/>
          <p:cNvSpPr txBox="1">
            <a:spLocks noChangeArrowheads="1"/>
          </p:cNvSpPr>
          <p:nvPr/>
        </p:nvSpPr>
        <p:spPr bwMode="auto">
          <a:xfrm>
            <a:off x="1143000" y="693738"/>
            <a:ext cx="4567238" cy="342582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5779" name="Rectangle 3"/>
          <p:cNvSpPr txBox="1">
            <a:spLocks noChangeArrowheads="1"/>
          </p:cNvSpPr>
          <p:nvPr>
            <p:ph type="body"/>
          </p:nvPr>
        </p:nvSpPr>
        <p:spPr bwMode="auto">
          <a:xfrm>
            <a:off x="777875" y="4776788"/>
            <a:ext cx="6211888" cy="4519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50300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10"/>
          <p:cNvSpPr>
            <a:spLocks noGrp="1" noChangeArrowheads="1"/>
          </p:cNvSpPr>
          <p:nvPr>
            <p:ph type="sldNum"/>
          </p:nvPr>
        </p:nvSpPr>
        <p:spPr>
          <a:ln/>
        </p:spPr>
        <p:txBody>
          <a:bodyPr/>
          <a:lstStyle/>
          <a:p>
            <a:fld id="{F452D2B8-2E2D-4473-B659-06C0FBDC51E7}" type="slidenum">
              <a:rPr lang="en-US" altLang="en-US"/>
              <a:pPr/>
              <a:t>24</a:t>
            </a:fld>
            <a:endParaRPr lang="en-US" altLang="en-US"/>
          </a:p>
        </p:txBody>
      </p:sp>
      <p:sp>
        <p:nvSpPr>
          <p:cNvPr id="76801" name="Text Box 1"/>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9680" rIns="90000" bIns="450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hangingPunct="1">
              <a:lnSpc>
                <a:spcPct val="98000"/>
              </a:lnSpc>
            </a:pPr>
            <a:fld id="{C1CD04E5-3DC9-4B2E-8416-9F951FD0E104}" type="slidenum">
              <a:rPr lang="en-US" altLang="en-US">
                <a:latin typeface="+mn-lt" charset="0"/>
                <a:ea typeface="+mn-ea" charset="0"/>
                <a:cs typeface="+mn-ea" charset="0"/>
              </a:rPr>
              <a:pPr hangingPunct="1">
                <a:lnSpc>
                  <a:spcPct val="98000"/>
                </a:lnSpc>
              </a:pPr>
              <a:t>24</a:t>
            </a:fld>
            <a:fld id="{C39B8FFB-C918-48DF-AB49-FEA04EF48635}" type="slidenum">
              <a:rPr lang="en-US" altLang="en-US">
                <a:latin typeface="+mn-lt" charset="0"/>
                <a:ea typeface="+mn-ea" charset="0"/>
                <a:cs typeface="+mn-ea" charset="0"/>
              </a:rPr>
              <a:pPr hangingPunct="1">
                <a:lnSpc>
                  <a:spcPct val="98000"/>
                </a:lnSpc>
              </a:pPr>
              <a:t>24</a:t>
            </a:fld>
            <a:endParaRPr lang="en-US" altLang="en-US">
              <a:latin typeface="+mn-lt" charset="0"/>
              <a:ea typeface="+mn-ea" charset="0"/>
              <a:cs typeface="+mn-ea" charset="0"/>
            </a:endParaRPr>
          </a:p>
        </p:txBody>
      </p:sp>
      <p:sp>
        <p:nvSpPr>
          <p:cNvPr id="76802" name="Rectangle 2"/>
          <p:cNvSpPr>
            <a:spLocks noChangeArrowheads="1"/>
          </p:cNvSpPr>
          <p:nvPr/>
        </p:nvSpPr>
        <p:spPr bwMode="auto">
          <a:xfrm>
            <a:off x="1209675" y="693738"/>
            <a:ext cx="4432300" cy="342423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6803" name="Rectangle 3"/>
          <p:cNvSpPr txBox="1">
            <a:spLocks noChangeArrowheads="1"/>
          </p:cNvSpPr>
          <p:nvPr>
            <p:ph type="body"/>
          </p:nvPr>
        </p:nvSpPr>
        <p:spPr bwMode="auto">
          <a:xfrm>
            <a:off x="777875" y="4776788"/>
            <a:ext cx="6211888" cy="4519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76804" name="Rectangle 4"/>
          <p:cNvSpPr>
            <a:spLocks noChangeArrowheads="1"/>
          </p:cNvSpPr>
          <p:nvPr/>
        </p:nvSpPr>
        <p:spPr bwMode="auto">
          <a:xfrm>
            <a:off x="3881438" y="8686800"/>
            <a:ext cx="29718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156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algn="r" hangingPunct="1">
              <a:lnSpc>
                <a:spcPct val="90000"/>
              </a:lnSpc>
            </a:pPr>
            <a:fld id="{A619FC26-D958-4488-AA89-93ECE7E09AD2}" type="slidenum">
              <a:rPr lang="en-US" altLang="en-US" sz="1300">
                <a:latin typeface="Times New Roman" panose="02020603050405020304" pitchFamily="18" charset="0"/>
                <a:ea typeface="+mn-ea" charset="0"/>
                <a:cs typeface="+mn-ea" charset="0"/>
              </a:rPr>
              <a:pPr algn="r" hangingPunct="1">
                <a:lnSpc>
                  <a:spcPct val="90000"/>
                </a:lnSpc>
              </a:pPr>
              <a:t>24</a:t>
            </a:fld>
            <a:endParaRPr lang="en-US" altLang="en-US" sz="1300">
              <a:latin typeface="Times New Roman" panose="02020603050405020304" pitchFamily="18" charset="0"/>
              <a:ea typeface="+mn-ea" charset="0"/>
              <a:cs typeface="+mn-ea" charset="0"/>
            </a:endParaRPr>
          </a:p>
        </p:txBody>
      </p:sp>
    </p:spTree>
    <p:extLst>
      <p:ext uri="{BB962C8B-B14F-4D97-AF65-F5344CB8AC3E}">
        <p14:creationId xmlns:p14="http://schemas.microsoft.com/office/powerpoint/2010/main" val="6648591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0"/>
          <p:cNvSpPr>
            <a:spLocks noGrp="1" noChangeArrowheads="1"/>
          </p:cNvSpPr>
          <p:nvPr>
            <p:ph type="sldNum"/>
          </p:nvPr>
        </p:nvSpPr>
        <p:spPr>
          <a:ln/>
        </p:spPr>
        <p:txBody>
          <a:bodyPr/>
          <a:lstStyle/>
          <a:p>
            <a:fld id="{3BC6FA81-40CA-4D7B-800F-01DD025F3736}" type="slidenum">
              <a:rPr lang="en-US" altLang="en-US"/>
              <a:pPr/>
              <a:t>26</a:t>
            </a:fld>
            <a:endParaRPr lang="en-US" altLang="en-US"/>
          </a:p>
        </p:txBody>
      </p:sp>
      <p:sp>
        <p:nvSpPr>
          <p:cNvPr id="77825"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7826" name="Rectangle 2"/>
          <p:cNvSpPr txBox="1">
            <a:spLocks noChangeArrowheads="1"/>
          </p:cNvSpPr>
          <p:nvPr>
            <p:ph type="body"/>
          </p:nvPr>
        </p:nvSpPr>
        <p:spPr bwMode="auto">
          <a:xfrm>
            <a:off x="777875" y="4776788"/>
            <a:ext cx="6211888" cy="4519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749827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10"/>
          <p:cNvSpPr>
            <a:spLocks noGrp="1" noChangeArrowheads="1"/>
          </p:cNvSpPr>
          <p:nvPr>
            <p:ph type="sldNum"/>
          </p:nvPr>
        </p:nvSpPr>
        <p:spPr>
          <a:ln/>
        </p:spPr>
        <p:txBody>
          <a:bodyPr/>
          <a:lstStyle/>
          <a:p>
            <a:fld id="{C2E99F71-0EB6-42A7-92FF-5C8AEA1F7391}" type="slidenum">
              <a:rPr lang="en-US" altLang="en-US"/>
              <a:pPr/>
              <a:t>27</a:t>
            </a:fld>
            <a:endParaRPr lang="en-US" altLang="en-US"/>
          </a:p>
        </p:txBody>
      </p:sp>
      <p:sp>
        <p:nvSpPr>
          <p:cNvPr id="78849" name="Text Box 1"/>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9680" rIns="90000" bIns="450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hangingPunct="1">
              <a:lnSpc>
                <a:spcPct val="98000"/>
              </a:lnSpc>
            </a:pPr>
            <a:fld id="{880682E2-706E-461B-A55A-1C26B129F214}" type="slidenum">
              <a:rPr lang="en-US" altLang="en-US">
                <a:latin typeface="+mn-lt" charset="0"/>
                <a:ea typeface="+mn-ea" charset="0"/>
                <a:cs typeface="+mn-ea" charset="0"/>
              </a:rPr>
              <a:pPr hangingPunct="1">
                <a:lnSpc>
                  <a:spcPct val="98000"/>
                </a:lnSpc>
              </a:pPr>
              <a:t>27</a:t>
            </a:fld>
            <a:fld id="{91D78666-00D7-4772-8485-C747232D8B57}" type="slidenum">
              <a:rPr lang="en-US" altLang="en-US">
                <a:latin typeface="+mn-lt" charset="0"/>
                <a:ea typeface="+mn-ea" charset="0"/>
                <a:cs typeface="+mn-ea" charset="0"/>
              </a:rPr>
              <a:pPr hangingPunct="1">
                <a:lnSpc>
                  <a:spcPct val="98000"/>
                </a:lnSpc>
              </a:pPr>
              <a:t>27</a:t>
            </a:fld>
            <a:endParaRPr lang="en-US" altLang="en-US">
              <a:latin typeface="+mn-lt" charset="0"/>
              <a:ea typeface="+mn-ea" charset="0"/>
              <a:cs typeface="+mn-ea" charset="0"/>
            </a:endParaRPr>
          </a:p>
        </p:txBody>
      </p:sp>
      <p:sp>
        <p:nvSpPr>
          <p:cNvPr id="78850" name="Rectangle 2"/>
          <p:cNvSpPr>
            <a:spLocks noChangeArrowheads="1"/>
          </p:cNvSpPr>
          <p:nvPr/>
        </p:nvSpPr>
        <p:spPr bwMode="auto">
          <a:xfrm>
            <a:off x="1209675" y="693738"/>
            <a:ext cx="4432300" cy="342423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8851" name="Text Box 3"/>
          <p:cNvSpPr txBox="1">
            <a:spLocks noChangeArrowheads="1"/>
          </p:cNvSpPr>
          <p:nvPr>
            <p:ph type="body"/>
          </p:nvPr>
        </p:nvSpPr>
        <p:spPr bwMode="auto">
          <a:xfrm>
            <a:off x="685800" y="4343400"/>
            <a:ext cx="5481638" cy="41100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9840" rIns="90000" bIns="45000"/>
          <a:lstStyle/>
          <a:p>
            <a:pPr eaLnBrk="1" hangingPunct="1">
              <a:lnSpc>
                <a:spcPct val="78000"/>
              </a:lnSpc>
              <a:spcBef>
                <a:spcPts val="3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900" b="1" dirty="0">
                <a:latin typeface="+mn-lt" charset="0"/>
                <a:ea typeface="+mn-ea" charset="0"/>
                <a:cs typeface="+mn-ea" charset="0"/>
              </a:rPr>
              <a:t>Executive Sponsor</a:t>
            </a:r>
            <a:r>
              <a:rPr lang="en-US" altLang="en-US" sz="900" dirty="0">
                <a:latin typeface="+mn-lt" charset="0"/>
                <a:ea typeface="+mn-ea" charset="0"/>
                <a:cs typeface="+mn-ea" charset="0"/>
              </a:rPr>
              <a:t> So called the “Project Champion”. An important role from the user organization who has the ability and responsibility to commit appropriate funds and resources. This role has an ultimate power to make decisions.</a:t>
            </a:r>
          </a:p>
          <a:p>
            <a:pPr eaLnBrk="1" hangingPunct="1">
              <a:lnSpc>
                <a:spcPct val="78000"/>
              </a:lnSpc>
              <a:spcBef>
                <a:spcPts val="3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900" b="1" dirty="0">
                <a:latin typeface="+mn-lt" charset="0"/>
                <a:ea typeface="+mn-ea" charset="0"/>
                <a:cs typeface="+mn-ea" charset="0"/>
              </a:rPr>
              <a:t>Visionary</a:t>
            </a:r>
            <a:r>
              <a:rPr lang="en-US" altLang="en-US" sz="900" dirty="0">
                <a:latin typeface="+mn-lt" charset="0"/>
                <a:ea typeface="+mn-ea" charset="0"/>
                <a:cs typeface="+mn-ea" charset="0"/>
              </a:rPr>
              <a:t> The one who has the responsibility to initialize the project by ensuring that essential requirements are found early on. Visionary has the most accurate perception of the business objectives of the system and the project. Another task is to supervise and keep the development process in the right track.</a:t>
            </a:r>
          </a:p>
          <a:p>
            <a:pPr eaLnBrk="1" hangingPunct="1">
              <a:lnSpc>
                <a:spcPct val="78000"/>
              </a:lnSpc>
              <a:spcBef>
                <a:spcPts val="3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900" b="1" dirty="0">
                <a:latin typeface="+mn-lt" charset="0"/>
                <a:ea typeface="+mn-ea" charset="0"/>
                <a:cs typeface="+mn-ea" charset="0"/>
              </a:rPr>
              <a:t>Ambassador User</a:t>
            </a:r>
            <a:r>
              <a:rPr lang="en-US" altLang="en-US" sz="900" dirty="0">
                <a:latin typeface="+mn-lt" charset="0"/>
                <a:ea typeface="+mn-ea" charset="0"/>
                <a:cs typeface="+mn-ea" charset="0"/>
              </a:rPr>
              <a:t> Brings the knowledge of user community into the project, ensures that the developers receive enough amount of user’s feedbacks during the development process.</a:t>
            </a:r>
          </a:p>
          <a:p>
            <a:pPr eaLnBrk="1" hangingPunct="1">
              <a:lnSpc>
                <a:spcPct val="78000"/>
              </a:lnSpc>
              <a:spcBef>
                <a:spcPts val="3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900" b="1" dirty="0">
                <a:latin typeface="+mn-lt" charset="0"/>
                <a:ea typeface="+mn-ea" charset="0"/>
                <a:cs typeface="+mn-ea" charset="0"/>
              </a:rPr>
              <a:t>Advisor User</a:t>
            </a:r>
            <a:r>
              <a:rPr lang="en-US" altLang="en-US" sz="900" dirty="0">
                <a:latin typeface="+mn-lt" charset="0"/>
                <a:ea typeface="+mn-ea" charset="0"/>
                <a:cs typeface="+mn-ea" charset="0"/>
              </a:rPr>
              <a:t> Can be any user that represents an important viewpoint and brings the daily knowledge of the project.</a:t>
            </a:r>
          </a:p>
          <a:p>
            <a:pPr eaLnBrk="1" hangingPunct="1">
              <a:lnSpc>
                <a:spcPct val="78000"/>
              </a:lnSpc>
              <a:spcBef>
                <a:spcPts val="3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900" b="1" dirty="0">
                <a:latin typeface="+mn-lt" charset="0"/>
                <a:ea typeface="+mn-ea" charset="0"/>
                <a:cs typeface="+mn-ea" charset="0"/>
              </a:rPr>
              <a:t>Project Manager</a:t>
            </a:r>
            <a:r>
              <a:rPr lang="en-US" altLang="en-US" sz="900" dirty="0">
                <a:latin typeface="+mn-lt" charset="0"/>
                <a:ea typeface="+mn-ea" charset="0"/>
                <a:cs typeface="+mn-ea" charset="0"/>
              </a:rPr>
              <a:t> Can be anyone from user community or IT staff who manages the project in general.</a:t>
            </a:r>
          </a:p>
          <a:p>
            <a:pPr eaLnBrk="1" hangingPunct="1">
              <a:lnSpc>
                <a:spcPct val="78000"/>
              </a:lnSpc>
              <a:spcBef>
                <a:spcPts val="3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900" b="1" dirty="0">
                <a:latin typeface="+mn-lt" charset="0"/>
                <a:ea typeface="+mn-ea" charset="0"/>
                <a:cs typeface="+mn-ea" charset="0"/>
              </a:rPr>
              <a:t>Technical Co-</a:t>
            </a:r>
            <a:r>
              <a:rPr lang="en-US" altLang="en-US" sz="900" b="1" dirty="0" err="1">
                <a:latin typeface="+mn-lt" charset="0"/>
                <a:ea typeface="+mn-ea" charset="0"/>
                <a:cs typeface="+mn-ea" charset="0"/>
              </a:rPr>
              <a:t>ordinator</a:t>
            </a:r>
            <a:r>
              <a:rPr lang="en-US" altLang="en-US" sz="900" dirty="0">
                <a:latin typeface="+mn-lt" charset="0"/>
                <a:ea typeface="+mn-ea" charset="0"/>
                <a:cs typeface="+mn-ea" charset="0"/>
              </a:rPr>
              <a:t> Responsible in designing the system architecture and control the technical quality in the project.</a:t>
            </a:r>
          </a:p>
          <a:p>
            <a:pPr eaLnBrk="1" hangingPunct="1">
              <a:lnSpc>
                <a:spcPct val="78000"/>
              </a:lnSpc>
              <a:spcBef>
                <a:spcPts val="3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900" b="1" dirty="0">
                <a:latin typeface="+mn-lt" charset="0"/>
                <a:ea typeface="+mn-ea" charset="0"/>
                <a:cs typeface="+mn-ea" charset="0"/>
              </a:rPr>
              <a:t>Team Leader</a:t>
            </a:r>
            <a:r>
              <a:rPr lang="en-US" altLang="en-US" sz="900" dirty="0">
                <a:latin typeface="+mn-lt" charset="0"/>
                <a:ea typeface="+mn-ea" charset="0"/>
                <a:cs typeface="+mn-ea" charset="0"/>
              </a:rPr>
              <a:t> Leads his team and ensures that the team works effectively as a whole.</a:t>
            </a:r>
          </a:p>
          <a:p>
            <a:pPr eaLnBrk="1" hangingPunct="1">
              <a:lnSpc>
                <a:spcPct val="78000"/>
              </a:lnSpc>
              <a:spcBef>
                <a:spcPts val="3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900" b="1" dirty="0">
                <a:latin typeface="+mn-lt" charset="0"/>
                <a:ea typeface="+mn-ea" charset="0"/>
                <a:cs typeface="+mn-ea" charset="0"/>
              </a:rPr>
              <a:t>Developer</a:t>
            </a:r>
            <a:r>
              <a:rPr lang="en-US" altLang="en-US" sz="900" dirty="0">
                <a:latin typeface="+mn-lt" charset="0"/>
                <a:ea typeface="+mn-ea" charset="0"/>
                <a:cs typeface="+mn-ea" charset="0"/>
              </a:rPr>
              <a:t> Interpret the system requirements and model it including developing the deliverable codes and build the prototypes.</a:t>
            </a:r>
          </a:p>
          <a:p>
            <a:pPr eaLnBrk="1" hangingPunct="1">
              <a:lnSpc>
                <a:spcPct val="78000"/>
              </a:lnSpc>
              <a:spcBef>
                <a:spcPts val="3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900" b="1" dirty="0">
                <a:latin typeface="+mn-lt" charset="0"/>
                <a:ea typeface="+mn-ea" charset="0"/>
                <a:cs typeface="+mn-ea" charset="0"/>
              </a:rPr>
              <a:t>Tester</a:t>
            </a:r>
            <a:r>
              <a:rPr lang="en-US" altLang="en-US" sz="900" dirty="0">
                <a:latin typeface="+mn-lt" charset="0"/>
                <a:ea typeface="+mn-ea" charset="0"/>
                <a:cs typeface="+mn-ea" charset="0"/>
              </a:rPr>
              <a:t> Checks the correctness in a technical extents by performing some </a:t>
            </a:r>
            <a:r>
              <a:rPr lang="en-US" altLang="en-US" sz="900" dirty="0" err="1">
                <a:latin typeface="+mn-lt" charset="0"/>
                <a:ea typeface="+mn-ea" charset="0"/>
                <a:cs typeface="+mn-ea" charset="0"/>
              </a:rPr>
              <a:t>testings</a:t>
            </a:r>
            <a:r>
              <a:rPr lang="en-US" altLang="en-US" sz="900" dirty="0">
                <a:latin typeface="+mn-lt" charset="0"/>
                <a:ea typeface="+mn-ea" charset="0"/>
                <a:cs typeface="+mn-ea" charset="0"/>
              </a:rPr>
              <a:t>. Tester will have to give some comments and documentation.</a:t>
            </a:r>
          </a:p>
          <a:p>
            <a:pPr eaLnBrk="1" hangingPunct="1">
              <a:lnSpc>
                <a:spcPct val="78000"/>
              </a:lnSpc>
              <a:spcBef>
                <a:spcPts val="3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900" b="1" dirty="0">
                <a:latin typeface="+mn-lt" charset="0"/>
                <a:ea typeface="+mn-ea" charset="0"/>
                <a:cs typeface="+mn-ea" charset="0"/>
              </a:rPr>
              <a:t>Scribe</a:t>
            </a:r>
            <a:r>
              <a:rPr lang="en-US" altLang="en-US" sz="900" dirty="0">
                <a:latin typeface="+mn-lt" charset="0"/>
                <a:ea typeface="+mn-ea" charset="0"/>
                <a:cs typeface="+mn-ea" charset="0"/>
              </a:rPr>
              <a:t> Responsible to gather and record the requirements, agreements, and decisions made in every workshop.</a:t>
            </a:r>
          </a:p>
          <a:p>
            <a:pPr eaLnBrk="1" hangingPunct="1">
              <a:lnSpc>
                <a:spcPct val="78000"/>
              </a:lnSpc>
              <a:spcBef>
                <a:spcPts val="3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900" b="1" dirty="0">
                <a:latin typeface="+mn-lt" charset="0"/>
                <a:ea typeface="+mn-ea" charset="0"/>
                <a:cs typeface="+mn-ea" charset="0"/>
              </a:rPr>
              <a:t>Facilitator</a:t>
            </a:r>
            <a:r>
              <a:rPr lang="en-US" altLang="en-US" sz="900" dirty="0">
                <a:latin typeface="+mn-lt" charset="0"/>
                <a:ea typeface="+mn-ea" charset="0"/>
                <a:cs typeface="+mn-ea" charset="0"/>
              </a:rPr>
              <a:t> Responsible in managing the workshops progress, acts as a motor for preparation and communication.</a:t>
            </a:r>
          </a:p>
          <a:p>
            <a:pPr eaLnBrk="1" hangingPunct="1">
              <a:lnSpc>
                <a:spcPct val="78000"/>
              </a:lnSpc>
              <a:spcBef>
                <a:spcPts val="3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900" b="1" dirty="0">
                <a:latin typeface="+mn-lt" charset="0"/>
                <a:ea typeface="+mn-ea" charset="0"/>
                <a:cs typeface="+mn-ea" charset="0"/>
              </a:rPr>
              <a:t>Specialist Roles</a:t>
            </a:r>
            <a:r>
              <a:rPr lang="en-US" altLang="en-US" sz="900" dirty="0">
                <a:latin typeface="+mn-lt" charset="0"/>
                <a:ea typeface="+mn-ea" charset="0"/>
                <a:cs typeface="+mn-ea" charset="0"/>
              </a:rPr>
              <a:t> Business Architect, Quality Manager, System Integrator, etc.</a:t>
            </a:r>
          </a:p>
          <a:p>
            <a:pPr eaLnBrk="1" hangingPunct="1">
              <a:lnSpc>
                <a:spcPct val="78000"/>
              </a:lnSpc>
              <a:spcBef>
                <a:spcPts val="3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900" dirty="0">
              <a:latin typeface="+mn-lt" charset="0"/>
              <a:ea typeface="+mn-ea" charset="0"/>
              <a:cs typeface="+mn-ea" charset="0"/>
            </a:endParaRPr>
          </a:p>
        </p:txBody>
      </p:sp>
      <p:sp>
        <p:nvSpPr>
          <p:cNvPr id="78852" name="Rectangle 4"/>
          <p:cNvSpPr>
            <a:spLocks noChangeArrowheads="1"/>
          </p:cNvSpPr>
          <p:nvPr/>
        </p:nvSpPr>
        <p:spPr bwMode="auto">
          <a:xfrm>
            <a:off x="3881438" y="8686800"/>
            <a:ext cx="29718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156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algn="r" hangingPunct="1">
              <a:lnSpc>
                <a:spcPct val="90000"/>
              </a:lnSpc>
            </a:pPr>
            <a:fld id="{17BADE01-FDD1-428D-977B-E507A9927477}" type="slidenum">
              <a:rPr lang="en-US" altLang="en-US" sz="1300">
                <a:latin typeface="Times New Roman" panose="02020603050405020304" pitchFamily="18" charset="0"/>
                <a:ea typeface="+mn-ea" charset="0"/>
                <a:cs typeface="+mn-ea" charset="0"/>
              </a:rPr>
              <a:pPr algn="r" hangingPunct="1">
                <a:lnSpc>
                  <a:spcPct val="90000"/>
                </a:lnSpc>
              </a:pPr>
              <a:t>27</a:t>
            </a:fld>
            <a:endParaRPr lang="en-US" altLang="en-US" sz="1300">
              <a:latin typeface="Times New Roman" panose="02020603050405020304" pitchFamily="18" charset="0"/>
              <a:ea typeface="+mn-ea" charset="0"/>
              <a:cs typeface="+mn-ea" charset="0"/>
            </a:endParaRPr>
          </a:p>
        </p:txBody>
      </p:sp>
    </p:spTree>
    <p:extLst>
      <p:ext uri="{BB962C8B-B14F-4D97-AF65-F5344CB8AC3E}">
        <p14:creationId xmlns:p14="http://schemas.microsoft.com/office/powerpoint/2010/main" val="31213803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10"/>
          <p:cNvSpPr>
            <a:spLocks noGrp="1" noChangeArrowheads="1"/>
          </p:cNvSpPr>
          <p:nvPr>
            <p:ph type="sldNum"/>
          </p:nvPr>
        </p:nvSpPr>
        <p:spPr>
          <a:ln/>
        </p:spPr>
        <p:txBody>
          <a:bodyPr/>
          <a:lstStyle/>
          <a:p>
            <a:fld id="{7FCAB118-6EA6-4E43-9142-32EBF9FF2A36}" type="slidenum">
              <a:rPr lang="en-US" altLang="en-US"/>
              <a:pPr/>
              <a:t>34</a:t>
            </a:fld>
            <a:endParaRPr lang="en-US" altLang="en-US"/>
          </a:p>
        </p:txBody>
      </p:sp>
      <p:sp>
        <p:nvSpPr>
          <p:cNvPr id="79873" name="Text Box 1"/>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9680" rIns="90000" bIns="450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hangingPunct="1">
              <a:lnSpc>
                <a:spcPct val="98000"/>
              </a:lnSpc>
            </a:pPr>
            <a:fld id="{3BF7FB85-06D1-4B41-B449-DB3B18421EA1}" type="slidenum">
              <a:rPr lang="en-US" altLang="en-US">
                <a:latin typeface="+mn-lt" charset="0"/>
                <a:ea typeface="+mn-ea" charset="0"/>
                <a:cs typeface="+mn-ea" charset="0"/>
              </a:rPr>
              <a:pPr hangingPunct="1">
                <a:lnSpc>
                  <a:spcPct val="98000"/>
                </a:lnSpc>
              </a:pPr>
              <a:t>34</a:t>
            </a:fld>
            <a:fld id="{E43543AE-4B1E-4B0C-AA12-0DDE8433239A}" type="slidenum">
              <a:rPr lang="en-US" altLang="en-US">
                <a:latin typeface="+mn-lt" charset="0"/>
                <a:ea typeface="+mn-ea" charset="0"/>
                <a:cs typeface="+mn-ea" charset="0"/>
              </a:rPr>
              <a:pPr hangingPunct="1">
                <a:lnSpc>
                  <a:spcPct val="98000"/>
                </a:lnSpc>
              </a:pPr>
              <a:t>34</a:t>
            </a:fld>
            <a:endParaRPr lang="en-US" altLang="en-US">
              <a:latin typeface="+mn-lt" charset="0"/>
              <a:ea typeface="+mn-ea" charset="0"/>
              <a:cs typeface="+mn-ea" charset="0"/>
            </a:endParaRPr>
          </a:p>
        </p:txBody>
      </p:sp>
      <p:sp>
        <p:nvSpPr>
          <p:cNvPr id="79874" name="Rectangle 2"/>
          <p:cNvSpPr>
            <a:spLocks noChangeArrowheads="1"/>
          </p:cNvSpPr>
          <p:nvPr/>
        </p:nvSpPr>
        <p:spPr bwMode="auto">
          <a:xfrm>
            <a:off x="1209675" y="693738"/>
            <a:ext cx="4432300" cy="342423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9875" name="Rectangle 3"/>
          <p:cNvSpPr txBox="1">
            <a:spLocks noChangeArrowheads="1"/>
          </p:cNvSpPr>
          <p:nvPr>
            <p:ph type="body"/>
          </p:nvPr>
        </p:nvSpPr>
        <p:spPr bwMode="auto">
          <a:xfrm>
            <a:off x="777875" y="4776788"/>
            <a:ext cx="6211888" cy="4519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79876" name="Rectangle 4"/>
          <p:cNvSpPr>
            <a:spLocks noChangeArrowheads="1"/>
          </p:cNvSpPr>
          <p:nvPr/>
        </p:nvSpPr>
        <p:spPr bwMode="auto">
          <a:xfrm>
            <a:off x="3881438" y="8686800"/>
            <a:ext cx="29718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156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algn="r" hangingPunct="1">
              <a:lnSpc>
                <a:spcPct val="90000"/>
              </a:lnSpc>
            </a:pPr>
            <a:fld id="{A348CA13-860C-4C4B-9858-91046B3652AC}" type="slidenum">
              <a:rPr lang="en-US" altLang="en-US" sz="1300">
                <a:latin typeface="Times New Roman" panose="02020603050405020304" pitchFamily="18" charset="0"/>
                <a:ea typeface="+mn-ea" charset="0"/>
                <a:cs typeface="+mn-ea" charset="0"/>
              </a:rPr>
              <a:pPr algn="r" hangingPunct="1">
                <a:lnSpc>
                  <a:spcPct val="90000"/>
                </a:lnSpc>
              </a:pPr>
              <a:t>34</a:t>
            </a:fld>
            <a:endParaRPr lang="en-US" altLang="en-US" sz="1300">
              <a:latin typeface="Times New Roman" panose="02020603050405020304" pitchFamily="18" charset="0"/>
              <a:ea typeface="+mn-ea" charset="0"/>
              <a:cs typeface="+mn-ea" charset="0"/>
            </a:endParaRPr>
          </a:p>
        </p:txBody>
      </p:sp>
    </p:spTree>
    <p:extLst>
      <p:ext uri="{BB962C8B-B14F-4D97-AF65-F5344CB8AC3E}">
        <p14:creationId xmlns:p14="http://schemas.microsoft.com/office/powerpoint/2010/main" val="883967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10"/>
          <p:cNvSpPr>
            <a:spLocks noGrp="1" noChangeArrowheads="1"/>
          </p:cNvSpPr>
          <p:nvPr>
            <p:ph type="sldNum"/>
          </p:nvPr>
        </p:nvSpPr>
        <p:spPr>
          <a:ln/>
        </p:spPr>
        <p:txBody>
          <a:bodyPr/>
          <a:lstStyle/>
          <a:p>
            <a:fld id="{38A4B9E6-8D3F-4E77-9082-19CD39E1475E}" type="slidenum">
              <a:rPr lang="en-US" altLang="en-US"/>
              <a:pPr/>
              <a:t>35</a:t>
            </a:fld>
            <a:endParaRPr lang="en-US" altLang="en-US"/>
          </a:p>
        </p:txBody>
      </p:sp>
      <p:sp>
        <p:nvSpPr>
          <p:cNvPr id="80897" name="Text Box 1"/>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9680" rIns="90000" bIns="450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hangingPunct="1">
              <a:lnSpc>
                <a:spcPct val="98000"/>
              </a:lnSpc>
            </a:pPr>
            <a:fld id="{72BFD1A5-BEA5-40C2-B28A-BF2179832D46}" type="slidenum">
              <a:rPr lang="en-US" altLang="en-US">
                <a:latin typeface="+mn-lt" charset="0"/>
                <a:ea typeface="+mn-ea" charset="0"/>
                <a:cs typeface="+mn-ea" charset="0"/>
              </a:rPr>
              <a:pPr hangingPunct="1">
                <a:lnSpc>
                  <a:spcPct val="98000"/>
                </a:lnSpc>
              </a:pPr>
              <a:t>35</a:t>
            </a:fld>
            <a:fld id="{E3B0EC5B-E771-42CA-8CEF-EF616B57527B}" type="slidenum">
              <a:rPr lang="en-US" altLang="en-US">
                <a:latin typeface="+mn-lt" charset="0"/>
                <a:ea typeface="+mn-ea" charset="0"/>
                <a:cs typeface="+mn-ea" charset="0"/>
              </a:rPr>
              <a:pPr hangingPunct="1">
                <a:lnSpc>
                  <a:spcPct val="98000"/>
                </a:lnSpc>
              </a:pPr>
              <a:t>35</a:t>
            </a:fld>
            <a:endParaRPr lang="en-US" altLang="en-US">
              <a:latin typeface="+mn-lt" charset="0"/>
              <a:ea typeface="+mn-ea" charset="0"/>
              <a:cs typeface="+mn-ea" charset="0"/>
            </a:endParaRPr>
          </a:p>
        </p:txBody>
      </p:sp>
      <p:sp>
        <p:nvSpPr>
          <p:cNvPr id="80898" name="Rectangle 2"/>
          <p:cNvSpPr>
            <a:spLocks noChangeArrowheads="1"/>
          </p:cNvSpPr>
          <p:nvPr/>
        </p:nvSpPr>
        <p:spPr bwMode="auto">
          <a:xfrm>
            <a:off x="1209675" y="693738"/>
            <a:ext cx="4432300" cy="342423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80899" name="Rectangle 3"/>
          <p:cNvSpPr txBox="1">
            <a:spLocks noChangeArrowheads="1"/>
          </p:cNvSpPr>
          <p:nvPr>
            <p:ph type="body"/>
          </p:nvPr>
        </p:nvSpPr>
        <p:spPr bwMode="auto">
          <a:xfrm>
            <a:off x="777875" y="4776788"/>
            <a:ext cx="6211888" cy="4519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80900" name="Rectangle 4"/>
          <p:cNvSpPr>
            <a:spLocks noChangeArrowheads="1"/>
          </p:cNvSpPr>
          <p:nvPr/>
        </p:nvSpPr>
        <p:spPr bwMode="auto">
          <a:xfrm>
            <a:off x="3881438" y="8686800"/>
            <a:ext cx="29718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156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algn="r" hangingPunct="1">
              <a:lnSpc>
                <a:spcPct val="90000"/>
              </a:lnSpc>
            </a:pPr>
            <a:fld id="{955560BD-2D72-4ADF-B362-6C1A032E1653}" type="slidenum">
              <a:rPr lang="en-US" altLang="en-US" sz="1300">
                <a:latin typeface="Times New Roman" panose="02020603050405020304" pitchFamily="18" charset="0"/>
                <a:ea typeface="+mn-ea" charset="0"/>
                <a:cs typeface="+mn-ea" charset="0"/>
              </a:rPr>
              <a:pPr algn="r" hangingPunct="1">
                <a:lnSpc>
                  <a:spcPct val="90000"/>
                </a:lnSpc>
              </a:pPr>
              <a:t>35</a:t>
            </a:fld>
            <a:endParaRPr lang="en-US" altLang="en-US" sz="1300">
              <a:latin typeface="Times New Roman" panose="02020603050405020304" pitchFamily="18" charset="0"/>
              <a:ea typeface="+mn-ea" charset="0"/>
              <a:cs typeface="+mn-ea" charset="0"/>
            </a:endParaRPr>
          </a:p>
        </p:txBody>
      </p:sp>
    </p:spTree>
    <p:extLst>
      <p:ext uri="{BB962C8B-B14F-4D97-AF65-F5344CB8AC3E}">
        <p14:creationId xmlns:p14="http://schemas.microsoft.com/office/powerpoint/2010/main" val="2542024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10"/>
          <p:cNvSpPr>
            <a:spLocks noGrp="1" noChangeArrowheads="1"/>
          </p:cNvSpPr>
          <p:nvPr>
            <p:ph type="sldNum"/>
          </p:nvPr>
        </p:nvSpPr>
        <p:spPr>
          <a:ln/>
        </p:spPr>
        <p:txBody>
          <a:bodyPr/>
          <a:lstStyle/>
          <a:p>
            <a:fld id="{38A4B9E6-8D3F-4E77-9082-19CD39E1475E}" type="slidenum">
              <a:rPr lang="en-US" altLang="en-US"/>
              <a:pPr/>
              <a:t>36</a:t>
            </a:fld>
            <a:endParaRPr lang="en-US" altLang="en-US"/>
          </a:p>
        </p:txBody>
      </p:sp>
      <p:sp>
        <p:nvSpPr>
          <p:cNvPr id="80897" name="Text Box 1"/>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9680" rIns="90000" bIns="450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hangingPunct="1">
              <a:lnSpc>
                <a:spcPct val="98000"/>
              </a:lnSpc>
            </a:pPr>
            <a:fld id="{72BFD1A5-BEA5-40C2-B28A-BF2179832D46}" type="slidenum">
              <a:rPr lang="en-US" altLang="en-US">
                <a:latin typeface="+mn-lt" charset="0"/>
                <a:ea typeface="+mn-ea" charset="0"/>
                <a:cs typeface="+mn-ea" charset="0"/>
              </a:rPr>
              <a:pPr hangingPunct="1">
                <a:lnSpc>
                  <a:spcPct val="98000"/>
                </a:lnSpc>
              </a:pPr>
              <a:t>36</a:t>
            </a:fld>
            <a:fld id="{E3B0EC5B-E771-42CA-8CEF-EF616B57527B}" type="slidenum">
              <a:rPr lang="en-US" altLang="en-US">
                <a:latin typeface="+mn-lt" charset="0"/>
                <a:ea typeface="+mn-ea" charset="0"/>
                <a:cs typeface="+mn-ea" charset="0"/>
              </a:rPr>
              <a:pPr hangingPunct="1">
                <a:lnSpc>
                  <a:spcPct val="98000"/>
                </a:lnSpc>
              </a:pPr>
              <a:t>36</a:t>
            </a:fld>
            <a:endParaRPr lang="en-US" altLang="en-US">
              <a:latin typeface="+mn-lt" charset="0"/>
              <a:ea typeface="+mn-ea" charset="0"/>
              <a:cs typeface="+mn-ea" charset="0"/>
            </a:endParaRPr>
          </a:p>
        </p:txBody>
      </p:sp>
      <p:sp>
        <p:nvSpPr>
          <p:cNvPr id="80898" name="Rectangle 2"/>
          <p:cNvSpPr>
            <a:spLocks noChangeArrowheads="1"/>
          </p:cNvSpPr>
          <p:nvPr/>
        </p:nvSpPr>
        <p:spPr bwMode="auto">
          <a:xfrm>
            <a:off x="1209675" y="693738"/>
            <a:ext cx="4432300" cy="342423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80899" name="Rectangle 3"/>
          <p:cNvSpPr txBox="1">
            <a:spLocks noChangeArrowheads="1"/>
          </p:cNvSpPr>
          <p:nvPr>
            <p:ph type="body"/>
          </p:nvPr>
        </p:nvSpPr>
        <p:spPr bwMode="auto">
          <a:xfrm>
            <a:off x="777875" y="4776788"/>
            <a:ext cx="6211888" cy="4519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
        <p:nvSpPr>
          <p:cNvPr id="80900" name="Rectangle 4"/>
          <p:cNvSpPr>
            <a:spLocks noChangeArrowheads="1"/>
          </p:cNvSpPr>
          <p:nvPr/>
        </p:nvSpPr>
        <p:spPr bwMode="auto">
          <a:xfrm>
            <a:off x="3881438" y="8686800"/>
            <a:ext cx="29718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156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algn="r" hangingPunct="1">
              <a:lnSpc>
                <a:spcPct val="90000"/>
              </a:lnSpc>
            </a:pPr>
            <a:fld id="{955560BD-2D72-4ADF-B362-6C1A032E1653}" type="slidenum">
              <a:rPr lang="en-US" altLang="en-US" sz="1300">
                <a:latin typeface="Times New Roman" panose="02020603050405020304" pitchFamily="18" charset="0"/>
                <a:ea typeface="+mn-ea" charset="0"/>
                <a:cs typeface="+mn-ea" charset="0"/>
              </a:rPr>
              <a:pPr algn="r" hangingPunct="1">
                <a:lnSpc>
                  <a:spcPct val="90000"/>
                </a:lnSpc>
              </a:pPr>
              <a:t>36</a:t>
            </a:fld>
            <a:endParaRPr lang="en-US" altLang="en-US" sz="1300">
              <a:latin typeface="Times New Roman" panose="02020603050405020304" pitchFamily="18" charset="0"/>
              <a:ea typeface="+mn-ea" charset="0"/>
              <a:cs typeface="+mn-ea" charset="0"/>
            </a:endParaRPr>
          </a:p>
        </p:txBody>
      </p:sp>
    </p:spTree>
    <p:extLst>
      <p:ext uri="{BB962C8B-B14F-4D97-AF65-F5344CB8AC3E}">
        <p14:creationId xmlns:p14="http://schemas.microsoft.com/office/powerpoint/2010/main" val="7378367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0"/>
          <p:cNvSpPr>
            <a:spLocks noGrp="1" noChangeArrowheads="1"/>
          </p:cNvSpPr>
          <p:nvPr>
            <p:ph type="sldNum"/>
          </p:nvPr>
        </p:nvSpPr>
        <p:spPr>
          <a:ln/>
        </p:spPr>
        <p:txBody>
          <a:bodyPr/>
          <a:lstStyle/>
          <a:p>
            <a:fld id="{3A40599F-2596-4840-BE44-20B55F7D3F49}" type="slidenum">
              <a:rPr lang="en-US" altLang="en-US"/>
              <a:pPr/>
              <a:t>37</a:t>
            </a:fld>
            <a:endParaRPr lang="en-US" altLang="en-US"/>
          </a:p>
        </p:txBody>
      </p:sp>
      <p:sp>
        <p:nvSpPr>
          <p:cNvPr id="81921"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81922" name="Rectangle 2"/>
          <p:cNvSpPr txBox="1">
            <a:spLocks noChangeArrowheads="1"/>
          </p:cNvSpPr>
          <p:nvPr>
            <p:ph type="body"/>
          </p:nvPr>
        </p:nvSpPr>
        <p:spPr bwMode="auto">
          <a:xfrm>
            <a:off x="777875" y="4776788"/>
            <a:ext cx="6211888" cy="4519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1160605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10"/>
          <p:cNvSpPr>
            <a:spLocks noGrp="1" noChangeArrowheads="1"/>
          </p:cNvSpPr>
          <p:nvPr>
            <p:ph type="sldNum"/>
          </p:nvPr>
        </p:nvSpPr>
        <p:spPr>
          <a:ln/>
        </p:spPr>
        <p:txBody>
          <a:bodyPr/>
          <a:lstStyle/>
          <a:p>
            <a:fld id="{F39CF773-2F6D-4FE3-AEDF-AABD8DE84367}" type="slidenum">
              <a:rPr lang="en-US" altLang="en-US"/>
              <a:pPr/>
              <a:t>38</a:t>
            </a:fld>
            <a:endParaRPr lang="en-US" altLang="en-US"/>
          </a:p>
        </p:txBody>
      </p:sp>
      <p:sp>
        <p:nvSpPr>
          <p:cNvPr id="82945" name="Text Box 1"/>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9680" rIns="90000" bIns="450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hangingPunct="1">
              <a:lnSpc>
                <a:spcPct val="98000"/>
              </a:lnSpc>
            </a:pPr>
            <a:fld id="{2548B072-F754-43E0-B94F-72D33C3F07BF}" type="slidenum">
              <a:rPr lang="en-US" altLang="en-US">
                <a:latin typeface="+mn-lt" charset="0"/>
                <a:ea typeface="+mn-ea" charset="0"/>
                <a:cs typeface="+mn-ea" charset="0"/>
              </a:rPr>
              <a:pPr hangingPunct="1">
                <a:lnSpc>
                  <a:spcPct val="98000"/>
                </a:lnSpc>
              </a:pPr>
              <a:t>38</a:t>
            </a:fld>
            <a:fld id="{703586D2-0809-4A58-A2CF-357A0A48602B}" type="slidenum">
              <a:rPr lang="en-US" altLang="en-US">
                <a:latin typeface="+mn-lt" charset="0"/>
                <a:ea typeface="+mn-ea" charset="0"/>
                <a:cs typeface="+mn-ea" charset="0"/>
              </a:rPr>
              <a:pPr hangingPunct="1">
                <a:lnSpc>
                  <a:spcPct val="98000"/>
                </a:lnSpc>
              </a:pPr>
              <a:t>38</a:t>
            </a:fld>
            <a:endParaRPr lang="en-US" altLang="en-US">
              <a:latin typeface="+mn-lt" charset="0"/>
              <a:ea typeface="+mn-ea" charset="0"/>
              <a:cs typeface="+mn-ea" charset="0"/>
            </a:endParaRPr>
          </a:p>
        </p:txBody>
      </p:sp>
      <p:sp>
        <p:nvSpPr>
          <p:cNvPr id="82946" name="Rectangle 2"/>
          <p:cNvSpPr>
            <a:spLocks noChangeArrowheads="1"/>
          </p:cNvSpPr>
          <p:nvPr/>
        </p:nvSpPr>
        <p:spPr bwMode="auto">
          <a:xfrm>
            <a:off x="1209675" y="693738"/>
            <a:ext cx="4432300" cy="342423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82947" name="Rectangle 3"/>
          <p:cNvSpPr txBox="1">
            <a:spLocks noChangeArrowheads="1"/>
          </p:cNvSpPr>
          <p:nvPr>
            <p:ph type="body"/>
          </p:nvPr>
        </p:nvSpPr>
        <p:spPr bwMode="auto">
          <a:xfrm>
            <a:off x="777875" y="4776788"/>
            <a:ext cx="6211888" cy="4519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82948" name="Rectangle 4"/>
          <p:cNvSpPr>
            <a:spLocks noChangeArrowheads="1"/>
          </p:cNvSpPr>
          <p:nvPr/>
        </p:nvSpPr>
        <p:spPr bwMode="auto">
          <a:xfrm>
            <a:off x="3881438" y="8686800"/>
            <a:ext cx="29718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156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algn="r" hangingPunct="1">
              <a:lnSpc>
                <a:spcPct val="90000"/>
              </a:lnSpc>
            </a:pPr>
            <a:fld id="{E2D0C54B-78EB-4313-84CC-4200A77B7383}" type="slidenum">
              <a:rPr lang="en-US" altLang="en-US" sz="1300">
                <a:latin typeface="Times New Roman" panose="02020603050405020304" pitchFamily="18" charset="0"/>
                <a:ea typeface="+mn-ea" charset="0"/>
                <a:cs typeface="+mn-ea" charset="0"/>
              </a:rPr>
              <a:pPr algn="r" hangingPunct="1">
                <a:lnSpc>
                  <a:spcPct val="90000"/>
                </a:lnSpc>
              </a:pPr>
              <a:t>38</a:t>
            </a:fld>
            <a:endParaRPr lang="en-US" altLang="en-US" sz="1300">
              <a:latin typeface="Times New Roman" panose="02020603050405020304" pitchFamily="18" charset="0"/>
              <a:ea typeface="+mn-ea" charset="0"/>
              <a:cs typeface="+mn-ea" charset="0"/>
            </a:endParaRPr>
          </a:p>
        </p:txBody>
      </p:sp>
    </p:spTree>
    <p:extLst>
      <p:ext uri="{BB962C8B-B14F-4D97-AF65-F5344CB8AC3E}">
        <p14:creationId xmlns:p14="http://schemas.microsoft.com/office/powerpoint/2010/main" val="1498618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p:txBody>
          <a:bodyPr/>
          <a:lstStyle/>
          <a:p>
            <a:pPr>
              <a:defRPr/>
            </a:pPr>
            <a:fld id="{B8A051C3-9B3D-4811-998B-64D42F9E641E}" type="slidenum">
              <a:rPr lang="en-IN" smtClean="0">
                <a:latin typeface="Arial" charset="0"/>
              </a:rPr>
              <a:pPr>
                <a:defRPr/>
              </a:pPr>
              <a:t>3</a:t>
            </a:fld>
            <a:endParaRPr lang="en-IN" smtClean="0">
              <a:latin typeface="Arial"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buFontTx/>
              <a:buChar char="-"/>
            </a:pPr>
            <a:r>
              <a:rPr lang="en-US" smtClean="0">
                <a:latin typeface="Arial" charset="0"/>
              </a:rPr>
              <a:t>Temporary: Projects should have definite start and end dates</a:t>
            </a:r>
          </a:p>
          <a:p>
            <a:pPr eaLnBrk="1" hangingPunct="1">
              <a:buFontTx/>
              <a:buChar char="-"/>
            </a:pPr>
            <a:r>
              <a:rPr lang="en-US" smtClean="0">
                <a:latin typeface="Arial" charset="0"/>
              </a:rPr>
              <a:t> Unique outcome: could be a product(i.e. software application) or service (i.e. consulting assignment) </a:t>
            </a:r>
          </a:p>
        </p:txBody>
      </p:sp>
    </p:spTree>
    <p:extLst>
      <p:ext uri="{BB962C8B-B14F-4D97-AF65-F5344CB8AC3E}">
        <p14:creationId xmlns:p14="http://schemas.microsoft.com/office/powerpoint/2010/main" val="28742236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10"/>
          <p:cNvSpPr>
            <a:spLocks noGrp="1" noChangeArrowheads="1"/>
          </p:cNvSpPr>
          <p:nvPr>
            <p:ph type="sldNum"/>
          </p:nvPr>
        </p:nvSpPr>
        <p:spPr>
          <a:ln/>
        </p:spPr>
        <p:txBody>
          <a:bodyPr/>
          <a:lstStyle/>
          <a:p>
            <a:fld id="{8E99C896-0E49-4D12-A934-A96245851CA7}" type="slidenum">
              <a:rPr lang="en-US" altLang="en-US"/>
              <a:pPr/>
              <a:t>39</a:t>
            </a:fld>
            <a:endParaRPr lang="en-US" altLang="en-US"/>
          </a:p>
        </p:txBody>
      </p:sp>
      <p:sp>
        <p:nvSpPr>
          <p:cNvPr id="83969" name="Text Box 1"/>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9680" rIns="90000" bIns="450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hangingPunct="1">
              <a:lnSpc>
                <a:spcPct val="98000"/>
              </a:lnSpc>
            </a:pPr>
            <a:fld id="{B88D4D0F-4FCD-4917-B849-539D1CB39C06}" type="slidenum">
              <a:rPr lang="en-US" altLang="en-US">
                <a:latin typeface="+mn-lt" charset="0"/>
                <a:ea typeface="+mn-ea" charset="0"/>
                <a:cs typeface="+mn-ea" charset="0"/>
              </a:rPr>
              <a:pPr hangingPunct="1">
                <a:lnSpc>
                  <a:spcPct val="98000"/>
                </a:lnSpc>
              </a:pPr>
              <a:t>39</a:t>
            </a:fld>
            <a:fld id="{E6A57045-8950-49F0-8020-59EA7245EB67}" type="slidenum">
              <a:rPr lang="en-US" altLang="en-US">
                <a:latin typeface="+mn-lt" charset="0"/>
                <a:ea typeface="+mn-ea" charset="0"/>
                <a:cs typeface="+mn-ea" charset="0"/>
              </a:rPr>
              <a:pPr hangingPunct="1">
                <a:lnSpc>
                  <a:spcPct val="98000"/>
                </a:lnSpc>
              </a:pPr>
              <a:t>39</a:t>
            </a:fld>
            <a:endParaRPr lang="en-US" altLang="en-US">
              <a:latin typeface="+mn-lt" charset="0"/>
              <a:ea typeface="+mn-ea" charset="0"/>
              <a:cs typeface="+mn-ea" charset="0"/>
            </a:endParaRPr>
          </a:p>
        </p:txBody>
      </p:sp>
      <p:sp>
        <p:nvSpPr>
          <p:cNvPr id="83970" name="Rectangle 2"/>
          <p:cNvSpPr>
            <a:spLocks noChangeArrowheads="1"/>
          </p:cNvSpPr>
          <p:nvPr/>
        </p:nvSpPr>
        <p:spPr bwMode="auto">
          <a:xfrm>
            <a:off x="1209675" y="693738"/>
            <a:ext cx="4432300" cy="342423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83971" name="Text Box 3"/>
          <p:cNvSpPr txBox="1">
            <a:spLocks noChangeArrowheads="1"/>
          </p:cNvSpPr>
          <p:nvPr>
            <p:ph type="body"/>
          </p:nvPr>
        </p:nvSpPr>
        <p:spPr bwMode="auto">
          <a:xfrm>
            <a:off x="685800" y="4343400"/>
            <a:ext cx="5481638" cy="5997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2720" rIns="90000" bIns="45000"/>
          <a:lstStyle/>
          <a:p>
            <a:pPr eaLnBrk="1" hangingPunct="1">
              <a:lnSpc>
                <a:spcPct val="78000"/>
              </a:lnSpc>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000">
                <a:latin typeface="+mn-lt" charset="0"/>
                <a:ea typeface="+mn-ea" charset="0"/>
                <a:cs typeface="+mn-ea" charset="0"/>
              </a:rPr>
              <a:t>1.Develop an Overall Model:</a:t>
            </a:r>
          </a:p>
          <a:p>
            <a:pPr eaLnBrk="1" hangingPunct="1">
              <a:lnSpc>
                <a:spcPct val="78000"/>
              </a:lnSpc>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000">
                <a:latin typeface="+mn-lt" charset="0"/>
                <a:ea typeface="+mn-ea" charset="0"/>
                <a:cs typeface="+mn-ea" charset="0"/>
              </a:rPr>
              <a:t>	Form a modeling team</a:t>
            </a:r>
          </a:p>
          <a:p>
            <a:pPr eaLnBrk="1" hangingPunct="1">
              <a:lnSpc>
                <a:spcPct val="78000"/>
              </a:lnSpc>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000">
                <a:latin typeface="+mn-lt" charset="0"/>
                <a:ea typeface="+mn-ea" charset="0"/>
                <a:cs typeface="+mn-ea" charset="0"/>
              </a:rPr>
              <a:t>	Domain walk-through </a:t>
            </a:r>
          </a:p>
          <a:p>
            <a:pPr eaLnBrk="1" hangingPunct="1">
              <a:lnSpc>
                <a:spcPct val="78000"/>
              </a:lnSpc>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000">
                <a:latin typeface="+mn-lt" charset="0"/>
                <a:ea typeface="+mn-ea" charset="0"/>
                <a:cs typeface="+mn-ea" charset="0"/>
              </a:rPr>
              <a:t>	Build High-level object model</a:t>
            </a:r>
          </a:p>
          <a:p>
            <a:pPr eaLnBrk="1" hangingPunct="1">
              <a:lnSpc>
                <a:spcPct val="78000"/>
              </a:lnSpc>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000">
                <a:latin typeface="+mn-lt" charset="0"/>
                <a:ea typeface="+mn-ea" charset="0"/>
                <a:cs typeface="+mn-ea" charset="0"/>
              </a:rPr>
              <a:t>	Record Notes</a:t>
            </a:r>
          </a:p>
          <a:p>
            <a:pPr eaLnBrk="1" hangingPunct="1">
              <a:lnSpc>
                <a:spcPct val="78000"/>
              </a:lnSpc>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000">
                <a:latin typeface="+mn-lt" charset="0"/>
                <a:ea typeface="+mn-ea" charset="0"/>
                <a:cs typeface="+mn-ea" charset="0"/>
              </a:rPr>
              <a:t>	Goal - for team members to gain a good,  shared understanding of the problem domain  and build a foundation</a:t>
            </a:r>
          </a:p>
          <a:p>
            <a:pPr eaLnBrk="1" hangingPunct="1">
              <a:lnSpc>
                <a:spcPct val="78000"/>
              </a:lnSpc>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000">
                <a:latin typeface="+mn-lt" charset="0"/>
                <a:ea typeface="+mn-ea" charset="0"/>
                <a:cs typeface="+mn-ea" charset="0"/>
              </a:rPr>
              <a:t>2: Build  a Feature List : All Features are organized in a three level  hierarchy </a:t>
            </a:r>
          </a:p>
          <a:p>
            <a:pPr eaLnBrk="1" hangingPunct="1">
              <a:lnSpc>
                <a:spcPct val="78000"/>
              </a:lnSpc>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000">
                <a:latin typeface="+mn-lt" charset="0"/>
                <a:ea typeface="+mn-ea" charset="0"/>
                <a:cs typeface="+mn-ea" charset="0"/>
              </a:rPr>
              <a:t>	Domain Subject Area</a:t>
            </a:r>
          </a:p>
          <a:p>
            <a:pPr eaLnBrk="1" hangingPunct="1">
              <a:lnSpc>
                <a:spcPct val="78000"/>
              </a:lnSpc>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000">
                <a:latin typeface="+mn-lt" charset="0"/>
                <a:ea typeface="+mn-ea" charset="0"/>
                <a:cs typeface="+mn-ea" charset="0"/>
              </a:rPr>
              <a:t>	Business Activity</a:t>
            </a:r>
          </a:p>
          <a:p>
            <a:pPr eaLnBrk="1" hangingPunct="1">
              <a:lnSpc>
                <a:spcPct val="78000"/>
              </a:lnSpc>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000">
                <a:latin typeface="+mn-lt" charset="0"/>
                <a:ea typeface="+mn-ea" charset="0"/>
                <a:cs typeface="+mn-ea" charset="0"/>
              </a:rPr>
              <a:t>3) Plan By Features :</a:t>
            </a:r>
          </a:p>
          <a:p>
            <a:pPr eaLnBrk="1" hangingPunct="1">
              <a:lnSpc>
                <a:spcPct val="78000"/>
              </a:lnSpc>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000">
                <a:latin typeface="+mn-lt" charset="0"/>
                <a:ea typeface="+mn-ea" charset="0"/>
                <a:cs typeface="+mn-ea" charset="0"/>
              </a:rPr>
              <a:t>	Construct initial schedule</a:t>
            </a:r>
          </a:p>
          <a:p>
            <a:pPr eaLnBrk="1" hangingPunct="1">
              <a:lnSpc>
                <a:spcPct val="78000"/>
              </a:lnSpc>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000">
                <a:latin typeface="+mn-lt" charset="0"/>
                <a:ea typeface="+mn-ea" charset="0"/>
                <a:cs typeface="+mn-ea" charset="0"/>
              </a:rPr>
              <a:t>	Formed on level of individual features</a:t>
            </a:r>
          </a:p>
          <a:p>
            <a:pPr eaLnBrk="1" hangingPunct="1">
              <a:lnSpc>
                <a:spcPct val="78000"/>
              </a:lnSpc>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000">
                <a:latin typeface="+mn-lt" charset="0"/>
                <a:ea typeface="+mn-ea" charset="0"/>
                <a:cs typeface="+mn-ea" charset="0"/>
              </a:rPr>
              <a:t>	Prioritize by business value</a:t>
            </a:r>
          </a:p>
          <a:p>
            <a:pPr eaLnBrk="1" hangingPunct="1">
              <a:lnSpc>
                <a:spcPct val="78000"/>
              </a:lnSpc>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000">
                <a:latin typeface="+mn-lt" charset="0"/>
                <a:ea typeface="+mn-ea" charset="0"/>
                <a:cs typeface="+mn-ea" charset="0"/>
              </a:rPr>
              <a:t>	Also consider dependencies, difficulty, and risks</a:t>
            </a:r>
          </a:p>
          <a:p>
            <a:pPr eaLnBrk="1" hangingPunct="1">
              <a:lnSpc>
                <a:spcPct val="78000"/>
              </a:lnSpc>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000">
                <a:latin typeface="+mn-lt" charset="0"/>
                <a:ea typeface="+mn-ea" charset="0"/>
                <a:cs typeface="+mn-ea" charset="0"/>
              </a:rPr>
              <a:t>	Assign responsibilities to team members</a:t>
            </a:r>
          </a:p>
          <a:p>
            <a:pPr eaLnBrk="1" hangingPunct="1">
              <a:lnSpc>
                <a:spcPct val="78000"/>
              </a:lnSpc>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000">
                <a:latin typeface="+mn-lt" charset="0"/>
                <a:ea typeface="+mn-ea" charset="0"/>
                <a:cs typeface="+mn-ea" charset="0"/>
              </a:rPr>
              <a:t>	Determine Class Owners</a:t>
            </a:r>
          </a:p>
          <a:p>
            <a:pPr eaLnBrk="1" hangingPunct="1">
              <a:lnSpc>
                <a:spcPct val="78000"/>
              </a:lnSpc>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000">
                <a:latin typeface="+mn-lt" charset="0"/>
                <a:ea typeface="+mn-ea" charset="0"/>
                <a:cs typeface="+mn-ea" charset="0"/>
              </a:rPr>
              <a:t>	Assign feature sets to chief programmers</a:t>
            </a:r>
          </a:p>
          <a:p>
            <a:pPr eaLnBrk="1" hangingPunct="1">
              <a:lnSpc>
                <a:spcPct val="78000"/>
              </a:lnSpc>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000">
                <a:latin typeface="+mn-lt" charset="0"/>
                <a:ea typeface="+mn-ea" charset="0"/>
                <a:cs typeface="+mn-ea" charset="0"/>
              </a:rPr>
              <a:t>4) Design By feature :</a:t>
            </a:r>
          </a:p>
          <a:p>
            <a:pPr eaLnBrk="1" hangingPunct="1">
              <a:lnSpc>
                <a:spcPct val="78000"/>
              </a:lnSpc>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000">
                <a:latin typeface="+mn-lt" charset="0"/>
                <a:ea typeface="+mn-ea" charset="0"/>
                <a:cs typeface="+mn-ea" charset="0"/>
              </a:rPr>
              <a:t>	Form Feature Teams</a:t>
            </a:r>
          </a:p>
          <a:p>
            <a:pPr eaLnBrk="1" hangingPunct="1">
              <a:lnSpc>
                <a:spcPct val="78000"/>
              </a:lnSpc>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000">
                <a:latin typeface="+mn-lt" charset="0"/>
                <a:ea typeface="+mn-ea" charset="0"/>
                <a:cs typeface="+mn-ea" charset="0"/>
              </a:rPr>
              <a:t>	Team members collaborate on the full low  level analysis and design </a:t>
            </a:r>
          </a:p>
          <a:p>
            <a:pPr eaLnBrk="1" hangingPunct="1">
              <a:lnSpc>
                <a:spcPct val="78000"/>
              </a:lnSpc>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000">
                <a:latin typeface="+mn-lt" charset="0"/>
                <a:ea typeface="+mn-ea" charset="0"/>
                <a:cs typeface="+mn-ea" charset="0"/>
              </a:rPr>
              <a:t>	Certain features may require teams to bring  in domain experts </a:t>
            </a:r>
          </a:p>
          <a:p>
            <a:pPr eaLnBrk="1" hangingPunct="1">
              <a:lnSpc>
                <a:spcPct val="78000"/>
              </a:lnSpc>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000">
                <a:latin typeface="+mn-lt" charset="0"/>
                <a:ea typeface="+mn-ea" charset="0"/>
                <a:cs typeface="+mn-ea" charset="0"/>
              </a:rPr>
              <a:t>	Teams need to update the model artifact to  support their changes </a:t>
            </a:r>
          </a:p>
          <a:p>
            <a:pPr eaLnBrk="1" hangingPunct="1">
              <a:lnSpc>
                <a:spcPct val="78000"/>
              </a:lnSpc>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000">
                <a:latin typeface="+mn-lt" charset="0"/>
                <a:ea typeface="+mn-ea" charset="0"/>
                <a:cs typeface="+mn-ea" charset="0"/>
              </a:rPr>
              <a:t>5) Build BY feature:</a:t>
            </a:r>
          </a:p>
          <a:p>
            <a:pPr eaLnBrk="1" hangingPunct="1">
              <a:lnSpc>
                <a:spcPct val="78000"/>
              </a:lnSpc>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000">
                <a:latin typeface="+mn-lt" charset="0"/>
                <a:ea typeface="+mn-ea" charset="0"/>
                <a:cs typeface="+mn-ea" charset="0"/>
              </a:rPr>
              <a:t>	Implement designed feature</a:t>
            </a:r>
          </a:p>
          <a:p>
            <a:pPr eaLnBrk="1" hangingPunct="1">
              <a:lnSpc>
                <a:spcPct val="78000"/>
              </a:lnSpc>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000">
                <a:latin typeface="+mn-lt" charset="0"/>
                <a:ea typeface="+mn-ea" charset="0"/>
                <a:cs typeface="+mn-ea" charset="0"/>
              </a:rPr>
              <a:t>	Test feature</a:t>
            </a:r>
          </a:p>
          <a:p>
            <a:pPr eaLnBrk="1" hangingPunct="1">
              <a:lnSpc>
                <a:spcPct val="78000"/>
              </a:lnSpc>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000">
                <a:latin typeface="+mn-lt" charset="0"/>
                <a:ea typeface="+mn-ea" charset="0"/>
                <a:cs typeface="+mn-ea" charset="0"/>
              </a:rPr>
              <a:t>	Unit-level</a:t>
            </a:r>
          </a:p>
          <a:p>
            <a:pPr eaLnBrk="1" hangingPunct="1">
              <a:lnSpc>
                <a:spcPct val="78000"/>
              </a:lnSpc>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000">
                <a:latin typeface="+mn-lt" charset="0"/>
                <a:ea typeface="+mn-ea" charset="0"/>
                <a:cs typeface="+mn-ea" charset="0"/>
              </a:rPr>
              <a:t>	Feature-level</a:t>
            </a:r>
          </a:p>
          <a:p>
            <a:pPr eaLnBrk="1" hangingPunct="1">
              <a:lnSpc>
                <a:spcPct val="78000"/>
              </a:lnSpc>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000">
                <a:latin typeface="+mn-lt" charset="0"/>
                <a:ea typeface="+mn-ea" charset="0"/>
                <a:cs typeface="+mn-ea" charset="0"/>
              </a:rPr>
              <a:t>	Mandated Code Inspections</a:t>
            </a:r>
          </a:p>
          <a:p>
            <a:pPr eaLnBrk="1" hangingPunct="1">
              <a:lnSpc>
                <a:spcPct val="78000"/>
              </a:lnSpc>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000">
                <a:latin typeface="+mn-lt" charset="0"/>
                <a:ea typeface="+mn-ea" charset="0"/>
                <a:cs typeface="+mn-ea" charset="0"/>
              </a:rPr>
              <a:t>	Integrate with regular build</a:t>
            </a:r>
          </a:p>
          <a:p>
            <a:pPr eaLnBrk="1" hangingPunct="1">
              <a:lnSpc>
                <a:spcPct val="78000"/>
              </a:lnSpc>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000">
              <a:latin typeface="+mn-lt" charset="0"/>
              <a:ea typeface="+mn-ea" charset="0"/>
              <a:cs typeface="+mn-ea" charset="0"/>
            </a:endParaRPr>
          </a:p>
          <a:p>
            <a:pPr eaLnBrk="1" hangingPunct="1">
              <a:lnSpc>
                <a:spcPct val="78000"/>
              </a:lnSpc>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000">
              <a:latin typeface="+mn-lt" charset="0"/>
              <a:ea typeface="+mn-ea" charset="0"/>
              <a:cs typeface="+mn-ea" charset="0"/>
            </a:endParaRPr>
          </a:p>
          <a:p>
            <a:pPr eaLnBrk="1" hangingPunct="1">
              <a:lnSpc>
                <a:spcPct val="78000"/>
              </a:lnSpc>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000">
              <a:latin typeface="+mn-lt" charset="0"/>
              <a:ea typeface="+mn-ea" charset="0"/>
              <a:cs typeface="+mn-ea" charset="0"/>
            </a:endParaRPr>
          </a:p>
          <a:p>
            <a:pPr eaLnBrk="1" hangingPunct="1">
              <a:lnSpc>
                <a:spcPct val="78000"/>
              </a:lnSpc>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000">
              <a:latin typeface="+mn-lt" charset="0"/>
              <a:ea typeface="+mn-ea" charset="0"/>
              <a:cs typeface="+mn-ea" charset="0"/>
            </a:endParaRPr>
          </a:p>
          <a:p>
            <a:pPr eaLnBrk="1" hangingPunct="1">
              <a:lnSpc>
                <a:spcPct val="78000"/>
              </a:lnSpc>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000">
              <a:latin typeface="+mn-lt" charset="0"/>
              <a:ea typeface="+mn-ea" charset="0"/>
              <a:cs typeface="+mn-ea" charset="0"/>
            </a:endParaRPr>
          </a:p>
          <a:p>
            <a:pPr eaLnBrk="1" hangingPunct="1">
              <a:lnSpc>
                <a:spcPct val="78000"/>
              </a:lnSpc>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000">
              <a:latin typeface="+mn-lt" charset="0"/>
              <a:ea typeface="+mn-ea" charset="0"/>
              <a:cs typeface="+mn-ea" charset="0"/>
            </a:endParaRPr>
          </a:p>
        </p:txBody>
      </p:sp>
      <p:sp>
        <p:nvSpPr>
          <p:cNvPr id="83972" name="Rectangle 4"/>
          <p:cNvSpPr>
            <a:spLocks noChangeArrowheads="1"/>
          </p:cNvSpPr>
          <p:nvPr/>
        </p:nvSpPr>
        <p:spPr bwMode="auto">
          <a:xfrm>
            <a:off x="3881438" y="8686800"/>
            <a:ext cx="29718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156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algn="r" hangingPunct="1">
              <a:lnSpc>
                <a:spcPct val="90000"/>
              </a:lnSpc>
            </a:pPr>
            <a:fld id="{9FA4E373-FE88-4694-9EBC-F77B14433A9E}" type="slidenum">
              <a:rPr lang="en-US" altLang="en-US" sz="1300">
                <a:latin typeface="Times New Roman" panose="02020603050405020304" pitchFamily="18" charset="0"/>
                <a:ea typeface="+mn-ea" charset="0"/>
                <a:cs typeface="+mn-ea" charset="0"/>
              </a:rPr>
              <a:pPr algn="r" hangingPunct="1">
                <a:lnSpc>
                  <a:spcPct val="90000"/>
                </a:lnSpc>
              </a:pPr>
              <a:t>39</a:t>
            </a:fld>
            <a:endParaRPr lang="en-US" altLang="en-US" sz="1300">
              <a:latin typeface="Times New Roman" panose="02020603050405020304" pitchFamily="18" charset="0"/>
              <a:ea typeface="+mn-ea" charset="0"/>
              <a:cs typeface="+mn-ea" charset="0"/>
            </a:endParaRPr>
          </a:p>
        </p:txBody>
      </p:sp>
    </p:spTree>
    <p:extLst>
      <p:ext uri="{BB962C8B-B14F-4D97-AF65-F5344CB8AC3E}">
        <p14:creationId xmlns:p14="http://schemas.microsoft.com/office/powerpoint/2010/main" val="8384284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10"/>
          <p:cNvSpPr>
            <a:spLocks noGrp="1" noChangeArrowheads="1"/>
          </p:cNvSpPr>
          <p:nvPr>
            <p:ph type="sldNum"/>
          </p:nvPr>
        </p:nvSpPr>
        <p:spPr>
          <a:ln/>
        </p:spPr>
        <p:txBody>
          <a:bodyPr/>
          <a:lstStyle/>
          <a:p>
            <a:fld id="{10B93725-91BC-4D73-A268-53A2EF41F6E9}" type="slidenum">
              <a:rPr lang="en-US" altLang="en-US"/>
              <a:pPr/>
              <a:t>40</a:t>
            </a:fld>
            <a:endParaRPr lang="en-US" altLang="en-US"/>
          </a:p>
        </p:txBody>
      </p:sp>
      <p:sp>
        <p:nvSpPr>
          <p:cNvPr id="84993" name="Text Box 1"/>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9680" rIns="90000" bIns="450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hangingPunct="1">
              <a:lnSpc>
                <a:spcPct val="98000"/>
              </a:lnSpc>
            </a:pPr>
            <a:fld id="{1A442B5D-665F-45E8-B2C3-8385A52ABF6D}" type="slidenum">
              <a:rPr lang="en-US" altLang="en-US">
                <a:latin typeface="+mn-lt" charset="0"/>
                <a:ea typeface="+mn-ea" charset="0"/>
                <a:cs typeface="+mn-ea" charset="0"/>
              </a:rPr>
              <a:pPr hangingPunct="1">
                <a:lnSpc>
                  <a:spcPct val="98000"/>
                </a:lnSpc>
              </a:pPr>
              <a:t>40</a:t>
            </a:fld>
            <a:fld id="{C83369F2-1FE1-499B-8D32-4ACFDEEE5B25}" type="slidenum">
              <a:rPr lang="en-US" altLang="en-US">
                <a:latin typeface="+mn-lt" charset="0"/>
                <a:ea typeface="+mn-ea" charset="0"/>
                <a:cs typeface="+mn-ea" charset="0"/>
              </a:rPr>
              <a:pPr hangingPunct="1">
                <a:lnSpc>
                  <a:spcPct val="98000"/>
                </a:lnSpc>
              </a:pPr>
              <a:t>40</a:t>
            </a:fld>
            <a:endParaRPr lang="en-US" altLang="en-US">
              <a:latin typeface="+mn-lt" charset="0"/>
              <a:ea typeface="+mn-ea" charset="0"/>
              <a:cs typeface="+mn-ea" charset="0"/>
            </a:endParaRPr>
          </a:p>
        </p:txBody>
      </p:sp>
      <p:sp>
        <p:nvSpPr>
          <p:cNvPr id="84994" name="Text Box 2"/>
          <p:cNvSpPr txBox="1">
            <a:spLocks noChangeArrowheads="1"/>
          </p:cNvSpPr>
          <p:nvPr/>
        </p:nvSpPr>
        <p:spPr bwMode="auto">
          <a:xfrm>
            <a:off x="1143000" y="693738"/>
            <a:ext cx="4567238" cy="342582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84995" name="Rectangle 3"/>
          <p:cNvSpPr txBox="1">
            <a:spLocks noChangeArrowheads="1"/>
          </p:cNvSpPr>
          <p:nvPr>
            <p:ph type="body"/>
          </p:nvPr>
        </p:nvSpPr>
        <p:spPr bwMode="auto">
          <a:xfrm>
            <a:off x="777875" y="4776788"/>
            <a:ext cx="6211888" cy="4519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84795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10"/>
          <p:cNvSpPr>
            <a:spLocks noGrp="1" noChangeArrowheads="1"/>
          </p:cNvSpPr>
          <p:nvPr>
            <p:ph type="sldNum"/>
          </p:nvPr>
        </p:nvSpPr>
        <p:spPr>
          <a:ln/>
        </p:spPr>
        <p:txBody>
          <a:bodyPr/>
          <a:lstStyle/>
          <a:p>
            <a:fld id="{D452861D-CC05-40CF-874C-673D67E542AC}" type="slidenum">
              <a:rPr lang="en-US" altLang="en-US"/>
              <a:pPr/>
              <a:t>41</a:t>
            </a:fld>
            <a:endParaRPr lang="en-US" altLang="en-US"/>
          </a:p>
        </p:txBody>
      </p:sp>
      <p:sp>
        <p:nvSpPr>
          <p:cNvPr id="86017" name="Text Box 1"/>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9680" rIns="90000" bIns="450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hangingPunct="1">
              <a:lnSpc>
                <a:spcPct val="98000"/>
              </a:lnSpc>
            </a:pPr>
            <a:fld id="{82F17654-4D14-4CFE-9E4C-1BA5938E6EA6}" type="slidenum">
              <a:rPr lang="en-US" altLang="en-US">
                <a:latin typeface="+mn-lt" charset="0"/>
                <a:ea typeface="+mn-ea" charset="0"/>
                <a:cs typeface="+mn-ea" charset="0"/>
              </a:rPr>
              <a:pPr hangingPunct="1">
                <a:lnSpc>
                  <a:spcPct val="98000"/>
                </a:lnSpc>
              </a:pPr>
              <a:t>41</a:t>
            </a:fld>
            <a:fld id="{A590D25C-9D85-4A39-AAC5-C57D760C11F1}" type="slidenum">
              <a:rPr lang="en-US" altLang="en-US">
                <a:latin typeface="+mn-lt" charset="0"/>
                <a:ea typeface="+mn-ea" charset="0"/>
                <a:cs typeface="+mn-ea" charset="0"/>
              </a:rPr>
              <a:pPr hangingPunct="1">
                <a:lnSpc>
                  <a:spcPct val="98000"/>
                </a:lnSpc>
              </a:pPr>
              <a:t>41</a:t>
            </a:fld>
            <a:endParaRPr lang="en-US" altLang="en-US">
              <a:latin typeface="+mn-lt" charset="0"/>
              <a:ea typeface="+mn-ea" charset="0"/>
              <a:cs typeface="+mn-ea" charset="0"/>
            </a:endParaRPr>
          </a:p>
        </p:txBody>
      </p:sp>
      <p:sp>
        <p:nvSpPr>
          <p:cNvPr id="86018" name="Rectangle 2"/>
          <p:cNvSpPr>
            <a:spLocks noChangeArrowheads="1"/>
          </p:cNvSpPr>
          <p:nvPr/>
        </p:nvSpPr>
        <p:spPr bwMode="auto">
          <a:xfrm>
            <a:off x="1209675" y="693738"/>
            <a:ext cx="4432300" cy="342423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86019" name="Text Box 3"/>
          <p:cNvSpPr txBox="1">
            <a:spLocks noChangeArrowheads="1"/>
          </p:cNvSpPr>
          <p:nvPr>
            <p:ph type="body"/>
          </p:nvPr>
        </p:nvSpPr>
        <p:spPr bwMode="auto">
          <a:xfrm>
            <a:off x="685800" y="4343400"/>
            <a:ext cx="5481638" cy="41100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160" rIns="90000" bIns="45000"/>
          <a:lstStyle/>
          <a:p>
            <a:pPr marL="198438" indent="-198438" eaLnBrk="1" hangingPunct="1">
              <a:lnSpc>
                <a:spcPct val="78000"/>
              </a:lnSpc>
              <a:spcBef>
                <a:spcPts val="175"/>
              </a:spcBef>
              <a:buSzPct val="45000"/>
              <a:buFont typeface="Times New Roman" panose="02020603050405020304" pitchFamily="18" charset="0"/>
              <a:buAutoNum type="arabicPeriod"/>
              <a:tabLst>
                <a:tab pos="198438" algn="l"/>
                <a:tab pos="655638" algn="l"/>
                <a:tab pos="1112838" algn="l"/>
                <a:tab pos="1570038" algn="l"/>
                <a:tab pos="2027238" algn="l"/>
                <a:tab pos="2484438" algn="l"/>
                <a:tab pos="2941638" algn="l"/>
                <a:tab pos="3398838" algn="l"/>
                <a:tab pos="3856038" algn="l"/>
                <a:tab pos="4313238" algn="l"/>
                <a:tab pos="4770438" algn="l"/>
                <a:tab pos="5227638" algn="l"/>
                <a:tab pos="5684838" algn="l"/>
                <a:tab pos="6142038" algn="l"/>
                <a:tab pos="6599238" algn="l"/>
                <a:tab pos="7056438" algn="l"/>
                <a:tab pos="7513638" algn="l"/>
                <a:tab pos="7970838" algn="l"/>
                <a:tab pos="8428038" algn="l"/>
                <a:tab pos="8885238" algn="l"/>
                <a:tab pos="9342438" algn="l"/>
              </a:tabLst>
            </a:pPr>
            <a:r>
              <a:rPr lang="en-US" altLang="en-US" sz="400" b="1">
                <a:latin typeface="+mn-lt" charset="0"/>
                <a:ea typeface="+mn-ea" charset="0"/>
                <a:cs typeface="+mn-ea" charset="0"/>
              </a:rPr>
              <a:t>Eliminate waste. </a:t>
            </a:r>
          </a:p>
          <a:p>
            <a:pPr marL="198438" indent="-198438" eaLnBrk="1" hangingPunct="1">
              <a:lnSpc>
                <a:spcPct val="78000"/>
              </a:lnSpc>
              <a:spcBef>
                <a:spcPts val="175"/>
              </a:spcBef>
              <a:buClrTx/>
              <a:buSzTx/>
              <a:buFontTx/>
              <a:buNone/>
              <a:tabLst>
                <a:tab pos="198438" algn="l"/>
                <a:tab pos="655638" algn="l"/>
                <a:tab pos="1112838" algn="l"/>
                <a:tab pos="1570038" algn="l"/>
                <a:tab pos="2027238" algn="l"/>
                <a:tab pos="2484438" algn="l"/>
                <a:tab pos="2941638" algn="l"/>
                <a:tab pos="3398838" algn="l"/>
                <a:tab pos="3856038" algn="l"/>
                <a:tab pos="4313238" algn="l"/>
                <a:tab pos="4770438" algn="l"/>
                <a:tab pos="5227638" algn="l"/>
                <a:tab pos="5684838" algn="l"/>
                <a:tab pos="6142038" algn="l"/>
                <a:tab pos="6599238" algn="l"/>
                <a:tab pos="7056438" algn="l"/>
                <a:tab pos="7513638" algn="l"/>
                <a:tab pos="7970838" algn="l"/>
                <a:tab pos="8428038" algn="l"/>
                <a:tab pos="8885238" algn="l"/>
                <a:tab pos="9342438" algn="l"/>
              </a:tabLst>
            </a:pPr>
            <a:r>
              <a:rPr lang="en-US" altLang="en-US" sz="400" b="1">
                <a:latin typeface="+mn-lt" charset="0"/>
                <a:ea typeface="+mn-ea" charset="0"/>
                <a:cs typeface="+mn-ea" charset="0"/>
              </a:rPr>
              <a:t>	</a:t>
            </a:r>
            <a:r>
              <a:rPr lang="en-US" altLang="en-US" sz="400">
                <a:latin typeface="+mn-lt" charset="0"/>
                <a:ea typeface="+mn-ea" charset="0"/>
                <a:cs typeface="+mn-ea" charset="0"/>
              </a:rPr>
              <a:t>Lean thinking advocates regard any activity that does not directly add value to the finished product as waste. The three biggest sources of waste in software development are the addition of unrequited features, project churn and crossing organizational boundaries (particularly between stakeholders and development teams). To reduce waste it is critical that development teams be allowed to self organize and operate in a manner that reflects the work they’re trying to accomplish.</a:t>
            </a:r>
          </a:p>
          <a:p>
            <a:pPr marL="198438" indent="-198438" eaLnBrk="1" hangingPunct="1">
              <a:lnSpc>
                <a:spcPct val="78000"/>
              </a:lnSpc>
              <a:spcBef>
                <a:spcPts val="175"/>
              </a:spcBef>
              <a:buClrTx/>
              <a:buSzTx/>
              <a:buFontTx/>
              <a:buNone/>
              <a:tabLst>
                <a:tab pos="198438" algn="l"/>
                <a:tab pos="655638" algn="l"/>
                <a:tab pos="1112838" algn="l"/>
                <a:tab pos="1570038" algn="l"/>
                <a:tab pos="2027238" algn="l"/>
                <a:tab pos="2484438" algn="l"/>
                <a:tab pos="2941638" algn="l"/>
                <a:tab pos="3398838" algn="l"/>
                <a:tab pos="3856038" algn="l"/>
                <a:tab pos="4313238" algn="l"/>
                <a:tab pos="4770438" algn="l"/>
                <a:tab pos="5227638" algn="l"/>
                <a:tab pos="5684838" algn="l"/>
                <a:tab pos="6142038" algn="l"/>
                <a:tab pos="6599238" algn="l"/>
                <a:tab pos="7056438" algn="l"/>
                <a:tab pos="7513638" algn="l"/>
                <a:tab pos="7970838" algn="l"/>
                <a:tab pos="8428038" algn="l"/>
                <a:tab pos="8885238" algn="l"/>
                <a:tab pos="9342438" algn="l"/>
              </a:tabLst>
            </a:pPr>
            <a:r>
              <a:rPr lang="en-US" altLang="en-US" sz="400" b="1">
                <a:latin typeface="+mn-lt" charset="0"/>
                <a:ea typeface="+mn-ea" charset="0"/>
                <a:cs typeface="+mn-ea" charset="0"/>
              </a:rPr>
              <a:t>2. Build in quality. </a:t>
            </a:r>
          </a:p>
          <a:p>
            <a:pPr marL="198438" indent="-198438" eaLnBrk="1" hangingPunct="1">
              <a:lnSpc>
                <a:spcPct val="78000"/>
              </a:lnSpc>
              <a:spcBef>
                <a:spcPts val="175"/>
              </a:spcBef>
              <a:buClrTx/>
              <a:buSzTx/>
              <a:buFontTx/>
              <a:buNone/>
              <a:tabLst>
                <a:tab pos="198438" algn="l"/>
                <a:tab pos="655638" algn="l"/>
                <a:tab pos="1112838" algn="l"/>
                <a:tab pos="1570038" algn="l"/>
                <a:tab pos="2027238" algn="l"/>
                <a:tab pos="2484438" algn="l"/>
                <a:tab pos="2941638" algn="l"/>
                <a:tab pos="3398838" algn="l"/>
                <a:tab pos="3856038" algn="l"/>
                <a:tab pos="4313238" algn="l"/>
                <a:tab pos="4770438" algn="l"/>
                <a:tab pos="5227638" algn="l"/>
                <a:tab pos="5684838" algn="l"/>
                <a:tab pos="6142038" algn="l"/>
                <a:tab pos="6599238" algn="l"/>
                <a:tab pos="7056438" algn="l"/>
                <a:tab pos="7513638" algn="l"/>
                <a:tab pos="7970838" algn="l"/>
                <a:tab pos="8428038" algn="l"/>
                <a:tab pos="8885238" algn="l"/>
                <a:tab pos="9342438" algn="l"/>
              </a:tabLst>
            </a:pPr>
            <a:r>
              <a:rPr lang="en-US" altLang="en-US" sz="400">
                <a:latin typeface="+mn-lt" charset="0"/>
                <a:ea typeface="+mn-ea" charset="0"/>
                <a:cs typeface="+mn-ea" charset="0"/>
              </a:rPr>
              <a:t>Your process should not allow defects to occur in the first place, but when this isn’t possible you should work in such a way that you do a bit of work, validate it, fix any issues that you find and then iterate. Inspecting after the fact, and queuing up defects to be fixed at some time in the future, isn’t as effective.</a:t>
            </a:r>
          </a:p>
          <a:p>
            <a:pPr marL="198438" indent="-198438" eaLnBrk="1" hangingPunct="1">
              <a:lnSpc>
                <a:spcPct val="78000"/>
              </a:lnSpc>
              <a:spcBef>
                <a:spcPts val="175"/>
              </a:spcBef>
              <a:buClrTx/>
              <a:buSzTx/>
              <a:buFontTx/>
              <a:buNone/>
              <a:tabLst>
                <a:tab pos="198438" algn="l"/>
                <a:tab pos="655638" algn="l"/>
                <a:tab pos="1112838" algn="l"/>
                <a:tab pos="1570038" algn="l"/>
                <a:tab pos="2027238" algn="l"/>
                <a:tab pos="2484438" algn="l"/>
                <a:tab pos="2941638" algn="l"/>
                <a:tab pos="3398838" algn="l"/>
                <a:tab pos="3856038" algn="l"/>
                <a:tab pos="4313238" algn="l"/>
                <a:tab pos="4770438" algn="l"/>
                <a:tab pos="5227638" algn="l"/>
                <a:tab pos="5684838" algn="l"/>
                <a:tab pos="6142038" algn="l"/>
                <a:tab pos="6599238" algn="l"/>
                <a:tab pos="7056438" algn="l"/>
                <a:tab pos="7513638" algn="l"/>
                <a:tab pos="7970838" algn="l"/>
                <a:tab pos="8428038" algn="l"/>
                <a:tab pos="8885238" algn="l"/>
                <a:tab pos="9342438" algn="l"/>
              </a:tabLst>
            </a:pPr>
            <a:r>
              <a:rPr lang="en-US" altLang="en-US" sz="400" b="1">
                <a:latin typeface="+mn-lt" charset="0"/>
                <a:ea typeface="+mn-ea" charset="0"/>
                <a:cs typeface="+mn-ea" charset="0"/>
              </a:rPr>
              <a:t>3. Create knowledge.</a:t>
            </a:r>
          </a:p>
          <a:p>
            <a:pPr marL="198438" indent="-198438" eaLnBrk="1" hangingPunct="1">
              <a:lnSpc>
                <a:spcPct val="78000"/>
              </a:lnSpc>
              <a:spcBef>
                <a:spcPts val="175"/>
              </a:spcBef>
              <a:buClrTx/>
              <a:buSzTx/>
              <a:buFontTx/>
              <a:buNone/>
              <a:tabLst>
                <a:tab pos="198438" algn="l"/>
                <a:tab pos="655638" algn="l"/>
                <a:tab pos="1112838" algn="l"/>
                <a:tab pos="1570038" algn="l"/>
                <a:tab pos="2027238" algn="l"/>
                <a:tab pos="2484438" algn="l"/>
                <a:tab pos="2941638" algn="l"/>
                <a:tab pos="3398838" algn="l"/>
                <a:tab pos="3856038" algn="l"/>
                <a:tab pos="4313238" algn="l"/>
                <a:tab pos="4770438" algn="l"/>
                <a:tab pos="5227638" algn="l"/>
                <a:tab pos="5684838" algn="l"/>
                <a:tab pos="6142038" algn="l"/>
                <a:tab pos="6599238" algn="l"/>
                <a:tab pos="7056438" algn="l"/>
                <a:tab pos="7513638" algn="l"/>
                <a:tab pos="7970838" algn="l"/>
                <a:tab pos="8428038" algn="l"/>
                <a:tab pos="8885238" algn="l"/>
                <a:tab pos="9342438" algn="l"/>
              </a:tabLst>
            </a:pPr>
            <a:r>
              <a:rPr lang="en-US" altLang="en-US" sz="400">
                <a:latin typeface="+mn-lt" charset="0"/>
                <a:ea typeface="+mn-ea" charset="0"/>
                <a:cs typeface="+mn-ea" charset="0"/>
              </a:rPr>
              <a:t> Planning is useful, but learning is essential. You want to promote strategies, such as iterative development, that help teams discover what stakeholders really want and act on that knowledge. It’s also important for a team to regularly reflect on what they’re doing and then act to improve their approach.</a:t>
            </a:r>
          </a:p>
          <a:p>
            <a:pPr marL="198438" indent="-198438" eaLnBrk="1" hangingPunct="1">
              <a:lnSpc>
                <a:spcPct val="78000"/>
              </a:lnSpc>
              <a:spcBef>
                <a:spcPts val="175"/>
              </a:spcBef>
              <a:buClrTx/>
              <a:buSzTx/>
              <a:buFontTx/>
              <a:buNone/>
              <a:tabLst>
                <a:tab pos="198438" algn="l"/>
                <a:tab pos="655638" algn="l"/>
                <a:tab pos="1112838" algn="l"/>
                <a:tab pos="1570038" algn="l"/>
                <a:tab pos="2027238" algn="l"/>
                <a:tab pos="2484438" algn="l"/>
                <a:tab pos="2941638" algn="l"/>
                <a:tab pos="3398838" algn="l"/>
                <a:tab pos="3856038" algn="l"/>
                <a:tab pos="4313238" algn="l"/>
                <a:tab pos="4770438" algn="l"/>
                <a:tab pos="5227638" algn="l"/>
                <a:tab pos="5684838" algn="l"/>
                <a:tab pos="6142038" algn="l"/>
                <a:tab pos="6599238" algn="l"/>
                <a:tab pos="7056438" algn="l"/>
                <a:tab pos="7513638" algn="l"/>
                <a:tab pos="7970838" algn="l"/>
                <a:tab pos="8428038" algn="l"/>
                <a:tab pos="8885238" algn="l"/>
                <a:tab pos="9342438" algn="l"/>
              </a:tabLst>
            </a:pPr>
            <a:r>
              <a:rPr lang="en-US" altLang="en-US" sz="400" b="1">
                <a:latin typeface="+mn-lt" charset="0"/>
                <a:ea typeface="+mn-ea" charset="0"/>
                <a:cs typeface="+mn-ea" charset="0"/>
              </a:rPr>
              <a:t>4. Defer commitment. </a:t>
            </a:r>
          </a:p>
          <a:p>
            <a:pPr marL="198438" indent="-198438" eaLnBrk="1" hangingPunct="1">
              <a:lnSpc>
                <a:spcPct val="78000"/>
              </a:lnSpc>
              <a:spcBef>
                <a:spcPts val="175"/>
              </a:spcBef>
              <a:buClrTx/>
              <a:buSzTx/>
              <a:buFontTx/>
              <a:buNone/>
              <a:tabLst>
                <a:tab pos="198438" algn="l"/>
                <a:tab pos="655638" algn="l"/>
                <a:tab pos="1112838" algn="l"/>
                <a:tab pos="1570038" algn="l"/>
                <a:tab pos="2027238" algn="l"/>
                <a:tab pos="2484438" algn="l"/>
                <a:tab pos="2941638" algn="l"/>
                <a:tab pos="3398838" algn="l"/>
                <a:tab pos="3856038" algn="l"/>
                <a:tab pos="4313238" algn="l"/>
                <a:tab pos="4770438" algn="l"/>
                <a:tab pos="5227638" algn="l"/>
                <a:tab pos="5684838" algn="l"/>
                <a:tab pos="6142038" algn="l"/>
                <a:tab pos="6599238" algn="l"/>
                <a:tab pos="7056438" algn="l"/>
                <a:tab pos="7513638" algn="l"/>
                <a:tab pos="7970838" algn="l"/>
                <a:tab pos="8428038" algn="l"/>
                <a:tab pos="8885238" algn="l"/>
                <a:tab pos="9342438" algn="l"/>
              </a:tabLst>
            </a:pPr>
            <a:r>
              <a:rPr lang="en-US" altLang="en-US" sz="400">
                <a:latin typeface="+mn-lt" charset="0"/>
                <a:ea typeface="+mn-ea" charset="0"/>
                <a:cs typeface="+mn-ea" charset="0"/>
              </a:rPr>
              <a:t>It’s not necessary to start software development by defining a complete specification, and in fact that appears to be a questionable strategy at best. You can support the business effectively through flexible architectures that are change tolerant and by scheduling irreversible decisions to the last possible moment. Frequently, deferring commitment requires the ability to closely couple end-to-end business scenarios to capabilities developed in multiple applications by multiple projects.</a:t>
            </a:r>
          </a:p>
          <a:p>
            <a:pPr marL="198438" indent="-198438" eaLnBrk="1" hangingPunct="1">
              <a:lnSpc>
                <a:spcPct val="78000"/>
              </a:lnSpc>
              <a:spcBef>
                <a:spcPts val="175"/>
              </a:spcBef>
              <a:buClrTx/>
              <a:buSzTx/>
              <a:buFontTx/>
              <a:buNone/>
              <a:tabLst>
                <a:tab pos="198438" algn="l"/>
                <a:tab pos="655638" algn="l"/>
                <a:tab pos="1112838" algn="l"/>
                <a:tab pos="1570038" algn="l"/>
                <a:tab pos="2027238" algn="l"/>
                <a:tab pos="2484438" algn="l"/>
                <a:tab pos="2941638" algn="l"/>
                <a:tab pos="3398838" algn="l"/>
                <a:tab pos="3856038" algn="l"/>
                <a:tab pos="4313238" algn="l"/>
                <a:tab pos="4770438" algn="l"/>
                <a:tab pos="5227638" algn="l"/>
                <a:tab pos="5684838" algn="l"/>
                <a:tab pos="6142038" algn="l"/>
                <a:tab pos="6599238" algn="l"/>
                <a:tab pos="7056438" algn="l"/>
                <a:tab pos="7513638" algn="l"/>
                <a:tab pos="7970838" algn="l"/>
                <a:tab pos="8428038" algn="l"/>
                <a:tab pos="8885238" algn="l"/>
                <a:tab pos="9342438" algn="l"/>
              </a:tabLst>
            </a:pPr>
            <a:r>
              <a:rPr lang="en-US" altLang="en-US" sz="400" b="1">
                <a:latin typeface="+mn-lt" charset="0"/>
                <a:ea typeface="+mn-ea" charset="0"/>
                <a:cs typeface="+mn-ea" charset="0"/>
              </a:rPr>
              <a:t>5. Deliver quickly. </a:t>
            </a:r>
          </a:p>
          <a:p>
            <a:pPr marL="198438" indent="-198438" eaLnBrk="1" hangingPunct="1">
              <a:lnSpc>
                <a:spcPct val="78000"/>
              </a:lnSpc>
              <a:spcBef>
                <a:spcPts val="175"/>
              </a:spcBef>
              <a:buClrTx/>
              <a:buSzTx/>
              <a:buFontTx/>
              <a:buNone/>
              <a:tabLst>
                <a:tab pos="198438" algn="l"/>
                <a:tab pos="655638" algn="l"/>
                <a:tab pos="1112838" algn="l"/>
                <a:tab pos="1570038" algn="l"/>
                <a:tab pos="2027238" algn="l"/>
                <a:tab pos="2484438" algn="l"/>
                <a:tab pos="2941638" algn="l"/>
                <a:tab pos="3398838" algn="l"/>
                <a:tab pos="3856038" algn="l"/>
                <a:tab pos="4313238" algn="l"/>
                <a:tab pos="4770438" algn="l"/>
                <a:tab pos="5227638" algn="l"/>
                <a:tab pos="5684838" algn="l"/>
                <a:tab pos="6142038" algn="l"/>
                <a:tab pos="6599238" algn="l"/>
                <a:tab pos="7056438" algn="l"/>
                <a:tab pos="7513638" algn="l"/>
                <a:tab pos="7970838" algn="l"/>
                <a:tab pos="8428038" algn="l"/>
                <a:tab pos="8885238" algn="l"/>
                <a:tab pos="9342438" algn="l"/>
              </a:tabLst>
            </a:pPr>
            <a:r>
              <a:rPr lang="en-US" altLang="en-US" sz="400">
                <a:latin typeface="+mn-lt" charset="0"/>
                <a:ea typeface="+mn-ea" charset="0"/>
                <a:cs typeface="+mn-ea" charset="0"/>
              </a:rPr>
              <a:t>It is possible to deliver high-quality systems quickly. By limiting the work of a team to its capacity, which is reflected by the team’s velocity (this is the number of “points” of  functionality which a team delivers each iteration), you can establish a reliable and repeatable flow of work. An effective organization doesn’t demand teams do more than they are capable of, but instead asks them to self-organize and determine what they can accomplish. Constraining these teams to delivering potentially shippable solutions on a regular basis motivates them to stay focused on continuously adding value.</a:t>
            </a:r>
          </a:p>
          <a:p>
            <a:pPr marL="198438" indent="-198438" eaLnBrk="1" hangingPunct="1">
              <a:lnSpc>
                <a:spcPct val="78000"/>
              </a:lnSpc>
              <a:spcBef>
                <a:spcPts val="175"/>
              </a:spcBef>
              <a:buClrTx/>
              <a:buSzTx/>
              <a:buFontTx/>
              <a:buNone/>
              <a:tabLst>
                <a:tab pos="198438" algn="l"/>
                <a:tab pos="655638" algn="l"/>
                <a:tab pos="1112838" algn="l"/>
                <a:tab pos="1570038" algn="l"/>
                <a:tab pos="2027238" algn="l"/>
                <a:tab pos="2484438" algn="l"/>
                <a:tab pos="2941638" algn="l"/>
                <a:tab pos="3398838" algn="l"/>
                <a:tab pos="3856038" algn="l"/>
                <a:tab pos="4313238" algn="l"/>
                <a:tab pos="4770438" algn="l"/>
                <a:tab pos="5227638" algn="l"/>
                <a:tab pos="5684838" algn="l"/>
                <a:tab pos="6142038" algn="l"/>
                <a:tab pos="6599238" algn="l"/>
                <a:tab pos="7056438" algn="l"/>
                <a:tab pos="7513638" algn="l"/>
                <a:tab pos="7970838" algn="l"/>
                <a:tab pos="8428038" algn="l"/>
                <a:tab pos="8885238" algn="l"/>
                <a:tab pos="9342438" algn="l"/>
              </a:tabLst>
            </a:pPr>
            <a:r>
              <a:rPr lang="en-US" altLang="en-US" sz="400" b="1">
                <a:latin typeface="+mn-lt" charset="0"/>
                <a:ea typeface="+mn-ea" charset="0"/>
                <a:cs typeface="+mn-ea" charset="0"/>
              </a:rPr>
              <a:t>6. Respect people. </a:t>
            </a:r>
          </a:p>
          <a:p>
            <a:pPr marL="198438" indent="-198438" eaLnBrk="1" hangingPunct="1">
              <a:lnSpc>
                <a:spcPct val="78000"/>
              </a:lnSpc>
              <a:spcBef>
                <a:spcPts val="175"/>
              </a:spcBef>
              <a:buClrTx/>
              <a:buSzTx/>
              <a:buFontTx/>
              <a:buNone/>
              <a:tabLst>
                <a:tab pos="198438" algn="l"/>
                <a:tab pos="655638" algn="l"/>
                <a:tab pos="1112838" algn="l"/>
                <a:tab pos="1570038" algn="l"/>
                <a:tab pos="2027238" algn="l"/>
                <a:tab pos="2484438" algn="l"/>
                <a:tab pos="2941638" algn="l"/>
                <a:tab pos="3398838" algn="l"/>
                <a:tab pos="3856038" algn="l"/>
                <a:tab pos="4313238" algn="l"/>
                <a:tab pos="4770438" algn="l"/>
                <a:tab pos="5227638" algn="l"/>
                <a:tab pos="5684838" algn="l"/>
                <a:tab pos="6142038" algn="l"/>
                <a:tab pos="6599238" algn="l"/>
                <a:tab pos="7056438" algn="l"/>
                <a:tab pos="7513638" algn="l"/>
                <a:tab pos="7970838" algn="l"/>
                <a:tab pos="8428038" algn="l"/>
                <a:tab pos="8885238" algn="l"/>
                <a:tab pos="9342438" algn="l"/>
              </a:tabLst>
            </a:pPr>
            <a:r>
              <a:rPr lang="en-US" altLang="en-US" sz="400">
                <a:latin typeface="+mn-lt" charset="0"/>
                <a:ea typeface="+mn-ea" charset="0"/>
                <a:cs typeface="+mn-ea" charset="0"/>
              </a:rPr>
              <a:t>The Poppendiecks also observe that sustainable advantage is gained from engaged,</a:t>
            </a:r>
          </a:p>
          <a:p>
            <a:pPr marL="198438" indent="-198438" eaLnBrk="1" hangingPunct="1">
              <a:lnSpc>
                <a:spcPct val="78000"/>
              </a:lnSpc>
              <a:spcBef>
                <a:spcPts val="175"/>
              </a:spcBef>
              <a:buClrTx/>
              <a:buSzTx/>
              <a:buFontTx/>
              <a:buNone/>
              <a:tabLst>
                <a:tab pos="198438" algn="l"/>
                <a:tab pos="655638" algn="l"/>
                <a:tab pos="1112838" algn="l"/>
                <a:tab pos="1570038" algn="l"/>
                <a:tab pos="2027238" algn="l"/>
                <a:tab pos="2484438" algn="l"/>
                <a:tab pos="2941638" algn="l"/>
                <a:tab pos="3398838" algn="l"/>
                <a:tab pos="3856038" algn="l"/>
                <a:tab pos="4313238" algn="l"/>
                <a:tab pos="4770438" algn="l"/>
                <a:tab pos="5227638" algn="l"/>
                <a:tab pos="5684838" algn="l"/>
                <a:tab pos="6142038" algn="l"/>
                <a:tab pos="6599238" algn="l"/>
                <a:tab pos="7056438" algn="l"/>
                <a:tab pos="7513638" algn="l"/>
                <a:tab pos="7970838" algn="l"/>
                <a:tab pos="8428038" algn="l"/>
                <a:tab pos="8885238" algn="l"/>
                <a:tab pos="9342438" algn="l"/>
              </a:tabLst>
            </a:pPr>
            <a:r>
              <a:rPr lang="en-US" altLang="en-US" sz="400">
                <a:latin typeface="+mn-lt" charset="0"/>
                <a:ea typeface="+mn-ea" charset="0"/>
                <a:cs typeface="+mn-ea" charset="0"/>
              </a:rPr>
              <a:t>thinking people. The implication is that you need a lean governance strategy that focuses on motivating and enabling IT teams—not on controlling them.</a:t>
            </a:r>
          </a:p>
          <a:p>
            <a:pPr marL="198438" indent="-198438" eaLnBrk="1" hangingPunct="1">
              <a:lnSpc>
                <a:spcPct val="78000"/>
              </a:lnSpc>
              <a:spcBef>
                <a:spcPts val="175"/>
              </a:spcBef>
              <a:buClrTx/>
              <a:buSzTx/>
              <a:buFontTx/>
              <a:buNone/>
              <a:tabLst>
                <a:tab pos="198438" algn="l"/>
                <a:tab pos="655638" algn="l"/>
                <a:tab pos="1112838" algn="l"/>
                <a:tab pos="1570038" algn="l"/>
                <a:tab pos="2027238" algn="l"/>
                <a:tab pos="2484438" algn="l"/>
                <a:tab pos="2941638" algn="l"/>
                <a:tab pos="3398838" algn="l"/>
                <a:tab pos="3856038" algn="l"/>
                <a:tab pos="4313238" algn="l"/>
                <a:tab pos="4770438" algn="l"/>
                <a:tab pos="5227638" algn="l"/>
                <a:tab pos="5684838" algn="l"/>
                <a:tab pos="6142038" algn="l"/>
                <a:tab pos="6599238" algn="l"/>
                <a:tab pos="7056438" algn="l"/>
                <a:tab pos="7513638" algn="l"/>
                <a:tab pos="7970838" algn="l"/>
                <a:tab pos="8428038" algn="l"/>
                <a:tab pos="8885238" algn="l"/>
                <a:tab pos="9342438" algn="l"/>
              </a:tabLst>
            </a:pPr>
            <a:r>
              <a:rPr lang="en-US" altLang="en-US" sz="400" b="1">
                <a:latin typeface="+mn-lt" charset="0"/>
                <a:ea typeface="+mn-ea" charset="0"/>
                <a:cs typeface="+mn-ea" charset="0"/>
              </a:rPr>
              <a:t>7. Optimize the whole.</a:t>
            </a:r>
          </a:p>
          <a:p>
            <a:pPr marL="198438" indent="-198438" eaLnBrk="1" hangingPunct="1">
              <a:lnSpc>
                <a:spcPct val="78000"/>
              </a:lnSpc>
              <a:spcBef>
                <a:spcPts val="175"/>
              </a:spcBef>
              <a:buClrTx/>
              <a:buSzTx/>
              <a:buFontTx/>
              <a:buNone/>
              <a:tabLst>
                <a:tab pos="198438" algn="l"/>
                <a:tab pos="655638" algn="l"/>
                <a:tab pos="1112838" algn="l"/>
                <a:tab pos="1570038" algn="l"/>
                <a:tab pos="2027238" algn="l"/>
                <a:tab pos="2484438" algn="l"/>
                <a:tab pos="2941638" algn="l"/>
                <a:tab pos="3398838" algn="l"/>
                <a:tab pos="3856038" algn="l"/>
                <a:tab pos="4313238" algn="l"/>
                <a:tab pos="4770438" algn="l"/>
                <a:tab pos="5227638" algn="l"/>
                <a:tab pos="5684838" algn="l"/>
                <a:tab pos="6142038" algn="l"/>
                <a:tab pos="6599238" algn="l"/>
                <a:tab pos="7056438" algn="l"/>
                <a:tab pos="7513638" algn="l"/>
                <a:tab pos="7970838" algn="l"/>
                <a:tab pos="8428038" algn="l"/>
                <a:tab pos="8885238" algn="l"/>
                <a:tab pos="9342438" algn="l"/>
              </a:tabLst>
            </a:pPr>
            <a:r>
              <a:rPr lang="en-US" altLang="en-US" sz="400">
                <a:latin typeface="+mn-lt" charset="0"/>
                <a:ea typeface="+mn-ea" charset="0"/>
                <a:cs typeface="+mn-ea" charset="0"/>
              </a:rPr>
              <a:t> If you want to be effective at a solution you must look at the bigger picture. You need to understand the high-level business processes that individual projects support—processes</a:t>
            </a:r>
          </a:p>
          <a:p>
            <a:pPr marL="198438" indent="-198438" eaLnBrk="1" hangingPunct="1">
              <a:lnSpc>
                <a:spcPct val="78000"/>
              </a:lnSpc>
              <a:spcBef>
                <a:spcPts val="175"/>
              </a:spcBef>
              <a:buClrTx/>
              <a:buSzTx/>
              <a:buFontTx/>
              <a:buNone/>
              <a:tabLst>
                <a:tab pos="198438" algn="l"/>
                <a:tab pos="655638" algn="l"/>
                <a:tab pos="1112838" algn="l"/>
                <a:tab pos="1570038" algn="l"/>
                <a:tab pos="2027238" algn="l"/>
                <a:tab pos="2484438" algn="l"/>
                <a:tab pos="2941638" algn="l"/>
                <a:tab pos="3398838" algn="l"/>
                <a:tab pos="3856038" algn="l"/>
                <a:tab pos="4313238" algn="l"/>
                <a:tab pos="4770438" algn="l"/>
                <a:tab pos="5227638" algn="l"/>
                <a:tab pos="5684838" algn="l"/>
                <a:tab pos="6142038" algn="l"/>
                <a:tab pos="6599238" algn="l"/>
                <a:tab pos="7056438" algn="l"/>
                <a:tab pos="7513638" algn="l"/>
                <a:tab pos="7970838" algn="l"/>
                <a:tab pos="8428038" algn="l"/>
                <a:tab pos="8885238" algn="l"/>
                <a:tab pos="9342438" algn="l"/>
              </a:tabLst>
            </a:pPr>
            <a:r>
              <a:rPr lang="en-US" altLang="en-US" sz="400">
                <a:latin typeface="+mn-lt" charset="0"/>
                <a:ea typeface="+mn-ea" charset="0"/>
                <a:cs typeface="+mn-ea" charset="0"/>
              </a:rPr>
              <a:t>that often cross multiple systems. You need to manage programs of interrelated systems so you can deliver a complete product to your stakeholders. Measurements should address how well you’re delivering business value, because that is the sole reason for your IT department.</a:t>
            </a:r>
          </a:p>
        </p:txBody>
      </p:sp>
      <p:sp>
        <p:nvSpPr>
          <p:cNvPr id="86020" name="Rectangle 4"/>
          <p:cNvSpPr>
            <a:spLocks noChangeArrowheads="1"/>
          </p:cNvSpPr>
          <p:nvPr/>
        </p:nvSpPr>
        <p:spPr bwMode="auto">
          <a:xfrm>
            <a:off x="3881438" y="8686800"/>
            <a:ext cx="29718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156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algn="r" hangingPunct="1">
              <a:lnSpc>
                <a:spcPct val="90000"/>
              </a:lnSpc>
            </a:pPr>
            <a:fld id="{03F06469-5F98-4D3F-BDDA-9516527E0946}" type="slidenum">
              <a:rPr lang="en-US" altLang="en-US" sz="1300">
                <a:latin typeface="Times New Roman" panose="02020603050405020304" pitchFamily="18" charset="0"/>
                <a:ea typeface="+mn-ea" charset="0"/>
                <a:cs typeface="+mn-ea" charset="0"/>
              </a:rPr>
              <a:pPr algn="r" hangingPunct="1">
                <a:lnSpc>
                  <a:spcPct val="90000"/>
                </a:lnSpc>
              </a:pPr>
              <a:t>41</a:t>
            </a:fld>
            <a:endParaRPr lang="en-US" altLang="en-US" sz="1300">
              <a:latin typeface="Times New Roman" panose="02020603050405020304" pitchFamily="18" charset="0"/>
              <a:ea typeface="+mn-ea" charset="0"/>
              <a:cs typeface="+mn-ea" charset="0"/>
            </a:endParaRPr>
          </a:p>
        </p:txBody>
      </p:sp>
    </p:spTree>
    <p:extLst>
      <p:ext uri="{BB962C8B-B14F-4D97-AF65-F5344CB8AC3E}">
        <p14:creationId xmlns:p14="http://schemas.microsoft.com/office/powerpoint/2010/main" val="32138949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10"/>
          <p:cNvSpPr>
            <a:spLocks noGrp="1" noChangeArrowheads="1"/>
          </p:cNvSpPr>
          <p:nvPr>
            <p:ph type="sldNum"/>
          </p:nvPr>
        </p:nvSpPr>
        <p:spPr>
          <a:ln/>
        </p:spPr>
        <p:txBody>
          <a:bodyPr/>
          <a:lstStyle/>
          <a:p>
            <a:fld id="{1CBE1ADE-B9AC-4D34-A4AA-A9A90D829BAE}" type="slidenum">
              <a:rPr lang="en-US" altLang="en-US"/>
              <a:pPr/>
              <a:t>42</a:t>
            </a:fld>
            <a:endParaRPr lang="en-US" altLang="en-US"/>
          </a:p>
        </p:txBody>
      </p:sp>
      <p:sp>
        <p:nvSpPr>
          <p:cNvPr id="87041" name="Text Box 1"/>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9680" rIns="90000" bIns="450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hangingPunct="1">
              <a:lnSpc>
                <a:spcPct val="98000"/>
              </a:lnSpc>
            </a:pPr>
            <a:fld id="{D64B4F65-4625-41A9-8D30-7A7048EFAF99}" type="slidenum">
              <a:rPr lang="en-US" altLang="en-US">
                <a:latin typeface="+mn-lt" charset="0"/>
                <a:ea typeface="+mn-ea" charset="0"/>
                <a:cs typeface="+mn-ea" charset="0"/>
              </a:rPr>
              <a:pPr hangingPunct="1">
                <a:lnSpc>
                  <a:spcPct val="98000"/>
                </a:lnSpc>
              </a:pPr>
              <a:t>42</a:t>
            </a:fld>
            <a:fld id="{528BA43B-08E9-4333-98BA-039DDE2629AA}" type="slidenum">
              <a:rPr lang="en-US" altLang="en-US">
                <a:latin typeface="+mn-lt" charset="0"/>
                <a:ea typeface="+mn-ea" charset="0"/>
                <a:cs typeface="+mn-ea" charset="0"/>
              </a:rPr>
              <a:pPr hangingPunct="1">
                <a:lnSpc>
                  <a:spcPct val="98000"/>
                </a:lnSpc>
              </a:pPr>
              <a:t>42</a:t>
            </a:fld>
            <a:endParaRPr lang="en-US" altLang="en-US">
              <a:latin typeface="+mn-lt" charset="0"/>
              <a:ea typeface="+mn-ea" charset="0"/>
              <a:cs typeface="+mn-ea" charset="0"/>
            </a:endParaRPr>
          </a:p>
        </p:txBody>
      </p:sp>
      <p:sp>
        <p:nvSpPr>
          <p:cNvPr id="87042" name="Rectangle 2"/>
          <p:cNvSpPr>
            <a:spLocks noChangeArrowheads="1"/>
          </p:cNvSpPr>
          <p:nvPr/>
        </p:nvSpPr>
        <p:spPr bwMode="auto">
          <a:xfrm>
            <a:off x="1209675" y="693738"/>
            <a:ext cx="4432300" cy="342423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87043" name="Rectangle 3"/>
          <p:cNvSpPr txBox="1">
            <a:spLocks noChangeArrowheads="1"/>
          </p:cNvSpPr>
          <p:nvPr>
            <p:ph type="body"/>
          </p:nvPr>
        </p:nvSpPr>
        <p:spPr bwMode="auto">
          <a:xfrm>
            <a:off x="777875" y="4776788"/>
            <a:ext cx="6211888" cy="4519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87044" name="Rectangle 4"/>
          <p:cNvSpPr>
            <a:spLocks noChangeArrowheads="1"/>
          </p:cNvSpPr>
          <p:nvPr/>
        </p:nvSpPr>
        <p:spPr bwMode="auto">
          <a:xfrm>
            <a:off x="3881438" y="8686800"/>
            <a:ext cx="29718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156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algn="r" hangingPunct="1">
              <a:lnSpc>
                <a:spcPct val="90000"/>
              </a:lnSpc>
            </a:pPr>
            <a:fld id="{403E2215-9AAE-4254-AC62-127F69FFA6B3}" type="slidenum">
              <a:rPr lang="en-US" altLang="en-US" sz="1300">
                <a:latin typeface="Times New Roman" panose="02020603050405020304" pitchFamily="18" charset="0"/>
                <a:ea typeface="+mn-ea" charset="0"/>
                <a:cs typeface="+mn-ea" charset="0"/>
              </a:rPr>
              <a:pPr algn="r" hangingPunct="1">
                <a:lnSpc>
                  <a:spcPct val="90000"/>
                </a:lnSpc>
              </a:pPr>
              <a:t>42</a:t>
            </a:fld>
            <a:endParaRPr lang="en-US" altLang="en-US" sz="1300">
              <a:latin typeface="Times New Roman" panose="02020603050405020304" pitchFamily="18" charset="0"/>
              <a:ea typeface="+mn-ea" charset="0"/>
              <a:cs typeface="+mn-ea" charset="0"/>
            </a:endParaRPr>
          </a:p>
        </p:txBody>
      </p:sp>
    </p:spTree>
    <p:extLst>
      <p:ext uri="{BB962C8B-B14F-4D97-AF65-F5344CB8AC3E}">
        <p14:creationId xmlns:p14="http://schemas.microsoft.com/office/powerpoint/2010/main" val="19489475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0"/>
          <p:cNvSpPr>
            <a:spLocks noGrp="1" noChangeArrowheads="1"/>
          </p:cNvSpPr>
          <p:nvPr>
            <p:ph type="sldNum"/>
          </p:nvPr>
        </p:nvSpPr>
        <p:spPr>
          <a:ln/>
        </p:spPr>
        <p:txBody>
          <a:bodyPr/>
          <a:lstStyle/>
          <a:p>
            <a:fld id="{CC39B5CF-94F4-40B1-8C3D-CBED70E58D89}" type="slidenum">
              <a:rPr lang="en-US" altLang="en-US"/>
              <a:pPr/>
              <a:t>43</a:t>
            </a:fld>
            <a:endParaRPr lang="en-US" altLang="en-US"/>
          </a:p>
        </p:txBody>
      </p:sp>
      <p:sp>
        <p:nvSpPr>
          <p:cNvPr id="88065"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88066" name="Rectangle 2"/>
          <p:cNvSpPr txBox="1">
            <a:spLocks noChangeArrowheads="1"/>
          </p:cNvSpPr>
          <p:nvPr>
            <p:ph type="body"/>
          </p:nvPr>
        </p:nvSpPr>
        <p:spPr bwMode="auto">
          <a:xfrm>
            <a:off x="777875" y="4776788"/>
            <a:ext cx="6211888" cy="4519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5465359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10"/>
          <p:cNvSpPr>
            <a:spLocks noGrp="1" noChangeArrowheads="1"/>
          </p:cNvSpPr>
          <p:nvPr>
            <p:ph type="sldNum"/>
          </p:nvPr>
        </p:nvSpPr>
        <p:spPr>
          <a:ln/>
        </p:spPr>
        <p:txBody>
          <a:bodyPr/>
          <a:lstStyle/>
          <a:p>
            <a:fld id="{D5F44500-43AD-4D0B-81DA-0B391FA5AC6A}" type="slidenum">
              <a:rPr lang="en-US" altLang="en-US"/>
              <a:pPr/>
              <a:t>44</a:t>
            </a:fld>
            <a:endParaRPr lang="en-US" altLang="en-US"/>
          </a:p>
        </p:txBody>
      </p:sp>
      <p:sp>
        <p:nvSpPr>
          <p:cNvPr id="89089" name="Text Box 1"/>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9680" rIns="90000" bIns="450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hangingPunct="1">
              <a:lnSpc>
                <a:spcPct val="98000"/>
              </a:lnSpc>
            </a:pPr>
            <a:fld id="{D84C6DE2-79D2-41F2-AB32-2D5D840555FF}" type="slidenum">
              <a:rPr lang="en-US" altLang="en-US">
                <a:latin typeface="+mn-lt" charset="0"/>
                <a:ea typeface="+mn-ea" charset="0"/>
                <a:cs typeface="+mn-ea" charset="0"/>
              </a:rPr>
              <a:pPr hangingPunct="1">
                <a:lnSpc>
                  <a:spcPct val="98000"/>
                </a:lnSpc>
              </a:pPr>
              <a:t>44</a:t>
            </a:fld>
            <a:fld id="{5679207E-4E14-464C-8D9C-E33890BE2691}" type="slidenum">
              <a:rPr lang="en-US" altLang="en-US">
                <a:latin typeface="+mn-lt" charset="0"/>
                <a:ea typeface="+mn-ea" charset="0"/>
                <a:cs typeface="+mn-ea" charset="0"/>
              </a:rPr>
              <a:pPr hangingPunct="1">
                <a:lnSpc>
                  <a:spcPct val="98000"/>
                </a:lnSpc>
              </a:pPr>
              <a:t>44</a:t>
            </a:fld>
            <a:endParaRPr lang="en-US" altLang="en-US">
              <a:latin typeface="+mn-lt" charset="0"/>
              <a:ea typeface="+mn-ea" charset="0"/>
              <a:cs typeface="+mn-ea" charset="0"/>
            </a:endParaRPr>
          </a:p>
        </p:txBody>
      </p:sp>
      <p:sp>
        <p:nvSpPr>
          <p:cNvPr id="89090" name="Rectangle 2"/>
          <p:cNvSpPr>
            <a:spLocks noChangeArrowheads="1"/>
          </p:cNvSpPr>
          <p:nvPr/>
        </p:nvSpPr>
        <p:spPr bwMode="auto">
          <a:xfrm>
            <a:off x="1209675" y="693738"/>
            <a:ext cx="4432300" cy="342423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89091" name="Text Box 3"/>
          <p:cNvSpPr txBox="1">
            <a:spLocks noChangeArrowheads="1"/>
          </p:cNvSpPr>
          <p:nvPr>
            <p:ph type="body"/>
          </p:nvPr>
        </p:nvSpPr>
        <p:spPr bwMode="auto">
          <a:xfrm>
            <a:off x="685800" y="4343400"/>
            <a:ext cx="5481638" cy="41100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9680" rIns="90000" bIns="45000"/>
          <a:lstStyle/>
          <a:p>
            <a:pPr eaLnBrk="1" hangingPunct="1">
              <a:lnSpc>
                <a:spcPct val="98000"/>
              </a:lnSpc>
              <a:spcBef>
                <a:spcPts val="41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latin typeface="+mn-lt" charset="0"/>
                <a:ea typeface="+mn-ea" charset="0"/>
                <a:cs typeface="+mn-ea" charset="0"/>
              </a:rPr>
              <a:t>In XP, the “Customer” works very closely with the development team to define and prioritize granular units of functionality referred to as “User Stories”. The development team estimates, plans, and delivers the highest priority user stories in the form of working, tested software on an iteration by iteration basis. In order to maximize productivity, the practices provide a supportive, lightweight framework to guide a team and ensure high-quality software</a:t>
            </a:r>
          </a:p>
        </p:txBody>
      </p:sp>
      <p:sp>
        <p:nvSpPr>
          <p:cNvPr id="89092" name="Rectangle 4"/>
          <p:cNvSpPr>
            <a:spLocks noChangeArrowheads="1"/>
          </p:cNvSpPr>
          <p:nvPr/>
        </p:nvSpPr>
        <p:spPr bwMode="auto">
          <a:xfrm>
            <a:off x="3881438" y="8686800"/>
            <a:ext cx="29718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156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algn="r" hangingPunct="1">
              <a:lnSpc>
                <a:spcPct val="90000"/>
              </a:lnSpc>
            </a:pPr>
            <a:fld id="{568D0659-E5A8-47FE-8775-BFB2122D18A1}" type="slidenum">
              <a:rPr lang="en-US" altLang="en-US" sz="1300">
                <a:latin typeface="Times New Roman" panose="02020603050405020304" pitchFamily="18" charset="0"/>
                <a:ea typeface="+mn-ea" charset="0"/>
                <a:cs typeface="+mn-ea" charset="0"/>
              </a:rPr>
              <a:pPr algn="r" hangingPunct="1">
                <a:lnSpc>
                  <a:spcPct val="90000"/>
                </a:lnSpc>
              </a:pPr>
              <a:t>44</a:t>
            </a:fld>
            <a:endParaRPr lang="en-US" altLang="en-US" sz="1300">
              <a:latin typeface="Times New Roman" panose="02020603050405020304" pitchFamily="18" charset="0"/>
              <a:ea typeface="+mn-ea" charset="0"/>
              <a:cs typeface="+mn-ea" charset="0"/>
            </a:endParaRPr>
          </a:p>
        </p:txBody>
      </p:sp>
    </p:spTree>
    <p:extLst>
      <p:ext uri="{BB962C8B-B14F-4D97-AF65-F5344CB8AC3E}">
        <p14:creationId xmlns:p14="http://schemas.microsoft.com/office/powerpoint/2010/main" val="6003071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10"/>
          <p:cNvSpPr>
            <a:spLocks noGrp="1" noChangeArrowheads="1"/>
          </p:cNvSpPr>
          <p:nvPr>
            <p:ph type="sldNum"/>
          </p:nvPr>
        </p:nvSpPr>
        <p:spPr>
          <a:ln/>
        </p:spPr>
        <p:txBody>
          <a:bodyPr/>
          <a:lstStyle/>
          <a:p>
            <a:fld id="{FFB051FC-F9B6-499C-821C-B72970C3A0DF}" type="slidenum">
              <a:rPr lang="en-US" altLang="en-US"/>
              <a:pPr/>
              <a:t>45</a:t>
            </a:fld>
            <a:endParaRPr lang="en-US" altLang="en-US"/>
          </a:p>
        </p:txBody>
      </p:sp>
      <p:sp>
        <p:nvSpPr>
          <p:cNvPr id="90113" name="Text Box 1"/>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9680" rIns="90000" bIns="450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hangingPunct="1">
              <a:lnSpc>
                <a:spcPct val="98000"/>
              </a:lnSpc>
            </a:pPr>
            <a:fld id="{A3203A36-1A15-44D3-9C5E-11FB180C4E0B}" type="slidenum">
              <a:rPr lang="en-US" altLang="en-US">
                <a:latin typeface="+mn-lt" charset="0"/>
                <a:ea typeface="+mn-ea" charset="0"/>
                <a:cs typeface="+mn-ea" charset="0"/>
              </a:rPr>
              <a:pPr hangingPunct="1">
                <a:lnSpc>
                  <a:spcPct val="98000"/>
                </a:lnSpc>
              </a:pPr>
              <a:t>45</a:t>
            </a:fld>
            <a:fld id="{53256A67-11BD-4442-956E-1590BC2D6567}" type="slidenum">
              <a:rPr lang="en-US" altLang="en-US">
                <a:latin typeface="+mn-lt" charset="0"/>
                <a:ea typeface="+mn-ea" charset="0"/>
                <a:cs typeface="+mn-ea" charset="0"/>
              </a:rPr>
              <a:pPr hangingPunct="1">
                <a:lnSpc>
                  <a:spcPct val="98000"/>
                </a:lnSpc>
              </a:pPr>
              <a:t>45</a:t>
            </a:fld>
            <a:endParaRPr lang="en-US" altLang="en-US">
              <a:latin typeface="+mn-lt" charset="0"/>
              <a:ea typeface="+mn-ea" charset="0"/>
              <a:cs typeface="+mn-ea" charset="0"/>
            </a:endParaRPr>
          </a:p>
        </p:txBody>
      </p:sp>
      <p:sp>
        <p:nvSpPr>
          <p:cNvPr id="90114" name="Text Box 2"/>
          <p:cNvSpPr txBox="1">
            <a:spLocks noChangeArrowheads="1"/>
          </p:cNvSpPr>
          <p:nvPr/>
        </p:nvSpPr>
        <p:spPr bwMode="auto">
          <a:xfrm>
            <a:off x="1143000" y="693738"/>
            <a:ext cx="4567238" cy="342582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90115" name="Rectangle 3"/>
          <p:cNvSpPr txBox="1">
            <a:spLocks noChangeArrowheads="1"/>
          </p:cNvSpPr>
          <p:nvPr>
            <p:ph type="body"/>
          </p:nvPr>
        </p:nvSpPr>
        <p:spPr bwMode="auto">
          <a:xfrm>
            <a:off x="777875" y="4776788"/>
            <a:ext cx="6211888" cy="4519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348123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10"/>
          <p:cNvSpPr>
            <a:spLocks noGrp="1" noChangeArrowheads="1"/>
          </p:cNvSpPr>
          <p:nvPr>
            <p:ph type="sldNum"/>
          </p:nvPr>
        </p:nvSpPr>
        <p:spPr>
          <a:ln/>
        </p:spPr>
        <p:txBody>
          <a:bodyPr/>
          <a:lstStyle/>
          <a:p>
            <a:fld id="{E3DE68CE-6ABE-43B7-9755-A4E0F28F897D}" type="slidenum">
              <a:rPr lang="en-US" altLang="en-US"/>
              <a:pPr/>
              <a:t>46</a:t>
            </a:fld>
            <a:endParaRPr lang="en-US" altLang="en-US"/>
          </a:p>
        </p:txBody>
      </p:sp>
      <p:sp>
        <p:nvSpPr>
          <p:cNvPr id="91137" name="Text Box 1"/>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9680" rIns="90000" bIns="450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hangingPunct="1">
              <a:lnSpc>
                <a:spcPct val="98000"/>
              </a:lnSpc>
            </a:pPr>
            <a:fld id="{2D468BDA-3F14-4A6E-8981-DFBA6CCA7C3C}" type="slidenum">
              <a:rPr lang="en-US" altLang="en-US">
                <a:latin typeface="+mn-lt" charset="0"/>
                <a:ea typeface="+mn-ea" charset="0"/>
                <a:cs typeface="+mn-ea" charset="0"/>
              </a:rPr>
              <a:pPr hangingPunct="1">
                <a:lnSpc>
                  <a:spcPct val="98000"/>
                </a:lnSpc>
              </a:pPr>
              <a:t>46</a:t>
            </a:fld>
            <a:fld id="{98583721-5649-49B5-A9EF-7980C96DCCCF}" type="slidenum">
              <a:rPr lang="en-US" altLang="en-US">
                <a:latin typeface="+mn-lt" charset="0"/>
                <a:ea typeface="+mn-ea" charset="0"/>
                <a:cs typeface="+mn-ea" charset="0"/>
              </a:rPr>
              <a:pPr hangingPunct="1">
                <a:lnSpc>
                  <a:spcPct val="98000"/>
                </a:lnSpc>
              </a:pPr>
              <a:t>46</a:t>
            </a:fld>
            <a:endParaRPr lang="en-US" altLang="en-US">
              <a:latin typeface="+mn-lt" charset="0"/>
              <a:ea typeface="+mn-ea" charset="0"/>
              <a:cs typeface="+mn-ea" charset="0"/>
            </a:endParaRPr>
          </a:p>
        </p:txBody>
      </p:sp>
      <p:sp>
        <p:nvSpPr>
          <p:cNvPr id="91138" name="Text Box 2"/>
          <p:cNvSpPr txBox="1">
            <a:spLocks noChangeArrowheads="1"/>
          </p:cNvSpPr>
          <p:nvPr/>
        </p:nvSpPr>
        <p:spPr bwMode="auto">
          <a:xfrm>
            <a:off x="1143000" y="693738"/>
            <a:ext cx="4567238" cy="342582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91139" name="Rectangle 3"/>
          <p:cNvSpPr txBox="1">
            <a:spLocks noChangeArrowheads="1"/>
          </p:cNvSpPr>
          <p:nvPr>
            <p:ph type="body"/>
          </p:nvPr>
        </p:nvSpPr>
        <p:spPr bwMode="auto">
          <a:xfrm>
            <a:off x="777875" y="4776788"/>
            <a:ext cx="6211888" cy="4519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385342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10"/>
          <p:cNvSpPr>
            <a:spLocks noGrp="1" noChangeArrowheads="1"/>
          </p:cNvSpPr>
          <p:nvPr>
            <p:ph type="sldNum"/>
          </p:nvPr>
        </p:nvSpPr>
        <p:spPr>
          <a:ln/>
        </p:spPr>
        <p:txBody>
          <a:bodyPr/>
          <a:lstStyle/>
          <a:p>
            <a:fld id="{2F509394-3D03-49CA-AF08-82CA632660B4}" type="slidenum">
              <a:rPr lang="en-US" altLang="en-US"/>
              <a:pPr/>
              <a:t>47</a:t>
            </a:fld>
            <a:endParaRPr lang="en-US" altLang="en-US"/>
          </a:p>
        </p:txBody>
      </p:sp>
      <p:sp>
        <p:nvSpPr>
          <p:cNvPr id="92161" name="Text Box 1"/>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9680" rIns="90000" bIns="450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hangingPunct="1">
              <a:lnSpc>
                <a:spcPct val="98000"/>
              </a:lnSpc>
            </a:pPr>
            <a:fld id="{720E317E-5CCC-4ABD-934E-541BBDC561E9}" type="slidenum">
              <a:rPr lang="en-US" altLang="en-US">
                <a:latin typeface="+mn-lt" charset="0"/>
                <a:ea typeface="+mn-ea" charset="0"/>
                <a:cs typeface="+mn-ea" charset="0"/>
              </a:rPr>
              <a:pPr hangingPunct="1">
                <a:lnSpc>
                  <a:spcPct val="98000"/>
                </a:lnSpc>
              </a:pPr>
              <a:t>47</a:t>
            </a:fld>
            <a:fld id="{59E4598A-85D5-4F24-A919-CCEFBB3D446F}" type="slidenum">
              <a:rPr lang="en-US" altLang="en-US">
                <a:latin typeface="+mn-lt" charset="0"/>
                <a:ea typeface="+mn-ea" charset="0"/>
                <a:cs typeface="+mn-ea" charset="0"/>
              </a:rPr>
              <a:pPr hangingPunct="1">
                <a:lnSpc>
                  <a:spcPct val="98000"/>
                </a:lnSpc>
              </a:pPr>
              <a:t>47</a:t>
            </a:fld>
            <a:endParaRPr lang="en-US" altLang="en-US">
              <a:latin typeface="+mn-lt" charset="0"/>
              <a:ea typeface="+mn-ea" charset="0"/>
              <a:cs typeface="+mn-ea" charset="0"/>
            </a:endParaRPr>
          </a:p>
        </p:txBody>
      </p:sp>
      <p:sp>
        <p:nvSpPr>
          <p:cNvPr id="92162" name="Text Box 2"/>
          <p:cNvSpPr txBox="1">
            <a:spLocks noChangeArrowheads="1"/>
          </p:cNvSpPr>
          <p:nvPr/>
        </p:nvSpPr>
        <p:spPr bwMode="auto">
          <a:xfrm>
            <a:off x="1143000" y="693738"/>
            <a:ext cx="4567238" cy="342582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92163" name="Rectangle 3"/>
          <p:cNvSpPr txBox="1">
            <a:spLocks noChangeArrowheads="1"/>
          </p:cNvSpPr>
          <p:nvPr>
            <p:ph type="body"/>
          </p:nvPr>
        </p:nvSpPr>
        <p:spPr bwMode="auto">
          <a:xfrm>
            <a:off x="777875" y="4776788"/>
            <a:ext cx="6211888" cy="4519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9630992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10"/>
          <p:cNvSpPr>
            <a:spLocks noGrp="1" noChangeArrowheads="1"/>
          </p:cNvSpPr>
          <p:nvPr>
            <p:ph type="sldNum"/>
          </p:nvPr>
        </p:nvSpPr>
        <p:spPr>
          <a:ln/>
        </p:spPr>
        <p:txBody>
          <a:bodyPr/>
          <a:lstStyle/>
          <a:p>
            <a:fld id="{E044DFA7-0492-40F3-BDEA-4B0058B04B73}" type="slidenum">
              <a:rPr lang="en-US" altLang="en-US"/>
              <a:pPr/>
              <a:t>48</a:t>
            </a:fld>
            <a:endParaRPr lang="en-US" altLang="en-US"/>
          </a:p>
        </p:txBody>
      </p:sp>
      <p:sp>
        <p:nvSpPr>
          <p:cNvPr id="93185" name="Text Box 1"/>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9680" rIns="90000" bIns="450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hangingPunct="1">
              <a:lnSpc>
                <a:spcPct val="98000"/>
              </a:lnSpc>
            </a:pPr>
            <a:fld id="{CCA28861-8FC5-44C1-BCB7-3135E14681AF}" type="slidenum">
              <a:rPr lang="en-US" altLang="en-US">
                <a:latin typeface="+mn-lt" charset="0"/>
                <a:ea typeface="+mn-ea" charset="0"/>
                <a:cs typeface="+mn-ea" charset="0"/>
              </a:rPr>
              <a:pPr hangingPunct="1">
                <a:lnSpc>
                  <a:spcPct val="98000"/>
                </a:lnSpc>
              </a:pPr>
              <a:t>48</a:t>
            </a:fld>
            <a:fld id="{F513087C-FF63-454C-9A0A-7F97AEF00DBA}" type="slidenum">
              <a:rPr lang="en-US" altLang="en-US">
                <a:latin typeface="+mn-lt" charset="0"/>
                <a:ea typeface="+mn-ea" charset="0"/>
                <a:cs typeface="+mn-ea" charset="0"/>
              </a:rPr>
              <a:pPr hangingPunct="1">
                <a:lnSpc>
                  <a:spcPct val="98000"/>
                </a:lnSpc>
              </a:pPr>
              <a:t>48</a:t>
            </a:fld>
            <a:endParaRPr lang="en-US" altLang="en-US">
              <a:latin typeface="+mn-lt" charset="0"/>
              <a:ea typeface="+mn-ea" charset="0"/>
              <a:cs typeface="+mn-ea" charset="0"/>
            </a:endParaRPr>
          </a:p>
        </p:txBody>
      </p:sp>
      <p:sp>
        <p:nvSpPr>
          <p:cNvPr id="93186" name="Text Box 2"/>
          <p:cNvSpPr txBox="1">
            <a:spLocks noChangeArrowheads="1"/>
          </p:cNvSpPr>
          <p:nvPr/>
        </p:nvSpPr>
        <p:spPr bwMode="auto">
          <a:xfrm>
            <a:off x="1143000" y="693738"/>
            <a:ext cx="4567238" cy="342582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93187" name="Rectangle 3"/>
          <p:cNvSpPr txBox="1">
            <a:spLocks noChangeArrowheads="1"/>
          </p:cNvSpPr>
          <p:nvPr>
            <p:ph type="body"/>
          </p:nvPr>
        </p:nvSpPr>
        <p:spPr bwMode="auto">
          <a:xfrm>
            <a:off x="777875" y="4776788"/>
            <a:ext cx="6211888" cy="4519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904669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p:txBody>
          <a:bodyPr/>
          <a:lstStyle/>
          <a:p>
            <a:pPr>
              <a:defRPr/>
            </a:pPr>
            <a:fld id="{601B4D4C-CBD8-4072-891E-176518FCD172}" type="slidenum">
              <a:rPr lang="en-IN" smtClean="0">
                <a:latin typeface="Arial" charset="0"/>
              </a:rPr>
              <a:pPr>
                <a:defRPr/>
              </a:pPr>
              <a:t>4</a:t>
            </a:fld>
            <a:endParaRPr lang="en-IN" smtClean="0">
              <a:latin typeface="Arial"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1049859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pPr>
              <a:buFontTx/>
              <a:buChar char="•"/>
            </a:pPr>
            <a:r>
              <a:rPr lang="en-US" dirty="0" smtClean="0">
                <a:latin typeface="Arial" charset="0"/>
              </a:rPr>
              <a:t> Scrum – uses 2 to 4 week delivery cycles. Each cycle is </a:t>
            </a:r>
            <a:r>
              <a:rPr lang="en-US" smtClean="0">
                <a:latin typeface="Arial" charset="0"/>
              </a:rPr>
              <a:t>a ‘</a:t>
            </a:r>
            <a:r>
              <a:rPr lang="en-US" dirty="0" smtClean="0">
                <a:latin typeface="Arial" charset="0"/>
              </a:rPr>
              <a:t>sprint’</a:t>
            </a:r>
          </a:p>
          <a:p>
            <a:pPr>
              <a:buFontTx/>
              <a:buChar char="•"/>
            </a:pPr>
            <a:r>
              <a:rPr lang="en-US" dirty="0" smtClean="0">
                <a:latin typeface="Arial" charset="0"/>
              </a:rPr>
              <a:t> Extreme Programming or XP uses 12 important principles in developing the system – some of the most important ones are pair programming, test driven development</a:t>
            </a:r>
          </a:p>
          <a:p>
            <a:pPr>
              <a:buFontTx/>
              <a:buChar char="•"/>
            </a:pPr>
            <a:r>
              <a:rPr lang="en-US" dirty="0" smtClean="0">
                <a:latin typeface="Arial" charset="0"/>
              </a:rPr>
              <a:t> Crystal methodologies - Crystal Clear, Crystal Yellow, Crystal Orange - key tenets of Crystal include teamwork, communication, and simplicity, as well as reflection to frequently adjust and improve the process</a:t>
            </a:r>
          </a:p>
          <a:p>
            <a:pPr>
              <a:buFontTx/>
              <a:buChar char="•"/>
            </a:pPr>
            <a:r>
              <a:rPr lang="en-US" dirty="0" smtClean="0">
                <a:latin typeface="Arial" charset="0"/>
              </a:rPr>
              <a:t> DSDM – requirements are prioritized for the project/release, using the </a:t>
            </a:r>
            <a:r>
              <a:rPr lang="en-US" dirty="0" err="1" smtClean="0">
                <a:latin typeface="Arial" charset="0"/>
              </a:rPr>
              <a:t>MoSCoW</a:t>
            </a:r>
            <a:r>
              <a:rPr lang="en-US" dirty="0" smtClean="0">
                <a:latin typeface="Arial" charset="0"/>
              </a:rPr>
              <a:t> rule: Must have, Should have, Could have and Won’t have this time </a:t>
            </a:r>
          </a:p>
        </p:txBody>
      </p:sp>
      <p:sp>
        <p:nvSpPr>
          <p:cNvPr id="4" name="Slide Number Placeholder 3"/>
          <p:cNvSpPr>
            <a:spLocks noGrp="1"/>
          </p:cNvSpPr>
          <p:nvPr>
            <p:ph type="sldNum" sz="quarter" idx="5"/>
          </p:nvPr>
        </p:nvSpPr>
        <p:spPr/>
        <p:txBody>
          <a:bodyPr/>
          <a:lstStyle/>
          <a:p>
            <a:pPr>
              <a:defRPr/>
            </a:pPr>
            <a:fld id="{F46AD487-0303-4F6E-8C43-2BD7754E0E59}" type="slidenum">
              <a:rPr lang="en-US" smtClean="0"/>
              <a:pPr>
                <a:defRPr/>
              </a:pPr>
              <a:t>49</a:t>
            </a:fld>
            <a:endParaRPr lang="en-US"/>
          </a:p>
        </p:txBody>
      </p:sp>
    </p:spTree>
    <p:extLst>
      <p:ext uri="{BB962C8B-B14F-4D97-AF65-F5344CB8AC3E}">
        <p14:creationId xmlns:p14="http://schemas.microsoft.com/office/powerpoint/2010/main" val="15716947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p:txBody>
          <a:bodyPr/>
          <a:lstStyle/>
          <a:p>
            <a:pPr>
              <a:defRPr/>
            </a:pPr>
            <a:fld id="{E473FA9A-1779-4A2F-B724-5320978220AC}" type="slidenum">
              <a:rPr lang="en-IN" smtClean="0">
                <a:latin typeface="Arial" charset="0"/>
              </a:rPr>
              <a:pPr>
                <a:defRPr/>
              </a:pPr>
              <a:t>50</a:t>
            </a:fld>
            <a:endParaRPr lang="en-IN" smtClean="0">
              <a:latin typeface="Arial"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smtClean="0">
                <a:latin typeface="Arial" charset="0"/>
              </a:rPr>
              <a:t>www.agilemanifesto.org</a:t>
            </a:r>
            <a:endParaRPr lang="en-IN" smtClean="0">
              <a:latin typeface="Arial" charset="0"/>
            </a:endParaRPr>
          </a:p>
        </p:txBody>
      </p:sp>
    </p:spTree>
    <p:extLst>
      <p:ext uri="{BB962C8B-B14F-4D97-AF65-F5344CB8AC3E}">
        <p14:creationId xmlns:p14="http://schemas.microsoft.com/office/powerpoint/2010/main" val="3534893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p:txBody>
          <a:bodyPr/>
          <a:lstStyle/>
          <a:p>
            <a:pPr>
              <a:defRPr/>
            </a:pPr>
            <a:fld id="{1C6B65AC-05ED-446C-8B8A-B2D9073908DD}" type="slidenum">
              <a:rPr lang="en-IN" smtClean="0">
                <a:latin typeface="Arial" charset="0"/>
              </a:rPr>
              <a:pPr>
                <a:defRPr/>
              </a:pPr>
              <a:t>5</a:t>
            </a:fld>
            <a:endParaRPr lang="en-IN" smtClean="0">
              <a:latin typeface="Arial"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2966361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pPr eaLnBrk="1" hangingPunct="1"/>
            <a:r>
              <a:rPr lang="en-IN" smtClean="0">
                <a:latin typeface="Arial" charset="0"/>
              </a:rPr>
              <a:t>V = Verification (e.g. Reviews) and Validation (e.g. Testing) activities</a:t>
            </a:r>
          </a:p>
        </p:txBody>
      </p:sp>
      <p:sp>
        <p:nvSpPr>
          <p:cNvPr id="26628" name="Slide Number Placeholder 3"/>
          <p:cNvSpPr>
            <a:spLocks noGrp="1"/>
          </p:cNvSpPr>
          <p:nvPr>
            <p:ph type="sldNum" sz="quarter" idx="5"/>
          </p:nvPr>
        </p:nvSpPr>
        <p:spPr/>
        <p:txBody>
          <a:bodyPr/>
          <a:lstStyle/>
          <a:p>
            <a:pPr>
              <a:defRPr/>
            </a:pPr>
            <a:fld id="{678EEF1A-F18A-4DC3-A6BF-C93009EEE6B6}" type="slidenum">
              <a:rPr lang="en-US" smtClean="0">
                <a:latin typeface="Arial" charset="0"/>
              </a:rPr>
              <a:pPr>
                <a:defRPr/>
              </a:pPr>
              <a:t>6</a:t>
            </a:fld>
            <a:endParaRPr lang="en-US" smtClean="0">
              <a:latin typeface="Arial" charset="0"/>
            </a:endParaRPr>
          </a:p>
        </p:txBody>
      </p:sp>
    </p:spTree>
    <p:extLst>
      <p:ext uri="{BB962C8B-B14F-4D97-AF65-F5344CB8AC3E}">
        <p14:creationId xmlns:p14="http://schemas.microsoft.com/office/powerpoint/2010/main" val="814045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p:txBody>
          <a:bodyPr/>
          <a:lstStyle/>
          <a:p>
            <a:pPr>
              <a:defRPr/>
            </a:pPr>
            <a:fld id="{CBA745A7-D5F6-41B7-9D8B-01FC3D50A766}" type="slidenum">
              <a:rPr lang="en-IN" smtClean="0">
                <a:latin typeface="Arial" charset="0"/>
              </a:rPr>
              <a:pPr>
                <a:defRPr/>
              </a:pPr>
              <a:t>7</a:t>
            </a:fld>
            <a:endParaRPr lang="en-IN" smtClean="0">
              <a:latin typeface="Arial"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buFontTx/>
              <a:buChar char="-"/>
            </a:pPr>
            <a:r>
              <a:rPr lang="en-US" smtClean="0">
                <a:latin typeface="Arial" charset="0"/>
              </a:rPr>
              <a:t> Software Engineering consists of 3 layers:</a:t>
            </a:r>
          </a:p>
          <a:p>
            <a:pPr lvl="1" eaLnBrk="1" hangingPunct="1">
              <a:buFontTx/>
              <a:buChar char="-"/>
            </a:pPr>
            <a:r>
              <a:rPr lang="en-US" smtClean="0">
                <a:latin typeface="Arial" charset="0"/>
              </a:rPr>
              <a:t> Process</a:t>
            </a:r>
          </a:p>
          <a:p>
            <a:pPr lvl="1" eaLnBrk="1" hangingPunct="1">
              <a:buFontTx/>
              <a:buChar char="-"/>
            </a:pPr>
            <a:r>
              <a:rPr lang="en-US" smtClean="0">
                <a:latin typeface="Arial" charset="0"/>
              </a:rPr>
              <a:t> Methods</a:t>
            </a:r>
          </a:p>
          <a:p>
            <a:pPr lvl="1" eaLnBrk="1" hangingPunct="1">
              <a:buFontTx/>
              <a:buChar char="-"/>
            </a:pPr>
            <a:r>
              <a:rPr lang="en-US" smtClean="0">
                <a:latin typeface="Arial" charset="0"/>
              </a:rPr>
              <a:t> Tools</a:t>
            </a:r>
          </a:p>
          <a:p>
            <a:pPr eaLnBrk="1" hangingPunct="1"/>
            <a:r>
              <a:rPr lang="en-US" smtClean="0">
                <a:latin typeface="Arial" charset="0"/>
              </a:rPr>
              <a:t>  </a:t>
            </a:r>
          </a:p>
          <a:p>
            <a:pPr eaLnBrk="1" hangingPunct="1">
              <a:buFontTx/>
              <a:buChar char="-"/>
            </a:pPr>
            <a:r>
              <a:rPr lang="en-US" smtClean="0">
                <a:latin typeface="Arial" charset="0"/>
              </a:rPr>
              <a:t> Software is said to be ‘engineered’ and not produced i.e. software engineering helps us build quality software, consistently.</a:t>
            </a:r>
          </a:p>
          <a:p>
            <a:pPr eaLnBrk="1" hangingPunct="1">
              <a:buFontTx/>
              <a:buChar char="-"/>
            </a:pPr>
            <a:r>
              <a:rPr lang="en-US" smtClean="0">
                <a:latin typeface="Arial" charset="0"/>
              </a:rPr>
              <a:t> Evolution of SE has moved Software development from ‘artistic’ (individualistic) to a process and team work driven approach</a:t>
            </a:r>
          </a:p>
        </p:txBody>
      </p:sp>
    </p:spTree>
    <p:extLst>
      <p:ext uri="{BB962C8B-B14F-4D97-AF65-F5344CB8AC3E}">
        <p14:creationId xmlns:p14="http://schemas.microsoft.com/office/powerpoint/2010/main" val="101729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pPr>
              <a:buFontTx/>
              <a:buChar char="-"/>
            </a:pPr>
            <a:r>
              <a:rPr lang="en-US" smtClean="0">
                <a:latin typeface="Arial" charset="0"/>
              </a:rPr>
              <a:t>Build and fix Model: In this most simple model of software development, the product is constructed with minimal requirements, and generally no specifications nor any attempt at design, and testing is most often neglected. Good model for very small and simple projects </a:t>
            </a:r>
          </a:p>
          <a:p>
            <a:r>
              <a:rPr lang="en-US" smtClean="0">
                <a:latin typeface="Arial" charset="0"/>
              </a:rPr>
              <a:t> Waterfall model: linear sequential or big-bang model. The SDLC phases are executed sequentially leading to delays and also not conducive for chnages</a:t>
            </a:r>
          </a:p>
          <a:p>
            <a:pPr>
              <a:buFontTx/>
              <a:buChar char="-"/>
            </a:pPr>
            <a:endParaRPr lang="en-US" smtClean="0">
              <a:latin typeface="Arial" charset="0"/>
            </a:endParaRPr>
          </a:p>
          <a:p>
            <a:endParaRPr lang="en-US" smtClean="0">
              <a:latin typeface="Arial" charset="0"/>
            </a:endParaRPr>
          </a:p>
        </p:txBody>
      </p:sp>
      <p:sp>
        <p:nvSpPr>
          <p:cNvPr id="4" name="Slide Number Placeholder 3"/>
          <p:cNvSpPr>
            <a:spLocks noGrp="1"/>
          </p:cNvSpPr>
          <p:nvPr>
            <p:ph type="sldNum" sz="quarter" idx="5"/>
          </p:nvPr>
        </p:nvSpPr>
        <p:spPr/>
        <p:txBody>
          <a:bodyPr/>
          <a:lstStyle/>
          <a:p>
            <a:pPr>
              <a:defRPr/>
            </a:pPr>
            <a:fld id="{0F4AC964-97FB-4DB6-84F1-004B8FE073A7}" type="slidenum">
              <a:rPr lang="en-US" smtClean="0"/>
              <a:pPr>
                <a:defRPr/>
              </a:pPr>
              <a:t>8</a:t>
            </a:fld>
            <a:endParaRPr lang="en-US"/>
          </a:p>
        </p:txBody>
      </p:sp>
    </p:spTree>
    <p:extLst>
      <p:ext uri="{BB962C8B-B14F-4D97-AF65-F5344CB8AC3E}">
        <p14:creationId xmlns:p14="http://schemas.microsoft.com/office/powerpoint/2010/main" val="2590024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p:txBody>
          <a:bodyPr/>
          <a:lstStyle/>
          <a:p>
            <a:pPr>
              <a:defRPr/>
            </a:pPr>
            <a:fld id="{15069FB2-FB29-47BC-9A66-5F8A554A5E03}" type="slidenum">
              <a:rPr lang="en-IN" smtClean="0">
                <a:latin typeface="Arial" charset="0"/>
              </a:rPr>
              <a:pPr>
                <a:defRPr/>
              </a:pPr>
              <a:t>9</a:t>
            </a:fld>
            <a:endParaRPr lang="en-IN" smtClean="0">
              <a:latin typeface="Arial"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buFontTx/>
              <a:buChar char="•"/>
            </a:pPr>
            <a:r>
              <a:rPr lang="en-IN" smtClean="0">
                <a:latin typeface="Arial" charset="0"/>
              </a:rPr>
              <a:t> Each box represents a phase or stage</a:t>
            </a:r>
          </a:p>
          <a:p>
            <a:pPr eaLnBrk="1" hangingPunct="1">
              <a:buFontTx/>
              <a:buChar char="•"/>
            </a:pPr>
            <a:r>
              <a:rPr lang="en-IN" smtClean="0">
                <a:latin typeface="Arial" charset="0"/>
              </a:rPr>
              <a:t> Requirements phase: also called gathering requirements (e.g. Gathering business requirements for developing a banking application)</a:t>
            </a:r>
          </a:p>
          <a:p>
            <a:pPr eaLnBrk="1" hangingPunct="1">
              <a:buFontTx/>
              <a:buChar char="•"/>
            </a:pPr>
            <a:r>
              <a:rPr lang="en-IN" smtClean="0">
                <a:latin typeface="Arial" charset="0"/>
              </a:rPr>
              <a:t> Analysis phase: analyzing business requirements and deriving software requirements</a:t>
            </a:r>
          </a:p>
          <a:p>
            <a:pPr eaLnBrk="1" hangingPunct="1">
              <a:buFontTx/>
              <a:buChar char="•"/>
            </a:pPr>
            <a:r>
              <a:rPr lang="en-IN" smtClean="0">
                <a:latin typeface="Arial" charset="0"/>
              </a:rPr>
              <a:t> Together the requirements and analysis phases are called problem definition phases</a:t>
            </a:r>
          </a:p>
          <a:p>
            <a:pPr eaLnBrk="1" hangingPunct="1">
              <a:buFontTx/>
              <a:buChar char="•"/>
            </a:pPr>
            <a:r>
              <a:rPr lang="en-IN" smtClean="0">
                <a:latin typeface="Arial" charset="0"/>
              </a:rPr>
              <a:t> Design phase: defining the solution for the problem consists of architectural or high level or conceptual design and low-level or detailed or physical design</a:t>
            </a:r>
          </a:p>
          <a:p>
            <a:pPr eaLnBrk="1" hangingPunct="1">
              <a:buFontTx/>
              <a:buChar char="•"/>
            </a:pPr>
            <a:r>
              <a:rPr lang="en-IN" smtClean="0">
                <a:latin typeface="Arial" charset="0"/>
              </a:rPr>
              <a:t> Code phase: also called construction or build – developing the solution</a:t>
            </a:r>
          </a:p>
          <a:p>
            <a:pPr eaLnBrk="1" hangingPunct="1">
              <a:buFontTx/>
              <a:buChar char="•"/>
            </a:pPr>
            <a:r>
              <a:rPr lang="en-IN" smtClean="0">
                <a:latin typeface="Arial" charset="0"/>
              </a:rPr>
              <a:t> Testing phases: comprises of unit, integration, system and user acceptance testing</a:t>
            </a:r>
          </a:p>
          <a:p>
            <a:pPr eaLnBrk="1" hangingPunct="1">
              <a:buFontTx/>
              <a:buChar char="•"/>
            </a:pPr>
            <a:r>
              <a:rPr lang="en-IN" smtClean="0">
                <a:latin typeface="Arial" charset="0"/>
              </a:rPr>
              <a:t> Deployment phase: also called implementation at the end of which the system is said to be ‘go live’ or ‘in production’ when we use this for developing new applications </a:t>
            </a:r>
          </a:p>
        </p:txBody>
      </p:sp>
    </p:spTree>
    <p:extLst>
      <p:ext uri="{BB962C8B-B14F-4D97-AF65-F5344CB8AC3E}">
        <p14:creationId xmlns:p14="http://schemas.microsoft.com/office/powerpoint/2010/main" val="39199228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descr="all three"/>
          <p:cNvPicPr>
            <a:picLocks noChangeAspect="1" noChangeArrowheads="1"/>
          </p:cNvPicPr>
          <p:nvPr userDrawn="1"/>
        </p:nvPicPr>
        <p:blipFill>
          <a:blip r:embed="rId2"/>
          <a:srcRect t="47652" b="18791"/>
          <a:stretch>
            <a:fillRect/>
          </a:stretch>
        </p:blipFill>
        <p:spPr bwMode="auto">
          <a:xfrm>
            <a:off x="0" y="0"/>
            <a:ext cx="9144000" cy="3810000"/>
          </a:xfrm>
          <a:prstGeom prst="rect">
            <a:avLst/>
          </a:prstGeom>
          <a:noFill/>
          <a:ln w="9525">
            <a:noFill/>
            <a:miter lim="800000"/>
            <a:headEnd/>
            <a:tailEnd/>
          </a:ln>
        </p:spPr>
      </p:pic>
      <p:pic>
        <p:nvPicPr>
          <p:cNvPr id="5" name="Picture 7" descr="HCL Logo"/>
          <p:cNvPicPr>
            <a:picLocks noChangeAspect="1" noChangeArrowheads="1"/>
          </p:cNvPicPr>
          <p:nvPr userDrawn="1"/>
        </p:nvPicPr>
        <p:blipFill>
          <a:blip r:embed="rId3"/>
          <a:srcRect t="25212" b="28896"/>
          <a:stretch>
            <a:fillRect/>
          </a:stretch>
        </p:blipFill>
        <p:spPr bwMode="auto">
          <a:xfrm>
            <a:off x="6950075" y="6400800"/>
            <a:ext cx="2193925" cy="355600"/>
          </a:xfrm>
          <a:prstGeom prst="rect">
            <a:avLst/>
          </a:prstGeom>
          <a:noFill/>
          <a:ln w="9525">
            <a:noFill/>
            <a:miter lim="800000"/>
            <a:headEnd/>
            <a:tailEnd/>
          </a:ln>
        </p:spPr>
      </p:pic>
      <p:sp>
        <p:nvSpPr>
          <p:cNvPr id="3074" name="Rectangle 2"/>
          <p:cNvSpPr>
            <a:spLocks noGrp="1" noChangeArrowheads="1"/>
          </p:cNvSpPr>
          <p:nvPr>
            <p:ph type="ctrTitle"/>
          </p:nvPr>
        </p:nvSpPr>
        <p:spPr>
          <a:xfrm>
            <a:off x="533400" y="815975"/>
            <a:ext cx="7772400" cy="1470025"/>
          </a:xfrm>
        </p:spPr>
        <p:txBody>
          <a:bodyPr/>
          <a:lstStyle>
            <a:lvl1pPr>
              <a:lnSpc>
                <a:spcPct val="125000"/>
              </a:lnSpc>
              <a:defRPr sz="3600"/>
            </a:lvl1pPr>
          </a:lstStyle>
          <a:p>
            <a:r>
              <a:rPr lang="en-US"/>
              <a:t>Click to edit Master title style</a:t>
            </a:r>
          </a:p>
        </p:txBody>
      </p:sp>
      <p:sp>
        <p:nvSpPr>
          <p:cNvPr id="3075" name="Rectangle 3"/>
          <p:cNvSpPr>
            <a:spLocks noGrp="1" noChangeArrowheads="1"/>
          </p:cNvSpPr>
          <p:nvPr>
            <p:ph type="subTitle" idx="1"/>
          </p:nvPr>
        </p:nvSpPr>
        <p:spPr>
          <a:xfrm>
            <a:off x="609600" y="3810000"/>
            <a:ext cx="6400800" cy="1752600"/>
          </a:xfrm>
        </p:spPr>
        <p:txBody>
          <a:bodyPr/>
          <a:lstStyle>
            <a:lvl1pPr marL="0" indent="0">
              <a:buFont typeface="Wingdings" pitchFamily="2" charset="2"/>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0630538B-C476-483E-B40B-C8B2F1EF10E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6126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4B0B7CBC-AA78-47A7-BE78-FC7D026A883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18454EA7-8DBB-4E67-BB06-9F2CBC7A6BF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sldNum" sz="quarter" idx="10"/>
          </p:nvPr>
        </p:nvSpPr>
        <p:spPr>
          <a:ln/>
        </p:spPr>
        <p:txBody>
          <a:bodyPr/>
          <a:lstStyle>
            <a:lvl1pPr>
              <a:defRPr/>
            </a:lvl1pPr>
          </a:lstStyle>
          <a:p>
            <a:pPr>
              <a:defRPr/>
            </a:pPr>
            <a:fld id="{AFB6BB10-46F2-441C-8D18-ABDEB5E77F9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sldNum" sz="quarter" idx="10"/>
          </p:nvPr>
        </p:nvSpPr>
        <p:spPr>
          <a:ln/>
        </p:spPr>
        <p:txBody>
          <a:bodyPr/>
          <a:lstStyle>
            <a:lvl1pPr>
              <a:defRPr/>
            </a:lvl1pPr>
          </a:lstStyle>
          <a:p>
            <a:pPr>
              <a:defRPr/>
            </a:pPr>
            <a:fld id="{736A6AD8-82DD-4AB9-BE00-3F647004B20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sldNum" sz="quarter" idx="10"/>
          </p:nvPr>
        </p:nvSpPr>
        <p:spPr>
          <a:ln/>
        </p:spPr>
        <p:txBody>
          <a:bodyPr/>
          <a:lstStyle>
            <a:lvl1pPr>
              <a:defRPr/>
            </a:lvl1pPr>
          </a:lstStyle>
          <a:p>
            <a:pPr>
              <a:defRPr/>
            </a:pPr>
            <a:fld id="{9EFB79E9-EDE3-49CA-A72B-6C3210AE3B4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sldNum" sz="quarter" idx="10"/>
          </p:nvPr>
        </p:nvSpPr>
        <p:spPr>
          <a:ln/>
        </p:spPr>
        <p:txBody>
          <a:bodyPr/>
          <a:lstStyle>
            <a:lvl1pPr>
              <a:defRPr/>
            </a:lvl1pPr>
          </a:lstStyle>
          <a:p>
            <a:pPr>
              <a:defRPr/>
            </a:pPr>
            <a:fld id="{4757696C-DF20-4A90-AD16-70BEB643635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E39E8F3D-CA00-4466-BEC2-C6CF666D3FF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82038101-2C52-4606-A2BA-F21AA2826D8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33DF6C0A-C2A6-4F08-B134-0FED8E5FE58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1" name="Picture 10" descr="all three"/>
          <p:cNvPicPr>
            <a:picLocks noChangeAspect="1" noChangeArrowheads="1"/>
          </p:cNvPicPr>
          <p:nvPr userDrawn="1"/>
        </p:nvPicPr>
        <p:blipFill>
          <a:blip r:embed="rId13"/>
          <a:srcRect t="71950" b="17998"/>
          <a:stretch>
            <a:fillRect/>
          </a:stretch>
        </p:blipFill>
        <p:spPr bwMode="auto">
          <a:xfrm>
            <a:off x="0" y="0"/>
            <a:ext cx="9144000" cy="1143000"/>
          </a:xfrm>
          <a:prstGeom prst="rect">
            <a:avLst/>
          </a:prstGeom>
          <a:noFill/>
          <a:ln w="9525">
            <a:noFill/>
            <a:miter lim="800000"/>
            <a:headEnd/>
            <a:tailEnd/>
          </a:ln>
        </p:spPr>
      </p:pic>
      <p:pic>
        <p:nvPicPr>
          <p:cNvPr id="2052" name="Picture 7" descr="HCL Logo"/>
          <p:cNvPicPr>
            <a:picLocks noChangeAspect="1" noChangeArrowheads="1"/>
          </p:cNvPicPr>
          <p:nvPr userDrawn="1"/>
        </p:nvPicPr>
        <p:blipFill>
          <a:blip r:embed="rId14"/>
          <a:srcRect t="25212" b="28896"/>
          <a:stretch>
            <a:fillRect/>
          </a:stretch>
        </p:blipFill>
        <p:spPr bwMode="auto">
          <a:xfrm>
            <a:off x="6950075" y="6400800"/>
            <a:ext cx="2193925" cy="355600"/>
          </a:xfrm>
          <a:prstGeom prst="rect">
            <a:avLst/>
          </a:prstGeom>
          <a:noFill/>
          <a:ln w="9525">
            <a:noFill/>
            <a:miter lim="800000"/>
            <a:headEnd/>
            <a:tailEnd/>
          </a:ln>
        </p:spPr>
      </p:pic>
      <p:sp>
        <p:nvSpPr>
          <p:cNvPr id="2053" name="Rectangle 2"/>
          <p:cNvSpPr>
            <a:spLocks noGrp="1" noChangeArrowheads="1"/>
          </p:cNvSpPr>
          <p:nvPr>
            <p:ph type="title"/>
          </p:nvPr>
        </p:nvSpPr>
        <p:spPr bwMode="auto">
          <a:xfrm>
            <a:off x="457200" y="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5" name="Rectangle 11"/>
          <p:cNvSpPr>
            <a:spLocks noGrp="1" noChangeArrowheads="1"/>
          </p:cNvSpPr>
          <p:nvPr>
            <p:ph type="sldNum" sz="quarter" idx="4"/>
          </p:nvPr>
        </p:nvSpPr>
        <p:spPr bwMode="auto">
          <a:xfrm>
            <a:off x="3505200" y="6553200"/>
            <a:ext cx="2133600" cy="238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i="1">
                <a:solidFill>
                  <a:schemeClr val="bg2"/>
                </a:solidFill>
                <a:latin typeface="Arial" pitchFamily="34" charset="0"/>
                <a:cs typeface="+mn-cs"/>
              </a:defRPr>
            </a:lvl1pPr>
          </a:lstStyle>
          <a:p>
            <a:pPr>
              <a:defRPr/>
            </a:pPr>
            <a:fld id="{8D874CDA-8E26-47B2-8D13-DB2DB71DBA5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5"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pitchFamily="34" charset="0"/>
        </a:defRPr>
      </a:lvl2pPr>
      <a:lvl3pPr algn="l" rtl="0" eaLnBrk="0" fontAlgn="base" hangingPunct="0">
        <a:spcBef>
          <a:spcPct val="0"/>
        </a:spcBef>
        <a:spcAft>
          <a:spcPct val="0"/>
        </a:spcAft>
        <a:defRPr sz="3200" b="1">
          <a:solidFill>
            <a:schemeClr val="bg1"/>
          </a:solidFill>
          <a:latin typeface="Arial" pitchFamily="34" charset="0"/>
        </a:defRPr>
      </a:lvl3pPr>
      <a:lvl4pPr algn="l" rtl="0" eaLnBrk="0" fontAlgn="base" hangingPunct="0">
        <a:spcBef>
          <a:spcPct val="0"/>
        </a:spcBef>
        <a:spcAft>
          <a:spcPct val="0"/>
        </a:spcAft>
        <a:defRPr sz="3200" b="1">
          <a:solidFill>
            <a:schemeClr val="bg1"/>
          </a:solidFill>
          <a:latin typeface="Arial" pitchFamily="34" charset="0"/>
        </a:defRPr>
      </a:lvl4pPr>
      <a:lvl5pPr algn="l" rtl="0" eaLnBrk="0" fontAlgn="base" hangingPunct="0">
        <a:spcBef>
          <a:spcPct val="0"/>
        </a:spcBef>
        <a:spcAft>
          <a:spcPct val="0"/>
        </a:spcAft>
        <a:defRPr sz="3200" b="1">
          <a:solidFill>
            <a:schemeClr val="bg1"/>
          </a:solidFill>
          <a:latin typeface="Arial" pitchFamily="34" charset="0"/>
        </a:defRPr>
      </a:lvl5pPr>
      <a:lvl6pPr marL="457200" algn="l" rtl="0" fontAlgn="base">
        <a:spcBef>
          <a:spcPct val="0"/>
        </a:spcBef>
        <a:spcAft>
          <a:spcPct val="0"/>
        </a:spcAft>
        <a:defRPr sz="3200" b="1">
          <a:solidFill>
            <a:schemeClr val="bg1"/>
          </a:solidFill>
          <a:latin typeface="Arial" pitchFamily="34" charset="0"/>
        </a:defRPr>
      </a:lvl6pPr>
      <a:lvl7pPr marL="914400" algn="l" rtl="0" fontAlgn="base">
        <a:spcBef>
          <a:spcPct val="0"/>
        </a:spcBef>
        <a:spcAft>
          <a:spcPct val="0"/>
        </a:spcAft>
        <a:defRPr sz="3200" b="1">
          <a:solidFill>
            <a:schemeClr val="bg1"/>
          </a:solidFill>
          <a:latin typeface="Arial" pitchFamily="34" charset="0"/>
        </a:defRPr>
      </a:lvl7pPr>
      <a:lvl8pPr marL="1371600" algn="l" rtl="0" fontAlgn="base">
        <a:spcBef>
          <a:spcPct val="0"/>
        </a:spcBef>
        <a:spcAft>
          <a:spcPct val="0"/>
        </a:spcAft>
        <a:defRPr sz="3200" b="1">
          <a:solidFill>
            <a:schemeClr val="bg1"/>
          </a:solidFill>
          <a:latin typeface="Arial" pitchFamily="34" charset="0"/>
        </a:defRPr>
      </a:lvl8pPr>
      <a:lvl9pPr marL="1828800" algn="l" rtl="0" fontAlgn="base">
        <a:spcBef>
          <a:spcPct val="0"/>
        </a:spcBef>
        <a:spcAft>
          <a:spcPct val="0"/>
        </a:spcAft>
        <a:defRPr sz="3200" b="1">
          <a:solidFill>
            <a:schemeClr val="bg1"/>
          </a:solidFill>
          <a:latin typeface="Arial" pitchFamily="34" charset="0"/>
        </a:defRPr>
      </a:lvl9pPr>
    </p:titleStyle>
    <p:body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smtClean="0"/>
              <a:t>Introduction to Software Development &amp; Process Models</a:t>
            </a:r>
            <a:endParaRPr lang="en-IN" smtClean="0"/>
          </a:p>
        </p:txBody>
      </p:sp>
      <p:sp>
        <p:nvSpPr>
          <p:cNvPr id="4099"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28600" y="0"/>
            <a:ext cx="7924800" cy="1066800"/>
          </a:xfrm>
        </p:spPr>
        <p:txBody>
          <a:bodyPr/>
          <a:lstStyle/>
          <a:p>
            <a:pPr eaLnBrk="1" hangingPunct="1"/>
            <a:r>
              <a:rPr lang="en-US" smtClean="0"/>
              <a:t>RAD (Rapid Application Development)</a:t>
            </a:r>
          </a:p>
        </p:txBody>
      </p:sp>
      <p:sp>
        <p:nvSpPr>
          <p:cNvPr id="12291" name="Rectangle 3"/>
          <p:cNvSpPr>
            <a:spLocks noGrp="1" noChangeArrowheads="1"/>
          </p:cNvSpPr>
          <p:nvPr>
            <p:ph type="body" idx="1"/>
          </p:nvPr>
        </p:nvSpPr>
        <p:spPr>
          <a:xfrm>
            <a:off x="152400" y="1219200"/>
            <a:ext cx="8763000" cy="4525963"/>
          </a:xfrm>
        </p:spPr>
        <p:txBody>
          <a:bodyPr/>
          <a:lstStyle/>
          <a:p>
            <a:pPr eaLnBrk="1" hangingPunct="1"/>
            <a:endParaRPr lang="en-US" sz="1800" smtClean="0">
              <a:solidFill>
                <a:schemeClr val="tx1"/>
              </a:solidFill>
            </a:endParaRPr>
          </a:p>
          <a:p>
            <a:pPr eaLnBrk="1" hangingPunct="1"/>
            <a:r>
              <a:rPr lang="en-US" sz="1800" smtClean="0">
                <a:solidFill>
                  <a:schemeClr val="tx1"/>
                </a:solidFill>
                <a:cs typeface="Arial" charset="0"/>
              </a:rPr>
              <a:t>Applicable for applications where requirements are well defined and applications can be broken into well defined components which can be developed in parallel. </a:t>
            </a:r>
          </a:p>
          <a:p>
            <a:pPr eaLnBrk="1" hangingPunct="1"/>
            <a:endParaRPr lang="en-US" sz="1800" smtClean="0">
              <a:solidFill>
                <a:schemeClr val="tx1"/>
              </a:solidFill>
              <a:cs typeface="Arial" charset="0"/>
            </a:endParaRPr>
          </a:p>
          <a:p>
            <a:pPr eaLnBrk="1" hangingPunct="1"/>
            <a:r>
              <a:rPr lang="en-US" sz="1800" smtClean="0">
                <a:solidFill>
                  <a:schemeClr val="tx1"/>
                </a:solidFill>
                <a:cs typeface="Arial" charset="0"/>
              </a:rPr>
              <a:t>This emphasizes extremely short development cycle.</a:t>
            </a:r>
          </a:p>
          <a:p>
            <a:pPr eaLnBrk="1" hangingPunct="1"/>
            <a:endParaRPr lang="en-US" sz="1800" smtClean="0">
              <a:solidFill>
                <a:schemeClr val="tx1"/>
              </a:solidFill>
              <a:cs typeface="Arial" charset="0"/>
            </a:endParaRPr>
          </a:p>
          <a:p>
            <a:pPr eaLnBrk="1" hangingPunct="1"/>
            <a:r>
              <a:rPr lang="en-US" sz="1800" smtClean="0">
                <a:solidFill>
                  <a:schemeClr val="tx1"/>
                </a:solidFill>
                <a:cs typeface="Arial" charset="0"/>
              </a:rPr>
              <a:t>The RAD model is a "high speed" adaptation of the linear sequential model in which rapid development is achieved by using a component-based construction approach.</a:t>
            </a:r>
          </a:p>
          <a:p>
            <a:pPr eaLnBrk="1" hangingPunct="1"/>
            <a:endParaRPr lang="en-US" sz="1800" smtClean="0">
              <a:solidFill>
                <a:schemeClr val="tx1"/>
              </a:solidFill>
              <a:cs typeface="Arial" charset="0"/>
            </a:endParaRPr>
          </a:p>
          <a:p>
            <a:pPr eaLnBrk="1" hangingPunct="1">
              <a:buFont typeface="Wingdings" pitchFamily="2" charset="2"/>
              <a:buNone/>
            </a:pPr>
            <a:endParaRPr lang="en-US" sz="1800" smtClean="0">
              <a:cs typeface="Arial"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Practical effects of the waterfall model</a:t>
            </a:r>
            <a:endParaRPr lang="en-IN" smtClean="0"/>
          </a:p>
        </p:txBody>
      </p:sp>
      <p:sp>
        <p:nvSpPr>
          <p:cNvPr id="13315" name="Text Box 4"/>
          <p:cNvSpPr>
            <a:spLocks noGrp="1" noChangeArrowheads="1"/>
          </p:cNvSpPr>
          <p:nvPr>
            <p:ph type="body" idx="1"/>
          </p:nvPr>
        </p:nvSpPr>
        <p:spPr/>
        <p:txBody>
          <a:bodyPr/>
          <a:lstStyle/>
          <a:p>
            <a:pPr eaLnBrk="1" hangingPunct="1">
              <a:lnSpc>
                <a:spcPct val="90000"/>
              </a:lnSpc>
            </a:pPr>
            <a:r>
              <a:rPr lang="en-US" smtClean="0"/>
              <a:t>Advantages</a:t>
            </a:r>
          </a:p>
          <a:p>
            <a:pPr lvl="1" eaLnBrk="1" hangingPunct="1">
              <a:lnSpc>
                <a:spcPct val="90000"/>
              </a:lnSpc>
            </a:pPr>
            <a:r>
              <a:rPr lang="en-US" sz="1800" smtClean="0"/>
              <a:t>Simple to comprehend and implement</a:t>
            </a:r>
          </a:p>
          <a:p>
            <a:pPr lvl="1" eaLnBrk="1" hangingPunct="1">
              <a:lnSpc>
                <a:spcPct val="90000"/>
              </a:lnSpc>
            </a:pPr>
            <a:r>
              <a:rPr lang="en-US" sz="1800" smtClean="0"/>
              <a:t>Disciplined separation of aspects of software development</a:t>
            </a:r>
          </a:p>
          <a:p>
            <a:pPr lvl="1" eaLnBrk="1" hangingPunct="1">
              <a:lnSpc>
                <a:spcPct val="90000"/>
              </a:lnSpc>
              <a:buFont typeface="Wingdings" pitchFamily="2" charset="2"/>
              <a:buNone/>
            </a:pPr>
            <a:endParaRPr lang="en-US" sz="1800" smtClean="0"/>
          </a:p>
          <a:p>
            <a:pPr eaLnBrk="1" hangingPunct="1">
              <a:lnSpc>
                <a:spcPct val="90000"/>
              </a:lnSpc>
            </a:pPr>
            <a:r>
              <a:rPr lang="en-US" smtClean="0"/>
              <a:t>Disadvantages</a:t>
            </a:r>
          </a:p>
          <a:p>
            <a:pPr lvl="1" eaLnBrk="1" hangingPunct="1">
              <a:lnSpc>
                <a:spcPct val="90000"/>
              </a:lnSpc>
            </a:pPr>
            <a:r>
              <a:rPr lang="en-US" sz="1800" smtClean="0"/>
              <a:t>Big Bang approach to integration, testing, deployment</a:t>
            </a:r>
          </a:p>
          <a:p>
            <a:pPr lvl="1" eaLnBrk="1" hangingPunct="1">
              <a:lnSpc>
                <a:spcPct val="90000"/>
              </a:lnSpc>
            </a:pPr>
            <a:r>
              <a:rPr lang="en-US" sz="1800" smtClean="0"/>
              <a:t>Problems not really ‘seen’ until near delivery date</a:t>
            </a:r>
          </a:p>
          <a:p>
            <a:pPr lvl="1" eaLnBrk="1" hangingPunct="1">
              <a:lnSpc>
                <a:spcPct val="90000"/>
              </a:lnSpc>
            </a:pPr>
            <a:r>
              <a:rPr lang="en-US" sz="1800" smtClean="0"/>
              <a:t>Process does not accommodate natural uncertainties. Risk inadequately addressed</a:t>
            </a:r>
          </a:p>
          <a:p>
            <a:pPr lvl="1" eaLnBrk="1" hangingPunct="1">
              <a:lnSpc>
                <a:spcPct val="90000"/>
              </a:lnSpc>
            </a:pPr>
            <a:r>
              <a:rPr lang="en-US" sz="1800" smtClean="0"/>
              <a:t>Working version not available till very late</a:t>
            </a:r>
          </a:p>
          <a:p>
            <a:pPr lvl="1" eaLnBrk="1" hangingPunct="1">
              <a:lnSpc>
                <a:spcPct val="90000"/>
              </a:lnSpc>
            </a:pPr>
            <a:r>
              <a:rPr lang="en-US" sz="1800" smtClean="0"/>
              <a:t>Blocking states” may result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Prototyping Model</a:t>
            </a:r>
            <a:endParaRPr lang="en-IN" dirty="0"/>
          </a:p>
        </p:txBody>
      </p:sp>
      <p:sp>
        <p:nvSpPr>
          <p:cNvPr id="4" name="Slide Number Placeholder 3"/>
          <p:cNvSpPr>
            <a:spLocks noGrp="1"/>
          </p:cNvSpPr>
          <p:nvPr>
            <p:ph type="sldNum" sz="quarter" idx="10"/>
          </p:nvPr>
        </p:nvSpPr>
        <p:spPr/>
        <p:txBody>
          <a:bodyPr/>
          <a:lstStyle/>
          <a:p>
            <a:pPr>
              <a:defRPr/>
            </a:pPr>
            <a:fld id="{18454EA7-8DBB-4E67-BB06-9F2CBC7A6BFD}" type="slidenum">
              <a:rPr lang="en-US" smtClean="0"/>
              <a:pPr>
                <a:defRPr/>
              </a:pPr>
              <a:t>12</a:t>
            </a:fld>
            <a:endParaRPr lang="en-US"/>
          </a:p>
        </p:txBody>
      </p:sp>
      <p:pic>
        <p:nvPicPr>
          <p:cNvPr id="6" name="Picture 5"/>
          <p:cNvPicPr>
            <a:picLocks noChangeAspect="1"/>
          </p:cNvPicPr>
          <p:nvPr/>
        </p:nvPicPr>
        <p:blipFill>
          <a:blip r:embed="rId3"/>
          <a:stretch>
            <a:fillRect/>
          </a:stretch>
        </p:blipFill>
        <p:spPr>
          <a:xfrm>
            <a:off x="1219200" y="1548766"/>
            <a:ext cx="6527401" cy="4293867"/>
          </a:xfrm>
          <a:prstGeom prst="rect">
            <a:avLst/>
          </a:prstGeom>
        </p:spPr>
      </p:pic>
    </p:spTree>
    <p:extLst>
      <p:ext uri="{BB962C8B-B14F-4D97-AF65-F5344CB8AC3E}">
        <p14:creationId xmlns:p14="http://schemas.microsoft.com/office/powerpoint/2010/main" val="25481709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Spiral model</a:t>
            </a:r>
            <a:endParaRPr lang="en-IN" smtClean="0"/>
          </a:p>
        </p:txBody>
      </p:sp>
      <p:sp>
        <p:nvSpPr>
          <p:cNvPr id="14339" name="Line 4"/>
          <p:cNvSpPr>
            <a:spLocks noChangeShapeType="1"/>
          </p:cNvSpPr>
          <p:nvPr/>
        </p:nvSpPr>
        <p:spPr bwMode="auto">
          <a:xfrm>
            <a:off x="971550" y="3789363"/>
            <a:ext cx="7620000"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14340" name="Text Box 8"/>
          <p:cNvSpPr txBox="1">
            <a:spLocks noChangeArrowheads="1"/>
          </p:cNvSpPr>
          <p:nvPr/>
        </p:nvSpPr>
        <p:spPr bwMode="auto">
          <a:xfrm>
            <a:off x="1050925" y="2003425"/>
            <a:ext cx="1003300" cy="822325"/>
          </a:xfrm>
          <a:prstGeom prst="rect">
            <a:avLst/>
          </a:prstGeom>
          <a:noFill/>
          <a:ln w="12700">
            <a:noFill/>
            <a:miter lim="800000"/>
            <a:headEnd type="none" w="sm" len="sm"/>
            <a:tailEnd type="none" w="sm" len="sm"/>
          </a:ln>
        </p:spPr>
        <p:txBody>
          <a:bodyPr wrap="none">
            <a:spAutoFit/>
          </a:bodyPr>
          <a:lstStyle/>
          <a:p>
            <a:pPr eaLnBrk="0" hangingPunct="0"/>
            <a:r>
              <a:rPr lang="th-TH" sz="1200"/>
              <a:t>Determine</a:t>
            </a:r>
          </a:p>
          <a:p>
            <a:pPr eaLnBrk="0" hangingPunct="0"/>
            <a:r>
              <a:rPr lang="th-TH" sz="1200"/>
              <a:t>objectives, </a:t>
            </a:r>
          </a:p>
          <a:p>
            <a:pPr eaLnBrk="0" hangingPunct="0"/>
            <a:r>
              <a:rPr lang="th-TH" sz="1200"/>
              <a:t>alternatives,</a:t>
            </a:r>
          </a:p>
          <a:p>
            <a:pPr eaLnBrk="0" hangingPunct="0"/>
            <a:r>
              <a:rPr lang="th-TH" sz="1200"/>
              <a:t>constraints</a:t>
            </a:r>
          </a:p>
        </p:txBody>
      </p:sp>
      <p:sp>
        <p:nvSpPr>
          <p:cNvPr id="14341" name="Text Box 11"/>
          <p:cNvSpPr txBox="1">
            <a:spLocks noChangeArrowheads="1"/>
          </p:cNvSpPr>
          <p:nvPr/>
        </p:nvSpPr>
        <p:spPr bwMode="auto">
          <a:xfrm>
            <a:off x="1050925" y="4899025"/>
            <a:ext cx="1273175" cy="274638"/>
          </a:xfrm>
          <a:prstGeom prst="rect">
            <a:avLst/>
          </a:prstGeom>
          <a:noFill/>
          <a:ln w="12700">
            <a:noFill/>
            <a:miter lim="800000"/>
            <a:headEnd type="none" w="sm" len="sm"/>
            <a:tailEnd type="none" w="sm" len="sm"/>
          </a:ln>
        </p:spPr>
        <p:txBody>
          <a:bodyPr wrap="none">
            <a:spAutoFit/>
          </a:bodyPr>
          <a:lstStyle/>
          <a:p>
            <a:pPr eaLnBrk="0" hangingPunct="0"/>
            <a:r>
              <a:rPr lang="th-TH" sz="1200"/>
              <a:t>Plan next phase</a:t>
            </a:r>
          </a:p>
        </p:txBody>
      </p:sp>
      <p:sp>
        <p:nvSpPr>
          <p:cNvPr id="14342" name="Text Box 12"/>
          <p:cNvSpPr txBox="1">
            <a:spLocks noChangeArrowheads="1"/>
          </p:cNvSpPr>
          <p:nvPr/>
        </p:nvSpPr>
        <p:spPr bwMode="auto">
          <a:xfrm>
            <a:off x="6918325" y="5889625"/>
            <a:ext cx="1382713" cy="457200"/>
          </a:xfrm>
          <a:prstGeom prst="rect">
            <a:avLst/>
          </a:prstGeom>
          <a:noFill/>
          <a:ln w="12700">
            <a:noFill/>
            <a:miter lim="800000"/>
            <a:headEnd type="none" w="sm" len="sm"/>
            <a:tailEnd type="none" w="sm" len="sm"/>
          </a:ln>
        </p:spPr>
        <p:txBody>
          <a:bodyPr wrap="none">
            <a:spAutoFit/>
          </a:bodyPr>
          <a:lstStyle/>
          <a:p>
            <a:pPr eaLnBrk="0" hangingPunct="0"/>
            <a:r>
              <a:rPr lang="th-TH" sz="1200"/>
              <a:t>Develop, verify</a:t>
            </a:r>
          </a:p>
          <a:p>
            <a:pPr eaLnBrk="0" hangingPunct="0"/>
            <a:r>
              <a:rPr lang="th-TH" sz="1200"/>
              <a:t>next-level product</a:t>
            </a:r>
          </a:p>
        </p:txBody>
      </p:sp>
      <p:sp>
        <p:nvSpPr>
          <p:cNvPr id="14343" name="Text Box 13"/>
          <p:cNvSpPr txBox="1">
            <a:spLocks noChangeArrowheads="1"/>
          </p:cNvSpPr>
          <p:nvPr/>
        </p:nvSpPr>
        <p:spPr bwMode="auto">
          <a:xfrm>
            <a:off x="7010400" y="1901825"/>
            <a:ext cx="1636713" cy="457200"/>
          </a:xfrm>
          <a:prstGeom prst="rect">
            <a:avLst/>
          </a:prstGeom>
          <a:noFill/>
          <a:ln w="12700">
            <a:noFill/>
            <a:miter lim="800000"/>
            <a:headEnd type="none" w="sm" len="sm"/>
            <a:tailEnd type="none" w="sm" len="sm"/>
          </a:ln>
        </p:spPr>
        <p:txBody>
          <a:bodyPr wrap="none">
            <a:spAutoFit/>
          </a:bodyPr>
          <a:lstStyle/>
          <a:p>
            <a:pPr eaLnBrk="0" hangingPunct="0"/>
            <a:r>
              <a:rPr lang="th-TH" sz="1200"/>
              <a:t>Evaluate alternatives,</a:t>
            </a:r>
          </a:p>
          <a:p>
            <a:pPr eaLnBrk="0" hangingPunct="0"/>
            <a:r>
              <a:rPr lang="th-TH" sz="1200"/>
              <a:t>identify, resolve risks</a:t>
            </a:r>
          </a:p>
        </p:txBody>
      </p:sp>
      <p:sp>
        <p:nvSpPr>
          <p:cNvPr id="14344" name="Freeform 14"/>
          <p:cNvSpPr>
            <a:spLocks/>
          </p:cNvSpPr>
          <p:nvPr/>
        </p:nvSpPr>
        <p:spPr bwMode="auto">
          <a:xfrm>
            <a:off x="1955800" y="2095500"/>
            <a:ext cx="6197600" cy="4241800"/>
          </a:xfrm>
          <a:custGeom>
            <a:avLst/>
            <a:gdLst>
              <a:gd name="T0" fmla="*/ 2147483647 w 3904"/>
              <a:gd name="T1" fmla="*/ 2147483647 h 2672"/>
              <a:gd name="T2" fmla="*/ 2147483647 w 3904"/>
              <a:gd name="T3" fmla="*/ 2147483647 h 2672"/>
              <a:gd name="T4" fmla="*/ 2147483647 w 3904"/>
              <a:gd name="T5" fmla="*/ 2147483647 h 2672"/>
              <a:gd name="T6" fmla="*/ 2147483647 w 3904"/>
              <a:gd name="T7" fmla="*/ 2147483647 h 2672"/>
              <a:gd name="T8" fmla="*/ 2147483647 w 3904"/>
              <a:gd name="T9" fmla="*/ 2147483647 h 2672"/>
              <a:gd name="T10" fmla="*/ 2147483647 w 3904"/>
              <a:gd name="T11" fmla="*/ 2147483647 h 2672"/>
              <a:gd name="T12" fmla="*/ 2147483647 w 3904"/>
              <a:gd name="T13" fmla="*/ 2147483647 h 2672"/>
              <a:gd name="T14" fmla="*/ 2147483647 w 3904"/>
              <a:gd name="T15" fmla="*/ 2147483647 h 2672"/>
              <a:gd name="T16" fmla="*/ 2147483647 w 3904"/>
              <a:gd name="T17" fmla="*/ 2147483647 h 2672"/>
              <a:gd name="T18" fmla="*/ 2147483647 w 3904"/>
              <a:gd name="T19" fmla="*/ 2147483647 h 2672"/>
              <a:gd name="T20" fmla="*/ 2147483647 w 3904"/>
              <a:gd name="T21" fmla="*/ 2147483647 h 2672"/>
              <a:gd name="T22" fmla="*/ 2147483647 w 3904"/>
              <a:gd name="T23" fmla="*/ 2147483647 h 2672"/>
              <a:gd name="T24" fmla="*/ 2147483647 w 3904"/>
              <a:gd name="T25" fmla="*/ 2147483647 h 2672"/>
              <a:gd name="T26" fmla="*/ 2147483647 w 3904"/>
              <a:gd name="T27" fmla="*/ 2147483647 h 2672"/>
              <a:gd name="T28" fmla="*/ 2147483647 w 3904"/>
              <a:gd name="T29" fmla="*/ 2147483647 h 2672"/>
              <a:gd name="T30" fmla="*/ 2147483647 w 3904"/>
              <a:gd name="T31" fmla="*/ 2147483647 h 2672"/>
              <a:gd name="T32" fmla="*/ 2147483647 w 3904"/>
              <a:gd name="T33" fmla="*/ 2147483647 h 2672"/>
              <a:gd name="T34" fmla="*/ 2147483647 w 3904"/>
              <a:gd name="T35" fmla="*/ 2147483647 h 2672"/>
              <a:gd name="T36" fmla="*/ 2147483647 w 3904"/>
              <a:gd name="T37" fmla="*/ 2147483647 h 2672"/>
              <a:gd name="T38" fmla="*/ 2147483647 w 3904"/>
              <a:gd name="T39" fmla="*/ 2147483647 h 2672"/>
              <a:gd name="T40" fmla="*/ 2147483647 w 3904"/>
              <a:gd name="T41" fmla="*/ 2147483647 h 2672"/>
              <a:gd name="T42" fmla="*/ 2147483647 w 3904"/>
              <a:gd name="T43" fmla="*/ 2147483647 h 2672"/>
              <a:gd name="T44" fmla="*/ 2147483647 w 3904"/>
              <a:gd name="T45" fmla="*/ 2147483647 h 2672"/>
              <a:gd name="T46" fmla="*/ 2147483647 w 3904"/>
              <a:gd name="T47" fmla="*/ 2147483647 h 2672"/>
              <a:gd name="T48" fmla="*/ 2147483647 w 3904"/>
              <a:gd name="T49" fmla="*/ 2147483647 h 2672"/>
              <a:gd name="T50" fmla="*/ 2147483647 w 3904"/>
              <a:gd name="T51" fmla="*/ 2147483647 h 2672"/>
              <a:gd name="T52" fmla="*/ 2147483647 w 3904"/>
              <a:gd name="T53" fmla="*/ 2147483647 h 2672"/>
              <a:gd name="T54" fmla="*/ 2147483647 w 3904"/>
              <a:gd name="T55" fmla="*/ 2147483647 h 2672"/>
              <a:gd name="T56" fmla="*/ 2147483647 w 3904"/>
              <a:gd name="T57" fmla="*/ 2147483647 h 2672"/>
              <a:gd name="T58" fmla="*/ 2147483647 w 3904"/>
              <a:gd name="T59" fmla="*/ 2147483647 h 2672"/>
              <a:gd name="T60" fmla="*/ 2147483647 w 3904"/>
              <a:gd name="T61" fmla="*/ 2147483647 h 2672"/>
              <a:gd name="T62" fmla="*/ 2147483647 w 3904"/>
              <a:gd name="T63" fmla="*/ 2147483647 h 2672"/>
              <a:gd name="T64" fmla="*/ 2147483647 w 3904"/>
              <a:gd name="T65" fmla="*/ 2147483647 h 2672"/>
              <a:gd name="T66" fmla="*/ 2147483647 w 3904"/>
              <a:gd name="T67" fmla="*/ 2147483647 h 2672"/>
              <a:gd name="T68" fmla="*/ 2147483647 w 3904"/>
              <a:gd name="T69" fmla="*/ 2147483647 h 2672"/>
              <a:gd name="T70" fmla="*/ 2147483647 w 3904"/>
              <a:gd name="T71" fmla="*/ 2147483647 h 2672"/>
              <a:gd name="T72" fmla="*/ 2147483647 w 3904"/>
              <a:gd name="T73" fmla="*/ 2147483647 h 2672"/>
              <a:gd name="T74" fmla="*/ 2147483647 w 3904"/>
              <a:gd name="T75" fmla="*/ 2147483647 h 2672"/>
              <a:gd name="T76" fmla="*/ 2147483647 w 3904"/>
              <a:gd name="T77" fmla="*/ 2147483647 h 2672"/>
              <a:gd name="T78" fmla="*/ 2147483647 w 3904"/>
              <a:gd name="T79" fmla="*/ 2147483647 h 2672"/>
              <a:gd name="T80" fmla="*/ 2147483647 w 3904"/>
              <a:gd name="T81" fmla="*/ 2147483647 h 2672"/>
              <a:gd name="T82" fmla="*/ 2147483647 w 3904"/>
              <a:gd name="T83" fmla="*/ 2147483647 h 2672"/>
              <a:gd name="T84" fmla="*/ 2147483647 w 3904"/>
              <a:gd name="T85" fmla="*/ 2147483647 h 2672"/>
              <a:gd name="T86" fmla="*/ 2147483647 w 3904"/>
              <a:gd name="T87" fmla="*/ 2147483647 h 2672"/>
              <a:gd name="T88" fmla="*/ 2147483647 w 3904"/>
              <a:gd name="T89" fmla="*/ 2147483647 h 2672"/>
              <a:gd name="T90" fmla="*/ 2147483647 w 3904"/>
              <a:gd name="T91" fmla="*/ 2147483647 h 2672"/>
              <a:gd name="T92" fmla="*/ 2147483647 w 3904"/>
              <a:gd name="T93" fmla="*/ 2147483647 h 2672"/>
              <a:gd name="T94" fmla="*/ 2147483647 w 3904"/>
              <a:gd name="T95" fmla="*/ 2147483647 h 2672"/>
              <a:gd name="T96" fmla="*/ 2147483647 w 3904"/>
              <a:gd name="T97" fmla="*/ 2147483647 h 2672"/>
              <a:gd name="T98" fmla="*/ 2147483647 w 3904"/>
              <a:gd name="T99" fmla="*/ 2147483647 h 2672"/>
              <a:gd name="T100" fmla="*/ 2147483647 w 3904"/>
              <a:gd name="T101" fmla="*/ 2147483647 h 2672"/>
              <a:gd name="T102" fmla="*/ 2147483647 w 3904"/>
              <a:gd name="T103" fmla="*/ 2147483647 h 2672"/>
              <a:gd name="T104" fmla="*/ 2147483647 w 3904"/>
              <a:gd name="T105" fmla="*/ 2147483647 h 2672"/>
              <a:gd name="T106" fmla="*/ 2147483647 w 3904"/>
              <a:gd name="T107" fmla="*/ 2147483647 h 2672"/>
              <a:gd name="T108" fmla="*/ 2147483647 w 3904"/>
              <a:gd name="T109" fmla="*/ 2147483647 h 2672"/>
              <a:gd name="T110" fmla="*/ 2147483647 w 3904"/>
              <a:gd name="T111" fmla="*/ 2147483647 h 2672"/>
              <a:gd name="T112" fmla="*/ 2147483647 w 3904"/>
              <a:gd name="T113" fmla="*/ 2147483647 h 2672"/>
              <a:gd name="T114" fmla="*/ 2147483647 w 3904"/>
              <a:gd name="T115" fmla="*/ 2147483647 h 2672"/>
              <a:gd name="T116" fmla="*/ 2147483647 w 3904"/>
              <a:gd name="T117" fmla="*/ 2147483647 h 2672"/>
              <a:gd name="T118" fmla="*/ 2147483647 w 3904"/>
              <a:gd name="T119" fmla="*/ 2147483647 h 267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904"/>
              <a:gd name="T181" fmla="*/ 0 h 2672"/>
              <a:gd name="T182" fmla="*/ 3904 w 3904"/>
              <a:gd name="T183" fmla="*/ 2672 h 267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904" h="2672">
                <a:moveTo>
                  <a:pt x="640" y="1080"/>
                </a:moveTo>
                <a:cubicBezTo>
                  <a:pt x="668" y="988"/>
                  <a:pt x="696" y="896"/>
                  <a:pt x="784" y="840"/>
                </a:cubicBezTo>
                <a:cubicBezTo>
                  <a:pt x="872" y="784"/>
                  <a:pt x="1032" y="768"/>
                  <a:pt x="1168" y="744"/>
                </a:cubicBezTo>
                <a:cubicBezTo>
                  <a:pt x="1304" y="720"/>
                  <a:pt x="1424" y="688"/>
                  <a:pt x="1600" y="696"/>
                </a:cubicBezTo>
                <a:cubicBezTo>
                  <a:pt x="1776" y="704"/>
                  <a:pt x="2088" y="728"/>
                  <a:pt x="2224" y="792"/>
                </a:cubicBezTo>
                <a:cubicBezTo>
                  <a:pt x="2360" y="856"/>
                  <a:pt x="2392" y="984"/>
                  <a:pt x="2416" y="1080"/>
                </a:cubicBezTo>
                <a:cubicBezTo>
                  <a:pt x="2440" y="1176"/>
                  <a:pt x="2456" y="1296"/>
                  <a:pt x="2368" y="1368"/>
                </a:cubicBezTo>
                <a:cubicBezTo>
                  <a:pt x="2280" y="1440"/>
                  <a:pt x="2016" y="1488"/>
                  <a:pt x="1888" y="1512"/>
                </a:cubicBezTo>
                <a:cubicBezTo>
                  <a:pt x="1760" y="1536"/>
                  <a:pt x="1704" y="1512"/>
                  <a:pt x="1600" y="1512"/>
                </a:cubicBezTo>
                <a:cubicBezTo>
                  <a:pt x="1496" y="1512"/>
                  <a:pt x="1384" y="1520"/>
                  <a:pt x="1264" y="1512"/>
                </a:cubicBezTo>
                <a:cubicBezTo>
                  <a:pt x="1144" y="1504"/>
                  <a:pt x="1000" y="1488"/>
                  <a:pt x="880" y="1464"/>
                </a:cubicBezTo>
                <a:cubicBezTo>
                  <a:pt x="760" y="1440"/>
                  <a:pt x="616" y="1408"/>
                  <a:pt x="544" y="1368"/>
                </a:cubicBezTo>
                <a:cubicBezTo>
                  <a:pt x="472" y="1328"/>
                  <a:pt x="464" y="1280"/>
                  <a:pt x="448" y="1224"/>
                </a:cubicBezTo>
                <a:cubicBezTo>
                  <a:pt x="432" y="1168"/>
                  <a:pt x="432" y="1112"/>
                  <a:pt x="448" y="1032"/>
                </a:cubicBezTo>
                <a:cubicBezTo>
                  <a:pt x="464" y="952"/>
                  <a:pt x="472" y="824"/>
                  <a:pt x="544" y="744"/>
                </a:cubicBezTo>
                <a:cubicBezTo>
                  <a:pt x="616" y="664"/>
                  <a:pt x="744" y="600"/>
                  <a:pt x="880" y="552"/>
                </a:cubicBezTo>
                <a:cubicBezTo>
                  <a:pt x="1016" y="504"/>
                  <a:pt x="1224" y="472"/>
                  <a:pt x="1360" y="456"/>
                </a:cubicBezTo>
                <a:cubicBezTo>
                  <a:pt x="1496" y="440"/>
                  <a:pt x="1552" y="448"/>
                  <a:pt x="1696" y="456"/>
                </a:cubicBezTo>
                <a:cubicBezTo>
                  <a:pt x="1840" y="464"/>
                  <a:pt x="2088" y="480"/>
                  <a:pt x="2224" y="504"/>
                </a:cubicBezTo>
                <a:cubicBezTo>
                  <a:pt x="2360" y="528"/>
                  <a:pt x="2424" y="544"/>
                  <a:pt x="2512" y="600"/>
                </a:cubicBezTo>
                <a:cubicBezTo>
                  <a:pt x="2600" y="656"/>
                  <a:pt x="2696" y="760"/>
                  <a:pt x="2752" y="840"/>
                </a:cubicBezTo>
                <a:cubicBezTo>
                  <a:pt x="2808" y="920"/>
                  <a:pt x="2832" y="992"/>
                  <a:pt x="2848" y="1080"/>
                </a:cubicBezTo>
                <a:cubicBezTo>
                  <a:pt x="2864" y="1168"/>
                  <a:pt x="2872" y="1280"/>
                  <a:pt x="2848" y="1368"/>
                </a:cubicBezTo>
                <a:cubicBezTo>
                  <a:pt x="2824" y="1456"/>
                  <a:pt x="2800" y="1536"/>
                  <a:pt x="2704" y="1608"/>
                </a:cubicBezTo>
                <a:cubicBezTo>
                  <a:pt x="2608" y="1680"/>
                  <a:pt x="2416" y="1760"/>
                  <a:pt x="2272" y="1800"/>
                </a:cubicBezTo>
                <a:cubicBezTo>
                  <a:pt x="2128" y="1840"/>
                  <a:pt x="1960" y="1840"/>
                  <a:pt x="1840" y="1848"/>
                </a:cubicBezTo>
                <a:cubicBezTo>
                  <a:pt x="1720" y="1856"/>
                  <a:pt x="1656" y="1848"/>
                  <a:pt x="1552" y="1848"/>
                </a:cubicBezTo>
                <a:cubicBezTo>
                  <a:pt x="1448" y="1848"/>
                  <a:pt x="1344" y="1856"/>
                  <a:pt x="1216" y="1848"/>
                </a:cubicBezTo>
                <a:cubicBezTo>
                  <a:pt x="1088" y="1840"/>
                  <a:pt x="928" y="1840"/>
                  <a:pt x="784" y="1800"/>
                </a:cubicBezTo>
                <a:cubicBezTo>
                  <a:pt x="640" y="1760"/>
                  <a:pt x="448" y="1736"/>
                  <a:pt x="352" y="1608"/>
                </a:cubicBezTo>
                <a:cubicBezTo>
                  <a:pt x="256" y="1480"/>
                  <a:pt x="200" y="1216"/>
                  <a:pt x="208" y="1032"/>
                </a:cubicBezTo>
                <a:cubicBezTo>
                  <a:pt x="216" y="848"/>
                  <a:pt x="272" y="632"/>
                  <a:pt x="400" y="504"/>
                </a:cubicBezTo>
                <a:cubicBezTo>
                  <a:pt x="528" y="376"/>
                  <a:pt x="760" y="312"/>
                  <a:pt x="976" y="264"/>
                </a:cubicBezTo>
                <a:cubicBezTo>
                  <a:pt x="1192" y="216"/>
                  <a:pt x="1464" y="216"/>
                  <a:pt x="1696" y="216"/>
                </a:cubicBezTo>
                <a:cubicBezTo>
                  <a:pt x="1928" y="216"/>
                  <a:pt x="2160" y="224"/>
                  <a:pt x="2368" y="264"/>
                </a:cubicBezTo>
                <a:cubicBezTo>
                  <a:pt x="2576" y="304"/>
                  <a:pt x="2800" y="368"/>
                  <a:pt x="2944" y="456"/>
                </a:cubicBezTo>
                <a:cubicBezTo>
                  <a:pt x="3088" y="544"/>
                  <a:pt x="3160" y="680"/>
                  <a:pt x="3232" y="792"/>
                </a:cubicBezTo>
                <a:cubicBezTo>
                  <a:pt x="3304" y="904"/>
                  <a:pt x="3360" y="1016"/>
                  <a:pt x="3376" y="1128"/>
                </a:cubicBezTo>
                <a:cubicBezTo>
                  <a:pt x="3392" y="1240"/>
                  <a:pt x="3360" y="1352"/>
                  <a:pt x="3328" y="1464"/>
                </a:cubicBezTo>
                <a:cubicBezTo>
                  <a:pt x="3296" y="1576"/>
                  <a:pt x="3280" y="1696"/>
                  <a:pt x="3184" y="1800"/>
                </a:cubicBezTo>
                <a:cubicBezTo>
                  <a:pt x="3088" y="1904"/>
                  <a:pt x="2920" y="2024"/>
                  <a:pt x="2752" y="2088"/>
                </a:cubicBezTo>
                <a:cubicBezTo>
                  <a:pt x="2584" y="2152"/>
                  <a:pt x="2344" y="2168"/>
                  <a:pt x="2176" y="2184"/>
                </a:cubicBezTo>
                <a:cubicBezTo>
                  <a:pt x="2008" y="2200"/>
                  <a:pt x="1864" y="2184"/>
                  <a:pt x="1744" y="2184"/>
                </a:cubicBezTo>
                <a:cubicBezTo>
                  <a:pt x="1624" y="2184"/>
                  <a:pt x="1560" y="2184"/>
                  <a:pt x="1456" y="2184"/>
                </a:cubicBezTo>
                <a:cubicBezTo>
                  <a:pt x="1352" y="2184"/>
                  <a:pt x="1248" y="2192"/>
                  <a:pt x="1120" y="2184"/>
                </a:cubicBezTo>
                <a:cubicBezTo>
                  <a:pt x="992" y="2176"/>
                  <a:pt x="832" y="2176"/>
                  <a:pt x="688" y="2136"/>
                </a:cubicBezTo>
                <a:cubicBezTo>
                  <a:pt x="544" y="2096"/>
                  <a:pt x="368" y="2120"/>
                  <a:pt x="256" y="1944"/>
                </a:cubicBezTo>
                <a:cubicBezTo>
                  <a:pt x="144" y="1768"/>
                  <a:pt x="0" y="1360"/>
                  <a:pt x="16" y="1080"/>
                </a:cubicBezTo>
                <a:cubicBezTo>
                  <a:pt x="32" y="800"/>
                  <a:pt x="104" y="440"/>
                  <a:pt x="352" y="264"/>
                </a:cubicBezTo>
                <a:cubicBezTo>
                  <a:pt x="600" y="88"/>
                  <a:pt x="1064" y="48"/>
                  <a:pt x="1504" y="24"/>
                </a:cubicBezTo>
                <a:cubicBezTo>
                  <a:pt x="1944" y="0"/>
                  <a:pt x="2648" y="40"/>
                  <a:pt x="2992" y="120"/>
                </a:cubicBezTo>
                <a:cubicBezTo>
                  <a:pt x="3336" y="200"/>
                  <a:pt x="3424" y="360"/>
                  <a:pt x="3568" y="504"/>
                </a:cubicBezTo>
                <a:cubicBezTo>
                  <a:pt x="3712" y="648"/>
                  <a:pt x="3808" y="816"/>
                  <a:pt x="3856" y="984"/>
                </a:cubicBezTo>
                <a:cubicBezTo>
                  <a:pt x="3904" y="1152"/>
                  <a:pt x="3880" y="1352"/>
                  <a:pt x="3856" y="1512"/>
                </a:cubicBezTo>
                <a:cubicBezTo>
                  <a:pt x="3832" y="1672"/>
                  <a:pt x="3808" y="1808"/>
                  <a:pt x="3712" y="1944"/>
                </a:cubicBezTo>
                <a:cubicBezTo>
                  <a:pt x="3616" y="2080"/>
                  <a:pt x="3424" y="2232"/>
                  <a:pt x="3280" y="2328"/>
                </a:cubicBezTo>
                <a:cubicBezTo>
                  <a:pt x="3136" y="2424"/>
                  <a:pt x="3008" y="2472"/>
                  <a:pt x="2848" y="2520"/>
                </a:cubicBezTo>
                <a:cubicBezTo>
                  <a:pt x="2688" y="2568"/>
                  <a:pt x="2544" y="2592"/>
                  <a:pt x="2320" y="2616"/>
                </a:cubicBezTo>
                <a:cubicBezTo>
                  <a:pt x="2096" y="2640"/>
                  <a:pt x="1648" y="2656"/>
                  <a:pt x="1504" y="2664"/>
                </a:cubicBezTo>
                <a:cubicBezTo>
                  <a:pt x="1360" y="2672"/>
                  <a:pt x="1408" y="2668"/>
                  <a:pt x="1456" y="2664"/>
                </a:cubicBezTo>
              </a:path>
            </a:pathLst>
          </a:custGeom>
          <a:noFill/>
          <a:ln w="25400">
            <a:solidFill>
              <a:schemeClr val="tx1"/>
            </a:solidFill>
            <a:round/>
            <a:headEnd type="none" w="sm" len="sm"/>
            <a:tailEnd type="none" w="sm" len="sm"/>
          </a:ln>
        </p:spPr>
        <p:txBody>
          <a:bodyPr wrap="none" anchor="ctr"/>
          <a:lstStyle/>
          <a:p>
            <a:endParaRPr lang="en-US"/>
          </a:p>
        </p:txBody>
      </p:sp>
      <p:sp>
        <p:nvSpPr>
          <p:cNvPr id="14345" name="Text Box 15"/>
          <p:cNvSpPr txBox="1">
            <a:spLocks noChangeArrowheads="1"/>
          </p:cNvSpPr>
          <p:nvPr/>
        </p:nvSpPr>
        <p:spPr bwMode="auto">
          <a:xfrm>
            <a:off x="4419600" y="3275013"/>
            <a:ext cx="655638" cy="396875"/>
          </a:xfrm>
          <a:prstGeom prst="rect">
            <a:avLst/>
          </a:prstGeom>
          <a:noFill/>
          <a:ln w="12700">
            <a:noFill/>
            <a:miter lim="800000"/>
            <a:headEnd type="none" w="sm" len="sm"/>
            <a:tailEnd type="none" w="sm" len="sm"/>
          </a:ln>
        </p:spPr>
        <p:txBody>
          <a:bodyPr wrap="none">
            <a:spAutoFit/>
          </a:bodyPr>
          <a:lstStyle/>
          <a:p>
            <a:pPr eaLnBrk="0" hangingPunct="0"/>
            <a:r>
              <a:rPr lang="th-TH" sz="1000"/>
              <a:t>Risk</a:t>
            </a:r>
          </a:p>
          <a:p>
            <a:pPr eaLnBrk="0" hangingPunct="0"/>
            <a:r>
              <a:rPr lang="th-TH" sz="1000"/>
              <a:t>Analysis</a:t>
            </a:r>
          </a:p>
        </p:txBody>
      </p:sp>
      <p:sp>
        <p:nvSpPr>
          <p:cNvPr id="14346" name="Text Box 16"/>
          <p:cNvSpPr txBox="1">
            <a:spLocks noChangeArrowheads="1"/>
          </p:cNvSpPr>
          <p:nvPr/>
        </p:nvSpPr>
        <p:spPr bwMode="auto">
          <a:xfrm>
            <a:off x="4556125" y="3935413"/>
            <a:ext cx="793750" cy="396875"/>
          </a:xfrm>
          <a:prstGeom prst="rect">
            <a:avLst/>
          </a:prstGeom>
          <a:noFill/>
          <a:ln w="12700">
            <a:noFill/>
            <a:miter lim="800000"/>
            <a:headEnd type="none" w="sm" len="sm"/>
            <a:tailEnd type="none" w="sm" len="sm"/>
          </a:ln>
        </p:spPr>
        <p:txBody>
          <a:bodyPr wrap="none">
            <a:spAutoFit/>
          </a:bodyPr>
          <a:lstStyle/>
          <a:p>
            <a:pPr eaLnBrk="0" hangingPunct="0"/>
            <a:r>
              <a:rPr lang="th-TH" sz="1000"/>
              <a:t>Concept of</a:t>
            </a:r>
          </a:p>
          <a:p>
            <a:pPr eaLnBrk="0" hangingPunct="0"/>
            <a:r>
              <a:rPr lang="th-TH" sz="1000"/>
              <a:t>Operation</a:t>
            </a:r>
          </a:p>
        </p:txBody>
      </p:sp>
      <p:sp>
        <p:nvSpPr>
          <p:cNvPr id="14347" name="Text Box 17"/>
          <p:cNvSpPr txBox="1">
            <a:spLocks noChangeArrowheads="1"/>
          </p:cNvSpPr>
          <p:nvPr/>
        </p:nvSpPr>
        <p:spPr bwMode="auto">
          <a:xfrm>
            <a:off x="2955925" y="3935413"/>
            <a:ext cx="1181100" cy="396875"/>
          </a:xfrm>
          <a:prstGeom prst="rect">
            <a:avLst/>
          </a:prstGeom>
          <a:noFill/>
          <a:ln w="12700">
            <a:noFill/>
            <a:miter lim="800000"/>
            <a:headEnd type="none" w="sm" len="sm"/>
            <a:tailEnd type="none" w="sm" len="sm"/>
          </a:ln>
        </p:spPr>
        <p:txBody>
          <a:bodyPr wrap="none">
            <a:spAutoFit/>
          </a:bodyPr>
          <a:lstStyle/>
          <a:p>
            <a:pPr eaLnBrk="0" hangingPunct="0"/>
            <a:r>
              <a:rPr lang="th-TH" sz="1000"/>
              <a:t>Requirement plan</a:t>
            </a:r>
          </a:p>
          <a:p>
            <a:pPr eaLnBrk="0" hangingPunct="0"/>
            <a:r>
              <a:rPr lang="th-TH" sz="1000"/>
              <a:t>life-cycle plan</a:t>
            </a:r>
          </a:p>
        </p:txBody>
      </p:sp>
      <p:sp>
        <p:nvSpPr>
          <p:cNvPr id="14348" name="Text Box 18"/>
          <p:cNvSpPr txBox="1">
            <a:spLocks noChangeArrowheads="1"/>
          </p:cNvSpPr>
          <p:nvPr/>
        </p:nvSpPr>
        <p:spPr bwMode="auto">
          <a:xfrm>
            <a:off x="5029200" y="3579813"/>
            <a:ext cx="828675" cy="244475"/>
          </a:xfrm>
          <a:prstGeom prst="rect">
            <a:avLst/>
          </a:prstGeom>
          <a:noFill/>
          <a:ln w="12700">
            <a:noFill/>
            <a:miter lim="800000"/>
            <a:headEnd type="none" w="sm" len="sm"/>
            <a:tailEnd type="none" w="sm" len="sm"/>
          </a:ln>
        </p:spPr>
        <p:txBody>
          <a:bodyPr wrap="none">
            <a:spAutoFit/>
          </a:bodyPr>
          <a:lstStyle/>
          <a:p>
            <a:pPr eaLnBrk="0" hangingPunct="0"/>
            <a:r>
              <a:rPr lang="th-TH" sz="1000"/>
              <a:t>Prototype 1</a:t>
            </a:r>
          </a:p>
        </p:txBody>
      </p:sp>
      <p:sp>
        <p:nvSpPr>
          <p:cNvPr id="14349" name="Text Box 19"/>
          <p:cNvSpPr txBox="1">
            <a:spLocks noChangeArrowheads="1"/>
          </p:cNvSpPr>
          <p:nvPr/>
        </p:nvSpPr>
        <p:spPr bwMode="auto">
          <a:xfrm>
            <a:off x="5715000" y="3581400"/>
            <a:ext cx="990600" cy="244475"/>
          </a:xfrm>
          <a:prstGeom prst="rect">
            <a:avLst/>
          </a:prstGeom>
          <a:noFill/>
          <a:ln w="12700">
            <a:noFill/>
            <a:miter lim="800000"/>
            <a:headEnd type="none" w="sm" len="sm"/>
            <a:tailEnd type="none" w="sm" len="sm"/>
          </a:ln>
        </p:spPr>
        <p:txBody>
          <a:bodyPr>
            <a:spAutoFit/>
          </a:bodyPr>
          <a:lstStyle/>
          <a:p>
            <a:pPr eaLnBrk="0" hangingPunct="0"/>
            <a:r>
              <a:rPr lang="th-TH" sz="1000"/>
              <a:t>Prototype 2</a:t>
            </a:r>
          </a:p>
        </p:txBody>
      </p:sp>
      <p:sp>
        <p:nvSpPr>
          <p:cNvPr id="14350" name="Text Box 20"/>
          <p:cNvSpPr txBox="1">
            <a:spLocks noChangeArrowheads="1"/>
          </p:cNvSpPr>
          <p:nvPr/>
        </p:nvSpPr>
        <p:spPr bwMode="auto">
          <a:xfrm>
            <a:off x="6477000" y="3579813"/>
            <a:ext cx="828675" cy="244475"/>
          </a:xfrm>
          <a:prstGeom prst="rect">
            <a:avLst/>
          </a:prstGeom>
          <a:noFill/>
          <a:ln w="12700">
            <a:noFill/>
            <a:miter lim="800000"/>
            <a:headEnd type="none" w="sm" len="sm"/>
            <a:tailEnd type="none" w="sm" len="sm"/>
          </a:ln>
        </p:spPr>
        <p:txBody>
          <a:bodyPr wrap="none">
            <a:spAutoFit/>
          </a:bodyPr>
          <a:lstStyle/>
          <a:p>
            <a:pPr eaLnBrk="0" hangingPunct="0"/>
            <a:r>
              <a:rPr lang="th-TH" sz="1000"/>
              <a:t>Prototype 3</a:t>
            </a:r>
          </a:p>
        </p:txBody>
      </p:sp>
      <p:sp>
        <p:nvSpPr>
          <p:cNvPr id="14351" name="Text Box 21"/>
          <p:cNvSpPr txBox="1">
            <a:spLocks noChangeArrowheads="1"/>
          </p:cNvSpPr>
          <p:nvPr/>
        </p:nvSpPr>
        <p:spPr bwMode="auto">
          <a:xfrm>
            <a:off x="7239000" y="3427413"/>
            <a:ext cx="836613" cy="396875"/>
          </a:xfrm>
          <a:prstGeom prst="rect">
            <a:avLst/>
          </a:prstGeom>
          <a:noFill/>
          <a:ln w="12700">
            <a:noFill/>
            <a:miter lim="800000"/>
            <a:headEnd type="none" w="sm" len="sm"/>
            <a:tailEnd type="none" w="sm" len="sm"/>
          </a:ln>
        </p:spPr>
        <p:txBody>
          <a:bodyPr wrap="none">
            <a:spAutoFit/>
          </a:bodyPr>
          <a:lstStyle/>
          <a:p>
            <a:pPr eaLnBrk="0" hangingPunct="0"/>
            <a:r>
              <a:rPr lang="th-TH" sz="1000"/>
              <a:t>Operational</a:t>
            </a:r>
          </a:p>
          <a:p>
            <a:pPr eaLnBrk="0" hangingPunct="0"/>
            <a:r>
              <a:rPr lang="th-TH" sz="1000"/>
              <a:t>Prototype</a:t>
            </a:r>
          </a:p>
        </p:txBody>
      </p:sp>
      <p:sp>
        <p:nvSpPr>
          <p:cNvPr id="14352" name="Text Box 22"/>
          <p:cNvSpPr txBox="1">
            <a:spLocks noChangeArrowheads="1"/>
          </p:cNvSpPr>
          <p:nvPr/>
        </p:nvSpPr>
        <p:spPr bwMode="auto">
          <a:xfrm>
            <a:off x="5410200" y="2970213"/>
            <a:ext cx="655638" cy="396875"/>
          </a:xfrm>
          <a:prstGeom prst="rect">
            <a:avLst/>
          </a:prstGeom>
          <a:noFill/>
          <a:ln w="12700">
            <a:noFill/>
            <a:miter lim="800000"/>
            <a:headEnd type="none" w="sm" len="sm"/>
            <a:tailEnd type="none" w="sm" len="sm"/>
          </a:ln>
        </p:spPr>
        <p:txBody>
          <a:bodyPr wrap="none">
            <a:spAutoFit/>
          </a:bodyPr>
          <a:lstStyle/>
          <a:p>
            <a:pPr eaLnBrk="0" hangingPunct="0"/>
            <a:r>
              <a:rPr lang="th-TH" sz="1000"/>
              <a:t>Risk</a:t>
            </a:r>
          </a:p>
          <a:p>
            <a:pPr eaLnBrk="0" hangingPunct="0"/>
            <a:r>
              <a:rPr lang="th-TH" sz="1000"/>
              <a:t>Analysis</a:t>
            </a:r>
          </a:p>
        </p:txBody>
      </p:sp>
      <p:sp>
        <p:nvSpPr>
          <p:cNvPr id="14353" name="Text Box 23"/>
          <p:cNvSpPr txBox="1">
            <a:spLocks noChangeArrowheads="1"/>
          </p:cNvSpPr>
          <p:nvPr/>
        </p:nvSpPr>
        <p:spPr bwMode="auto">
          <a:xfrm>
            <a:off x="6096000" y="2817813"/>
            <a:ext cx="655638" cy="396875"/>
          </a:xfrm>
          <a:prstGeom prst="rect">
            <a:avLst/>
          </a:prstGeom>
          <a:noFill/>
          <a:ln w="12700">
            <a:noFill/>
            <a:miter lim="800000"/>
            <a:headEnd type="none" w="sm" len="sm"/>
            <a:tailEnd type="none" w="sm" len="sm"/>
          </a:ln>
        </p:spPr>
        <p:txBody>
          <a:bodyPr wrap="none">
            <a:spAutoFit/>
          </a:bodyPr>
          <a:lstStyle/>
          <a:p>
            <a:pPr eaLnBrk="0" hangingPunct="0"/>
            <a:r>
              <a:rPr lang="th-TH" sz="1000"/>
              <a:t>Risk</a:t>
            </a:r>
          </a:p>
          <a:p>
            <a:pPr eaLnBrk="0" hangingPunct="0"/>
            <a:r>
              <a:rPr lang="th-TH" sz="1000"/>
              <a:t>Analysis</a:t>
            </a:r>
          </a:p>
        </p:txBody>
      </p:sp>
      <p:sp>
        <p:nvSpPr>
          <p:cNvPr id="14354" name="Text Box 24"/>
          <p:cNvSpPr txBox="1">
            <a:spLocks noChangeArrowheads="1"/>
          </p:cNvSpPr>
          <p:nvPr/>
        </p:nvSpPr>
        <p:spPr bwMode="auto">
          <a:xfrm>
            <a:off x="6781800" y="2589213"/>
            <a:ext cx="655638" cy="396875"/>
          </a:xfrm>
          <a:prstGeom prst="rect">
            <a:avLst/>
          </a:prstGeom>
          <a:noFill/>
          <a:ln w="12700">
            <a:noFill/>
            <a:miter lim="800000"/>
            <a:headEnd type="none" w="sm" len="sm"/>
            <a:tailEnd type="none" w="sm" len="sm"/>
          </a:ln>
        </p:spPr>
        <p:txBody>
          <a:bodyPr wrap="none">
            <a:spAutoFit/>
          </a:bodyPr>
          <a:lstStyle/>
          <a:p>
            <a:pPr eaLnBrk="0" hangingPunct="0"/>
            <a:r>
              <a:rPr lang="th-TH" sz="1000"/>
              <a:t>Risk</a:t>
            </a:r>
          </a:p>
          <a:p>
            <a:pPr eaLnBrk="0" hangingPunct="0"/>
            <a:r>
              <a:rPr lang="th-TH" sz="1000"/>
              <a:t>Analysis</a:t>
            </a:r>
          </a:p>
        </p:txBody>
      </p:sp>
      <p:sp>
        <p:nvSpPr>
          <p:cNvPr id="14355" name="Text Box 25"/>
          <p:cNvSpPr txBox="1">
            <a:spLocks noChangeArrowheads="1"/>
          </p:cNvSpPr>
          <p:nvPr/>
        </p:nvSpPr>
        <p:spPr bwMode="auto">
          <a:xfrm>
            <a:off x="6248400" y="3808413"/>
            <a:ext cx="2074863" cy="244475"/>
          </a:xfrm>
          <a:prstGeom prst="rect">
            <a:avLst/>
          </a:prstGeom>
          <a:noFill/>
          <a:ln w="12700">
            <a:noFill/>
            <a:miter lim="800000"/>
            <a:headEnd type="none" w="sm" len="sm"/>
            <a:tailEnd type="none" w="sm" len="sm"/>
          </a:ln>
        </p:spPr>
        <p:txBody>
          <a:bodyPr wrap="none">
            <a:spAutoFit/>
          </a:bodyPr>
          <a:lstStyle/>
          <a:p>
            <a:pPr eaLnBrk="0" hangingPunct="0"/>
            <a:r>
              <a:rPr lang="th-TH" sz="1000"/>
              <a:t>Simulations, models, benchmarks</a:t>
            </a:r>
          </a:p>
        </p:txBody>
      </p:sp>
      <p:sp>
        <p:nvSpPr>
          <p:cNvPr id="14356" name="Text Box 26"/>
          <p:cNvSpPr txBox="1">
            <a:spLocks noChangeArrowheads="1"/>
          </p:cNvSpPr>
          <p:nvPr/>
        </p:nvSpPr>
        <p:spPr bwMode="auto">
          <a:xfrm>
            <a:off x="5410200" y="4341813"/>
            <a:ext cx="971550" cy="396875"/>
          </a:xfrm>
          <a:prstGeom prst="rect">
            <a:avLst/>
          </a:prstGeom>
          <a:noFill/>
          <a:ln w="12700">
            <a:noFill/>
            <a:miter lim="800000"/>
            <a:headEnd type="none" w="sm" len="sm"/>
            <a:tailEnd type="none" w="sm" len="sm"/>
          </a:ln>
        </p:spPr>
        <p:txBody>
          <a:bodyPr wrap="none">
            <a:spAutoFit/>
          </a:bodyPr>
          <a:lstStyle/>
          <a:p>
            <a:pPr eaLnBrk="0" hangingPunct="0"/>
            <a:r>
              <a:rPr lang="th-TH" sz="1000"/>
              <a:t>Software</a:t>
            </a:r>
            <a:br>
              <a:rPr lang="th-TH" sz="1000"/>
            </a:br>
            <a:r>
              <a:rPr lang="th-TH" sz="1000"/>
              <a:t>Requirements</a:t>
            </a:r>
          </a:p>
        </p:txBody>
      </p:sp>
      <p:sp>
        <p:nvSpPr>
          <p:cNvPr id="14357" name="Text Box 27"/>
          <p:cNvSpPr txBox="1">
            <a:spLocks noChangeArrowheads="1"/>
          </p:cNvSpPr>
          <p:nvPr/>
        </p:nvSpPr>
        <p:spPr bwMode="auto">
          <a:xfrm>
            <a:off x="6232525" y="4621213"/>
            <a:ext cx="682625" cy="549275"/>
          </a:xfrm>
          <a:prstGeom prst="rect">
            <a:avLst/>
          </a:prstGeom>
          <a:noFill/>
          <a:ln w="12700">
            <a:noFill/>
            <a:miter lim="800000"/>
            <a:headEnd type="none" w="sm" len="sm"/>
            <a:tailEnd type="none" w="sm" len="sm"/>
          </a:ln>
        </p:spPr>
        <p:txBody>
          <a:bodyPr wrap="none">
            <a:spAutoFit/>
          </a:bodyPr>
          <a:lstStyle/>
          <a:p>
            <a:pPr eaLnBrk="0" hangingPunct="0"/>
            <a:r>
              <a:rPr lang="th-TH" sz="1000"/>
              <a:t>Software</a:t>
            </a:r>
          </a:p>
          <a:p>
            <a:pPr eaLnBrk="0" hangingPunct="0"/>
            <a:r>
              <a:rPr lang="th-TH" sz="1000"/>
              <a:t>Product</a:t>
            </a:r>
          </a:p>
          <a:p>
            <a:pPr eaLnBrk="0" hangingPunct="0"/>
            <a:r>
              <a:rPr lang="th-TH" sz="1000"/>
              <a:t>Design</a:t>
            </a:r>
          </a:p>
        </p:txBody>
      </p:sp>
      <p:sp>
        <p:nvSpPr>
          <p:cNvPr id="14358" name="Text Box 28"/>
          <p:cNvSpPr txBox="1">
            <a:spLocks noChangeArrowheads="1"/>
          </p:cNvSpPr>
          <p:nvPr/>
        </p:nvSpPr>
        <p:spPr bwMode="auto">
          <a:xfrm>
            <a:off x="7391400" y="4189413"/>
            <a:ext cx="647700" cy="396875"/>
          </a:xfrm>
          <a:prstGeom prst="rect">
            <a:avLst/>
          </a:prstGeom>
          <a:noFill/>
          <a:ln w="12700">
            <a:noFill/>
            <a:miter lim="800000"/>
            <a:headEnd type="none" w="sm" len="sm"/>
            <a:tailEnd type="none" w="sm" len="sm"/>
          </a:ln>
        </p:spPr>
        <p:txBody>
          <a:bodyPr wrap="none">
            <a:spAutoFit/>
          </a:bodyPr>
          <a:lstStyle/>
          <a:p>
            <a:pPr eaLnBrk="0" hangingPunct="0"/>
            <a:r>
              <a:rPr lang="th-TH" sz="1000"/>
              <a:t>Detailed</a:t>
            </a:r>
          </a:p>
          <a:p>
            <a:pPr eaLnBrk="0" hangingPunct="0"/>
            <a:r>
              <a:rPr lang="th-TH" sz="1000"/>
              <a:t>Design</a:t>
            </a:r>
          </a:p>
        </p:txBody>
      </p:sp>
      <p:sp>
        <p:nvSpPr>
          <p:cNvPr id="14359" name="Text Box 29"/>
          <p:cNvSpPr txBox="1">
            <a:spLocks noChangeArrowheads="1"/>
          </p:cNvSpPr>
          <p:nvPr/>
        </p:nvSpPr>
        <p:spPr bwMode="auto">
          <a:xfrm>
            <a:off x="3184525" y="4545013"/>
            <a:ext cx="1216025" cy="244475"/>
          </a:xfrm>
          <a:prstGeom prst="rect">
            <a:avLst/>
          </a:prstGeom>
          <a:noFill/>
          <a:ln w="12700">
            <a:noFill/>
            <a:miter lim="800000"/>
            <a:headEnd type="none" w="sm" len="sm"/>
            <a:tailEnd type="none" w="sm" len="sm"/>
          </a:ln>
        </p:spPr>
        <p:txBody>
          <a:bodyPr wrap="none">
            <a:spAutoFit/>
          </a:bodyPr>
          <a:lstStyle/>
          <a:p>
            <a:pPr eaLnBrk="0" hangingPunct="0"/>
            <a:r>
              <a:rPr lang="th-TH" sz="1000"/>
              <a:t>Development Plan</a:t>
            </a:r>
          </a:p>
        </p:txBody>
      </p:sp>
      <p:sp>
        <p:nvSpPr>
          <p:cNvPr id="14360" name="Text Box 30"/>
          <p:cNvSpPr txBox="1">
            <a:spLocks noChangeArrowheads="1"/>
          </p:cNvSpPr>
          <p:nvPr/>
        </p:nvSpPr>
        <p:spPr bwMode="auto">
          <a:xfrm>
            <a:off x="3076575" y="5103813"/>
            <a:ext cx="1304925" cy="396875"/>
          </a:xfrm>
          <a:prstGeom prst="rect">
            <a:avLst/>
          </a:prstGeom>
          <a:noFill/>
          <a:ln w="12700">
            <a:noFill/>
            <a:miter lim="800000"/>
            <a:headEnd type="none" w="sm" len="sm"/>
            <a:tailEnd type="none" w="sm" len="sm"/>
          </a:ln>
        </p:spPr>
        <p:txBody>
          <a:bodyPr wrap="none">
            <a:spAutoFit/>
          </a:bodyPr>
          <a:lstStyle/>
          <a:p>
            <a:pPr algn="ctr" eaLnBrk="0" hangingPunct="0"/>
            <a:r>
              <a:rPr lang="th-TH" sz="1000"/>
              <a:t>Integration and Test</a:t>
            </a:r>
          </a:p>
          <a:p>
            <a:pPr algn="ctr" eaLnBrk="0" hangingPunct="0"/>
            <a:r>
              <a:rPr lang="th-TH" sz="1000"/>
              <a:t>Plan</a:t>
            </a:r>
          </a:p>
        </p:txBody>
      </p:sp>
      <p:sp>
        <p:nvSpPr>
          <p:cNvPr id="14361" name="Text Box 31"/>
          <p:cNvSpPr txBox="1">
            <a:spLocks noChangeArrowheads="1"/>
          </p:cNvSpPr>
          <p:nvPr/>
        </p:nvSpPr>
        <p:spPr bwMode="auto">
          <a:xfrm>
            <a:off x="4479925" y="5764213"/>
            <a:ext cx="858838" cy="244475"/>
          </a:xfrm>
          <a:prstGeom prst="rect">
            <a:avLst/>
          </a:prstGeom>
          <a:noFill/>
          <a:ln w="12700">
            <a:noFill/>
            <a:miter lim="800000"/>
            <a:headEnd type="none" w="sm" len="sm"/>
            <a:tailEnd type="none" w="sm" len="sm"/>
          </a:ln>
        </p:spPr>
        <p:txBody>
          <a:bodyPr wrap="none">
            <a:spAutoFit/>
          </a:bodyPr>
          <a:lstStyle/>
          <a:p>
            <a:pPr eaLnBrk="0" hangingPunct="0"/>
            <a:r>
              <a:rPr lang="en-US" sz="1000"/>
              <a:t>Deployment</a:t>
            </a:r>
            <a:endParaRPr lang="th-TH" sz="1000"/>
          </a:p>
        </p:txBody>
      </p:sp>
      <p:sp>
        <p:nvSpPr>
          <p:cNvPr id="14362" name="Text Box 32"/>
          <p:cNvSpPr txBox="1">
            <a:spLocks noChangeArrowheads="1"/>
          </p:cNvSpPr>
          <p:nvPr/>
        </p:nvSpPr>
        <p:spPr bwMode="auto">
          <a:xfrm>
            <a:off x="5546725" y="5611813"/>
            <a:ext cx="842963" cy="396875"/>
          </a:xfrm>
          <a:prstGeom prst="rect">
            <a:avLst/>
          </a:prstGeom>
          <a:noFill/>
          <a:ln w="12700">
            <a:noFill/>
            <a:miter lim="800000"/>
            <a:headEnd type="none" w="sm" len="sm"/>
            <a:tailEnd type="none" w="sm" len="sm"/>
          </a:ln>
        </p:spPr>
        <p:txBody>
          <a:bodyPr wrap="none">
            <a:spAutoFit/>
          </a:bodyPr>
          <a:lstStyle/>
          <a:p>
            <a:pPr eaLnBrk="0" hangingPunct="0"/>
            <a:r>
              <a:rPr lang="th-TH" sz="1000"/>
              <a:t>Acceptance</a:t>
            </a:r>
          </a:p>
          <a:p>
            <a:pPr eaLnBrk="0" hangingPunct="0"/>
            <a:r>
              <a:rPr lang="th-TH" sz="1000"/>
              <a:t>Test</a:t>
            </a:r>
          </a:p>
        </p:txBody>
      </p:sp>
      <p:sp>
        <p:nvSpPr>
          <p:cNvPr id="14363" name="Text Box 33"/>
          <p:cNvSpPr txBox="1">
            <a:spLocks noChangeArrowheads="1"/>
          </p:cNvSpPr>
          <p:nvPr/>
        </p:nvSpPr>
        <p:spPr bwMode="auto">
          <a:xfrm>
            <a:off x="6384925" y="5459413"/>
            <a:ext cx="779463" cy="396875"/>
          </a:xfrm>
          <a:prstGeom prst="rect">
            <a:avLst/>
          </a:prstGeom>
          <a:noFill/>
          <a:ln w="12700">
            <a:noFill/>
            <a:miter lim="800000"/>
            <a:headEnd type="none" w="sm" len="sm"/>
            <a:tailEnd type="none" w="sm" len="sm"/>
          </a:ln>
        </p:spPr>
        <p:txBody>
          <a:bodyPr wrap="none">
            <a:spAutoFit/>
          </a:bodyPr>
          <a:lstStyle/>
          <a:p>
            <a:pPr eaLnBrk="0" hangingPunct="0"/>
            <a:r>
              <a:rPr lang="th-TH" sz="1000"/>
              <a:t>Integration</a:t>
            </a:r>
          </a:p>
          <a:p>
            <a:pPr eaLnBrk="0" hangingPunct="0"/>
            <a:r>
              <a:rPr lang="th-TH" sz="1000"/>
              <a:t>Test</a:t>
            </a:r>
          </a:p>
        </p:txBody>
      </p:sp>
      <p:sp>
        <p:nvSpPr>
          <p:cNvPr id="14364" name="Text Box 34"/>
          <p:cNvSpPr txBox="1">
            <a:spLocks noChangeArrowheads="1"/>
          </p:cNvSpPr>
          <p:nvPr/>
        </p:nvSpPr>
        <p:spPr bwMode="auto">
          <a:xfrm>
            <a:off x="7070725" y="4926013"/>
            <a:ext cx="430213" cy="396875"/>
          </a:xfrm>
          <a:prstGeom prst="rect">
            <a:avLst/>
          </a:prstGeom>
          <a:noFill/>
          <a:ln w="12700">
            <a:noFill/>
            <a:miter lim="800000"/>
            <a:headEnd type="none" w="sm" len="sm"/>
            <a:tailEnd type="none" w="sm" len="sm"/>
          </a:ln>
        </p:spPr>
        <p:txBody>
          <a:bodyPr wrap="none">
            <a:spAutoFit/>
          </a:bodyPr>
          <a:lstStyle/>
          <a:p>
            <a:pPr eaLnBrk="0" hangingPunct="0"/>
            <a:r>
              <a:rPr lang="th-TH" sz="1000"/>
              <a:t>Unit</a:t>
            </a:r>
          </a:p>
          <a:p>
            <a:pPr eaLnBrk="0" hangingPunct="0"/>
            <a:r>
              <a:rPr lang="th-TH" sz="1000"/>
              <a:t>Test</a:t>
            </a:r>
          </a:p>
        </p:txBody>
      </p:sp>
      <p:sp>
        <p:nvSpPr>
          <p:cNvPr id="14365" name="Text Box 35"/>
          <p:cNvSpPr txBox="1">
            <a:spLocks noChangeArrowheads="1"/>
          </p:cNvSpPr>
          <p:nvPr/>
        </p:nvSpPr>
        <p:spPr bwMode="auto">
          <a:xfrm>
            <a:off x="7527925" y="4621213"/>
            <a:ext cx="485775" cy="244475"/>
          </a:xfrm>
          <a:prstGeom prst="rect">
            <a:avLst/>
          </a:prstGeom>
          <a:noFill/>
          <a:ln w="12700">
            <a:noFill/>
            <a:miter lim="800000"/>
            <a:headEnd type="none" w="sm" len="sm"/>
            <a:tailEnd type="none" w="sm" len="sm"/>
          </a:ln>
        </p:spPr>
        <p:txBody>
          <a:bodyPr wrap="none">
            <a:spAutoFit/>
          </a:bodyPr>
          <a:lstStyle/>
          <a:p>
            <a:pPr eaLnBrk="0" hangingPunct="0"/>
            <a:r>
              <a:rPr lang="th-TH" sz="1000"/>
              <a:t>Code</a:t>
            </a:r>
          </a:p>
        </p:txBody>
      </p:sp>
      <p:sp>
        <p:nvSpPr>
          <p:cNvPr id="14366" name="Line 36"/>
          <p:cNvSpPr>
            <a:spLocks noChangeShapeType="1"/>
          </p:cNvSpPr>
          <p:nvPr/>
        </p:nvSpPr>
        <p:spPr bwMode="auto">
          <a:xfrm>
            <a:off x="5029200" y="3276600"/>
            <a:ext cx="0" cy="533400"/>
          </a:xfrm>
          <a:prstGeom prst="line">
            <a:avLst/>
          </a:prstGeom>
          <a:noFill/>
          <a:ln w="12700">
            <a:solidFill>
              <a:schemeClr val="tx1"/>
            </a:solidFill>
            <a:prstDash val="dash"/>
            <a:round/>
            <a:headEnd type="none" w="sm" len="sm"/>
            <a:tailEnd type="none" w="sm" len="sm"/>
          </a:ln>
        </p:spPr>
        <p:txBody>
          <a:bodyPr wrap="none" anchor="ctr"/>
          <a:lstStyle/>
          <a:p>
            <a:endParaRPr lang="en-US"/>
          </a:p>
        </p:txBody>
      </p:sp>
      <p:sp>
        <p:nvSpPr>
          <p:cNvPr id="14367" name="Line 37"/>
          <p:cNvSpPr>
            <a:spLocks noChangeShapeType="1"/>
          </p:cNvSpPr>
          <p:nvPr/>
        </p:nvSpPr>
        <p:spPr bwMode="auto">
          <a:xfrm flipV="1">
            <a:off x="5638800" y="3048000"/>
            <a:ext cx="2057400" cy="381000"/>
          </a:xfrm>
          <a:prstGeom prst="line">
            <a:avLst/>
          </a:prstGeom>
          <a:noFill/>
          <a:ln w="12700">
            <a:solidFill>
              <a:schemeClr val="tx1"/>
            </a:solidFill>
            <a:prstDash val="dash"/>
            <a:round/>
            <a:headEnd type="none" w="sm" len="sm"/>
            <a:tailEnd type="none" w="sm" len="sm"/>
          </a:ln>
        </p:spPr>
        <p:txBody>
          <a:bodyPr wrap="none" anchor="ctr"/>
          <a:lstStyle/>
          <a:p>
            <a:endParaRPr lang="en-US"/>
          </a:p>
        </p:txBody>
      </p:sp>
      <p:sp>
        <p:nvSpPr>
          <p:cNvPr id="14368" name="Line 38"/>
          <p:cNvSpPr>
            <a:spLocks noChangeShapeType="1"/>
          </p:cNvSpPr>
          <p:nvPr/>
        </p:nvSpPr>
        <p:spPr bwMode="auto">
          <a:xfrm>
            <a:off x="4495800" y="3810000"/>
            <a:ext cx="3581400" cy="381000"/>
          </a:xfrm>
          <a:prstGeom prst="line">
            <a:avLst/>
          </a:prstGeom>
          <a:noFill/>
          <a:ln w="12700">
            <a:solidFill>
              <a:schemeClr val="tx1"/>
            </a:solidFill>
            <a:prstDash val="dash"/>
            <a:round/>
            <a:headEnd type="none" w="sm" len="sm"/>
            <a:tailEnd type="none" w="sm" len="sm"/>
          </a:ln>
        </p:spPr>
        <p:txBody>
          <a:bodyPr wrap="none" anchor="ctr"/>
          <a:lstStyle/>
          <a:p>
            <a:endParaRPr lang="en-US"/>
          </a:p>
        </p:txBody>
      </p:sp>
      <p:sp>
        <p:nvSpPr>
          <p:cNvPr id="14369" name="Line 39"/>
          <p:cNvSpPr>
            <a:spLocks noChangeShapeType="1"/>
          </p:cNvSpPr>
          <p:nvPr/>
        </p:nvSpPr>
        <p:spPr bwMode="auto">
          <a:xfrm>
            <a:off x="7162800" y="4648200"/>
            <a:ext cx="914400" cy="0"/>
          </a:xfrm>
          <a:prstGeom prst="line">
            <a:avLst/>
          </a:prstGeom>
          <a:noFill/>
          <a:ln w="12700">
            <a:solidFill>
              <a:schemeClr val="tx1"/>
            </a:solidFill>
            <a:prstDash val="dash"/>
            <a:round/>
            <a:headEnd type="none" w="sm" len="sm"/>
            <a:tailEnd type="none" w="sm" len="sm"/>
          </a:ln>
        </p:spPr>
        <p:txBody>
          <a:bodyPr wrap="none" anchor="ctr"/>
          <a:lstStyle/>
          <a:p>
            <a:endParaRPr lang="en-US"/>
          </a:p>
        </p:txBody>
      </p:sp>
      <p:sp>
        <p:nvSpPr>
          <p:cNvPr id="14370" name="Line 40"/>
          <p:cNvSpPr>
            <a:spLocks noChangeShapeType="1"/>
          </p:cNvSpPr>
          <p:nvPr/>
        </p:nvSpPr>
        <p:spPr bwMode="auto">
          <a:xfrm>
            <a:off x="7543800" y="4648200"/>
            <a:ext cx="0" cy="838200"/>
          </a:xfrm>
          <a:prstGeom prst="line">
            <a:avLst/>
          </a:prstGeom>
          <a:noFill/>
          <a:ln w="12700">
            <a:solidFill>
              <a:schemeClr val="tx1"/>
            </a:solidFill>
            <a:prstDash val="dash"/>
            <a:round/>
            <a:headEnd type="none" w="sm" len="sm"/>
            <a:tailEnd type="none" w="sm" len="sm"/>
          </a:ln>
        </p:spPr>
        <p:txBody>
          <a:bodyPr wrap="none" anchor="ctr"/>
          <a:lstStyle/>
          <a:p>
            <a:endParaRPr lang="en-US"/>
          </a:p>
        </p:txBody>
      </p:sp>
      <p:sp>
        <p:nvSpPr>
          <p:cNvPr id="14371" name="Line 41"/>
          <p:cNvSpPr>
            <a:spLocks noChangeShapeType="1"/>
          </p:cNvSpPr>
          <p:nvPr/>
        </p:nvSpPr>
        <p:spPr bwMode="auto">
          <a:xfrm>
            <a:off x="7086600" y="4876800"/>
            <a:ext cx="0" cy="990600"/>
          </a:xfrm>
          <a:prstGeom prst="line">
            <a:avLst/>
          </a:prstGeom>
          <a:noFill/>
          <a:ln w="12700">
            <a:solidFill>
              <a:schemeClr val="tx1"/>
            </a:solidFill>
            <a:prstDash val="dash"/>
            <a:round/>
            <a:headEnd type="none" w="sm" len="sm"/>
            <a:tailEnd type="none" w="sm" len="sm"/>
          </a:ln>
        </p:spPr>
        <p:txBody>
          <a:bodyPr wrap="none" anchor="ctr"/>
          <a:lstStyle/>
          <a:p>
            <a:endParaRPr lang="en-US"/>
          </a:p>
        </p:txBody>
      </p:sp>
      <p:sp>
        <p:nvSpPr>
          <p:cNvPr id="14372" name="Line 42"/>
          <p:cNvSpPr>
            <a:spLocks noChangeShapeType="1"/>
          </p:cNvSpPr>
          <p:nvPr/>
        </p:nvSpPr>
        <p:spPr bwMode="auto">
          <a:xfrm>
            <a:off x="6324600" y="5410200"/>
            <a:ext cx="0" cy="762000"/>
          </a:xfrm>
          <a:prstGeom prst="line">
            <a:avLst/>
          </a:prstGeom>
          <a:noFill/>
          <a:ln w="12700">
            <a:solidFill>
              <a:schemeClr val="tx1"/>
            </a:solidFill>
            <a:prstDash val="dash"/>
            <a:round/>
            <a:headEnd type="none" w="sm" len="sm"/>
            <a:tailEnd type="none" w="sm" len="sm"/>
          </a:ln>
        </p:spPr>
        <p:txBody>
          <a:bodyPr wrap="none" anchor="ctr"/>
          <a:lstStyle/>
          <a:p>
            <a:endParaRPr lang="en-US"/>
          </a:p>
        </p:txBody>
      </p:sp>
      <p:sp>
        <p:nvSpPr>
          <p:cNvPr id="14373" name="Line 43"/>
          <p:cNvSpPr>
            <a:spLocks noChangeShapeType="1"/>
          </p:cNvSpPr>
          <p:nvPr/>
        </p:nvSpPr>
        <p:spPr bwMode="auto">
          <a:xfrm>
            <a:off x="5486400" y="5562600"/>
            <a:ext cx="0" cy="685800"/>
          </a:xfrm>
          <a:prstGeom prst="line">
            <a:avLst/>
          </a:prstGeom>
          <a:noFill/>
          <a:ln w="12700">
            <a:solidFill>
              <a:schemeClr val="tx1"/>
            </a:solidFill>
            <a:prstDash val="dash"/>
            <a:round/>
            <a:headEnd type="none" w="sm" len="sm"/>
            <a:tailEnd type="none" w="sm" len="sm"/>
          </a:ln>
        </p:spPr>
        <p:txBody>
          <a:bodyPr wrap="none" anchor="ctr"/>
          <a:lstStyle/>
          <a:p>
            <a:endParaRPr lang="en-US"/>
          </a:p>
        </p:txBody>
      </p:sp>
      <p:sp>
        <p:nvSpPr>
          <p:cNvPr id="14374" name="Text Box 44"/>
          <p:cNvSpPr txBox="1">
            <a:spLocks noChangeArrowheads="1"/>
          </p:cNvSpPr>
          <p:nvPr/>
        </p:nvSpPr>
        <p:spPr bwMode="auto">
          <a:xfrm>
            <a:off x="4479925" y="4545013"/>
            <a:ext cx="908050" cy="396875"/>
          </a:xfrm>
          <a:prstGeom prst="rect">
            <a:avLst/>
          </a:prstGeom>
          <a:noFill/>
          <a:ln w="12700">
            <a:noFill/>
            <a:miter lim="800000"/>
            <a:headEnd type="none" w="sm" len="sm"/>
            <a:tailEnd type="none" w="sm" len="sm"/>
          </a:ln>
        </p:spPr>
        <p:txBody>
          <a:bodyPr wrap="none">
            <a:spAutoFit/>
          </a:bodyPr>
          <a:lstStyle/>
          <a:p>
            <a:pPr eaLnBrk="0" hangingPunct="0"/>
            <a:r>
              <a:rPr lang="th-TH" sz="1000"/>
              <a:t>Requirement</a:t>
            </a:r>
          </a:p>
          <a:p>
            <a:pPr eaLnBrk="0" hangingPunct="0"/>
            <a:r>
              <a:rPr lang="th-TH" sz="1000"/>
              <a:t>Validation</a:t>
            </a:r>
          </a:p>
        </p:txBody>
      </p:sp>
      <p:sp>
        <p:nvSpPr>
          <p:cNvPr id="14375" name="Text Box 45"/>
          <p:cNvSpPr txBox="1">
            <a:spLocks noChangeArrowheads="1"/>
          </p:cNvSpPr>
          <p:nvPr/>
        </p:nvSpPr>
        <p:spPr bwMode="auto">
          <a:xfrm>
            <a:off x="4479925" y="5078413"/>
            <a:ext cx="1146175" cy="396875"/>
          </a:xfrm>
          <a:prstGeom prst="rect">
            <a:avLst/>
          </a:prstGeom>
          <a:noFill/>
          <a:ln w="12700">
            <a:noFill/>
            <a:miter lim="800000"/>
            <a:headEnd type="none" w="sm" len="sm"/>
            <a:tailEnd type="none" w="sm" len="sm"/>
          </a:ln>
        </p:spPr>
        <p:txBody>
          <a:bodyPr wrap="none">
            <a:spAutoFit/>
          </a:bodyPr>
          <a:lstStyle/>
          <a:p>
            <a:pPr eaLnBrk="0" hangingPunct="0"/>
            <a:r>
              <a:rPr lang="th-TH" sz="1000"/>
              <a:t>Design validation</a:t>
            </a:r>
          </a:p>
          <a:p>
            <a:pPr eaLnBrk="0" hangingPunct="0"/>
            <a:r>
              <a:rPr lang="th-TH" sz="1000"/>
              <a:t>and verification</a:t>
            </a:r>
          </a:p>
        </p:txBody>
      </p:sp>
      <p:sp>
        <p:nvSpPr>
          <p:cNvPr id="14376" name="Freeform 46"/>
          <p:cNvSpPr>
            <a:spLocks/>
          </p:cNvSpPr>
          <p:nvPr/>
        </p:nvSpPr>
        <p:spPr bwMode="auto">
          <a:xfrm>
            <a:off x="4343400" y="1905000"/>
            <a:ext cx="304800" cy="76200"/>
          </a:xfrm>
          <a:custGeom>
            <a:avLst/>
            <a:gdLst>
              <a:gd name="T0" fmla="*/ 0 w 192"/>
              <a:gd name="T1" fmla="*/ 2147483647 h 48"/>
              <a:gd name="T2" fmla="*/ 2147483647 w 192"/>
              <a:gd name="T3" fmla="*/ 0 h 48"/>
              <a:gd name="T4" fmla="*/ 2147483647 w 192"/>
              <a:gd name="T5" fmla="*/ 2147483647 h 48"/>
              <a:gd name="T6" fmla="*/ 0 60000 65536"/>
              <a:gd name="T7" fmla="*/ 0 60000 65536"/>
              <a:gd name="T8" fmla="*/ 0 60000 65536"/>
              <a:gd name="T9" fmla="*/ 0 w 192"/>
              <a:gd name="T10" fmla="*/ 0 h 48"/>
              <a:gd name="T11" fmla="*/ 192 w 192"/>
              <a:gd name="T12" fmla="*/ 48 h 48"/>
            </a:gdLst>
            <a:ahLst/>
            <a:cxnLst>
              <a:cxn ang="T6">
                <a:pos x="T0" y="T1"/>
              </a:cxn>
              <a:cxn ang="T7">
                <a:pos x="T2" y="T3"/>
              </a:cxn>
              <a:cxn ang="T8">
                <a:pos x="T4" y="T5"/>
              </a:cxn>
            </a:cxnLst>
            <a:rect l="T9" t="T10" r="T11" b="T12"/>
            <a:pathLst>
              <a:path w="192" h="48">
                <a:moveTo>
                  <a:pt x="0" y="48"/>
                </a:moveTo>
                <a:cubicBezTo>
                  <a:pt x="32" y="24"/>
                  <a:pt x="64" y="0"/>
                  <a:pt x="96" y="0"/>
                </a:cubicBezTo>
                <a:cubicBezTo>
                  <a:pt x="128" y="0"/>
                  <a:pt x="160" y="24"/>
                  <a:pt x="192" y="48"/>
                </a:cubicBezTo>
              </a:path>
            </a:pathLst>
          </a:custGeom>
          <a:noFill/>
          <a:ln w="12700">
            <a:solidFill>
              <a:schemeClr val="tx1"/>
            </a:solidFill>
            <a:round/>
            <a:headEnd type="none" w="sm" len="sm"/>
            <a:tailEnd type="triangle" w="med" len="med"/>
          </a:ln>
        </p:spPr>
        <p:txBody>
          <a:bodyPr wrap="none" anchor="ctr"/>
          <a:lstStyle/>
          <a:p>
            <a:endParaRPr lang="en-US"/>
          </a:p>
        </p:txBody>
      </p:sp>
      <p:sp>
        <p:nvSpPr>
          <p:cNvPr id="14377" name="Line 47"/>
          <p:cNvSpPr>
            <a:spLocks noChangeShapeType="1"/>
          </p:cNvSpPr>
          <p:nvPr/>
        </p:nvSpPr>
        <p:spPr bwMode="auto">
          <a:xfrm flipV="1">
            <a:off x="4495800" y="1676400"/>
            <a:ext cx="0" cy="4191000"/>
          </a:xfrm>
          <a:prstGeom prst="line">
            <a:avLst/>
          </a:prstGeom>
          <a:noFill/>
          <a:ln w="25400">
            <a:solidFill>
              <a:schemeClr val="tx1"/>
            </a:solidFill>
            <a:prstDash val="lgDashDot"/>
            <a:round/>
            <a:headEnd type="none" w="sm" len="sm"/>
            <a:tailEnd type="triangle" w="med" len="med"/>
          </a:ln>
        </p:spPr>
        <p:txBody>
          <a:bodyPr wrap="none" anchor="ctr"/>
          <a:lstStyle/>
          <a:p>
            <a:endParaRPr lang="en-US"/>
          </a:p>
        </p:txBody>
      </p:sp>
      <p:sp>
        <p:nvSpPr>
          <p:cNvPr id="14378" name="Rectangle 48"/>
          <p:cNvSpPr>
            <a:spLocks noChangeArrowheads="1"/>
          </p:cNvSpPr>
          <p:nvPr/>
        </p:nvSpPr>
        <p:spPr bwMode="auto">
          <a:xfrm>
            <a:off x="0" y="6194425"/>
            <a:ext cx="7094538" cy="892175"/>
          </a:xfrm>
          <a:prstGeom prst="rect">
            <a:avLst/>
          </a:prstGeom>
          <a:noFill/>
          <a:ln w="9525">
            <a:noFill/>
            <a:miter lim="800000"/>
            <a:headEnd/>
            <a:tailEnd/>
          </a:ln>
        </p:spPr>
        <p:txBody>
          <a:bodyPr wrap="none">
            <a:spAutoFit/>
          </a:bodyPr>
          <a:lstStyle/>
          <a:p>
            <a:endParaRPr lang="en-US" sz="1400" b="1" i="1"/>
          </a:p>
          <a:p>
            <a:r>
              <a:rPr lang="en-US" sz="1400" b="1" i="1"/>
              <a:t>-- Barry Boehm, A Spiral Model of Software Development and Enhancement, 1986</a:t>
            </a:r>
          </a:p>
          <a:p>
            <a:endParaRPr lang="en-IN" sz="2400" b="1" i="1">
              <a:solidFill>
                <a:srgbClr val="B27316"/>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Spiral Model</a:t>
            </a:r>
            <a:endParaRPr lang="en-IN" smtClean="0"/>
          </a:p>
        </p:txBody>
      </p:sp>
      <p:sp>
        <p:nvSpPr>
          <p:cNvPr id="15363" name="Rectangle 3"/>
          <p:cNvSpPr>
            <a:spLocks noGrp="1" noChangeArrowheads="1"/>
          </p:cNvSpPr>
          <p:nvPr>
            <p:ph type="body" idx="1"/>
          </p:nvPr>
        </p:nvSpPr>
        <p:spPr/>
        <p:txBody>
          <a:bodyPr/>
          <a:lstStyle/>
          <a:p>
            <a:pPr eaLnBrk="1" hangingPunct="1"/>
            <a:r>
              <a:rPr lang="en-US" smtClean="0"/>
              <a:t>Evolutionary</a:t>
            </a:r>
          </a:p>
          <a:p>
            <a:pPr eaLnBrk="1" hangingPunct="1"/>
            <a:r>
              <a:rPr lang="en-US" smtClean="0"/>
              <a:t>Iterative</a:t>
            </a:r>
          </a:p>
          <a:p>
            <a:pPr lvl="1" eaLnBrk="1" hangingPunct="1"/>
            <a:r>
              <a:rPr lang="en-US" sz="1800" smtClean="0"/>
              <a:t>Development of the system through repeated cycles</a:t>
            </a:r>
          </a:p>
          <a:p>
            <a:pPr eaLnBrk="1" hangingPunct="1"/>
            <a:r>
              <a:rPr lang="en-US" smtClean="0"/>
              <a:t>Incremental</a:t>
            </a:r>
          </a:p>
          <a:p>
            <a:pPr lvl="1" eaLnBrk="1" hangingPunct="1"/>
            <a:r>
              <a:rPr lang="en-US" sz="1800" smtClean="0"/>
              <a:t>Developing parts of the system at a time</a:t>
            </a:r>
          </a:p>
          <a:p>
            <a:pPr eaLnBrk="1" hangingPunct="1"/>
            <a:r>
              <a:rPr lang="en-US" smtClean="0"/>
              <a:t>Risk driven</a:t>
            </a:r>
          </a:p>
          <a:p>
            <a:pPr eaLnBrk="1" hangingPunct="1"/>
            <a:r>
              <a:rPr lang="en-US" smtClean="0"/>
              <a:t>Prototype driven</a:t>
            </a:r>
            <a:endParaRPr lang="en-IN"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smtClean="0"/>
              <a:t>IBM Rational Unified Process</a:t>
            </a:r>
            <a:endParaRPr lang="en-IN" dirty="0" smtClean="0"/>
          </a:p>
        </p:txBody>
      </p:sp>
      <p:sp>
        <p:nvSpPr>
          <p:cNvPr id="16387" name="Rectangle 3"/>
          <p:cNvSpPr>
            <a:spLocks noGrp="1" noChangeArrowheads="1"/>
          </p:cNvSpPr>
          <p:nvPr>
            <p:ph type="body" idx="1"/>
          </p:nvPr>
        </p:nvSpPr>
        <p:spPr/>
        <p:txBody>
          <a:bodyPr/>
          <a:lstStyle/>
          <a:p>
            <a:pPr eaLnBrk="1" hangingPunct="1"/>
            <a:r>
              <a:rPr lang="en-US" smtClean="0"/>
              <a:t>Based on the Unified Process proposed by Ivar Jacobson, Grady Booch and James Rumbaugh</a:t>
            </a:r>
          </a:p>
          <a:p>
            <a:pPr eaLnBrk="1" hangingPunct="1"/>
            <a:r>
              <a:rPr lang="en-US" smtClean="0"/>
              <a:t>Draws on root causes and symptoms of software development problems and best practices</a:t>
            </a:r>
            <a:endParaRPr lang="en-IN"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IBM RUP</a:t>
            </a:r>
            <a:endParaRPr lang="en-IN" smtClean="0"/>
          </a:p>
        </p:txBody>
      </p:sp>
      <p:pic>
        <p:nvPicPr>
          <p:cNvPr id="17411" name="Picture 4" descr="RationalUnifiedProcess"/>
          <p:cNvPicPr>
            <a:picLocks noChangeAspect="1" noChangeArrowheads="1"/>
          </p:cNvPicPr>
          <p:nvPr/>
        </p:nvPicPr>
        <p:blipFill>
          <a:blip r:embed="rId3"/>
          <a:srcRect/>
          <a:stretch>
            <a:fillRect/>
          </a:stretch>
        </p:blipFill>
        <p:spPr bwMode="auto">
          <a:xfrm>
            <a:off x="900113" y="1484313"/>
            <a:ext cx="6389687" cy="43195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838200" y="152400"/>
            <a:ext cx="4876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904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r>
              <a:rPr lang="en-US" altLang="en-US" sz="3200" b="1" dirty="0">
                <a:solidFill>
                  <a:schemeClr val="bg1"/>
                </a:solidFill>
                <a:latin typeface="+mj-lt"/>
                <a:ea typeface="+mj-ea"/>
                <a:cs typeface="+mj-cs"/>
              </a:rPr>
              <a:t>Agile Methodology</a:t>
            </a:r>
          </a:p>
        </p:txBody>
      </p:sp>
      <p:sp>
        <p:nvSpPr>
          <p:cNvPr id="26626" name="Rectangle 2"/>
          <p:cNvSpPr>
            <a:spLocks noChangeArrowheads="1"/>
          </p:cNvSpPr>
          <p:nvPr/>
        </p:nvSpPr>
        <p:spPr bwMode="auto">
          <a:xfrm>
            <a:off x="381000" y="1143000"/>
            <a:ext cx="7848600" cy="320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38188" algn="l"/>
                <a:tab pos="1195388" algn="l"/>
                <a:tab pos="1652588" algn="l"/>
                <a:tab pos="2109788" algn="l"/>
                <a:tab pos="2566988" algn="l"/>
                <a:tab pos="3024188" algn="l"/>
                <a:tab pos="3481388" algn="l"/>
                <a:tab pos="3938588" algn="l"/>
                <a:tab pos="4395788" algn="l"/>
                <a:tab pos="4852988" algn="l"/>
                <a:tab pos="5310188" algn="l"/>
                <a:tab pos="5767388" algn="l"/>
                <a:tab pos="6224588" algn="l"/>
                <a:tab pos="6681788" algn="l"/>
                <a:tab pos="7138988" algn="l"/>
                <a:tab pos="7596188" algn="l"/>
                <a:tab pos="8053388" algn="l"/>
                <a:tab pos="8510588" algn="l"/>
                <a:tab pos="8967788" algn="l"/>
                <a:tab pos="9424988" algn="l"/>
                <a:tab pos="9882188"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marL="738188" indent="-280988">
              <a:tabLst>
                <a:tab pos="738188" algn="l"/>
                <a:tab pos="1195388" algn="l"/>
                <a:tab pos="1652588" algn="l"/>
                <a:tab pos="2109788" algn="l"/>
                <a:tab pos="2566988" algn="l"/>
                <a:tab pos="3024188" algn="l"/>
                <a:tab pos="3481388" algn="l"/>
                <a:tab pos="3938588" algn="l"/>
                <a:tab pos="4395788" algn="l"/>
                <a:tab pos="4852988" algn="l"/>
                <a:tab pos="5310188" algn="l"/>
                <a:tab pos="5767388" algn="l"/>
                <a:tab pos="6224588" algn="l"/>
                <a:tab pos="6681788" algn="l"/>
                <a:tab pos="7138988" algn="l"/>
                <a:tab pos="7596188" algn="l"/>
                <a:tab pos="8053388" algn="l"/>
                <a:tab pos="8510588" algn="l"/>
                <a:tab pos="8967788" algn="l"/>
                <a:tab pos="9424988" algn="l"/>
                <a:tab pos="9882188"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738188" algn="l"/>
                <a:tab pos="1195388" algn="l"/>
                <a:tab pos="1652588" algn="l"/>
                <a:tab pos="2109788" algn="l"/>
                <a:tab pos="2566988" algn="l"/>
                <a:tab pos="3024188" algn="l"/>
                <a:tab pos="3481388" algn="l"/>
                <a:tab pos="3938588" algn="l"/>
                <a:tab pos="4395788" algn="l"/>
                <a:tab pos="4852988" algn="l"/>
                <a:tab pos="5310188" algn="l"/>
                <a:tab pos="5767388" algn="l"/>
                <a:tab pos="6224588" algn="l"/>
                <a:tab pos="6681788" algn="l"/>
                <a:tab pos="7138988" algn="l"/>
                <a:tab pos="7596188" algn="l"/>
                <a:tab pos="8053388" algn="l"/>
                <a:tab pos="8510588" algn="l"/>
                <a:tab pos="8967788" algn="l"/>
                <a:tab pos="9424988" algn="l"/>
                <a:tab pos="9882188"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738188" algn="l"/>
                <a:tab pos="1195388" algn="l"/>
                <a:tab pos="1652588" algn="l"/>
                <a:tab pos="2109788" algn="l"/>
                <a:tab pos="2566988" algn="l"/>
                <a:tab pos="3024188" algn="l"/>
                <a:tab pos="3481388" algn="l"/>
                <a:tab pos="3938588" algn="l"/>
                <a:tab pos="4395788" algn="l"/>
                <a:tab pos="4852988" algn="l"/>
                <a:tab pos="5310188" algn="l"/>
                <a:tab pos="5767388" algn="l"/>
                <a:tab pos="6224588" algn="l"/>
                <a:tab pos="6681788" algn="l"/>
                <a:tab pos="7138988" algn="l"/>
                <a:tab pos="7596188" algn="l"/>
                <a:tab pos="8053388" algn="l"/>
                <a:tab pos="8510588" algn="l"/>
                <a:tab pos="8967788" algn="l"/>
                <a:tab pos="9424988" algn="l"/>
                <a:tab pos="9882188"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738188" algn="l"/>
                <a:tab pos="1195388" algn="l"/>
                <a:tab pos="1652588" algn="l"/>
                <a:tab pos="2109788" algn="l"/>
                <a:tab pos="2566988" algn="l"/>
                <a:tab pos="3024188" algn="l"/>
                <a:tab pos="3481388" algn="l"/>
                <a:tab pos="3938588" algn="l"/>
                <a:tab pos="4395788" algn="l"/>
                <a:tab pos="4852988" algn="l"/>
                <a:tab pos="5310188" algn="l"/>
                <a:tab pos="5767388" algn="l"/>
                <a:tab pos="6224588" algn="l"/>
                <a:tab pos="6681788" algn="l"/>
                <a:tab pos="7138988" algn="l"/>
                <a:tab pos="7596188" algn="l"/>
                <a:tab pos="8053388" algn="l"/>
                <a:tab pos="8510588" algn="l"/>
                <a:tab pos="8967788" algn="l"/>
                <a:tab pos="9424988" algn="l"/>
                <a:tab pos="9882188"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38188" algn="l"/>
                <a:tab pos="1195388" algn="l"/>
                <a:tab pos="1652588" algn="l"/>
                <a:tab pos="2109788" algn="l"/>
                <a:tab pos="2566988" algn="l"/>
                <a:tab pos="3024188" algn="l"/>
                <a:tab pos="3481388" algn="l"/>
                <a:tab pos="3938588" algn="l"/>
                <a:tab pos="4395788" algn="l"/>
                <a:tab pos="4852988" algn="l"/>
                <a:tab pos="5310188" algn="l"/>
                <a:tab pos="5767388" algn="l"/>
                <a:tab pos="6224588" algn="l"/>
                <a:tab pos="6681788" algn="l"/>
                <a:tab pos="7138988" algn="l"/>
                <a:tab pos="7596188" algn="l"/>
                <a:tab pos="8053388" algn="l"/>
                <a:tab pos="8510588" algn="l"/>
                <a:tab pos="8967788" algn="l"/>
                <a:tab pos="9424988" algn="l"/>
                <a:tab pos="9882188"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38188" algn="l"/>
                <a:tab pos="1195388" algn="l"/>
                <a:tab pos="1652588" algn="l"/>
                <a:tab pos="2109788" algn="l"/>
                <a:tab pos="2566988" algn="l"/>
                <a:tab pos="3024188" algn="l"/>
                <a:tab pos="3481388" algn="l"/>
                <a:tab pos="3938588" algn="l"/>
                <a:tab pos="4395788" algn="l"/>
                <a:tab pos="4852988" algn="l"/>
                <a:tab pos="5310188" algn="l"/>
                <a:tab pos="5767388" algn="l"/>
                <a:tab pos="6224588" algn="l"/>
                <a:tab pos="6681788" algn="l"/>
                <a:tab pos="7138988" algn="l"/>
                <a:tab pos="7596188" algn="l"/>
                <a:tab pos="8053388" algn="l"/>
                <a:tab pos="8510588" algn="l"/>
                <a:tab pos="8967788" algn="l"/>
                <a:tab pos="9424988" algn="l"/>
                <a:tab pos="9882188"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38188" algn="l"/>
                <a:tab pos="1195388" algn="l"/>
                <a:tab pos="1652588" algn="l"/>
                <a:tab pos="2109788" algn="l"/>
                <a:tab pos="2566988" algn="l"/>
                <a:tab pos="3024188" algn="l"/>
                <a:tab pos="3481388" algn="l"/>
                <a:tab pos="3938588" algn="l"/>
                <a:tab pos="4395788" algn="l"/>
                <a:tab pos="4852988" algn="l"/>
                <a:tab pos="5310188" algn="l"/>
                <a:tab pos="5767388" algn="l"/>
                <a:tab pos="6224588" algn="l"/>
                <a:tab pos="6681788" algn="l"/>
                <a:tab pos="7138988" algn="l"/>
                <a:tab pos="7596188" algn="l"/>
                <a:tab pos="8053388" algn="l"/>
                <a:tab pos="8510588" algn="l"/>
                <a:tab pos="8967788" algn="l"/>
                <a:tab pos="9424988" algn="l"/>
                <a:tab pos="9882188"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38188" algn="l"/>
                <a:tab pos="1195388" algn="l"/>
                <a:tab pos="1652588" algn="l"/>
                <a:tab pos="2109788" algn="l"/>
                <a:tab pos="2566988" algn="l"/>
                <a:tab pos="3024188" algn="l"/>
                <a:tab pos="3481388" algn="l"/>
                <a:tab pos="3938588" algn="l"/>
                <a:tab pos="4395788" algn="l"/>
                <a:tab pos="4852988" algn="l"/>
                <a:tab pos="5310188" algn="l"/>
                <a:tab pos="5767388" algn="l"/>
                <a:tab pos="6224588" algn="l"/>
                <a:tab pos="6681788" algn="l"/>
                <a:tab pos="7138988" algn="l"/>
                <a:tab pos="7596188" algn="l"/>
                <a:tab pos="8053388" algn="l"/>
                <a:tab pos="8510588" algn="l"/>
                <a:tab pos="8967788" algn="l"/>
                <a:tab pos="9424988" algn="l"/>
                <a:tab pos="9882188"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lvl="1" hangingPunct="1">
              <a:lnSpc>
                <a:spcPct val="150000"/>
              </a:lnSpc>
              <a:buSzPct val="45000"/>
              <a:buFont typeface="Wingdings" panose="05000000000000000000" pitchFamily="2" charset="2"/>
              <a:buChar char=""/>
            </a:pPr>
            <a:r>
              <a:rPr lang="en-US" altLang="en-US" sz="2000" dirty="0">
                <a:latin typeface="Calibri" panose="020F0502020204030204" pitchFamily="34" charset="0"/>
              </a:rPr>
              <a:t>Agile methodology is a conceptual framework where software is developed in iterations. Each iterations has Requirement analysis, planning, design, coding, testing and documentation.</a:t>
            </a:r>
          </a:p>
          <a:p>
            <a:pPr lvl="1" hangingPunct="1">
              <a:lnSpc>
                <a:spcPct val="150000"/>
              </a:lnSpc>
              <a:buSzPct val="45000"/>
              <a:buFont typeface="Wingdings" panose="05000000000000000000" pitchFamily="2" charset="2"/>
              <a:buChar char=""/>
            </a:pPr>
            <a:r>
              <a:rPr lang="en-US" altLang="en-US" sz="2000" dirty="0">
                <a:latin typeface="Calibri" panose="020F0502020204030204" pitchFamily="34" charset="0"/>
              </a:rPr>
              <a:t>To satisfy the customer through early and continuous delivery of valuable software. </a:t>
            </a:r>
          </a:p>
          <a:p>
            <a:pPr lvl="1" hangingPunct="1">
              <a:lnSpc>
                <a:spcPct val="195000"/>
              </a:lnSpc>
              <a:buSzPct val="45000"/>
              <a:buFont typeface="Wingdings" panose="05000000000000000000" pitchFamily="2" charset="2"/>
              <a:buChar char=""/>
            </a:pPr>
            <a:r>
              <a:rPr lang="en-US" altLang="en-US" sz="2000" dirty="0">
                <a:latin typeface="Calibri" panose="020F0502020204030204" pitchFamily="34" charset="0"/>
              </a:rPr>
              <a:t>This is useful when we don't  have a clear idea of the client's requirements or  client frequently changes his requirement. </a:t>
            </a:r>
          </a:p>
          <a:p>
            <a:pPr lvl="1" hangingPunct="1">
              <a:lnSpc>
                <a:spcPct val="195000"/>
              </a:lnSpc>
              <a:buSzPct val="45000"/>
              <a:buFont typeface="Wingdings" panose="05000000000000000000" pitchFamily="2" charset="2"/>
              <a:buChar char=""/>
            </a:pPr>
            <a:r>
              <a:rPr lang="en-US" altLang="en-US" sz="2000" dirty="0">
                <a:latin typeface="Calibri" panose="020F0502020204030204" pitchFamily="34" charset="0"/>
              </a:rPr>
              <a:t>The development activities can be carried out using the iterative actions </a:t>
            </a:r>
          </a:p>
        </p:txBody>
      </p:sp>
    </p:spTree>
    <p:extLst>
      <p:ext uri="{BB962C8B-B14F-4D97-AF65-F5344CB8AC3E}">
        <p14:creationId xmlns:p14="http://schemas.microsoft.com/office/powerpoint/2010/main" val="82628445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341313" y="1201738"/>
            <a:ext cx="8610600" cy="3827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marL="738188" indent="-280988">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lvl="1" hangingPunct="1">
              <a:lnSpc>
                <a:spcPct val="195000"/>
              </a:lnSpc>
              <a:buSzPct val="45000"/>
              <a:buFont typeface="Wingdings" panose="05000000000000000000" pitchFamily="2" charset="2"/>
              <a:buChar char=""/>
            </a:pPr>
            <a:r>
              <a:rPr lang="en-US" altLang="en-US" sz="2000" dirty="0" smtClean="0">
                <a:latin typeface="Calibri" panose="020F0502020204030204" pitchFamily="34" charset="0"/>
              </a:rPr>
              <a:t>Iterative </a:t>
            </a:r>
            <a:r>
              <a:rPr lang="en-US" altLang="en-US" sz="2000" dirty="0">
                <a:latin typeface="Calibri" panose="020F0502020204030204" pitchFamily="34" charset="0"/>
              </a:rPr>
              <a:t>and evolutionary development</a:t>
            </a:r>
          </a:p>
          <a:p>
            <a:pPr lvl="1" hangingPunct="1">
              <a:lnSpc>
                <a:spcPct val="195000"/>
              </a:lnSpc>
              <a:buSzPct val="45000"/>
              <a:buFont typeface="Wingdings" panose="05000000000000000000" pitchFamily="2" charset="2"/>
              <a:buChar char=""/>
            </a:pPr>
            <a:r>
              <a:rPr lang="en-US" altLang="en-US" sz="2000" dirty="0">
                <a:latin typeface="Calibri" panose="020F0502020204030204" pitchFamily="34" charset="0"/>
              </a:rPr>
              <a:t>Many builds are delivered in the iteration process </a:t>
            </a:r>
          </a:p>
          <a:p>
            <a:pPr lvl="1" hangingPunct="1">
              <a:lnSpc>
                <a:spcPct val="195000"/>
              </a:lnSpc>
              <a:buSzPct val="45000"/>
              <a:buFont typeface="Wingdings" panose="05000000000000000000" pitchFamily="2" charset="2"/>
              <a:buChar char=""/>
            </a:pPr>
            <a:r>
              <a:rPr lang="en-US" altLang="en-US" sz="2000" dirty="0">
                <a:latin typeface="Calibri" panose="020F0502020204030204" pitchFamily="34" charset="0"/>
              </a:rPr>
              <a:t>Accepts change of requirement at any stage </a:t>
            </a:r>
          </a:p>
          <a:p>
            <a:pPr lvl="1" hangingPunct="1">
              <a:lnSpc>
                <a:spcPct val="195000"/>
              </a:lnSpc>
              <a:buSzPct val="45000"/>
              <a:buFont typeface="Wingdings" panose="05000000000000000000" pitchFamily="2" charset="2"/>
              <a:buChar char=""/>
            </a:pPr>
            <a:r>
              <a:rPr lang="en-US" altLang="en-US" sz="2000" dirty="0">
                <a:latin typeface="Calibri" panose="020F0502020204030204" pitchFamily="34" charset="0"/>
              </a:rPr>
              <a:t>Requires close communication between business, Development and Testing people </a:t>
            </a:r>
          </a:p>
          <a:p>
            <a:pPr lvl="1" hangingPunct="1">
              <a:lnSpc>
                <a:spcPct val="195000"/>
              </a:lnSpc>
              <a:buSzPct val="45000"/>
              <a:buFont typeface="Wingdings" panose="05000000000000000000" pitchFamily="2" charset="2"/>
              <a:buChar char=""/>
            </a:pPr>
            <a:r>
              <a:rPr lang="en-US" altLang="en-US" sz="2000" dirty="0">
                <a:latin typeface="Calibri" panose="020F0502020204030204" pitchFamily="34" charset="0"/>
              </a:rPr>
              <a:t>More focused on success than sticking with a plan</a:t>
            </a:r>
          </a:p>
          <a:p>
            <a:pPr lvl="1" hangingPunct="1">
              <a:lnSpc>
                <a:spcPct val="195000"/>
              </a:lnSpc>
              <a:buSzPct val="45000"/>
              <a:buFont typeface="Wingdings" panose="05000000000000000000" pitchFamily="2" charset="2"/>
              <a:buChar char=""/>
            </a:pPr>
            <a:r>
              <a:rPr lang="en-US" altLang="en-US" sz="2000" dirty="0">
                <a:latin typeface="Calibri" panose="020F0502020204030204" pitchFamily="34" charset="0"/>
              </a:rPr>
              <a:t>Reduced risk and time to develop </a:t>
            </a:r>
          </a:p>
          <a:p>
            <a:pPr lvl="1" hangingPunct="1">
              <a:lnSpc>
                <a:spcPct val="195000"/>
              </a:lnSpc>
              <a:buSzPct val="45000"/>
              <a:buFont typeface="Wingdings" panose="05000000000000000000" pitchFamily="2" charset="2"/>
              <a:buChar char=""/>
            </a:pPr>
            <a:r>
              <a:rPr lang="en-US" altLang="en-US" sz="2000" dirty="0">
                <a:latin typeface="Calibri" panose="020F0502020204030204" pitchFamily="34" charset="0"/>
              </a:rPr>
              <a:t>Less documentation work compared to other methodologies </a:t>
            </a:r>
          </a:p>
          <a:p>
            <a:pPr lvl="1" hangingPunct="1">
              <a:lnSpc>
                <a:spcPct val="195000"/>
              </a:lnSpc>
              <a:buSzPct val="45000"/>
              <a:buFont typeface="Wingdings" panose="05000000000000000000" pitchFamily="2" charset="2"/>
              <a:buChar char=""/>
            </a:pPr>
            <a:r>
              <a:rPr lang="en-US" altLang="en-US" sz="2000" dirty="0">
                <a:latin typeface="Calibri" panose="020F0502020204030204" pitchFamily="34" charset="0"/>
              </a:rPr>
              <a:t> Requires continuous testing </a:t>
            </a:r>
          </a:p>
        </p:txBody>
      </p:sp>
      <p:sp>
        <p:nvSpPr>
          <p:cNvPr id="2" name="Rectangle 1"/>
          <p:cNvSpPr/>
          <p:nvPr/>
        </p:nvSpPr>
        <p:spPr>
          <a:xfrm>
            <a:off x="685800" y="152400"/>
            <a:ext cx="3657600" cy="635239"/>
          </a:xfrm>
          <a:prstGeom prst="rect">
            <a:avLst/>
          </a:prstGeom>
        </p:spPr>
        <p:txBody>
          <a:bodyPr wrap="square">
            <a:spAutoFit/>
          </a:bodyPr>
          <a:lstStyle/>
          <a:p>
            <a:pPr hangingPunct="1">
              <a:lnSpc>
                <a:spcPct val="98000"/>
              </a:lnSpc>
            </a:pPr>
            <a:r>
              <a:rPr lang="en-US" altLang="en-US" sz="3600" b="1" dirty="0">
                <a:solidFill>
                  <a:schemeClr val="accent3"/>
                </a:solidFill>
                <a:latin typeface="Calibri" panose="020F0502020204030204" pitchFamily="34" charset="0"/>
              </a:rPr>
              <a:t>Characteristics </a:t>
            </a:r>
            <a:endParaRPr lang="en-US" altLang="en-US" sz="3600" b="1" dirty="0">
              <a:solidFill>
                <a:schemeClr val="accent3"/>
              </a:solidFill>
              <a:latin typeface="Calibri" panose="020F0502020204030204" pitchFamily="34" charset="0"/>
            </a:endParaRPr>
          </a:p>
        </p:txBody>
      </p:sp>
    </p:spTree>
    <p:extLst>
      <p:ext uri="{BB962C8B-B14F-4D97-AF65-F5344CB8AC3E}">
        <p14:creationId xmlns:p14="http://schemas.microsoft.com/office/powerpoint/2010/main" val="418994654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449263" y="1163638"/>
            <a:ext cx="6096000" cy="355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896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marL="738188" indent="-280988">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lvl="1" hangingPunct="1">
              <a:lnSpc>
                <a:spcPct val="195000"/>
              </a:lnSpc>
              <a:buSzPct val="45000"/>
              <a:buFont typeface="Wingdings" panose="05000000000000000000" pitchFamily="2" charset="2"/>
              <a:buChar char=""/>
            </a:pPr>
            <a:r>
              <a:rPr lang="en-US" altLang="en-US" sz="2400" dirty="0" smtClean="0">
                <a:latin typeface="Calibri" panose="020F0502020204030204" pitchFamily="34" charset="0"/>
              </a:rPr>
              <a:t>Scrum</a:t>
            </a:r>
            <a:endParaRPr lang="en-US" altLang="en-US" sz="2400" dirty="0">
              <a:latin typeface="Calibri" panose="020F0502020204030204" pitchFamily="34" charset="0"/>
            </a:endParaRPr>
          </a:p>
          <a:p>
            <a:pPr lvl="1" hangingPunct="1">
              <a:lnSpc>
                <a:spcPct val="195000"/>
              </a:lnSpc>
              <a:buSzPct val="45000"/>
              <a:buFont typeface="Wingdings" panose="05000000000000000000" pitchFamily="2" charset="2"/>
              <a:buChar char=""/>
            </a:pPr>
            <a:r>
              <a:rPr lang="en-US" altLang="en-US" sz="2400" dirty="0">
                <a:latin typeface="Calibri" panose="020F0502020204030204" pitchFamily="34" charset="0"/>
              </a:rPr>
              <a:t>Dynamic System Method Development</a:t>
            </a:r>
          </a:p>
          <a:p>
            <a:pPr lvl="1" hangingPunct="1">
              <a:lnSpc>
                <a:spcPct val="195000"/>
              </a:lnSpc>
              <a:buSzPct val="45000"/>
              <a:buFont typeface="Wingdings" panose="05000000000000000000" pitchFamily="2" charset="2"/>
              <a:buChar char=""/>
            </a:pPr>
            <a:r>
              <a:rPr lang="en-US" altLang="en-US" sz="2400" dirty="0">
                <a:latin typeface="Calibri" panose="020F0502020204030204" pitchFamily="34" charset="0"/>
              </a:rPr>
              <a:t>Crystal Methodologies</a:t>
            </a:r>
          </a:p>
          <a:p>
            <a:pPr lvl="1" hangingPunct="1">
              <a:lnSpc>
                <a:spcPct val="195000"/>
              </a:lnSpc>
              <a:buSzPct val="45000"/>
              <a:buFont typeface="Wingdings" panose="05000000000000000000" pitchFamily="2" charset="2"/>
              <a:buChar char=""/>
            </a:pPr>
            <a:r>
              <a:rPr lang="en-US" altLang="en-US" sz="2400" dirty="0">
                <a:latin typeface="Calibri" panose="020F0502020204030204" pitchFamily="34" charset="0"/>
              </a:rPr>
              <a:t>Future Driven Development</a:t>
            </a:r>
          </a:p>
          <a:p>
            <a:pPr lvl="1" hangingPunct="1">
              <a:lnSpc>
                <a:spcPct val="195000"/>
              </a:lnSpc>
              <a:buSzPct val="45000"/>
              <a:buFont typeface="Wingdings" panose="05000000000000000000" pitchFamily="2" charset="2"/>
              <a:buChar char=""/>
            </a:pPr>
            <a:r>
              <a:rPr lang="en-US" altLang="en-US" sz="2400" dirty="0">
                <a:latin typeface="Calibri" panose="020F0502020204030204" pitchFamily="34" charset="0"/>
              </a:rPr>
              <a:t>Lean Development</a:t>
            </a:r>
          </a:p>
          <a:p>
            <a:pPr lvl="1" hangingPunct="1">
              <a:lnSpc>
                <a:spcPct val="195000"/>
              </a:lnSpc>
              <a:buSzPct val="45000"/>
              <a:buFont typeface="Wingdings" panose="05000000000000000000" pitchFamily="2" charset="2"/>
              <a:buChar char=""/>
            </a:pPr>
            <a:r>
              <a:rPr lang="en-US" altLang="en-US" sz="2400" dirty="0">
                <a:latin typeface="Calibri" panose="020F0502020204030204" pitchFamily="34" charset="0"/>
              </a:rPr>
              <a:t>Extreme Programming</a:t>
            </a:r>
          </a:p>
          <a:p>
            <a:pPr hangingPunct="1">
              <a:lnSpc>
                <a:spcPct val="195000"/>
              </a:lnSpc>
              <a:buClrTx/>
              <a:buSzTx/>
              <a:buFontTx/>
              <a:buNone/>
            </a:pPr>
            <a:endParaRPr lang="en-US" altLang="en-US" sz="2400" dirty="0">
              <a:latin typeface="Calibri" panose="020F0502020204030204" pitchFamily="34" charset="0"/>
            </a:endParaRPr>
          </a:p>
          <a:p>
            <a:pPr hangingPunct="1">
              <a:lnSpc>
                <a:spcPct val="195000"/>
              </a:lnSpc>
              <a:buClrTx/>
              <a:buSzTx/>
              <a:buFontTx/>
              <a:buNone/>
            </a:pPr>
            <a:endParaRPr lang="en-US" altLang="en-US" sz="2400" dirty="0">
              <a:latin typeface="Calibri" panose="020F0502020204030204" pitchFamily="34" charset="0"/>
            </a:endParaRPr>
          </a:p>
        </p:txBody>
      </p:sp>
      <p:sp>
        <p:nvSpPr>
          <p:cNvPr id="28674" name="Rectangle 2"/>
          <p:cNvSpPr>
            <a:spLocks noChangeArrowheads="1"/>
          </p:cNvSpPr>
          <p:nvPr/>
        </p:nvSpPr>
        <p:spPr bwMode="auto">
          <a:xfrm>
            <a:off x="0" y="0"/>
            <a:ext cx="952500" cy="66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8675" name="Rectangle 3"/>
          <p:cNvSpPr>
            <a:spLocks noChangeArrowheads="1"/>
          </p:cNvSpPr>
          <p:nvPr/>
        </p:nvSpPr>
        <p:spPr bwMode="auto">
          <a:xfrm>
            <a:off x="0" y="0"/>
            <a:ext cx="200025" cy="133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8676" name="Rectangle 4"/>
          <p:cNvSpPr>
            <a:spLocks noChangeArrowheads="1"/>
          </p:cNvSpPr>
          <p:nvPr/>
        </p:nvSpPr>
        <p:spPr bwMode="auto">
          <a:xfrm>
            <a:off x="0" y="0"/>
            <a:ext cx="952500" cy="66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8677" name="Rectangle 5"/>
          <p:cNvSpPr>
            <a:spLocks noChangeArrowheads="1"/>
          </p:cNvSpPr>
          <p:nvPr/>
        </p:nvSpPr>
        <p:spPr bwMode="auto">
          <a:xfrm>
            <a:off x="0" y="0"/>
            <a:ext cx="952500" cy="66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8678" name="Rectangle 6"/>
          <p:cNvSpPr>
            <a:spLocks noChangeArrowheads="1"/>
          </p:cNvSpPr>
          <p:nvPr/>
        </p:nvSpPr>
        <p:spPr bwMode="auto">
          <a:xfrm>
            <a:off x="0" y="0"/>
            <a:ext cx="952500" cy="66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8679" name="Rectangle 7"/>
          <p:cNvSpPr>
            <a:spLocks noChangeArrowheads="1"/>
          </p:cNvSpPr>
          <p:nvPr/>
        </p:nvSpPr>
        <p:spPr bwMode="auto">
          <a:xfrm>
            <a:off x="0" y="0"/>
            <a:ext cx="952500" cy="66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8680" name="Rectangle 8"/>
          <p:cNvSpPr>
            <a:spLocks noChangeArrowheads="1"/>
          </p:cNvSpPr>
          <p:nvPr/>
        </p:nvSpPr>
        <p:spPr bwMode="auto">
          <a:xfrm>
            <a:off x="0" y="0"/>
            <a:ext cx="952500" cy="66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8681" name="Rectangle 9"/>
          <p:cNvSpPr>
            <a:spLocks noChangeArrowheads="1"/>
          </p:cNvSpPr>
          <p:nvPr/>
        </p:nvSpPr>
        <p:spPr bwMode="auto">
          <a:xfrm>
            <a:off x="0" y="0"/>
            <a:ext cx="952500" cy="66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8682" name="Rectangle 10"/>
          <p:cNvSpPr>
            <a:spLocks noChangeArrowheads="1"/>
          </p:cNvSpPr>
          <p:nvPr/>
        </p:nvSpPr>
        <p:spPr bwMode="auto">
          <a:xfrm>
            <a:off x="0" y="0"/>
            <a:ext cx="952500" cy="66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8683" name="Rectangle 11"/>
          <p:cNvSpPr>
            <a:spLocks noChangeArrowheads="1"/>
          </p:cNvSpPr>
          <p:nvPr/>
        </p:nvSpPr>
        <p:spPr bwMode="auto">
          <a:xfrm>
            <a:off x="0" y="0"/>
            <a:ext cx="952500" cy="66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8684" name="Rectangle 12"/>
          <p:cNvSpPr>
            <a:spLocks noChangeArrowheads="1"/>
          </p:cNvSpPr>
          <p:nvPr/>
        </p:nvSpPr>
        <p:spPr bwMode="auto">
          <a:xfrm>
            <a:off x="0" y="0"/>
            <a:ext cx="952500" cy="142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8685" name="Rectangle 13"/>
          <p:cNvSpPr>
            <a:spLocks noChangeArrowheads="1"/>
          </p:cNvSpPr>
          <p:nvPr/>
        </p:nvSpPr>
        <p:spPr bwMode="auto">
          <a:xfrm>
            <a:off x="0" y="0"/>
            <a:ext cx="200025" cy="133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8686" name="Rectangle 14"/>
          <p:cNvSpPr>
            <a:spLocks noChangeArrowheads="1"/>
          </p:cNvSpPr>
          <p:nvPr/>
        </p:nvSpPr>
        <p:spPr bwMode="auto">
          <a:xfrm>
            <a:off x="0" y="0"/>
            <a:ext cx="952500" cy="66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8687" name="Rectangle 15"/>
          <p:cNvSpPr>
            <a:spLocks noChangeArrowheads="1"/>
          </p:cNvSpPr>
          <p:nvPr/>
        </p:nvSpPr>
        <p:spPr bwMode="auto">
          <a:xfrm>
            <a:off x="0" y="0"/>
            <a:ext cx="200025" cy="133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8688" name="Rectangle 16"/>
          <p:cNvSpPr>
            <a:spLocks noChangeArrowheads="1"/>
          </p:cNvSpPr>
          <p:nvPr/>
        </p:nvSpPr>
        <p:spPr bwMode="auto">
          <a:xfrm>
            <a:off x="0" y="0"/>
            <a:ext cx="952500" cy="66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8689" name="Rectangle 17"/>
          <p:cNvSpPr>
            <a:spLocks noChangeArrowheads="1"/>
          </p:cNvSpPr>
          <p:nvPr/>
        </p:nvSpPr>
        <p:spPr bwMode="auto">
          <a:xfrm>
            <a:off x="0" y="0"/>
            <a:ext cx="200025" cy="133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8690" name="Rectangle 18"/>
          <p:cNvSpPr>
            <a:spLocks noChangeArrowheads="1"/>
          </p:cNvSpPr>
          <p:nvPr/>
        </p:nvSpPr>
        <p:spPr bwMode="auto">
          <a:xfrm>
            <a:off x="0" y="0"/>
            <a:ext cx="952500" cy="66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8691" name="Rectangle 19"/>
          <p:cNvSpPr>
            <a:spLocks noChangeArrowheads="1"/>
          </p:cNvSpPr>
          <p:nvPr/>
        </p:nvSpPr>
        <p:spPr bwMode="auto">
          <a:xfrm>
            <a:off x="0" y="0"/>
            <a:ext cx="200025" cy="133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 name="Rectangle 1"/>
          <p:cNvSpPr/>
          <p:nvPr/>
        </p:nvSpPr>
        <p:spPr>
          <a:xfrm>
            <a:off x="609600" y="251339"/>
            <a:ext cx="5105400" cy="454292"/>
          </a:xfrm>
          <a:prstGeom prst="rect">
            <a:avLst/>
          </a:prstGeom>
        </p:spPr>
        <p:txBody>
          <a:bodyPr wrap="square">
            <a:spAutoFit/>
          </a:bodyPr>
          <a:lstStyle/>
          <a:p>
            <a:pPr hangingPunct="1">
              <a:lnSpc>
                <a:spcPct val="98000"/>
              </a:lnSpc>
            </a:pPr>
            <a:r>
              <a:rPr lang="en-US" altLang="en-US" sz="2400" b="1" dirty="0">
                <a:solidFill>
                  <a:schemeClr val="bg1"/>
                </a:solidFill>
                <a:latin typeface="Calibri" panose="020F0502020204030204" pitchFamily="34" charset="0"/>
              </a:rPr>
              <a:t>Methodologies that promote agility</a:t>
            </a:r>
            <a:endParaRPr lang="en-US" altLang="en-US" sz="2400" b="1" dirty="0">
              <a:solidFill>
                <a:schemeClr val="bg1"/>
              </a:solidFill>
              <a:latin typeface="Calibri" panose="020F0502020204030204" pitchFamily="34" charset="0"/>
            </a:endParaRPr>
          </a:p>
        </p:txBody>
      </p:sp>
    </p:spTree>
    <p:extLst>
      <p:ext uri="{BB962C8B-B14F-4D97-AF65-F5344CB8AC3E}">
        <p14:creationId xmlns:p14="http://schemas.microsoft.com/office/powerpoint/2010/main" val="228845394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a:xfrm>
            <a:off x="381000" y="0"/>
            <a:ext cx="8610600" cy="838200"/>
          </a:xfrm>
        </p:spPr>
        <p:txBody>
          <a:bodyPr/>
          <a:lstStyle/>
          <a:p>
            <a:pPr eaLnBrk="1" hangingPunct="1"/>
            <a:r>
              <a:rPr lang="en-US" sz="4000" smtClean="0"/>
              <a:t>Trivial and non-trivial applications</a:t>
            </a:r>
            <a:endParaRPr lang="en-IN" sz="4000" smtClean="0"/>
          </a:p>
        </p:txBody>
      </p:sp>
      <p:sp>
        <p:nvSpPr>
          <p:cNvPr id="5123" name="Rectangle 5"/>
          <p:cNvSpPr>
            <a:spLocks noGrp="1" noChangeArrowheads="1"/>
          </p:cNvSpPr>
          <p:nvPr>
            <p:ph type="body" sz="half" idx="1"/>
          </p:nvPr>
        </p:nvSpPr>
        <p:spPr/>
        <p:txBody>
          <a:bodyPr/>
          <a:lstStyle/>
          <a:p>
            <a:pPr eaLnBrk="1" hangingPunct="1">
              <a:lnSpc>
                <a:spcPct val="90000"/>
              </a:lnSpc>
            </a:pPr>
            <a:r>
              <a:rPr lang="en-US" smtClean="0"/>
              <a:t>A program you write for a college assignment</a:t>
            </a:r>
          </a:p>
          <a:p>
            <a:pPr eaLnBrk="1" hangingPunct="1">
              <a:lnSpc>
                <a:spcPct val="90000"/>
              </a:lnSpc>
            </a:pPr>
            <a:r>
              <a:rPr lang="en-US" smtClean="0"/>
              <a:t>A program you write in class to learn a concept</a:t>
            </a:r>
          </a:p>
          <a:p>
            <a:pPr eaLnBrk="1" hangingPunct="1">
              <a:lnSpc>
                <a:spcPct val="90000"/>
              </a:lnSpc>
            </a:pPr>
            <a:r>
              <a:rPr lang="en-US" smtClean="0"/>
              <a:t>A program you write for fun</a:t>
            </a:r>
            <a:endParaRPr lang="en-IN" smtClean="0"/>
          </a:p>
        </p:txBody>
      </p:sp>
      <p:sp>
        <p:nvSpPr>
          <p:cNvPr id="5124" name="Rectangle 6"/>
          <p:cNvSpPr>
            <a:spLocks noGrp="1" noChangeArrowheads="1"/>
          </p:cNvSpPr>
          <p:nvPr>
            <p:ph type="body" sz="half" idx="2"/>
          </p:nvPr>
        </p:nvSpPr>
        <p:spPr/>
        <p:txBody>
          <a:bodyPr/>
          <a:lstStyle/>
          <a:p>
            <a:pPr eaLnBrk="1" hangingPunct="1">
              <a:lnSpc>
                <a:spcPct val="90000"/>
              </a:lnSpc>
            </a:pPr>
            <a:r>
              <a:rPr lang="en-US" smtClean="0"/>
              <a:t>An application that is used as part of a system to monitor vital signs during surgery</a:t>
            </a:r>
          </a:p>
          <a:p>
            <a:pPr eaLnBrk="1" hangingPunct="1">
              <a:lnSpc>
                <a:spcPct val="90000"/>
              </a:lnSpc>
            </a:pPr>
            <a:r>
              <a:rPr lang="en-US" smtClean="0"/>
              <a:t>An application that manages the pension program of a large company</a:t>
            </a:r>
          </a:p>
          <a:p>
            <a:pPr eaLnBrk="1" hangingPunct="1">
              <a:lnSpc>
                <a:spcPct val="90000"/>
              </a:lnSpc>
            </a:pPr>
            <a:r>
              <a:rPr lang="en-US" smtClean="0"/>
              <a:t>An ERP system</a:t>
            </a:r>
          </a:p>
          <a:p>
            <a:pPr eaLnBrk="1" hangingPunct="1">
              <a:lnSpc>
                <a:spcPct val="90000"/>
              </a:lnSpc>
            </a:pPr>
            <a:endParaRPr lang="en-IN"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381000" y="1206500"/>
            <a:ext cx="8534400" cy="466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marL="738188" indent="-280988">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hangingPunct="1">
              <a:lnSpc>
                <a:spcPct val="98000"/>
              </a:lnSpc>
            </a:pPr>
            <a:r>
              <a:rPr lang="en-US" altLang="en-US" b="1" dirty="0">
                <a:latin typeface="Calibri" panose="020F0502020204030204" pitchFamily="34" charset="0"/>
              </a:rPr>
              <a:t>SCRUM</a:t>
            </a:r>
          </a:p>
          <a:p>
            <a:pPr lvl="1" hangingPunct="1">
              <a:lnSpc>
                <a:spcPct val="195000"/>
              </a:lnSpc>
              <a:buSzPct val="45000"/>
              <a:buFont typeface="Wingdings" panose="05000000000000000000" pitchFamily="2" charset="2"/>
              <a:buChar char=""/>
            </a:pPr>
            <a:r>
              <a:rPr lang="en-US" altLang="en-US" dirty="0">
                <a:latin typeface="Calibri" panose="020F0502020204030204" pitchFamily="34" charset="0"/>
              </a:rPr>
              <a:t>It is a project management framework.</a:t>
            </a:r>
          </a:p>
          <a:p>
            <a:pPr lvl="1" hangingPunct="1">
              <a:lnSpc>
                <a:spcPct val="195000"/>
              </a:lnSpc>
              <a:buSzPct val="45000"/>
              <a:buFont typeface="Wingdings" panose="05000000000000000000" pitchFamily="2" charset="2"/>
              <a:buChar char=""/>
            </a:pPr>
            <a:r>
              <a:rPr lang="en-US" altLang="en-US" dirty="0">
                <a:latin typeface="Calibri" panose="020F0502020204030204" pitchFamily="34" charset="0"/>
              </a:rPr>
              <a:t>It divides the development in to short cycles called sprint cycles in which a specified set of features are delivered. </a:t>
            </a:r>
          </a:p>
          <a:p>
            <a:pPr lvl="1" hangingPunct="1">
              <a:lnSpc>
                <a:spcPct val="195000"/>
              </a:lnSpc>
              <a:buSzPct val="45000"/>
              <a:buFont typeface="Wingdings" panose="05000000000000000000" pitchFamily="2" charset="2"/>
              <a:buChar char=""/>
            </a:pPr>
            <a:r>
              <a:rPr lang="en-US" altLang="en-US" dirty="0">
                <a:latin typeface="Calibri" panose="020F0502020204030204" pitchFamily="34" charset="0"/>
              </a:rPr>
              <a:t>It  advocates daily team meetings for coordination and integration. </a:t>
            </a:r>
          </a:p>
          <a:p>
            <a:pPr hangingPunct="1">
              <a:lnSpc>
                <a:spcPct val="195000"/>
              </a:lnSpc>
              <a:buClrTx/>
              <a:buSzTx/>
              <a:buFontTx/>
              <a:buNone/>
            </a:pPr>
            <a:r>
              <a:rPr lang="en-US" altLang="en-US" b="1" dirty="0">
                <a:latin typeface="Calibri" panose="020F0502020204030204" pitchFamily="34" charset="0"/>
              </a:rPr>
              <a:t>The Roles of Scrum</a:t>
            </a:r>
          </a:p>
          <a:p>
            <a:pPr lvl="1" hangingPunct="1">
              <a:lnSpc>
                <a:spcPct val="195000"/>
              </a:lnSpc>
              <a:buSzPct val="45000"/>
              <a:buFont typeface="Wingdings" panose="05000000000000000000" pitchFamily="2" charset="2"/>
              <a:buChar char=""/>
            </a:pPr>
            <a:r>
              <a:rPr lang="en-US" altLang="en-US" dirty="0">
                <a:latin typeface="Calibri" panose="020F0502020204030204" pitchFamily="34" charset="0"/>
              </a:rPr>
              <a:t>Product owner</a:t>
            </a:r>
          </a:p>
          <a:p>
            <a:pPr lvl="1" hangingPunct="1">
              <a:lnSpc>
                <a:spcPct val="195000"/>
              </a:lnSpc>
              <a:buSzPct val="45000"/>
              <a:buFont typeface="Wingdings" panose="05000000000000000000" pitchFamily="2" charset="2"/>
              <a:buChar char=""/>
            </a:pPr>
            <a:r>
              <a:rPr lang="en-US" altLang="en-US" dirty="0">
                <a:latin typeface="Calibri" panose="020F0502020204030204" pitchFamily="34" charset="0"/>
              </a:rPr>
              <a:t>Scrum Master</a:t>
            </a:r>
          </a:p>
          <a:p>
            <a:pPr lvl="1" hangingPunct="1">
              <a:lnSpc>
                <a:spcPct val="195000"/>
              </a:lnSpc>
              <a:buSzPct val="45000"/>
              <a:buFont typeface="Wingdings" panose="05000000000000000000" pitchFamily="2" charset="2"/>
              <a:buChar char=""/>
            </a:pPr>
            <a:r>
              <a:rPr lang="en-US" altLang="en-US" dirty="0">
                <a:latin typeface="Calibri" panose="020F0502020204030204" pitchFamily="34" charset="0"/>
              </a:rPr>
              <a:t>team member.</a:t>
            </a:r>
          </a:p>
          <a:p>
            <a:pPr hangingPunct="1">
              <a:lnSpc>
                <a:spcPct val="195000"/>
              </a:lnSpc>
              <a:buClrTx/>
              <a:buSzTx/>
              <a:buFontTx/>
              <a:buNone/>
            </a:pPr>
            <a:endParaRPr lang="en-US" altLang="en-US" dirty="0">
              <a:latin typeface="Calibri" panose="020F0502020204030204" pitchFamily="34" charset="0"/>
            </a:endParaRPr>
          </a:p>
          <a:p>
            <a:pPr hangingPunct="1">
              <a:lnSpc>
                <a:spcPct val="195000"/>
              </a:lnSpc>
              <a:buClrTx/>
              <a:buSzTx/>
              <a:buFontTx/>
              <a:buNone/>
            </a:pPr>
            <a:endParaRPr lang="en-US" altLang="en-US" dirty="0">
              <a:latin typeface="Calibri" panose="020F0502020204030204" pitchFamily="34" charset="0"/>
            </a:endParaRPr>
          </a:p>
        </p:txBody>
      </p:sp>
      <p:sp>
        <p:nvSpPr>
          <p:cNvPr id="2" name="Rectangle 1"/>
          <p:cNvSpPr/>
          <p:nvPr/>
        </p:nvSpPr>
        <p:spPr>
          <a:xfrm>
            <a:off x="381000" y="228600"/>
            <a:ext cx="3429000" cy="454292"/>
          </a:xfrm>
          <a:prstGeom prst="rect">
            <a:avLst/>
          </a:prstGeom>
        </p:spPr>
        <p:txBody>
          <a:bodyPr wrap="square">
            <a:spAutoFit/>
          </a:bodyPr>
          <a:lstStyle/>
          <a:p>
            <a:pPr hangingPunct="1">
              <a:lnSpc>
                <a:spcPct val="98000"/>
              </a:lnSpc>
            </a:pPr>
            <a:r>
              <a:rPr lang="en-US" altLang="en-US" sz="2400" b="1" dirty="0">
                <a:solidFill>
                  <a:schemeClr val="bg1"/>
                </a:solidFill>
                <a:latin typeface="Calibri" panose="020F0502020204030204" pitchFamily="34" charset="0"/>
              </a:rPr>
              <a:t>SCRUM</a:t>
            </a:r>
            <a:endParaRPr lang="en-US" altLang="en-US" sz="2400" b="1" dirty="0">
              <a:solidFill>
                <a:schemeClr val="bg1"/>
              </a:solidFill>
              <a:latin typeface="Calibri" panose="020F0502020204030204" pitchFamily="34" charset="0"/>
            </a:endParaRPr>
          </a:p>
        </p:txBody>
      </p:sp>
    </p:spTree>
    <p:extLst>
      <p:ext uri="{BB962C8B-B14F-4D97-AF65-F5344CB8AC3E}">
        <p14:creationId xmlns:p14="http://schemas.microsoft.com/office/powerpoint/2010/main" val="127454407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228600" y="1143000"/>
            <a:ext cx="8534400" cy="548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marL="738188" indent="-280988">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lvl="1" hangingPunct="1">
              <a:lnSpc>
                <a:spcPct val="195000"/>
              </a:lnSpc>
              <a:buSzPct val="45000"/>
              <a:buFont typeface="Wingdings" panose="05000000000000000000" pitchFamily="2" charset="2"/>
              <a:buChar char=""/>
            </a:pPr>
            <a:r>
              <a:rPr lang="en-US" altLang="en-US" sz="2400" dirty="0" smtClean="0">
                <a:latin typeface="Calibri" panose="020F0502020204030204" pitchFamily="34" charset="0"/>
              </a:rPr>
              <a:t>If </a:t>
            </a:r>
            <a:r>
              <a:rPr lang="en-US" altLang="en-US" sz="2400" dirty="0">
                <a:latin typeface="Calibri" panose="020F0502020204030204" pitchFamily="34" charset="0"/>
              </a:rPr>
              <a:t>a task is not well defined, estimating project costs and time will not be accurate. In such a case, the task can be spread over several sprints. </a:t>
            </a:r>
          </a:p>
          <a:p>
            <a:pPr lvl="1" hangingPunct="1">
              <a:lnSpc>
                <a:spcPct val="195000"/>
              </a:lnSpc>
              <a:buSzPct val="45000"/>
              <a:buFont typeface="Wingdings" panose="05000000000000000000" pitchFamily="2" charset="2"/>
              <a:buChar char=""/>
            </a:pPr>
            <a:r>
              <a:rPr lang="en-US" altLang="en-US" sz="2400" dirty="0">
                <a:latin typeface="Calibri" panose="020F0502020204030204" pitchFamily="34" charset="0"/>
              </a:rPr>
              <a:t>If the team members are not committed, the project will either never complete or fail. </a:t>
            </a:r>
          </a:p>
          <a:p>
            <a:pPr lvl="1" hangingPunct="1">
              <a:lnSpc>
                <a:spcPct val="195000"/>
              </a:lnSpc>
              <a:buSzPct val="45000"/>
              <a:buFont typeface="Wingdings" panose="05000000000000000000" pitchFamily="2" charset="2"/>
              <a:buChar char=""/>
            </a:pPr>
            <a:r>
              <a:rPr lang="en-US" altLang="en-US" sz="2400" dirty="0">
                <a:latin typeface="Calibri" panose="020F0502020204030204" pitchFamily="34" charset="0"/>
              </a:rPr>
              <a:t>It is good for small, fast moving projects as it works well only with small team. </a:t>
            </a:r>
          </a:p>
        </p:txBody>
      </p:sp>
      <p:sp>
        <p:nvSpPr>
          <p:cNvPr id="2" name="Rectangle 1"/>
          <p:cNvSpPr/>
          <p:nvPr/>
        </p:nvSpPr>
        <p:spPr>
          <a:xfrm>
            <a:off x="533400" y="228600"/>
            <a:ext cx="2520778" cy="454292"/>
          </a:xfrm>
          <a:prstGeom prst="rect">
            <a:avLst/>
          </a:prstGeom>
        </p:spPr>
        <p:txBody>
          <a:bodyPr wrap="square">
            <a:spAutoFit/>
          </a:bodyPr>
          <a:lstStyle/>
          <a:p>
            <a:pPr hangingPunct="1">
              <a:lnSpc>
                <a:spcPct val="98000"/>
              </a:lnSpc>
            </a:pPr>
            <a:r>
              <a:rPr lang="en-US" altLang="en-US" sz="2400" b="1" dirty="0">
                <a:solidFill>
                  <a:schemeClr val="bg1"/>
                </a:solidFill>
                <a:latin typeface="Calibri" panose="020F0502020204030204" pitchFamily="34" charset="0"/>
              </a:rPr>
              <a:t>Disadvantages </a:t>
            </a:r>
            <a:endParaRPr lang="en-US" altLang="en-US" sz="2400" b="1" dirty="0">
              <a:solidFill>
                <a:schemeClr val="bg1"/>
              </a:solidFill>
              <a:latin typeface="Calibri" panose="020F0502020204030204" pitchFamily="34" charset="0"/>
            </a:endParaRPr>
          </a:p>
        </p:txBody>
      </p:sp>
    </p:spTree>
    <p:extLst>
      <p:ext uri="{BB962C8B-B14F-4D97-AF65-F5344CB8AC3E}">
        <p14:creationId xmlns:p14="http://schemas.microsoft.com/office/powerpoint/2010/main" val="158794725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228600" y="1143000"/>
            <a:ext cx="8534400" cy="548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marL="738188" indent="-280988">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lvl="1" hangingPunct="1">
              <a:lnSpc>
                <a:spcPct val="195000"/>
              </a:lnSpc>
              <a:buSzPct val="45000"/>
              <a:buFont typeface="Wingdings" panose="05000000000000000000" pitchFamily="2" charset="2"/>
              <a:buChar char=""/>
            </a:pPr>
            <a:r>
              <a:rPr lang="en-US" altLang="en-US" sz="2400" dirty="0">
                <a:latin typeface="Calibri" panose="020F0502020204030204" pitchFamily="34" charset="0"/>
              </a:rPr>
              <a:t>This methodology needs experienced team members only. If the team consists of people who are novices, the project cannot be completed in time. </a:t>
            </a:r>
          </a:p>
          <a:p>
            <a:pPr lvl="1" hangingPunct="1">
              <a:lnSpc>
                <a:spcPct val="195000"/>
              </a:lnSpc>
              <a:buSzPct val="45000"/>
              <a:buFont typeface="Wingdings" panose="05000000000000000000" pitchFamily="2" charset="2"/>
              <a:buChar char=""/>
            </a:pPr>
            <a:r>
              <a:rPr lang="en-US" altLang="en-US" sz="2400" dirty="0">
                <a:latin typeface="Calibri" panose="020F0502020204030204" pitchFamily="34" charset="0"/>
              </a:rPr>
              <a:t>Scrum works well when the Scrum Master trusts the team they are managing. If they practice too strict control over the team members, it can be extremely frustrating for them, leading to demoralization and the failure of the project. </a:t>
            </a:r>
          </a:p>
        </p:txBody>
      </p:sp>
      <p:sp>
        <p:nvSpPr>
          <p:cNvPr id="2" name="Rectangle 1"/>
          <p:cNvSpPr/>
          <p:nvPr/>
        </p:nvSpPr>
        <p:spPr>
          <a:xfrm>
            <a:off x="533400" y="228600"/>
            <a:ext cx="2520778" cy="454292"/>
          </a:xfrm>
          <a:prstGeom prst="rect">
            <a:avLst/>
          </a:prstGeom>
        </p:spPr>
        <p:txBody>
          <a:bodyPr wrap="square">
            <a:spAutoFit/>
          </a:bodyPr>
          <a:lstStyle/>
          <a:p>
            <a:pPr hangingPunct="1">
              <a:lnSpc>
                <a:spcPct val="98000"/>
              </a:lnSpc>
            </a:pPr>
            <a:r>
              <a:rPr lang="en-US" altLang="en-US" sz="2400" b="1" dirty="0">
                <a:solidFill>
                  <a:schemeClr val="bg1"/>
                </a:solidFill>
                <a:latin typeface="Calibri" panose="020F0502020204030204" pitchFamily="34" charset="0"/>
              </a:rPr>
              <a:t>Disadvantages </a:t>
            </a:r>
            <a:endParaRPr lang="en-US" altLang="en-US" sz="2400" b="1" dirty="0">
              <a:solidFill>
                <a:schemeClr val="bg1"/>
              </a:solidFill>
              <a:latin typeface="Calibri" panose="020F0502020204030204" pitchFamily="34" charset="0"/>
            </a:endParaRPr>
          </a:p>
        </p:txBody>
      </p:sp>
    </p:spTree>
    <p:extLst>
      <p:ext uri="{BB962C8B-B14F-4D97-AF65-F5344CB8AC3E}">
        <p14:creationId xmlns:p14="http://schemas.microsoft.com/office/powerpoint/2010/main" val="420161382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228600" y="1143000"/>
            <a:ext cx="8534400" cy="548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marL="738188" indent="-280988">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lvl="1" hangingPunct="1">
              <a:lnSpc>
                <a:spcPct val="195000"/>
              </a:lnSpc>
              <a:buSzPct val="45000"/>
              <a:buFont typeface="Wingdings" panose="05000000000000000000" pitchFamily="2" charset="2"/>
              <a:buChar char=""/>
            </a:pPr>
            <a:r>
              <a:rPr lang="en-US" altLang="en-US" sz="2400" dirty="0">
                <a:latin typeface="Calibri" panose="020F0502020204030204" pitchFamily="34" charset="0"/>
              </a:rPr>
              <a:t>Project quality management is hard to implement and quantify unless the test team are able to conduct regression testing after each sprint. </a:t>
            </a:r>
            <a:endParaRPr lang="en-US" altLang="en-US" sz="2400" dirty="0">
              <a:latin typeface="Calibri" panose="020F0502020204030204" pitchFamily="34" charset="0"/>
            </a:endParaRPr>
          </a:p>
        </p:txBody>
      </p:sp>
      <p:sp>
        <p:nvSpPr>
          <p:cNvPr id="2" name="Rectangle 1"/>
          <p:cNvSpPr/>
          <p:nvPr/>
        </p:nvSpPr>
        <p:spPr>
          <a:xfrm>
            <a:off x="533400" y="228600"/>
            <a:ext cx="2520778" cy="454292"/>
          </a:xfrm>
          <a:prstGeom prst="rect">
            <a:avLst/>
          </a:prstGeom>
        </p:spPr>
        <p:txBody>
          <a:bodyPr wrap="square">
            <a:spAutoFit/>
          </a:bodyPr>
          <a:lstStyle/>
          <a:p>
            <a:pPr hangingPunct="1">
              <a:lnSpc>
                <a:spcPct val="98000"/>
              </a:lnSpc>
            </a:pPr>
            <a:r>
              <a:rPr lang="en-US" altLang="en-US" sz="2400" b="1" dirty="0">
                <a:solidFill>
                  <a:schemeClr val="bg1"/>
                </a:solidFill>
                <a:latin typeface="Calibri" panose="020F0502020204030204" pitchFamily="34" charset="0"/>
              </a:rPr>
              <a:t>Disadvantages </a:t>
            </a:r>
            <a:endParaRPr lang="en-US" altLang="en-US" sz="2400" b="1" dirty="0">
              <a:solidFill>
                <a:schemeClr val="bg1"/>
              </a:solidFill>
              <a:latin typeface="Calibri" panose="020F0502020204030204" pitchFamily="34" charset="0"/>
            </a:endParaRPr>
          </a:p>
        </p:txBody>
      </p:sp>
    </p:spTree>
    <p:extLst>
      <p:ext uri="{BB962C8B-B14F-4D97-AF65-F5344CB8AC3E}">
        <p14:creationId xmlns:p14="http://schemas.microsoft.com/office/powerpoint/2010/main" val="110279760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381000" y="228600"/>
            <a:ext cx="60960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hangingPunct="1">
              <a:lnSpc>
                <a:spcPct val="98000"/>
              </a:lnSpc>
            </a:pPr>
            <a:r>
              <a:rPr lang="en-US" altLang="en-US" sz="2800" b="1" dirty="0">
                <a:solidFill>
                  <a:schemeClr val="bg1"/>
                </a:solidFill>
                <a:latin typeface="Calibri" panose="020F0502020204030204" pitchFamily="34" charset="0"/>
              </a:rPr>
              <a:t>Dynamic System Method Development</a:t>
            </a:r>
          </a:p>
        </p:txBody>
      </p:sp>
      <p:sp>
        <p:nvSpPr>
          <p:cNvPr id="31746" name="Rectangle 2"/>
          <p:cNvSpPr>
            <a:spLocks noChangeArrowheads="1"/>
          </p:cNvSpPr>
          <p:nvPr/>
        </p:nvSpPr>
        <p:spPr bwMode="auto">
          <a:xfrm>
            <a:off x="0" y="1066800"/>
            <a:ext cx="9144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38188" algn="l"/>
                <a:tab pos="1195388" algn="l"/>
                <a:tab pos="1652588" algn="l"/>
                <a:tab pos="2109788" algn="l"/>
                <a:tab pos="2566988" algn="l"/>
                <a:tab pos="3024188" algn="l"/>
                <a:tab pos="3481388" algn="l"/>
                <a:tab pos="3938588" algn="l"/>
                <a:tab pos="4395788" algn="l"/>
                <a:tab pos="4852988" algn="l"/>
                <a:tab pos="5310188" algn="l"/>
                <a:tab pos="5767388" algn="l"/>
                <a:tab pos="6224588" algn="l"/>
                <a:tab pos="6681788" algn="l"/>
                <a:tab pos="7138988" algn="l"/>
                <a:tab pos="7596188" algn="l"/>
                <a:tab pos="8053388" algn="l"/>
                <a:tab pos="8510588" algn="l"/>
                <a:tab pos="8967788" algn="l"/>
                <a:tab pos="9424988" algn="l"/>
                <a:tab pos="9882188"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marL="738188" indent="-280988">
              <a:tabLst>
                <a:tab pos="738188" algn="l"/>
                <a:tab pos="1195388" algn="l"/>
                <a:tab pos="1652588" algn="l"/>
                <a:tab pos="2109788" algn="l"/>
                <a:tab pos="2566988" algn="l"/>
                <a:tab pos="3024188" algn="l"/>
                <a:tab pos="3481388" algn="l"/>
                <a:tab pos="3938588" algn="l"/>
                <a:tab pos="4395788" algn="l"/>
                <a:tab pos="4852988" algn="l"/>
                <a:tab pos="5310188" algn="l"/>
                <a:tab pos="5767388" algn="l"/>
                <a:tab pos="6224588" algn="l"/>
                <a:tab pos="6681788" algn="l"/>
                <a:tab pos="7138988" algn="l"/>
                <a:tab pos="7596188" algn="l"/>
                <a:tab pos="8053388" algn="l"/>
                <a:tab pos="8510588" algn="l"/>
                <a:tab pos="8967788" algn="l"/>
                <a:tab pos="9424988" algn="l"/>
                <a:tab pos="9882188"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738188" algn="l"/>
                <a:tab pos="1195388" algn="l"/>
                <a:tab pos="1652588" algn="l"/>
                <a:tab pos="2109788" algn="l"/>
                <a:tab pos="2566988" algn="l"/>
                <a:tab pos="3024188" algn="l"/>
                <a:tab pos="3481388" algn="l"/>
                <a:tab pos="3938588" algn="l"/>
                <a:tab pos="4395788" algn="l"/>
                <a:tab pos="4852988" algn="l"/>
                <a:tab pos="5310188" algn="l"/>
                <a:tab pos="5767388" algn="l"/>
                <a:tab pos="6224588" algn="l"/>
                <a:tab pos="6681788" algn="l"/>
                <a:tab pos="7138988" algn="l"/>
                <a:tab pos="7596188" algn="l"/>
                <a:tab pos="8053388" algn="l"/>
                <a:tab pos="8510588" algn="l"/>
                <a:tab pos="8967788" algn="l"/>
                <a:tab pos="9424988" algn="l"/>
                <a:tab pos="9882188"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738188" algn="l"/>
                <a:tab pos="1195388" algn="l"/>
                <a:tab pos="1652588" algn="l"/>
                <a:tab pos="2109788" algn="l"/>
                <a:tab pos="2566988" algn="l"/>
                <a:tab pos="3024188" algn="l"/>
                <a:tab pos="3481388" algn="l"/>
                <a:tab pos="3938588" algn="l"/>
                <a:tab pos="4395788" algn="l"/>
                <a:tab pos="4852988" algn="l"/>
                <a:tab pos="5310188" algn="l"/>
                <a:tab pos="5767388" algn="l"/>
                <a:tab pos="6224588" algn="l"/>
                <a:tab pos="6681788" algn="l"/>
                <a:tab pos="7138988" algn="l"/>
                <a:tab pos="7596188" algn="l"/>
                <a:tab pos="8053388" algn="l"/>
                <a:tab pos="8510588" algn="l"/>
                <a:tab pos="8967788" algn="l"/>
                <a:tab pos="9424988" algn="l"/>
                <a:tab pos="9882188"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738188" algn="l"/>
                <a:tab pos="1195388" algn="l"/>
                <a:tab pos="1652588" algn="l"/>
                <a:tab pos="2109788" algn="l"/>
                <a:tab pos="2566988" algn="l"/>
                <a:tab pos="3024188" algn="l"/>
                <a:tab pos="3481388" algn="l"/>
                <a:tab pos="3938588" algn="l"/>
                <a:tab pos="4395788" algn="l"/>
                <a:tab pos="4852988" algn="l"/>
                <a:tab pos="5310188" algn="l"/>
                <a:tab pos="5767388" algn="l"/>
                <a:tab pos="6224588" algn="l"/>
                <a:tab pos="6681788" algn="l"/>
                <a:tab pos="7138988" algn="l"/>
                <a:tab pos="7596188" algn="l"/>
                <a:tab pos="8053388" algn="l"/>
                <a:tab pos="8510588" algn="l"/>
                <a:tab pos="8967788" algn="l"/>
                <a:tab pos="9424988" algn="l"/>
                <a:tab pos="9882188"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38188" algn="l"/>
                <a:tab pos="1195388" algn="l"/>
                <a:tab pos="1652588" algn="l"/>
                <a:tab pos="2109788" algn="l"/>
                <a:tab pos="2566988" algn="l"/>
                <a:tab pos="3024188" algn="l"/>
                <a:tab pos="3481388" algn="l"/>
                <a:tab pos="3938588" algn="l"/>
                <a:tab pos="4395788" algn="l"/>
                <a:tab pos="4852988" algn="l"/>
                <a:tab pos="5310188" algn="l"/>
                <a:tab pos="5767388" algn="l"/>
                <a:tab pos="6224588" algn="l"/>
                <a:tab pos="6681788" algn="l"/>
                <a:tab pos="7138988" algn="l"/>
                <a:tab pos="7596188" algn="l"/>
                <a:tab pos="8053388" algn="l"/>
                <a:tab pos="8510588" algn="l"/>
                <a:tab pos="8967788" algn="l"/>
                <a:tab pos="9424988" algn="l"/>
                <a:tab pos="9882188"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38188" algn="l"/>
                <a:tab pos="1195388" algn="l"/>
                <a:tab pos="1652588" algn="l"/>
                <a:tab pos="2109788" algn="l"/>
                <a:tab pos="2566988" algn="l"/>
                <a:tab pos="3024188" algn="l"/>
                <a:tab pos="3481388" algn="l"/>
                <a:tab pos="3938588" algn="l"/>
                <a:tab pos="4395788" algn="l"/>
                <a:tab pos="4852988" algn="l"/>
                <a:tab pos="5310188" algn="l"/>
                <a:tab pos="5767388" algn="l"/>
                <a:tab pos="6224588" algn="l"/>
                <a:tab pos="6681788" algn="l"/>
                <a:tab pos="7138988" algn="l"/>
                <a:tab pos="7596188" algn="l"/>
                <a:tab pos="8053388" algn="l"/>
                <a:tab pos="8510588" algn="l"/>
                <a:tab pos="8967788" algn="l"/>
                <a:tab pos="9424988" algn="l"/>
                <a:tab pos="9882188"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38188" algn="l"/>
                <a:tab pos="1195388" algn="l"/>
                <a:tab pos="1652588" algn="l"/>
                <a:tab pos="2109788" algn="l"/>
                <a:tab pos="2566988" algn="l"/>
                <a:tab pos="3024188" algn="l"/>
                <a:tab pos="3481388" algn="l"/>
                <a:tab pos="3938588" algn="l"/>
                <a:tab pos="4395788" algn="l"/>
                <a:tab pos="4852988" algn="l"/>
                <a:tab pos="5310188" algn="l"/>
                <a:tab pos="5767388" algn="l"/>
                <a:tab pos="6224588" algn="l"/>
                <a:tab pos="6681788" algn="l"/>
                <a:tab pos="7138988" algn="l"/>
                <a:tab pos="7596188" algn="l"/>
                <a:tab pos="8053388" algn="l"/>
                <a:tab pos="8510588" algn="l"/>
                <a:tab pos="8967788" algn="l"/>
                <a:tab pos="9424988" algn="l"/>
                <a:tab pos="9882188"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38188" algn="l"/>
                <a:tab pos="1195388" algn="l"/>
                <a:tab pos="1652588" algn="l"/>
                <a:tab pos="2109788" algn="l"/>
                <a:tab pos="2566988" algn="l"/>
                <a:tab pos="3024188" algn="l"/>
                <a:tab pos="3481388" algn="l"/>
                <a:tab pos="3938588" algn="l"/>
                <a:tab pos="4395788" algn="l"/>
                <a:tab pos="4852988" algn="l"/>
                <a:tab pos="5310188" algn="l"/>
                <a:tab pos="5767388" algn="l"/>
                <a:tab pos="6224588" algn="l"/>
                <a:tab pos="6681788" algn="l"/>
                <a:tab pos="7138988" algn="l"/>
                <a:tab pos="7596188" algn="l"/>
                <a:tab pos="8053388" algn="l"/>
                <a:tab pos="8510588" algn="l"/>
                <a:tab pos="8967788" algn="l"/>
                <a:tab pos="9424988" algn="l"/>
                <a:tab pos="9882188"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algn="just">
              <a:lnSpc>
                <a:spcPct val="150000"/>
              </a:lnSpc>
              <a:buSzPct val="45000"/>
              <a:buFont typeface="Wingdings" panose="05000000000000000000" pitchFamily="2" charset="2"/>
              <a:buChar char=""/>
            </a:pPr>
            <a:r>
              <a:rPr lang="en-US" altLang="en-US" sz="2400" dirty="0">
                <a:latin typeface="Calibri" panose="020F0502020204030204" pitchFamily="34" charset="0"/>
              </a:rPr>
              <a:t>DSDM originally sought to provide some discipline to the rapid application development (RAD) method. </a:t>
            </a:r>
          </a:p>
          <a:p>
            <a:pPr algn="just">
              <a:lnSpc>
                <a:spcPct val="195000"/>
              </a:lnSpc>
              <a:buSzPct val="45000"/>
              <a:buFont typeface="Wingdings" panose="05000000000000000000" pitchFamily="2" charset="2"/>
              <a:buChar char=""/>
            </a:pPr>
            <a:r>
              <a:rPr lang="en-US" altLang="en-US" sz="2400" dirty="0">
                <a:latin typeface="Calibri" panose="020F0502020204030204" pitchFamily="34" charset="0"/>
              </a:rPr>
              <a:t>DSDM is an iterative and incremental approach that embraces principles of Agile development, including continuous user/customer involvement.</a:t>
            </a:r>
            <a:r>
              <a:rPr lang="en-US" altLang="en-US" sz="2400" dirty="0">
                <a:solidFill>
                  <a:srgbClr val="FFFFFF"/>
                </a:solidFill>
                <a:latin typeface="Calibri" panose="020F0502020204030204" pitchFamily="34" charset="0"/>
              </a:rPr>
              <a:t> </a:t>
            </a:r>
          </a:p>
          <a:p>
            <a:pPr algn="just">
              <a:lnSpc>
                <a:spcPct val="195000"/>
              </a:lnSpc>
              <a:buSzPct val="45000"/>
              <a:buFont typeface="Wingdings" panose="05000000000000000000" pitchFamily="2" charset="2"/>
              <a:buChar char=""/>
            </a:pPr>
            <a:r>
              <a:rPr lang="en-US" altLang="en-US" sz="2400" dirty="0">
                <a:latin typeface="Calibri" panose="020F0502020204030204" pitchFamily="34" charset="0"/>
              </a:rPr>
              <a:t>Fixes cost, quality and time at the outset and uses the </a:t>
            </a:r>
            <a:r>
              <a:rPr lang="en-US" altLang="en-US" sz="2400" dirty="0" err="1">
                <a:latin typeface="Calibri" panose="020F0502020204030204" pitchFamily="34" charset="0"/>
              </a:rPr>
              <a:t>MoSCoW</a:t>
            </a:r>
            <a:r>
              <a:rPr lang="en-US" altLang="en-US" sz="2400" dirty="0">
                <a:latin typeface="Calibri" panose="020F0502020204030204" pitchFamily="34" charset="0"/>
              </a:rPr>
              <a:t> prioritization of scope into </a:t>
            </a:r>
            <a:r>
              <a:rPr lang="en-US" altLang="en-US" sz="2400" i="1" dirty="0">
                <a:latin typeface="Calibri" panose="020F0502020204030204" pitchFamily="34" charset="0"/>
              </a:rPr>
              <a:t>musts</a:t>
            </a:r>
            <a:r>
              <a:rPr lang="en-US" altLang="en-US" sz="2400" dirty="0">
                <a:latin typeface="Calibri" panose="020F0502020204030204" pitchFamily="34" charset="0"/>
              </a:rPr>
              <a:t>, </a:t>
            </a:r>
            <a:r>
              <a:rPr lang="en-US" altLang="en-US" sz="2400" i="1" dirty="0" err="1">
                <a:latin typeface="Calibri" panose="020F0502020204030204" pitchFamily="34" charset="0"/>
              </a:rPr>
              <a:t>shoulds</a:t>
            </a:r>
            <a:r>
              <a:rPr lang="en-US" altLang="en-US" sz="2400" dirty="0">
                <a:latin typeface="Calibri" panose="020F0502020204030204" pitchFamily="34" charset="0"/>
              </a:rPr>
              <a:t>, </a:t>
            </a:r>
            <a:r>
              <a:rPr lang="en-US" altLang="en-US" sz="2400" i="1" dirty="0" err="1">
                <a:latin typeface="Calibri" panose="020F0502020204030204" pitchFamily="34" charset="0"/>
              </a:rPr>
              <a:t>coulds</a:t>
            </a:r>
            <a:r>
              <a:rPr lang="en-US" altLang="en-US" sz="2400" dirty="0">
                <a:latin typeface="Calibri" panose="020F0502020204030204" pitchFamily="34" charset="0"/>
              </a:rPr>
              <a:t> and </a:t>
            </a:r>
            <a:r>
              <a:rPr lang="en-US" altLang="en-US" sz="2400" i="1" dirty="0">
                <a:latin typeface="Calibri" panose="020F0502020204030204" pitchFamily="34" charset="0"/>
              </a:rPr>
              <a:t>won't haves</a:t>
            </a:r>
            <a:r>
              <a:rPr lang="en-US" altLang="en-US" sz="2400" dirty="0">
                <a:latin typeface="Calibri" panose="020F0502020204030204" pitchFamily="34" charset="0"/>
              </a:rPr>
              <a:t> to adjust the project deliverable to meet the stated time constraint</a:t>
            </a:r>
          </a:p>
        </p:txBody>
      </p:sp>
    </p:spTree>
    <p:extLst>
      <p:ext uri="{BB962C8B-B14F-4D97-AF65-F5344CB8AC3E}">
        <p14:creationId xmlns:p14="http://schemas.microsoft.com/office/powerpoint/2010/main" val="408926733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DSDM</a:t>
            </a:r>
            <a:endParaRPr lang="en-IN" dirty="0"/>
          </a:p>
        </p:txBody>
      </p:sp>
      <p:sp>
        <p:nvSpPr>
          <p:cNvPr id="2" name="Slide Number Placeholder 1"/>
          <p:cNvSpPr>
            <a:spLocks noGrp="1"/>
          </p:cNvSpPr>
          <p:nvPr>
            <p:ph type="sldNum" sz="quarter" idx="10"/>
          </p:nvPr>
        </p:nvSpPr>
        <p:spPr/>
        <p:txBody>
          <a:bodyPr/>
          <a:lstStyle/>
          <a:p>
            <a:pPr>
              <a:defRPr/>
            </a:pPr>
            <a:fld id="{E39E8F3D-CA00-4466-BEC2-C6CF666D3FFD}" type="slidenum">
              <a:rPr lang="en-US" smtClean="0"/>
              <a:pPr>
                <a:defRPr/>
              </a:pPr>
              <a:t>25</a:t>
            </a:fld>
            <a:endParaRPr lang="en-US"/>
          </a:p>
        </p:txBody>
      </p:sp>
      <p:pic>
        <p:nvPicPr>
          <p:cNvPr id="2050" name="Picture 2" descr="ass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957" y="1587380"/>
            <a:ext cx="8662086" cy="4216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7909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ChangeArrowheads="1"/>
          </p:cNvSpPr>
          <p:nvPr/>
        </p:nvSpPr>
        <p:spPr bwMode="auto">
          <a:xfrm>
            <a:off x="381000" y="1192213"/>
            <a:ext cx="6019800" cy="409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marL="738188" indent="-280988">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lvl="1" algn="just" hangingPunct="1">
              <a:lnSpc>
                <a:spcPct val="195000"/>
              </a:lnSpc>
              <a:buSzPct val="45000"/>
              <a:buFont typeface="Wingdings" panose="05000000000000000000" pitchFamily="2" charset="2"/>
              <a:buChar char=""/>
            </a:pPr>
            <a:r>
              <a:rPr lang="en-US" altLang="en-US" sz="2000" dirty="0" smtClean="0">
                <a:latin typeface="Calibri" panose="020F0502020204030204" pitchFamily="34" charset="0"/>
              </a:rPr>
              <a:t>Active </a:t>
            </a:r>
            <a:r>
              <a:rPr lang="en-US" altLang="en-US" sz="2000" dirty="0">
                <a:latin typeface="Calibri" panose="020F0502020204030204" pitchFamily="34" charset="0"/>
              </a:rPr>
              <a:t>user involvement </a:t>
            </a:r>
          </a:p>
          <a:p>
            <a:pPr lvl="1" algn="just" hangingPunct="1">
              <a:lnSpc>
                <a:spcPct val="195000"/>
              </a:lnSpc>
              <a:buSzPct val="45000"/>
              <a:buFont typeface="Wingdings" panose="05000000000000000000" pitchFamily="2" charset="2"/>
              <a:buChar char=""/>
            </a:pPr>
            <a:r>
              <a:rPr lang="en-US" altLang="en-US" sz="2000" dirty="0">
                <a:latin typeface="Calibri" panose="020F0502020204030204" pitchFamily="34" charset="0"/>
              </a:rPr>
              <a:t>Team empowerment</a:t>
            </a:r>
          </a:p>
          <a:p>
            <a:pPr lvl="1" algn="just" hangingPunct="1">
              <a:lnSpc>
                <a:spcPct val="195000"/>
              </a:lnSpc>
              <a:buSzPct val="45000"/>
              <a:buFont typeface="Wingdings" panose="05000000000000000000" pitchFamily="2" charset="2"/>
              <a:buChar char=""/>
            </a:pPr>
            <a:r>
              <a:rPr lang="en-US" altLang="en-US" sz="2000" dirty="0">
                <a:latin typeface="Calibri" panose="020F0502020204030204" pitchFamily="34" charset="0"/>
              </a:rPr>
              <a:t>Frequent delivery of products</a:t>
            </a:r>
          </a:p>
          <a:p>
            <a:pPr lvl="1" algn="just" hangingPunct="1">
              <a:lnSpc>
                <a:spcPct val="195000"/>
              </a:lnSpc>
              <a:buSzPct val="45000"/>
              <a:buFont typeface="Wingdings" panose="05000000000000000000" pitchFamily="2" charset="2"/>
              <a:buChar char=""/>
            </a:pPr>
            <a:r>
              <a:rPr lang="en-US" altLang="en-US" sz="2000" dirty="0">
                <a:latin typeface="Calibri" panose="020F0502020204030204" pitchFamily="34" charset="0"/>
              </a:rPr>
              <a:t>Fitness for business purpose </a:t>
            </a:r>
          </a:p>
          <a:p>
            <a:pPr lvl="1" algn="just" hangingPunct="1">
              <a:lnSpc>
                <a:spcPct val="195000"/>
              </a:lnSpc>
              <a:buSzPct val="45000"/>
              <a:buFont typeface="Wingdings" panose="05000000000000000000" pitchFamily="2" charset="2"/>
              <a:buChar char=""/>
            </a:pPr>
            <a:r>
              <a:rPr lang="en-US" altLang="en-US" sz="2000" dirty="0">
                <a:latin typeface="Calibri" panose="020F0502020204030204" pitchFamily="34" charset="0"/>
              </a:rPr>
              <a:t>Iterative and incremental development </a:t>
            </a:r>
          </a:p>
          <a:p>
            <a:pPr lvl="1" algn="just" hangingPunct="1">
              <a:lnSpc>
                <a:spcPct val="195000"/>
              </a:lnSpc>
              <a:buSzPct val="45000"/>
              <a:buFont typeface="Wingdings" panose="05000000000000000000" pitchFamily="2" charset="2"/>
              <a:buChar char=""/>
            </a:pPr>
            <a:r>
              <a:rPr lang="en-US" altLang="en-US" sz="2000" dirty="0">
                <a:latin typeface="Calibri" panose="020F0502020204030204" pitchFamily="34" charset="0"/>
              </a:rPr>
              <a:t>All changes during development are reversible </a:t>
            </a:r>
          </a:p>
          <a:p>
            <a:pPr lvl="1" algn="just" hangingPunct="1">
              <a:lnSpc>
                <a:spcPct val="195000"/>
              </a:lnSpc>
              <a:buSzPct val="45000"/>
              <a:buFont typeface="Wingdings" panose="05000000000000000000" pitchFamily="2" charset="2"/>
              <a:buChar char=""/>
            </a:pPr>
            <a:r>
              <a:rPr lang="en-US" altLang="en-US" sz="2000" dirty="0">
                <a:latin typeface="Calibri" panose="020F0502020204030204" pitchFamily="34" charset="0"/>
              </a:rPr>
              <a:t>Base lining of requirements at a high level </a:t>
            </a:r>
          </a:p>
          <a:p>
            <a:pPr lvl="1" algn="just" hangingPunct="1">
              <a:lnSpc>
                <a:spcPct val="195000"/>
              </a:lnSpc>
              <a:buSzPct val="45000"/>
              <a:buFont typeface="Wingdings" panose="05000000000000000000" pitchFamily="2" charset="2"/>
              <a:buChar char=""/>
            </a:pPr>
            <a:r>
              <a:rPr lang="en-US" altLang="en-US" sz="2000" dirty="0">
                <a:latin typeface="Calibri" panose="020F0502020204030204" pitchFamily="34" charset="0"/>
              </a:rPr>
              <a:t>Integrated testing  </a:t>
            </a:r>
          </a:p>
        </p:txBody>
      </p:sp>
      <p:sp>
        <p:nvSpPr>
          <p:cNvPr id="2" name="Rectangle 1"/>
          <p:cNvSpPr/>
          <p:nvPr/>
        </p:nvSpPr>
        <p:spPr>
          <a:xfrm>
            <a:off x="533400" y="152400"/>
            <a:ext cx="4790414" cy="454292"/>
          </a:xfrm>
          <a:prstGeom prst="rect">
            <a:avLst/>
          </a:prstGeom>
        </p:spPr>
        <p:txBody>
          <a:bodyPr wrap="none">
            <a:spAutoFit/>
          </a:bodyPr>
          <a:lstStyle/>
          <a:p>
            <a:pPr algn="just" hangingPunct="1">
              <a:lnSpc>
                <a:spcPct val="98000"/>
              </a:lnSpc>
            </a:pPr>
            <a:r>
              <a:rPr lang="en-US" altLang="en-US" sz="2400" b="1" dirty="0">
                <a:solidFill>
                  <a:schemeClr val="bg1"/>
                </a:solidFill>
                <a:latin typeface="Calibri" panose="020F0502020204030204" pitchFamily="34" charset="0"/>
              </a:rPr>
              <a:t>Eight principles underpinning DSDM</a:t>
            </a:r>
            <a:endParaRPr lang="en-US" altLang="en-US" sz="2400" b="1" dirty="0">
              <a:solidFill>
                <a:schemeClr val="bg1"/>
              </a:solidFill>
              <a:latin typeface="Calibri" panose="020F0502020204030204" pitchFamily="34" charset="0"/>
            </a:endParaRPr>
          </a:p>
        </p:txBody>
      </p:sp>
    </p:spTree>
    <p:extLst>
      <p:ext uri="{BB962C8B-B14F-4D97-AF65-F5344CB8AC3E}">
        <p14:creationId xmlns:p14="http://schemas.microsoft.com/office/powerpoint/2010/main" val="130872987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381000" y="152400"/>
            <a:ext cx="3352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896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hangingPunct="1">
              <a:lnSpc>
                <a:spcPct val="98000"/>
              </a:lnSpc>
            </a:pPr>
            <a:r>
              <a:rPr lang="en-US" altLang="en-US" sz="2400" b="1" dirty="0">
                <a:solidFill>
                  <a:schemeClr val="bg1"/>
                </a:solidFill>
                <a:latin typeface="Calibri" panose="020F0502020204030204" pitchFamily="34" charset="0"/>
              </a:rPr>
              <a:t>Roles in DSDM</a:t>
            </a:r>
          </a:p>
        </p:txBody>
      </p:sp>
      <p:sp>
        <p:nvSpPr>
          <p:cNvPr id="33794" name="Rectangle 2"/>
          <p:cNvSpPr>
            <a:spLocks noChangeArrowheads="1"/>
          </p:cNvSpPr>
          <p:nvPr/>
        </p:nvSpPr>
        <p:spPr bwMode="auto">
          <a:xfrm>
            <a:off x="343930" y="990600"/>
            <a:ext cx="9448800" cy="624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38188" algn="l"/>
                <a:tab pos="1195388" algn="l"/>
                <a:tab pos="1652588" algn="l"/>
                <a:tab pos="2109788" algn="l"/>
                <a:tab pos="2566988" algn="l"/>
                <a:tab pos="3024188" algn="l"/>
                <a:tab pos="3481388" algn="l"/>
                <a:tab pos="3938588" algn="l"/>
                <a:tab pos="4395788" algn="l"/>
                <a:tab pos="4852988" algn="l"/>
                <a:tab pos="5310188" algn="l"/>
                <a:tab pos="5767388" algn="l"/>
                <a:tab pos="6224588" algn="l"/>
                <a:tab pos="6681788" algn="l"/>
                <a:tab pos="7138988" algn="l"/>
                <a:tab pos="7596188" algn="l"/>
                <a:tab pos="8053388" algn="l"/>
                <a:tab pos="8510588" algn="l"/>
                <a:tab pos="8967788" algn="l"/>
                <a:tab pos="9424988" algn="l"/>
                <a:tab pos="9882188"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marL="738188" indent="-280988">
              <a:tabLst>
                <a:tab pos="738188" algn="l"/>
                <a:tab pos="1195388" algn="l"/>
                <a:tab pos="1652588" algn="l"/>
                <a:tab pos="2109788" algn="l"/>
                <a:tab pos="2566988" algn="l"/>
                <a:tab pos="3024188" algn="l"/>
                <a:tab pos="3481388" algn="l"/>
                <a:tab pos="3938588" algn="l"/>
                <a:tab pos="4395788" algn="l"/>
                <a:tab pos="4852988" algn="l"/>
                <a:tab pos="5310188" algn="l"/>
                <a:tab pos="5767388" algn="l"/>
                <a:tab pos="6224588" algn="l"/>
                <a:tab pos="6681788" algn="l"/>
                <a:tab pos="7138988" algn="l"/>
                <a:tab pos="7596188" algn="l"/>
                <a:tab pos="8053388" algn="l"/>
                <a:tab pos="8510588" algn="l"/>
                <a:tab pos="8967788" algn="l"/>
                <a:tab pos="9424988" algn="l"/>
                <a:tab pos="9882188"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738188" algn="l"/>
                <a:tab pos="1195388" algn="l"/>
                <a:tab pos="1652588" algn="l"/>
                <a:tab pos="2109788" algn="l"/>
                <a:tab pos="2566988" algn="l"/>
                <a:tab pos="3024188" algn="l"/>
                <a:tab pos="3481388" algn="l"/>
                <a:tab pos="3938588" algn="l"/>
                <a:tab pos="4395788" algn="l"/>
                <a:tab pos="4852988" algn="l"/>
                <a:tab pos="5310188" algn="l"/>
                <a:tab pos="5767388" algn="l"/>
                <a:tab pos="6224588" algn="l"/>
                <a:tab pos="6681788" algn="l"/>
                <a:tab pos="7138988" algn="l"/>
                <a:tab pos="7596188" algn="l"/>
                <a:tab pos="8053388" algn="l"/>
                <a:tab pos="8510588" algn="l"/>
                <a:tab pos="8967788" algn="l"/>
                <a:tab pos="9424988" algn="l"/>
                <a:tab pos="9882188"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738188" algn="l"/>
                <a:tab pos="1195388" algn="l"/>
                <a:tab pos="1652588" algn="l"/>
                <a:tab pos="2109788" algn="l"/>
                <a:tab pos="2566988" algn="l"/>
                <a:tab pos="3024188" algn="l"/>
                <a:tab pos="3481388" algn="l"/>
                <a:tab pos="3938588" algn="l"/>
                <a:tab pos="4395788" algn="l"/>
                <a:tab pos="4852988" algn="l"/>
                <a:tab pos="5310188" algn="l"/>
                <a:tab pos="5767388" algn="l"/>
                <a:tab pos="6224588" algn="l"/>
                <a:tab pos="6681788" algn="l"/>
                <a:tab pos="7138988" algn="l"/>
                <a:tab pos="7596188" algn="l"/>
                <a:tab pos="8053388" algn="l"/>
                <a:tab pos="8510588" algn="l"/>
                <a:tab pos="8967788" algn="l"/>
                <a:tab pos="9424988" algn="l"/>
                <a:tab pos="9882188"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738188" algn="l"/>
                <a:tab pos="1195388" algn="l"/>
                <a:tab pos="1652588" algn="l"/>
                <a:tab pos="2109788" algn="l"/>
                <a:tab pos="2566988" algn="l"/>
                <a:tab pos="3024188" algn="l"/>
                <a:tab pos="3481388" algn="l"/>
                <a:tab pos="3938588" algn="l"/>
                <a:tab pos="4395788" algn="l"/>
                <a:tab pos="4852988" algn="l"/>
                <a:tab pos="5310188" algn="l"/>
                <a:tab pos="5767388" algn="l"/>
                <a:tab pos="6224588" algn="l"/>
                <a:tab pos="6681788" algn="l"/>
                <a:tab pos="7138988" algn="l"/>
                <a:tab pos="7596188" algn="l"/>
                <a:tab pos="8053388" algn="l"/>
                <a:tab pos="8510588" algn="l"/>
                <a:tab pos="8967788" algn="l"/>
                <a:tab pos="9424988" algn="l"/>
                <a:tab pos="9882188"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38188" algn="l"/>
                <a:tab pos="1195388" algn="l"/>
                <a:tab pos="1652588" algn="l"/>
                <a:tab pos="2109788" algn="l"/>
                <a:tab pos="2566988" algn="l"/>
                <a:tab pos="3024188" algn="l"/>
                <a:tab pos="3481388" algn="l"/>
                <a:tab pos="3938588" algn="l"/>
                <a:tab pos="4395788" algn="l"/>
                <a:tab pos="4852988" algn="l"/>
                <a:tab pos="5310188" algn="l"/>
                <a:tab pos="5767388" algn="l"/>
                <a:tab pos="6224588" algn="l"/>
                <a:tab pos="6681788" algn="l"/>
                <a:tab pos="7138988" algn="l"/>
                <a:tab pos="7596188" algn="l"/>
                <a:tab pos="8053388" algn="l"/>
                <a:tab pos="8510588" algn="l"/>
                <a:tab pos="8967788" algn="l"/>
                <a:tab pos="9424988" algn="l"/>
                <a:tab pos="9882188"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38188" algn="l"/>
                <a:tab pos="1195388" algn="l"/>
                <a:tab pos="1652588" algn="l"/>
                <a:tab pos="2109788" algn="l"/>
                <a:tab pos="2566988" algn="l"/>
                <a:tab pos="3024188" algn="l"/>
                <a:tab pos="3481388" algn="l"/>
                <a:tab pos="3938588" algn="l"/>
                <a:tab pos="4395788" algn="l"/>
                <a:tab pos="4852988" algn="l"/>
                <a:tab pos="5310188" algn="l"/>
                <a:tab pos="5767388" algn="l"/>
                <a:tab pos="6224588" algn="l"/>
                <a:tab pos="6681788" algn="l"/>
                <a:tab pos="7138988" algn="l"/>
                <a:tab pos="7596188" algn="l"/>
                <a:tab pos="8053388" algn="l"/>
                <a:tab pos="8510588" algn="l"/>
                <a:tab pos="8967788" algn="l"/>
                <a:tab pos="9424988" algn="l"/>
                <a:tab pos="9882188"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38188" algn="l"/>
                <a:tab pos="1195388" algn="l"/>
                <a:tab pos="1652588" algn="l"/>
                <a:tab pos="2109788" algn="l"/>
                <a:tab pos="2566988" algn="l"/>
                <a:tab pos="3024188" algn="l"/>
                <a:tab pos="3481388" algn="l"/>
                <a:tab pos="3938588" algn="l"/>
                <a:tab pos="4395788" algn="l"/>
                <a:tab pos="4852988" algn="l"/>
                <a:tab pos="5310188" algn="l"/>
                <a:tab pos="5767388" algn="l"/>
                <a:tab pos="6224588" algn="l"/>
                <a:tab pos="6681788" algn="l"/>
                <a:tab pos="7138988" algn="l"/>
                <a:tab pos="7596188" algn="l"/>
                <a:tab pos="8053388" algn="l"/>
                <a:tab pos="8510588" algn="l"/>
                <a:tab pos="8967788" algn="l"/>
                <a:tab pos="9424988" algn="l"/>
                <a:tab pos="9882188"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38188" algn="l"/>
                <a:tab pos="1195388" algn="l"/>
                <a:tab pos="1652588" algn="l"/>
                <a:tab pos="2109788" algn="l"/>
                <a:tab pos="2566988" algn="l"/>
                <a:tab pos="3024188" algn="l"/>
                <a:tab pos="3481388" algn="l"/>
                <a:tab pos="3938588" algn="l"/>
                <a:tab pos="4395788" algn="l"/>
                <a:tab pos="4852988" algn="l"/>
                <a:tab pos="5310188" algn="l"/>
                <a:tab pos="5767388" algn="l"/>
                <a:tab pos="6224588" algn="l"/>
                <a:tab pos="6681788" algn="l"/>
                <a:tab pos="7138988" algn="l"/>
                <a:tab pos="7596188" algn="l"/>
                <a:tab pos="8053388" algn="l"/>
                <a:tab pos="8510588" algn="l"/>
                <a:tab pos="8967788" algn="l"/>
                <a:tab pos="9424988" algn="l"/>
                <a:tab pos="9882188"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lvl="1" hangingPunct="1">
              <a:lnSpc>
                <a:spcPct val="98000"/>
              </a:lnSpc>
              <a:buSzPct val="45000"/>
              <a:buFont typeface="Wingdings" panose="05000000000000000000" pitchFamily="2" charset="2"/>
              <a:buChar char=""/>
            </a:pPr>
            <a:r>
              <a:rPr lang="en-US" altLang="en-US" dirty="0">
                <a:latin typeface="Calibri" panose="020F0502020204030204" pitchFamily="34" charset="0"/>
              </a:rPr>
              <a:t>Executive Sponsor </a:t>
            </a:r>
          </a:p>
          <a:p>
            <a:pPr lvl="1" hangingPunct="1">
              <a:lnSpc>
                <a:spcPct val="195000"/>
              </a:lnSpc>
              <a:buSzPct val="45000"/>
              <a:buFont typeface="Wingdings" panose="05000000000000000000" pitchFamily="2" charset="2"/>
              <a:buChar char=""/>
            </a:pPr>
            <a:r>
              <a:rPr lang="en-US" altLang="en-US" dirty="0">
                <a:latin typeface="Calibri" panose="020F0502020204030204" pitchFamily="34" charset="0"/>
              </a:rPr>
              <a:t>Visionary </a:t>
            </a:r>
          </a:p>
          <a:p>
            <a:pPr lvl="1" hangingPunct="1">
              <a:lnSpc>
                <a:spcPct val="195000"/>
              </a:lnSpc>
              <a:buSzPct val="45000"/>
              <a:buFont typeface="Wingdings" panose="05000000000000000000" pitchFamily="2" charset="2"/>
              <a:buChar char=""/>
            </a:pPr>
            <a:r>
              <a:rPr lang="en-US" altLang="en-US" dirty="0">
                <a:latin typeface="Calibri" panose="020F0502020204030204" pitchFamily="34" charset="0"/>
              </a:rPr>
              <a:t>Ambassador User</a:t>
            </a:r>
          </a:p>
          <a:p>
            <a:pPr lvl="1" hangingPunct="1">
              <a:lnSpc>
                <a:spcPct val="195000"/>
              </a:lnSpc>
              <a:buSzPct val="45000"/>
              <a:buFont typeface="Wingdings" panose="05000000000000000000" pitchFamily="2" charset="2"/>
              <a:buChar char=""/>
            </a:pPr>
            <a:r>
              <a:rPr lang="en-US" altLang="en-US" dirty="0">
                <a:latin typeface="Calibri" panose="020F0502020204030204" pitchFamily="34" charset="0"/>
              </a:rPr>
              <a:t>Advisor User</a:t>
            </a:r>
          </a:p>
          <a:p>
            <a:pPr lvl="1" hangingPunct="1">
              <a:lnSpc>
                <a:spcPct val="195000"/>
              </a:lnSpc>
              <a:buSzPct val="45000"/>
              <a:buFont typeface="Wingdings" panose="05000000000000000000" pitchFamily="2" charset="2"/>
              <a:buChar char=""/>
            </a:pPr>
            <a:r>
              <a:rPr lang="en-US" altLang="en-US" dirty="0">
                <a:latin typeface="Calibri" panose="020F0502020204030204" pitchFamily="34" charset="0"/>
              </a:rPr>
              <a:t>Project Manager</a:t>
            </a:r>
          </a:p>
          <a:p>
            <a:pPr lvl="1" hangingPunct="1">
              <a:lnSpc>
                <a:spcPct val="195000"/>
              </a:lnSpc>
              <a:buSzPct val="45000"/>
              <a:buFont typeface="Wingdings" panose="05000000000000000000" pitchFamily="2" charset="2"/>
              <a:buChar char=""/>
            </a:pPr>
            <a:r>
              <a:rPr lang="en-US" altLang="en-US" dirty="0">
                <a:latin typeface="Calibri" panose="020F0502020204030204" pitchFamily="34" charset="0"/>
              </a:rPr>
              <a:t>Technical Coordinator</a:t>
            </a:r>
          </a:p>
          <a:p>
            <a:pPr lvl="1" hangingPunct="1">
              <a:lnSpc>
                <a:spcPct val="195000"/>
              </a:lnSpc>
              <a:buSzPct val="45000"/>
              <a:buFont typeface="Wingdings" panose="05000000000000000000" pitchFamily="2" charset="2"/>
              <a:buChar char=""/>
            </a:pPr>
            <a:r>
              <a:rPr lang="en-US" altLang="en-US" dirty="0">
                <a:latin typeface="Calibri" panose="020F0502020204030204" pitchFamily="34" charset="0"/>
              </a:rPr>
              <a:t>Team Leader</a:t>
            </a:r>
          </a:p>
          <a:p>
            <a:pPr lvl="1" hangingPunct="1">
              <a:lnSpc>
                <a:spcPct val="195000"/>
              </a:lnSpc>
              <a:buSzPct val="45000"/>
              <a:buFont typeface="Wingdings" panose="05000000000000000000" pitchFamily="2" charset="2"/>
              <a:buChar char=""/>
            </a:pPr>
            <a:r>
              <a:rPr lang="en-US" altLang="en-US" dirty="0">
                <a:latin typeface="Calibri" panose="020F0502020204030204" pitchFamily="34" charset="0"/>
              </a:rPr>
              <a:t>Developer </a:t>
            </a:r>
          </a:p>
          <a:p>
            <a:pPr lvl="1" hangingPunct="1">
              <a:lnSpc>
                <a:spcPct val="195000"/>
              </a:lnSpc>
              <a:buSzPct val="45000"/>
              <a:buFont typeface="Wingdings" panose="05000000000000000000" pitchFamily="2" charset="2"/>
              <a:buChar char=""/>
            </a:pPr>
            <a:r>
              <a:rPr lang="en-US" altLang="en-US" dirty="0">
                <a:latin typeface="Calibri" panose="020F0502020204030204" pitchFamily="34" charset="0"/>
              </a:rPr>
              <a:t>Tester </a:t>
            </a:r>
          </a:p>
          <a:p>
            <a:pPr lvl="1" hangingPunct="1">
              <a:lnSpc>
                <a:spcPct val="195000"/>
              </a:lnSpc>
              <a:buSzPct val="45000"/>
              <a:buFont typeface="Wingdings" panose="05000000000000000000" pitchFamily="2" charset="2"/>
              <a:buChar char=""/>
            </a:pPr>
            <a:r>
              <a:rPr lang="en-US" altLang="en-US" dirty="0">
                <a:latin typeface="Calibri" panose="020F0502020204030204" pitchFamily="34" charset="0"/>
              </a:rPr>
              <a:t>Scribe Facilitator.</a:t>
            </a:r>
          </a:p>
          <a:p>
            <a:pPr lvl="1" hangingPunct="1">
              <a:lnSpc>
                <a:spcPct val="195000"/>
              </a:lnSpc>
              <a:buSzPct val="45000"/>
              <a:buFont typeface="Wingdings" panose="05000000000000000000" pitchFamily="2" charset="2"/>
              <a:buChar char=""/>
            </a:pPr>
            <a:r>
              <a:rPr lang="en-US" altLang="en-US" dirty="0">
                <a:latin typeface="Calibri" panose="020F0502020204030204" pitchFamily="34" charset="0"/>
              </a:rPr>
              <a:t>Specialist Roles.</a:t>
            </a:r>
          </a:p>
          <a:p>
            <a:pPr hangingPunct="1">
              <a:lnSpc>
                <a:spcPct val="195000"/>
              </a:lnSpc>
              <a:buClrTx/>
              <a:buSzTx/>
              <a:buFontTx/>
              <a:buNone/>
            </a:pPr>
            <a:endParaRPr lang="en-US" altLang="en-US" dirty="0">
              <a:latin typeface="Calibri" panose="020F0502020204030204" pitchFamily="34" charset="0"/>
            </a:endParaRPr>
          </a:p>
        </p:txBody>
      </p:sp>
    </p:spTree>
    <p:extLst>
      <p:ext uri="{BB962C8B-B14F-4D97-AF65-F5344CB8AC3E}">
        <p14:creationId xmlns:p14="http://schemas.microsoft.com/office/powerpoint/2010/main" val="11886555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DSDM</a:t>
            </a:r>
            <a:endParaRPr lang="en-IN" dirty="0"/>
          </a:p>
        </p:txBody>
      </p:sp>
      <p:sp>
        <p:nvSpPr>
          <p:cNvPr id="4" name="Content Placeholder 3"/>
          <p:cNvSpPr>
            <a:spLocks noGrp="1"/>
          </p:cNvSpPr>
          <p:nvPr>
            <p:ph idx="1"/>
          </p:nvPr>
        </p:nvSpPr>
        <p:spPr>
          <a:xfrm>
            <a:off x="457200" y="1295400"/>
            <a:ext cx="8229600" cy="4525963"/>
          </a:xfrm>
        </p:spPr>
        <p:txBody>
          <a:bodyPr/>
          <a:lstStyle/>
          <a:p>
            <a:pPr marL="0" indent="0">
              <a:buNone/>
            </a:pPr>
            <a:r>
              <a:rPr lang="en-US" sz="2400" dirty="0"/>
              <a:t>Why use DSDM?</a:t>
            </a:r>
          </a:p>
          <a:p>
            <a:r>
              <a:rPr lang="en-US" sz="2400" dirty="0"/>
              <a:t>Results of development are directly and promptly visible</a:t>
            </a:r>
          </a:p>
          <a:p>
            <a:r>
              <a:rPr lang="en-US" sz="2400" dirty="0"/>
              <a:t>Since the users are actively involved in the development of the system, they are more likely to embrace it and take it on.</a:t>
            </a:r>
          </a:p>
          <a:p>
            <a:r>
              <a:rPr lang="en-US" sz="2400" dirty="0"/>
              <a:t>Basic functionality is delivered quickly, with more functionality being delivered at regular intervals.</a:t>
            </a:r>
          </a:p>
          <a:p>
            <a:r>
              <a:rPr lang="en-US" sz="2400" dirty="0"/>
              <a:t>Eliminates bureaucracy and breaks down the communication barrier between interested parties</a:t>
            </a:r>
            <a:r>
              <a:rPr lang="en-US" sz="2400" dirty="0" smtClean="0"/>
              <a:t>.</a:t>
            </a:r>
            <a:endParaRPr lang="en-US" sz="2400" dirty="0"/>
          </a:p>
        </p:txBody>
      </p:sp>
      <p:sp>
        <p:nvSpPr>
          <p:cNvPr id="2" name="Slide Number Placeholder 1"/>
          <p:cNvSpPr>
            <a:spLocks noGrp="1"/>
          </p:cNvSpPr>
          <p:nvPr>
            <p:ph type="sldNum" sz="quarter" idx="10"/>
          </p:nvPr>
        </p:nvSpPr>
        <p:spPr/>
        <p:txBody>
          <a:bodyPr/>
          <a:lstStyle/>
          <a:p>
            <a:pPr>
              <a:defRPr/>
            </a:pPr>
            <a:fld id="{E39E8F3D-CA00-4466-BEC2-C6CF666D3FFD}" type="slidenum">
              <a:rPr lang="en-US" smtClean="0"/>
              <a:pPr>
                <a:defRPr/>
              </a:pPr>
              <a:t>28</a:t>
            </a:fld>
            <a:endParaRPr lang="en-US"/>
          </a:p>
        </p:txBody>
      </p:sp>
    </p:spTree>
    <p:extLst>
      <p:ext uri="{BB962C8B-B14F-4D97-AF65-F5344CB8AC3E}">
        <p14:creationId xmlns:p14="http://schemas.microsoft.com/office/powerpoint/2010/main" val="38456818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DSDM</a:t>
            </a:r>
            <a:endParaRPr lang="en-IN" dirty="0"/>
          </a:p>
        </p:txBody>
      </p:sp>
      <p:sp>
        <p:nvSpPr>
          <p:cNvPr id="4" name="Content Placeholder 3"/>
          <p:cNvSpPr>
            <a:spLocks noGrp="1"/>
          </p:cNvSpPr>
          <p:nvPr>
            <p:ph idx="1"/>
          </p:nvPr>
        </p:nvSpPr>
        <p:spPr>
          <a:xfrm>
            <a:off x="457200" y="1295400"/>
            <a:ext cx="8229600" cy="4525963"/>
          </a:xfrm>
        </p:spPr>
        <p:txBody>
          <a:bodyPr/>
          <a:lstStyle/>
          <a:p>
            <a:pPr marL="0" indent="0">
              <a:buNone/>
            </a:pPr>
            <a:r>
              <a:rPr lang="en-US" sz="2400" dirty="0"/>
              <a:t>Because of constant feedback from the users, the system being developed is more likely to meet the need it was commissioned for.</a:t>
            </a:r>
          </a:p>
          <a:p>
            <a:pPr marL="0" indent="0">
              <a:buNone/>
            </a:pPr>
            <a:r>
              <a:rPr lang="en-US" sz="2400" dirty="0"/>
              <a:t>Early indicators of whether project will work or not, rather than a nasty surprise halfway through the development</a:t>
            </a:r>
          </a:p>
          <a:p>
            <a:pPr marL="0" indent="0">
              <a:buNone/>
            </a:pPr>
            <a:r>
              <a:rPr lang="en-US" sz="2400" dirty="0"/>
              <a:t>System is delivered on time and on budget.</a:t>
            </a:r>
          </a:p>
          <a:p>
            <a:pPr marL="0" indent="0">
              <a:buNone/>
            </a:pPr>
            <a:r>
              <a:rPr lang="en-US" sz="2400" dirty="0"/>
              <a:t>Ability of the users to affect the project's direction.</a:t>
            </a:r>
          </a:p>
        </p:txBody>
      </p:sp>
      <p:sp>
        <p:nvSpPr>
          <p:cNvPr id="2" name="Slide Number Placeholder 1"/>
          <p:cNvSpPr>
            <a:spLocks noGrp="1"/>
          </p:cNvSpPr>
          <p:nvPr>
            <p:ph type="sldNum" sz="quarter" idx="10"/>
          </p:nvPr>
        </p:nvSpPr>
        <p:spPr/>
        <p:txBody>
          <a:bodyPr/>
          <a:lstStyle/>
          <a:p>
            <a:pPr>
              <a:defRPr/>
            </a:pPr>
            <a:fld id="{E39E8F3D-CA00-4466-BEC2-C6CF666D3FFD}" type="slidenum">
              <a:rPr lang="en-US" smtClean="0"/>
              <a:pPr>
                <a:defRPr/>
              </a:pPr>
              <a:t>29</a:t>
            </a:fld>
            <a:endParaRPr lang="en-US"/>
          </a:p>
        </p:txBody>
      </p:sp>
    </p:spTree>
    <p:extLst>
      <p:ext uri="{BB962C8B-B14F-4D97-AF65-F5344CB8AC3E}">
        <p14:creationId xmlns:p14="http://schemas.microsoft.com/office/powerpoint/2010/main" val="1126469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What is a project?</a:t>
            </a:r>
            <a:endParaRPr lang="en-IN" smtClean="0"/>
          </a:p>
        </p:txBody>
      </p:sp>
      <p:sp>
        <p:nvSpPr>
          <p:cNvPr id="6147" name="Rectangle 3"/>
          <p:cNvSpPr>
            <a:spLocks noGrp="1" noChangeArrowheads="1"/>
          </p:cNvSpPr>
          <p:nvPr>
            <p:ph type="body" idx="1"/>
          </p:nvPr>
        </p:nvSpPr>
        <p:spPr/>
        <p:txBody>
          <a:bodyPr/>
          <a:lstStyle/>
          <a:p>
            <a:pPr eaLnBrk="1" hangingPunct="1">
              <a:buFont typeface="Wingdings" pitchFamily="2" charset="2"/>
              <a:buNone/>
            </a:pPr>
            <a:r>
              <a:rPr lang="en-US" smtClean="0"/>
              <a:t>	“A project is a temporary endeavour undertaken to create a unique product, service of result.”</a:t>
            </a:r>
          </a:p>
          <a:p>
            <a:pPr eaLnBrk="1" hangingPunct="1">
              <a:buFont typeface="Wingdings" pitchFamily="2" charset="2"/>
              <a:buNone/>
            </a:pPr>
            <a:r>
              <a:rPr lang="en-US" sz="1600" smtClean="0"/>
              <a:t>			-- A Guide to the Project Management Body of Knowledge (4</a:t>
            </a:r>
            <a:r>
              <a:rPr lang="en-US" sz="1600" baseline="30000" smtClean="0"/>
              <a:t>th</a:t>
            </a:r>
            <a:r>
              <a:rPr lang="en-US" sz="1600" smtClean="0"/>
              <a:t> 		   Edition), Project Management Institute</a:t>
            </a:r>
            <a:endParaRPr lang="en-US" smtClean="0"/>
          </a:p>
          <a:p>
            <a:pPr eaLnBrk="1" hangingPunct="1"/>
            <a:r>
              <a:rPr lang="en-US" smtClean="0"/>
              <a:t>Temporary </a:t>
            </a:r>
          </a:p>
          <a:p>
            <a:pPr eaLnBrk="1" hangingPunct="1"/>
            <a:r>
              <a:rPr lang="en-US" smtClean="0"/>
              <a:t>Unique outcome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DSDM</a:t>
            </a:r>
            <a:endParaRPr lang="en-IN" dirty="0"/>
          </a:p>
        </p:txBody>
      </p:sp>
      <p:sp>
        <p:nvSpPr>
          <p:cNvPr id="3" name="Content Placeholder 2"/>
          <p:cNvSpPr>
            <a:spLocks noGrp="1"/>
          </p:cNvSpPr>
          <p:nvPr>
            <p:ph idx="1"/>
          </p:nvPr>
        </p:nvSpPr>
        <p:spPr/>
        <p:txBody>
          <a:bodyPr/>
          <a:lstStyle/>
          <a:p>
            <a:pPr marL="0" indent="0">
              <a:buNone/>
            </a:pPr>
            <a:r>
              <a:rPr lang="en-US" b="1" dirty="0"/>
              <a:t>Core Techniques Used in DSDM</a:t>
            </a:r>
          </a:p>
          <a:p>
            <a:r>
              <a:rPr lang="en-US" b="1" dirty="0" err="1"/>
              <a:t>Timeboxing</a:t>
            </a:r>
            <a:endParaRPr lang="en-US" b="1" dirty="0"/>
          </a:p>
          <a:p>
            <a:r>
              <a:rPr lang="en-US" dirty="0"/>
              <a:t>Traditional Project Management uses milestones where as DSDM uses </a:t>
            </a:r>
            <a:r>
              <a:rPr lang="en-US" dirty="0" err="1"/>
              <a:t>timeboxing</a:t>
            </a:r>
            <a:r>
              <a:rPr lang="en-US" dirty="0"/>
              <a:t> </a:t>
            </a:r>
            <a:r>
              <a:rPr lang="en-US" dirty="0" err="1"/>
              <a:t>technique.Is</a:t>
            </a:r>
            <a:r>
              <a:rPr lang="en-US" dirty="0"/>
              <a:t> an interval, usually no longer than 2,4 or 6 weeks, where a given set of tasks should be achieved.</a:t>
            </a:r>
          </a:p>
          <a:p>
            <a:r>
              <a:rPr lang="en-US" b="1" dirty="0" err="1"/>
              <a:t>Timebox</a:t>
            </a:r>
            <a:endParaRPr lang="en-US" dirty="0"/>
          </a:p>
          <a:p>
            <a:r>
              <a:rPr lang="en-US" dirty="0"/>
              <a:t>Can contain several tasks.</a:t>
            </a:r>
          </a:p>
          <a:p>
            <a:r>
              <a:rPr lang="en-US" dirty="0"/>
              <a:t>At the end need to deliver a product</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18454EA7-8DBB-4E67-BB06-9F2CBC7A6BFD}" type="slidenum">
              <a:rPr lang="en-US" smtClean="0"/>
              <a:pPr>
                <a:defRPr/>
              </a:pPr>
              <a:t>30</a:t>
            </a:fld>
            <a:endParaRPr lang="en-US"/>
          </a:p>
        </p:txBody>
      </p:sp>
    </p:spTree>
    <p:extLst>
      <p:ext uri="{BB962C8B-B14F-4D97-AF65-F5344CB8AC3E}">
        <p14:creationId xmlns:p14="http://schemas.microsoft.com/office/powerpoint/2010/main" val="14518658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DSDM</a:t>
            </a:r>
            <a:endParaRPr lang="en-IN" dirty="0"/>
          </a:p>
        </p:txBody>
      </p:sp>
      <p:sp>
        <p:nvSpPr>
          <p:cNvPr id="3" name="Content Placeholder 2"/>
          <p:cNvSpPr>
            <a:spLocks noGrp="1"/>
          </p:cNvSpPr>
          <p:nvPr>
            <p:ph idx="1"/>
          </p:nvPr>
        </p:nvSpPr>
        <p:spPr/>
        <p:txBody>
          <a:bodyPr/>
          <a:lstStyle/>
          <a:p>
            <a:r>
              <a:rPr lang="en-US" dirty="0"/>
              <a:t>Are subject to change since tasks are defined ,not what to be delivered.</a:t>
            </a:r>
          </a:p>
          <a:p>
            <a:r>
              <a:rPr lang="en-US" dirty="0"/>
              <a:t>Can change the tasks during time box iteration which allows for rapid response to business needs.</a:t>
            </a:r>
          </a:p>
          <a:p>
            <a:r>
              <a:rPr lang="en-US" dirty="0"/>
              <a:t>DSDM drops functionality in flavor of delivering in time.</a:t>
            </a:r>
          </a:p>
          <a:p>
            <a:endParaRPr lang="en-IN" dirty="0"/>
          </a:p>
          <a:p>
            <a:endParaRPr lang="en-IN" dirty="0"/>
          </a:p>
        </p:txBody>
      </p:sp>
      <p:sp>
        <p:nvSpPr>
          <p:cNvPr id="4" name="Slide Number Placeholder 3"/>
          <p:cNvSpPr>
            <a:spLocks noGrp="1"/>
          </p:cNvSpPr>
          <p:nvPr>
            <p:ph type="sldNum" sz="quarter" idx="10"/>
          </p:nvPr>
        </p:nvSpPr>
        <p:spPr/>
        <p:txBody>
          <a:bodyPr/>
          <a:lstStyle/>
          <a:p>
            <a:pPr>
              <a:defRPr/>
            </a:pPr>
            <a:fld id="{18454EA7-8DBB-4E67-BB06-9F2CBC7A6BFD}" type="slidenum">
              <a:rPr lang="en-US" smtClean="0"/>
              <a:pPr>
                <a:defRPr/>
              </a:pPr>
              <a:t>31</a:t>
            </a:fld>
            <a:endParaRPr lang="en-US"/>
          </a:p>
        </p:txBody>
      </p:sp>
    </p:spTree>
    <p:extLst>
      <p:ext uri="{BB962C8B-B14F-4D97-AF65-F5344CB8AC3E}">
        <p14:creationId xmlns:p14="http://schemas.microsoft.com/office/powerpoint/2010/main" val="37094228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DSDM</a:t>
            </a:r>
            <a:endParaRPr lang="en-IN" dirty="0"/>
          </a:p>
        </p:txBody>
      </p:sp>
      <p:sp>
        <p:nvSpPr>
          <p:cNvPr id="3" name="Content Placeholder 2"/>
          <p:cNvSpPr>
            <a:spLocks noGrp="1"/>
          </p:cNvSpPr>
          <p:nvPr>
            <p:ph idx="1"/>
          </p:nvPr>
        </p:nvSpPr>
        <p:spPr/>
        <p:txBody>
          <a:bodyPr/>
          <a:lstStyle/>
          <a:p>
            <a:r>
              <a:rPr lang="en-IN" b="1" dirty="0" err="1"/>
              <a:t>MoSCoW</a:t>
            </a:r>
            <a:r>
              <a:rPr lang="en-IN" b="1" dirty="0"/>
              <a:t> Rules</a:t>
            </a:r>
          </a:p>
          <a:p>
            <a:r>
              <a:rPr lang="en-US" dirty="0"/>
              <a:t>DSDM projects are concerned to be in time and on budget and users are heavily involved in the development process. So it is mandatory to keep on watch on what users need the most.</a:t>
            </a:r>
            <a:br>
              <a:rPr lang="en-US" dirty="0"/>
            </a:br>
            <a:r>
              <a:rPr lang="en-US" dirty="0"/>
              <a:t>User requirements may change ( during the process) ;</a:t>
            </a:r>
          </a:p>
          <a:p>
            <a:r>
              <a:rPr lang="en-US" dirty="0"/>
              <a:t>Aware of new technical </a:t>
            </a:r>
            <a:r>
              <a:rPr lang="en-US" dirty="0" smtClean="0"/>
              <a:t>possibilities</a:t>
            </a:r>
            <a:endParaRPr lang="en-US" dirty="0"/>
          </a:p>
        </p:txBody>
      </p:sp>
      <p:sp>
        <p:nvSpPr>
          <p:cNvPr id="4" name="Slide Number Placeholder 3"/>
          <p:cNvSpPr>
            <a:spLocks noGrp="1"/>
          </p:cNvSpPr>
          <p:nvPr>
            <p:ph type="sldNum" sz="quarter" idx="10"/>
          </p:nvPr>
        </p:nvSpPr>
        <p:spPr/>
        <p:txBody>
          <a:bodyPr/>
          <a:lstStyle/>
          <a:p>
            <a:pPr>
              <a:defRPr/>
            </a:pPr>
            <a:fld id="{18454EA7-8DBB-4E67-BB06-9F2CBC7A6BFD}" type="slidenum">
              <a:rPr lang="en-US" smtClean="0"/>
              <a:pPr>
                <a:defRPr/>
              </a:pPr>
              <a:t>32</a:t>
            </a:fld>
            <a:endParaRPr lang="en-US"/>
          </a:p>
        </p:txBody>
      </p:sp>
    </p:spTree>
    <p:extLst>
      <p:ext uri="{BB962C8B-B14F-4D97-AF65-F5344CB8AC3E}">
        <p14:creationId xmlns:p14="http://schemas.microsoft.com/office/powerpoint/2010/main" val="12753638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DSDM</a:t>
            </a:r>
            <a:endParaRPr lang="en-IN" dirty="0"/>
          </a:p>
        </p:txBody>
      </p:sp>
      <p:sp>
        <p:nvSpPr>
          <p:cNvPr id="3" name="Content Placeholder 2"/>
          <p:cNvSpPr>
            <a:spLocks noGrp="1"/>
          </p:cNvSpPr>
          <p:nvPr>
            <p:ph idx="1"/>
          </p:nvPr>
        </p:nvSpPr>
        <p:spPr>
          <a:xfrm>
            <a:off x="471616" y="1066800"/>
            <a:ext cx="8229600" cy="4525963"/>
          </a:xfrm>
        </p:spPr>
        <p:txBody>
          <a:bodyPr/>
          <a:lstStyle/>
          <a:p>
            <a:r>
              <a:rPr lang="en-US" dirty="0"/>
              <a:t>User work environment changes</a:t>
            </a:r>
          </a:p>
          <a:p>
            <a:r>
              <a:rPr lang="en-US" dirty="0"/>
              <a:t>The DSDM techniques to weight the importance of requirements are the </a:t>
            </a:r>
            <a:r>
              <a:rPr lang="en-US" dirty="0" err="1"/>
              <a:t>MosCow</a:t>
            </a:r>
            <a:r>
              <a:rPr lang="en-US" dirty="0"/>
              <a:t> rules. And the rules are as follows,</a:t>
            </a:r>
          </a:p>
          <a:p>
            <a:r>
              <a:rPr lang="en-US" dirty="0"/>
              <a:t>1. Must have : All features classified in this group must be implemented and if they are not delivered, the system would simply not work</a:t>
            </a:r>
            <a:br>
              <a:rPr lang="en-US" dirty="0"/>
            </a:br>
            <a:r>
              <a:rPr lang="en-US" dirty="0"/>
              <a:t>2. Should have : Features of this priority is important to the system but can be omitted if time constraints endanger.</a:t>
            </a:r>
            <a:br>
              <a:rPr lang="en-US" dirty="0"/>
            </a:br>
            <a:r>
              <a:rPr lang="en-US" dirty="0"/>
              <a:t>3. Could have : These features enhance the system with functional items which can easily be reassigned to a later </a:t>
            </a:r>
            <a:r>
              <a:rPr lang="en-US" dirty="0" err="1"/>
              <a:t>timebox</a:t>
            </a:r>
            <a:r>
              <a:rPr lang="en-US" dirty="0"/>
              <a:t>.</a:t>
            </a:r>
            <a:br>
              <a:rPr lang="en-US" dirty="0"/>
            </a:br>
            <a:r>
              <a:rPr lang="en-US" dirty="0"/>
              <a:t>4 .Want to have : These features only serve a limited group of users and are of little value.</a:t>
            </a:r>
          </a:p>
          <a:p>
            <a:endParaRPr lang="en-IN" dirty="0"/>
          </a:p>
          <a:p>
            <a:endParaRPr lang="en-IN" dirty="0"/>
          </a:p>
        </p:txBody>
      </p:sp>
      <p:sp>
        <p:nvSpPr>
          <p:cNvPr id="4" name="Slide Number Placeholder 3"/>
          <p:cNvSpPr>
            <a:spLocks noGrp="1"/>
          </p:cNvSpPr>
          <p:nvPr>
            <p:ph type="sldNum" sz="quarter" idx="10"/>
          </p:nvPr>
        </p:nvSpPr>
        <p:spPr/>
        <p:txBody>
          <a:bodyPr/>
          <a:lstStyle/>
          <a:p>
            <a:pPr>
              <a:defRPr/>
            </a:pPr>
            <a:fld id="{18454EA7-8DBB-4E67-BB06-9F2CBC7A6BFD}" type="slidenum">
              <a:rPr lang="en-US" smtClean="0"/>
              <a:pPr>
                <a:defRPr/>
              </a:pPr>
              <a:t>33</a:t>
            </a:fld>
            <a:endParaRPr lang="en-US"/>
          </a:p>
        </p:txBody>
      </p:sp>
    </p:spTree>
    <p:extLst>
      <p:ext uri="{BB962C8B-B14F-4D97-AF65-F5344CB8AC3E}">
        <p14:creationId xmlns:p14="http://schemas.microsoft.com/office/powerpoint/2010/main" val="24609228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436605" y="838200"/>
            <a:ext cx="8686800" cy="5329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marL="738188" indent="-280988">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hangingPunct="1">
              <a:lnSpc>
                <a:spcPct val="98000"/>
              </a:lnSpc>
            </a:pPr>
            <a:r>
              <a:rPr lang="en-US" altLang="en-US" sz="2000" b="1" dirty="0">
                <a:latin typeface="Calibri" panose="020F0502020204030204" pitchFamily="34" charset="0"/>
              </a:rPr>
              <a:t>Advantages</a:t>
            </a:r>
          </a:p>
          <a:p>
            <a:pPr lvl="1" hangingPunct="1">
              <a:lnSpc>
                <a:spcPct val="146000"/>
              </a:lnSpc>
              <a:buSzPct val="45000"/>
              <a:buFont typeface="Wingdings" panose="05000000000000000000" pitchFamily="2" charset="2"/>
              <a:buChar char=""/>
            </a:pPr>
            <a:r>
              <a:rPr lang="en-US" altLang="en-US" sz="2000" dirty="0">
                <a:latin typeface="Calibri" panose="020F0502020204030204" pitchFamily="34" charset="0"/>
              </a:rPr>
              <a:t>Active user involvement is imperative.</a:t>
            </a:r>
          </a:p>
          <a:p>
            <a:pPr lvl="1" hangingPunct="1">
              <a:lnSpc>
                <a:spcPct val="146000"/>
              </a:lnSpc>
              <a:buSzPct val="45000"/>
              <a:buFont typeface="Wingdings" panose="05000000000000000000" pitchFamily="2" charset="2"/>
              <a:buChar char=""/>
            </a:pPr>
            <a:r>
              <a:rPr lang="en-US" altLang="en-US" sz="2000" dirty="0">
                <a:latin typeface="Calibri" panose="020F0502020204030204" pitchFamily="34" charset="0"/>
              </a:rPr>
              <a:t>The focus is on frequent delivery of products.</a:t>
            </a:r>
          </a:p>
          <a:p>
            <a:pPr lvl="1" hangingPunct="1">
              <a:lnSpc>
                <a:spcPct val="146000"/>
              </a:lnSpc>
              <a:buSzPct val="45000"/>
              <a:buFont typeface="Wingdings" panose="05000000000000000000" pitchFamily="2" charset="2"/>
              <a:buChar char=""/>
            </a:pPr>
            <a:r>
              <a:rPr lang="en-US" altLang="en-US" sz="2000" dirty="0">
                <a:latin typeface="Calibri" panose="020F0502020204030204" pitchFamily="34" charset="0"/>
              </a:rPr>
              <a:t>Business suitability is the essential criterion for acceptance of deliverables.</a:t>
            </a:r>
          </a:p>
          <a:p>
            <a:pPr lvl="1" hangingPunct="1">
              <a:lnSpc>
                <a:spcPct val="146000"/>
              </a:lnSpc>
              <a:buSzPct val="45000"/>
              <a:buFont typeface="Wingdings" panose="05000000000000000000" pitchFamily="2" charset="2"/>
              <a:buChar char=""/>
            </a:pPr>
            <a:r>
              <a:rPr lang="en-US" altLang="en-US" sz="2000" dirty="0">
                <a:latin typeface="Calibri" panose="020F0502020204030204" pitchFamily="34" charset="0"/>
              </a:rPr>
              <a:t>Iterative and incremental development is necessary to converge on an accurate business solution.</a:t>
            </a:r>
          </a:p>
          <a:p>
            <a:pPr lvl="1" hangingPunct="1">
              <a:lnSpc>
                <a:spcPct val="146000"/>
              </a:lnSpc>
              <a:buSzPct val="45000"/>
              <a:buFont typeface="Wingdings" panose="05000000000000000000" pitchFamily="2" charset="2"/>
              <a:buChar char=""/>
            </a:pPr>
            <a:r>
              <a:rPr lang="en-US" altLang="en-US" sz="2000" dirty="0">
                <a:latin typeface="Calibri" panose="020F0502020204030204" pitchFamily="34" charset="0"/>
              </a:rPr>
              <a:t>All changes during development are reversible.</a:t>
            </a:r>
          </a:p>
          <a:p>
            <a:pPr lvl="1" hangingPunct="1">
              <a:lnSpc>
                <a:spcPct val="146000"/>
              </a:lnSpc>
              <a:buSzPct val="45000"/>
              <a:buFont typeface="Wingdings" panose="05000000000000000000" pitchFamily="2" charset="2"/>
              <a:buChar char=""/>
            </a:pPr>
            <a:r>
              <a:rPr lang="en-US" altLang="en-US" sz="2000" dirty="0">
                <a:latin typeface="Calibri" panose="020F0502020204030204" pitchFamily="34" charset="0"/>
              </a:rPr>
              <a:t>Requirements are baseline at a high level.</a:t>
            </a:r>
          </a:p>
          <a:p>
            <a:pPr lvl="1" hangingPunct="1">
              <a:lnSpc>
                <a:spcPct val="146000"/>
              </a:lnSpc>
              <a:buSzPct val="45000"/>
              <a:buFont typeface="Wingdings" panose="05000000000000000000" pitchFamily="2" charset="2"/>
              <a:buChar char=""/>
            </a:pPr>
            <a:r>
              <a:rPr lang="en-US" altLang="en-US" sz="2000" dirty="0">
                <a:latin typeface="Calibri" panose="020F0502020204030204" pitchFamily="34" charset="0"/>
              </a:rPr>
              <a:t>Testing is integrated throughout the life cycle.</a:t>
            </a:r>
          </a:p>
          <a:p>
            <a:pPr lvl="1" hangingPunct="1">
              <a:lnSpc>
                <a:spcPct val="146000"/>
              </a:lnSpc>
              <a:buSzPct val="45000"/>
              <a:buFont typeface="Wingdings" panose="05000000000000000000" pitchFamily="2" charset="2"/>
              <a:buChar char=""/>
            </a:pPr>
            <a:r>
              <a:rPr lang="en-US" altLang="en-US" sz="2000" dirty="0">
                <a:latin typeface="Calibri" panose="020F0502020204030204" pitchFamily="34" charset="0"/>
              </a:rPr>
              <a:t>A collaborative approach between all stakeholders is vital.</a:t>
            </a:r>
          </a:p>
          <a:p>
            <a:pPr hangingPunct="1">
              <a:lnSpc>
                <a:spcPct val="146000"/>
              </a:lnSpc>
              <a:buClrTx/>
              <a:buSzTx/>
              <a:buFontTx/>
              <a:buNone/>
            </a:pPr>
            <a:r>
              <a:rPr lang="en-US" altLang="en-US" sz="2000" b="1" dirty="0">
                <a:latin typeface="Calibri" panose="020F0502020204030204" pitchFamily="34" charset="0"/>
              </a:rPr>
              <a:t>Disadvantages</a:t>
            </a:r>
          </a:p>
          <a:p>
            <a:pPr lvl="1" hangingPunct="1">
              <a:lnSpc>
                <a:spcPct val="146000"/>
              </a:lnSpc>
              <a:buSzPct val="45000"/>
              <a:buFont typeface="Wingdings" panose="05000000000000000000" pitchFamily="2" charset="2"/>
              <a:buChar char=""/>
            </a:pPr>
            <a:r>
              <a:rPr lang="en-US" altLang="en-US" sz="2000" dirty="0">
                <a:latin typeface="Calibri" panose="020F0502020204030204" pitchFamily="34" charset="0"/>
              </a:rPr>
              <a:t>Is costly to implement, as DSDM requires both developers and users to be trained to employ it effectively, therefore it may not be suitable for small organizations or one-off projects.</a:t>
            </a:r>
          </a:p>
        </p:txBody>
      </p:sp>
      <p:sp>
        <p:nvSpPr>
          <p:cNvPr id="2" name="Rectangle 1"/>
          <p:cNvSpPr/>
          <p:nvPr/>
        </p:nvSpPr>
        <p:spPr>
          <a:xfrm>
            <a:off x="4178302" y="3247091"/>
            <a:ext cx="787395" cy="363818"/>
          </a:xfrm>
          <a:prstGeom prst="rect">
            <a:avLst/>
          </a:prstGeom>
        </p:spPr>
        <p:txBody>
          <a:bodyPr wrap="none">
            <a:spAutoFit/>
          </a:bodyPr>
          <a:lstStyle/>
          <a:p>
            <a:pPr hangingPunct="1">
              <a:lnSpc>
                <a:spcPct val="98000"/>
              </a:lnSpc>
            </a:pPr>
            <a:r>
              <a:rPr lang="en-US" altLang="en-US" b="1" dirty="0">
                <a:solidFill>
                  <a:schemeClr val="bg1"/>
                </a:solidFill>
                <a:latin typeface="Calibri" panose="020F0502020204030204" pitchFamily="34" charset="0"/>
              </a:rPr>
              <a:t>DSDM</a:t>
            </a:r>
            <a:endParaRPr lang="en-US" altLang="en-US" b="1" dirty="0">
              <a:solidFill>
                <a:schemeClr val="bg1"/>
              </a:solidFill>
              <a:latin typeface="Calibri" panose="020F0502020204030204" pitchFamily="34" charset="0"/>
            </a:endParaRPr>
          </a:p>
        </p:txBody>
      </p:sp>
      <p:sp>
        <p:nvSpPr>
          <p:cNvPr id="3" name="TextBox 2"/>
          <p:cNvSpPr txBox="1"/>
          <p:nvPr/>
        </p:nvSpPr>
        <p:spPr>
          <a:xfrm>
            <a:off x="685800" y="152400"/>
            <a:ext cx="1143000" cy="830997"/>
          </a:xfrm>
          <a:prstGeom prst="rect">
            <a:avLst/>
          </a:prstGeom>
          <a:noFill/>
        </p:spPr>
        <p:txBody>
          <a:bodyPr wrap="square" rtlCol="0">
            <a:spAutoFit/>
          </a:bodyPr>
          <a:lstStyle/>
          <a:p>
            <a:r>
              <a:rPr lang="en-US" altLang="en-US" sz="2400" b="1" dirty="0">
                <a:solidFill>
                  <a:schemeClr val="bg1"/>
                </a:solidFill>
                <a:latin typeface="Calibri" panose="020F0502020204030204" pitchFamily="34" charset="0"/>
              </a:rPr>
              <a:t>DSDM</a:t>
            </a:r>
          </a:p>
          <a:p>
            <a:endParaRPr lang="en-IN" sz="2400" dirty="0"/>
          </a:p>
        </p:txBody>
      </p:sp>
    </p:spTree>
    <p:extLst>
      <p:ext uri="{BB962C8B-B14F-4D97-AF65-F5344CB8AC3E}">
        <p14:creationId xmlns:p14="http://schemas.microsoft.com/office/powerpoint/2010/main" val="354442083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ChangeArrowheads="1"/>
          </p:cNvSpPr>
          <p:nvPr/>
        </p:nvSpPr>
        <p:spPr bwMode="auto">
          <a:xfrm>
            <a:off x="381000" y="1371600"/>
            <a:ext cx="8534400" cy="568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896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marL="738188" indent="-280988">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lvl="1" hangingPunct="1">
              <a:lnSpc>
                <a:spcPct val="146000"/>
              </a:lnSpc>
              <a:buSzPct val="45000"/>
              <a:buFont typeface="Wingdings" panose="05000000000000000000" pitchFamily="2" charset="2"/>
              <a:buChar char=""/>
            </a:pPr>
            <a:r>
              <a:rPr lang="en-US" altLang="en-US" sz="2400" dirty="0" smtClean="0">
                <a:latin typeface="Calibri" panose="020F0502020204030204" pitchFamily="34" charset="0"/>
              </a:rPr>
              <a:t>The </a:t>
            </a:r>
            <a:r>
              <a:rPr lang="en-US" altLang="en-US" sz="2400" dirty="0">
                <a:latin typeface="Calibri" panose="020F0502020204030204" pitchFamily="34" charset="0"/>
              </a:rPr>
              <a:t>word “Crystal” refers to the degree of hardness and the different colors of the methodology in much the same way that a crystal can have various degrees of hardness and variety of colors</a:t>
            </a:r>
            <a:r>
              <a:rPr lang="en-US" altLang="en-US" sz="2400" dirty="0" smtClean="0">
                <a:latin typeface="Calibri" panose="020F0502020204030204" pitchFamily="34" charset="0"/>
              </a:rPr>
              <a:t>.</a:t>
            </a:r>
            <a:endParaRPr lang="en-US" altLang="en-US" sz="2400" dirty="0">
              <a:latin typeface="Calibri" panose="020F0502020204030204" pitchFamily="34" charset="0"/>
            </a:endParaRPr>
          </a:p>
          <a:p>
            <a:pPr lvl="1" hangingPunct="1">
              <a:lnSpc>
                <a:spcPct val="146000"/>
              </a:lnSpc>
              <a:buSzPct val="45000"/>
              <a:buFont typeface="Wingdings" panose="05000000000000000000" pitchFamily="2" charset="2"/>
              <a:buChar char=""/>
            </a:pPr>
            <a:r>
              <a:rPr lang="en-US" altLang="en-US" sz="2400" dirty="0">
                <a:latin typeface="Calibri" panose="020F0502020204030204" pitchFamily="34" charset="0"/>
              </a:rPr>
              <a:t>The degree of hardness pertains to the use of rigor and ceremony i.e. as the hardness increases the amount of required documentation, processes and procedures </a:t>
            </a:r>
            <a:r>
              <a:rPr lang="en-US" altLang="en-US" sz="2400" dirty="0" smtClean="0">
                <a:latin typeface="Calibri" panose="020F0502020204030204" pitchFamily="34" charset="0"/>
              </a:rPr>
              <a:t>increases.</a:t>
            </a:r>
          </a:p>
          <a:p>
            <a:pPr hangingPunct="1">
              <a:lnSpc>
                <a:spcPct val="146000"/>
              </a:lnSpc>
              <a:buClrTx/>
              <a:buSzTx/>
              <a:buFontTx/>
              <a:buNone/>
            </a:pPr>
            <a:endParaRPr lang="en-US" altLang="en-US" sz="2400" dirty="0">
              <a:latin typeface="Calibri" panose="020F0502020204030204" pitchFamily="34" charset="0"/>
            </a:endParaRPr>
          </a:p>
        </p:txBody>
      </p:sp>
      <p:sp>
        <p:nvSpPr>
          <p:cNvPr id="2" name="TextBox 1"/>
          <p:cNvSpPr txBox="1"/>
          <p:nvPr/>
        </p:nvSpPr>
        <p:spPr>
          <a:xfrm>
            <a:off x="685800" y="152400"/>
            <a:ext cx="4343400" cy="823623"/>
          </a:xfrm>
          <a:prstGeom prst="rect">
            <a:avLst/>
          </a:prstGeom>
          <a:noFill/>
        </p:spPr>
        <p:txBody>
          <a:bodyPr wrap="square" rtlCol="0">
            <a:spAutoFit/>
          </a:bodyPr>
          <a:lstStyle/>
          <a:p>
            <a:pPr hangingPunct="1">
              <a:lnSpc>
                <a:spcPct val="98000"/>
              </a:lnSpc>
            </a:pPr>
            <a:r>
              <a:rPr lang="en-US" altLang="en-US" sz="2400" b="1" dirty="0">
                <a:solidFill>
                  <a:schemeClr val="bg1"/>
                </a:solidFill>
                <a:latin typeface="Calibri" panose="020F0502020204030204" pitchFamily="34" charset="0"/>
              </a:rPr>
              <a:t>Crystal Methodology</a:t>
            </a:r>
          </a:p>
          <a:p>
            <a:endParaRPr lang="en-IN" sz="2400" dirty="0">
              <a:solidFill>
                <a:schemeClr val="bg1"/>
              </a:solidFill>
            </a:endParaRPr>
          </a:p>
        </p:txBody>
      </p:sp>
    </p:spTree>
    <p:extLst>
      <p:ext uri="{BB962C8B-B14F-4D97-AF65-F5344CB8AC3E}">
        <p14:creationId xmlns:p14="http://schemas.microsoft.com/office/powerpoint/2010/main" val="190211269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ChangeArrowheads="1"/>
          </p:cNvSpPr>
          <p:nvPr/>
        </p:nvSpPr>
        <p:spPr bwMode="auto">
          <a:xfrm>
            <a:off x="381000" y="1371600"/>
            <a:ext cx="8534400" cy="568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896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marL="738188" indent="-280988">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lvl="1" hangingPunct="1">
              <a:lnSpc>
                <a:spcPct val="146000"/>
              </a:lnSpc>
              <a:buSzPct val="45000"/>
              <a:buFont typeface="Wingdings" panose="05000000000000000000" pitchFamily="2" charset="2"/>
              <a:buChar char=""/>
            </a:pPr>
            <a:r>
              <a:rPr lang="en-US" altLang="en-US" sz="2400" dirty="0">
                <a:latin typeface="Calibri" panose="020F0502020204030204" pitchFamily="34" charset="0"/>
              </a:rPr>
              <a:t>The color is concerned with the “heaviness” of the project. The lighter the color the fewer the number of people on the project whereas the darker the color indicates the requirement for more resources</a:t>
            </a:r>
          </a:p>
          <a:p>
            <a:pPr hangingPunct="1">
              <a:lnSpc>
                <a:spcPct val="146000"/>
              </a:lnSpc>
              <a:buClrTx/>
              <a:buSzTx/>
              <a:buFontTx/>
              <a:buNone/>
            </a:pPr>
            <a:endParaRPr lang="en-US" altLang="en-US" sz="2400" dirty="0">
              <a:latin typeface="Calibri" panose="020F0502020204030204" pitchFamily="34" charset="0"/>
            </a:endParaRPr>
          </a:p>
        </p:txBody>
      </p:sp>
      <p:sp>
        <p:nvSpPr>
          <p:cNvPr id="2" name="TextBox 1"/>
          <p:cNvSpPr txBox="1"/>
          <p:nvPr/>
        </p:nvSpPr>
        <p:spPr>
          <a:xfrm>
            <a:off x="685800" y="152400"/>
            <a:ext cx="4343400" cy="823623"/>
          </a:xfrm>
          <a:prstGeom prst="rect">
            <a:avLst/>
          </a:prstGeom>
          <a:noFill/>
        </p:spPr>
        <p:txBody>
          <a:bodyPr wrap="square" rtlCol="0">
            <a:spAutoFit/>
          </a:bodyPr>
          <a:lstStyle/>
          <a:p>
            <a:pPr hangingPunct="1">
              <a:lnSpc>
                <a:spcPct val="98000"/>
              </a:lnSpc>
            </a:pPr>
            <a:r>
              <a:rPr lang="en-US" altLang="en-US" sz="2400" b="1" dirty="0">
                <a:solidFill>
                  <a:schemeClr val="bg1"/>
                </a:solidFill>
                <a:latin typeface="Calibri" panose="020F0502020204030204" pitchFamily="34" charset="0"/>
              </a:rPr>
              <a:t>Crystal Methodology</a:t>
            </a:r>
          </a:p>
          <a:p>
            <a:endParaRPr lang="en-IN" sz="2400" dirty="0">
              <a:solidFill>
                <a:schemeClr val="bg1"/>
              </a:solidFill>
            </a:endParaRPr>
          </a:p>
        </p:txBody>
      </p:sp>
    </p:spTree>
    <p:extLst>
      <p:ext uri="{BB962C8B-B14F-4D97-AF65-F5344CB8AC3E}">
        <p14:creationId xmlns:p14="http://schemas.microsoft.com/office/powerpoint/2010/main" val="347732362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 Box 1"/>
          <p:cNvSpPr txBox="1">
            <a:spLocks noChangeArrowheads="1"/>
          </p:cNvSpPr>
          <p:nvPr/>
        </p:nvSpPr>
        <p:spPr bwMode="auto">
          <a:xfrm>
            <a:off x="373063" y="1227138"/>
            <a:ext cx="8458200" cy="3622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marL="738188" indent="-280988">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hangingPunct="1">
              <a:lnSpc>
                <a:spcPct val="98000"/>
              </a:lnSpc>
            </a:pPr>
            <a:r>
              <a:rPr lang="en-US" altLang="en-US" sz="2400" b="1" dirty="0">
                <a:latin typeface="Calibri" panose="020F0502020204030204" pitchFamily="34" charset="0"/>
              </a:rPr>
              <a:t>The color of the methods as follows</a:t>
            </a:r>
          </a:p>
          <a:p>
            <a:pPr hangingPunct="1">
              <a:lnSpc>
                <a:spcPct val="100000"/>
              </a:lnSpc>
            </a:pPr>
            <a:endParaRPr lang="en-US" altLang="en-US" sz="2400" b="1" dirty="0">
              <a:latin typeface="Calibri" panose="020F0502020204030204" pitchFamily="34" charset="0"/>
            </a:endParaRPr>
          </a:p>
          <a:p>
            <a:pPr hangingPunct="1">
              <a:lnSpc>
                <a:spcPct val="146000"/>
              </a:lnSpc>
            </a:pPr>
            <a:r>
              <a:rPr lang="en-US" altLang="en-US" sz="2400" dirty="0">
                <a:latin typeface="Calibri" panose="020F0502020204030204" pitchFamily="34" charset="0"/>
              </a:rPr>
              <a:t> Clear, Yellow, Orange, Orange Web, Red, Magenta, and Blue. </a:t>
            </a:r>
          </a:p>
          <a:p>
            <a:pPr hangingPunct="1">
              <a:lnSpc>
                <a:spcPct val="100000"/>
              </a:lnSpc>
            </a:pPr>
            <a:endParaRPr lang="en-US" altLang="en-US" sz="2400" dirty="0">
              <a:latin typeface="Calibri" panose="020F0502020204030204" pitchFamily="34" charset="0"/>
            </a:endParaRPr>
          </a:p>
          <a:p>
            <a:pPr hangingPunct="1">
              <a:lnSpc>
                <a:spcPct val="146000"/>
              </a:lnSpc>
            </a:pPr>
            <a:r>
              <a:rPr lang="en-US" altLang="en-US" sz="2400" b="1" dirty="0">
                <a:latin typeface="Calibri" panose="020F0502020204030204" pitchFamily="34" charset="0"/>
              </a:rPr>
              <a:t>Rules for Crystal method:</a:t>
            </a:r>
          </a:p>
          <a:p>
            <a:pPr hangingPunct="1">
              <a:lnSpc>
                <a:spcPct val="100000"/>
              </a:lnSpc>
            </a:pPr>
            <a:endParaRPr lang="en-US" altLang="en-US" sz="2400" b="1" dirty="0">
              <a:latin typeface="Calibri" panose="020F0502020204030204" pitchFamily="34" charset="0"/>
            </a:endParaRPr>
          </a:p>
          <a:p>
            <a:pPr lvl="1" hangingPunct="1">
              <a:lnSpc>
                <a:spcPct val="146000"/>
              </a:lnSpc>
              <a:buSzPct val="45000"/>
              <a:buFont typeface="Wingdings" panose="05000000000000000000" pitchFamily="2" charset="2"/>
              <a:buChar char=""/>
            </a:pPr>
            <a:r>
              <a:rPr lang="en-US" altLang="en-US" sz="2400" dirty="0">
                <a:latin typeface="Calibri" panose="020F0502020204030204" pitchFamily="34" charset="0"/>
              </a:rPr>
              <a:t>The project must use incremental development with increments of four months or less with a string preference of one to three months.</a:t>
            </a:r>
          </a:p>
          <a:p>
            <a:pPr lvl="1" hangingPunct="1">
              <a:lnSpc>
                <a:spcPct val="146000"/>
              </a:lnSpc>
              <a:buSzPct val="45000"/>
              <a:buFont typeface="Wingdings" panose="05000000000000000000" pitchFamily="2" charset="2"/>
              <a:buChar char=""/>
            </a:pPr>
            <a:r>
              <a:rPr lang="en-US" altLang="en-US" sz="2400" dirty="0">
                <a:latin typeface="Calibri" panose="020F0502020204030204" pitchFamily="34" charset="0"/>
              </a:rPr>
              <a:t>The team must hold both pre- and post- reflection with a strong preference for mid-project reflection workshops.</a:t>
            </a:r>
          </a:p>
          <a:p>
            <a:pPr hangingPunct="1">
              <a:lnSpc>
                <a:spcPct val="146000"/>
              </a:lnSpc>
              <a:buClrTx/>
              <a:buSzTx/>
              <a:buFontTx/>
              <a:buNone/>
            </a:pPr>
            <a:endParaRPr lang="en-US" altLang="en-US" sz="2400" dirty="0">
              <a:latin typeface="Calibri" panose="020F0502020204030204" pitchFamily="34" charset="0"/>
            </a:endParaRPr>
          </a:p>
          <a:p>
            <a:pPr hangingPunct="1">
              <a:lnSpc>
                <a:spcPct val="146000"/>
              </a:lnSpc>
              <a:buClrTx/>
              <a:buSzTx/>
              <a:buFontTx/>
              <a:buNone/>
            </a:pPr>
            <a:endParaRPr lang="en-US" altLang="en-US" sz="2400" dirty="0">
              <a:latin typeface="Calibri" panose="020F0502020204030204" pitchFamily="34" charset="0"/>
            </a:endParaRPr>
          </a:p>
          <a:p>
            <a:pPr hangingPunct="1">
              <a:lnSpc>
                <a:spcPct val="146000"/>
              </a:lnSpc>
              <a:buClrTx/>
              <a:buSzTx/>
              <a:buFontTx/>
              <a:buNone/>
            </a:pPr>
            <a:endParaRPr lang="en-US" altLang="en-US" sz="2400" dirty="0">
              <a:latin typeface="Calibri" panose="020F0502020204030204" pitchFamily="34" charset="0"/>
            </a:endParaRPr>
          </a:p>
          <a:p>
            <a:pPr hangingPunct="1">
              <a:lnSpc>
                <a:spcPct val="146000"/>
              </a:lnSpc>
              <a:buClrTx/>
              <a:buSzTx/>
              <a:buFontTx/>
              <a:buNone/>
            </a:pPr>
            <a:endParaRPr lang="en-US" altLang="en-US" sz="2400" dirty="0">
              <a:latin typeface="Calibri" panose="020F0502020204030204" pitchFamily="34" charset="0"/>
            </a:endParaRPr>
          </a:p>
        </p:txBody>
      </p:sp>
      <p:sp>
        <p:nvSpPr>
          <p:cNvPr id="2" name="Rectangle 1"/>
          <p:cNvSpPr/>
          <p:nvPr/>
        </p:nvSpPr>
        <p:spPr>
          <a:xfrm>
            <a:off x="373063" y="152400"/>
            <a:ext cx="4503737" cy="454292"/>
          </a:xfrm>
          <a:prstGeom prst="rect">
            <a:avLst/>
          </a:prstGeom>
        </p:spPr>
        <p:txBody>
          <a:bodyPr wrap="square">
            <a:spAutoFit/>
          </a:bodyPr>
          <a:lstStyle/>
          <a:p>
            <a:pPr hangingPunct="1">
              <a:lnSpc>
                <a:spcPct val="98000"/>
              </a:lnSpc>
            </a:pPr>
            <a:r>
              <a:rPr lang="en-US" altLang="en-US" sz="2400" b="1" dirty="0">
                <a:solidFill>
                  <a:schemeClr val="bg1"/>
                </a:solidFill>
                <a:latin typeface="Calibri" panose="020F0502020204030204" pitchFamily="34" charset="0"/>
              </a:rPr>
              <a:t>Crystal Methodology</a:t>
            </a:r>
            <a:endParaRPr lang="en-US" altLang="en-US" sz="2400" b="1" dirty="0">
              <a:solidFill>
                <a:schemeClr val="bg1"/>
              </a:solidFill>
              <a:latin typeface="Calibri" panose="020F0502020204030204" pitchFamily="34" charset="0"/>
            </a:endParaRPr>
          </a:p>
        </p:txBody>
      </p:sp>
    </p:spTree>
    <p:extLst>
      <p:ext uri="{BB962C8B-B14F-4D97-AF65-F5344CB8AC3E}">
        <p14:creationId xmlns:p14="http://schemas.microsoft.com/office/powerpoint/2010/main" val="1382420308"/>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ChangeArrowheads="1"/>
          </p:cNvSpPr>
          <p:nvPr/>
        </p:nvSpPr>
        <p:spPr bwMode="auto">
          <a:xfrm>
            <a:off x="341313" y="1201738"/>
            <a:ext cx="8153400" cy="3935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marL="738188" indent="-280988">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lvl="1" hangingPunct="1">
              <a:lnSpc>
                <a:spcPct val="195000"/>
              </a:lnSpc>
              <a:buSzPct val="45000"/>
              <a:buFont typeface="Wingdings" panose="05000000000000000000" pitchFamily="2" charset="2"/>
              <a:buChar char=""/>
            </a:pPr>
            <a:r>
              <a:rPr lang="en-US" altLang="en-US" dirty="0" smtClean="0">
                <a:latin typeface="Calibril" charset="0"/>
              </a:rPr>
              <a:t>A </a:t>
            </a:r>
            <a:r>
              <a:rPr lang="en-US" altLang="en-US" dirty="0">
                <a:latin typeface="Calibril" charset="0"/>
              </a:rPr>
              <a:t>short iteration framework for software development. It focuses on building an object model, build feature list, plan by feature, design by feature, and build by feature.</a:t>
            </a:r>
          </a:p>
          <a:p>
            <a:pPr lvl="1" hangingPunct="1">
              <a:lnSpc>
                <a:spcPct val="195000"/>
              </a:lnSpc>
              <a:buSzPct val="45000"/>
              <a:buFont typeface="Wingdings" panose="05000000000000000000" pitchFamily="2" charset="2"/>
              <a:buChar char=""/>
            </a:pPr>
            <a:r>
              <a:rPr lang="en-US" altLang="en-US" dirty="0">
                <a:latin typeface="Calibril" charset="0"/>
              </a:rPr>
              <a:t>Emphasizes Quality at each step.</a:t>
            </a:r>
          </a:p>
          <a:p>
            <a:pPr lvl="1" hangingPunct="1">
              <a:lnSpc>
                <a:spcPct val="195000"/>
              </a:lnSpc>
              <a:buSzPct val="45000"/>
              <a:buFont typeface="Wingdings" panose="05000000000000000000" pitchFamily="2" charset="2"/>
              <a:buChar char=""/>
            </a:pPr>
            <a:r>
              <a:rPr lang="en-US" altLang="en-US" dirty="0">
                <a:latin typeface="Calibril" charset="0"/>
              </a:rPr>
              <a:t>Delivers frequent, tangible, working results.</a:t>
            </a:r>
          </a:p>
          <a:p>
            <a:pPr lvl="1" hangingPunct="1">
              <a:lnSpc>
                <a:spcPct val="195000"/>
              </a:lnSpc>
              <a:buSzPct val="45000"/>
              <a:buFont typeface="Wingdings" panose="05000000000000000000" pitchFamily="2" charset="2"/>
              <a:buChar char=""/>
            </a:pPr>
            <a:r>
              <a:rPr lang="en-US" altLang="en-US" dirty="0">
                <a:latin typeface="Calibril" charset="0"/>
              </a:rPr>
              <a:t>Accurate &amp; meaningful Project Progress Tracking.</a:t>
            </a:r>
          </a:p>
          <a:p>
            <a:pPr lvl="1" hangingPunct="1">
              <a:lnSpc>
                <a:spcPct val="195000"/>
              </a:lnSpc>
              <a:buSzPct val="45000"/>
              <a:buFont typeface="Wingdings" panose="05000000000000000000" pitchFamily="2" charset="2"/>
              <a:buChar char=""/>
            </a:pPr>
            <a:r>
              <a:rPr lang="en-US" altLang="en-US" dirty="0">
                <a:latin typeface="Calibril" charset="0"/>
              </a:rPr>
              <a:t>Combines many of the best practices of  other agile models.</a:t>
            </a:r>
          </a:p>
          <a:p>
            <a:pPr lvl="1" hangingPunct="1">
              <a:lnSpc>
                <a:spcPct val="195000"/>
              </a:lnSpc>
              <a:buSzPct val="45000"/>
              <a:buFont typeface="Wingdings" panose="05000000000000000000" pitchFamily="2" charset="2"/>
              <a:buChar char=""/>
            </a:pPr>
            <a:r>
              <a:rPr lang="en-US" altLang="en-US" dirty="0">
                <a:latin typeface="Calibril" charset="0"/>
              </a:rPr>
              <a:t>Puts less focus on initial design and  quickly gets to the point where the team can  deliver new functionality to the project feature  by feature.</a:t>
            </a:r>
          </a:p>
        </p:txBody>
      </p:sp>
      <p:sp>
        <p:nvSpPr>
          <p:cNvPr id="2" name="Rectangle 1"/>
          <p:cNvSpPr/>
          <p:nvPr/>
        </p:nvSpPr>
        <p:spPr>
          <a:xfrm>
            <a:off x="341313" y="228600"/>
            <a:ext cx="5373687" cy="393954"/>
          </a:xfrm>
          <a:prstGeom prst="rect">
            <a:avLst/>
          </a:prstGeom>
        </p:spPr>
        <p:txBody>
          <a:bodyPr wrap="square">
            <a:spAutoFit/>
          </a:bodyPr>
          <a:lstStyle/>
          <a:p>
            <a:pPr hangingPunct="1">
              <a:lnSpc>
                <a:spcPct val="98000"/>
              </a:lnSpc>
            </a:pPr>
            <a:r>
              <a:rPr lang="en-US" altLang="en-US" sz="2000" b="1" dirty="0">
                <a:solidFill>
                  <a:schemeClr val="bg1"/>
                </a:solidFill>
                <a:latin typeface="Calibril" charset="0"/>
              </a:rPr>
              <a:t>Feature Driven Development (FDD)</a:t>
            </a:r>
            <a:endParaRPr lang="en-US" altLang="en-US" sz="2000" b="1" dirty="0">
              <a:solidFill>
                <a:schemeClr val="bg1"/>
              </a:solidFill>
              <a:latin typeface="Calibril" charset="0"/>
            </a:endParaRPr>
          </a:p>
        </p:txBody>
      </p:sp>
    </p:spTree>
    <p:extLst>
      <p:ext uri="{BB962C8B-B14F-4D97-AF65-F5344CB8AC3E}">
        <p14:creationId xmlns:p14="http://schemas.microsoft.com/office/powerpoint/2010/main" val="344379958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8" y="1906588"/>
            <a:ext cx="8177212" cy="22844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8914" name="Rectangle 2"/>
          <p:cNvSpPr>
            <a:spLocks noChangeArrowheads="1"/>
          </p:cNvSpPr>
          <p:nvPr/>
        </p:nvSpPr>
        <p:spPr bwMode="auto">
          <a:xfrm>
            <a:off x="357188" y="228600"/>
            <a:ext cx="4572000"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896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hangingPunct="1">
              <a:lnSpc>
                <a:spcPct val="98000"/>
              </a:lnSpc>
            </a:pPr>
            <a:r>
              <a:rPr lang="en-US" altLang="en-US" sz="2800" b="1" dirty="0">
                <a:solidFill>
                  <a:schemeClr val="bg1"/>
                </a:solidFill>
                <a:latin typeface="Calibri" panose="020F0502020204030204" pitchFamily="34" charset="0"/>
              </a:rPr>
              <a:t>Process involved in FDD</a:t>
            </a:r>
          </a:p>
          <a:p>
            <a:pPr hangingPunct="1">
              <a:lnSpc>
                <a:spcPct val="95000"/>
              </a:lnSpc>
            </a:pPr>
            <a:endParaRPr lang="en-US" altLang="en-US" sz="2800" b="1" dirty="0">
              <a:solidFill>
                <a:schemeClr val="bg1"/>
              </a:solidFill>
              <a:latin typeface="Times New Roman" panose="02020603050405020304" pitchFamily="18" charset="0"/>
            </a:endParaRPr>
          </a:p>
          <a:p>
            <a:pPr hangingPunct="1">
              <a:lnSpc>
                <a:spcPct val="95000"/>
              </a:lnSpc>
            </a:pPr>
            <a:endParaRPr lang="en-US" altLang="en-US" sz="2800" b="1" dirty="0">
              <a:solidFill>
                <a:schemeClr val="bg1"/>
              </a:solidFill>
              <a:latin typeface="Times New Roman" panose="02020603050405020304" pitchFamily="18" charset="0"/>
            </a:endParaRPr>
          </a:p>
        </p:txBody>
      </p:sp>
    </p:spTree>
    <p:extLst>
      <p:ext uri="{BB962C8B-B14F-4D97-AF65-F5344CB8AC3E}">
        <p14:creationId xmlns:p14="http://schemas.microsoft.com/office/powerpoint/2010/main" val="18417216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What is a process?</a:t>
            </a:r>
            <a:endParaRPr lang="en-IN" smtClean="0"/>
          </a:p>
        </p:txBody>
      </p:sp>
      <p:sp>
        <p:nvSpPr>
          <p:cNvPr id="7171" name="Rectangle 3"/>
          <p:cNvSpPr>
            <a:spLocks noGrp="1" noChangeArrowheads="1"/>
          </p:cNvSpPr>
          <p:nvPr>
            <p:ph type="body" idx="1"/>
          </p:nvPr>
        </p:nvSpPr>
        <p:spPr/>
        <p:txBody>
          <a:bodyPr/>
          <a:lstStyle/>
          <a:p>
            <a:pPr eaLnBrk="1" hangingPunct="1"/>
            <a:r>
              <a:rPr lang="en-US" smtClean="0"/>
              <a:t>“An </a:t>
            </a:r>
            <a:r>
              <a:rPr lang="en-US" i="1" smtClean="0"/>
              <a:t>organized</a:t>
            </a:r>
            <a:r>
              <a:rPr lang="en-US" smtClean="0"/>
              <a:t> group of </a:t>
            </a:r>
            <a:r>
              <a:rPr lang="en-US" i="1" smtClean="0"/>
              <a:t>related</a:t>
            </a:r>
            <a:r>
              <a:rPr lang="en-US" smtClean="0"/>
              <a:t> activities that </a:t>
            </a:r>
            <a:r>
              <a:rPr lang="en-US" i="1" smtClean="0"/>
              <a:t>work together</a:t>
            </a:r>
            <a:r>
              <a:rPr lang="en-US" smtClean="0"/>
              <a:t> to </a:t>
            </a:r>
            <a:r>
              <a:rPr lang="en-US" i="1" smtClean="0"/>
              <a:t>transform</a:t>
            </a:r>
            <a:r>
              <a:rPr lang="en-US" smtClean="0"/>
              <a:t> one or more kinds of </a:t>
            </a:r>
            <a:r>
              <a:rPr lang="en-US" i="1" smtClean="0"/>
              <a:t>input</a:t>
            </a:r>
            <a:r>
              <a:rPr lang="en-US" smtClean="0"/>
              <a:t> into </a:t>
            </a:r>
            <a:r>
              <a:rPr lang="en-US" i="1" smtClean="0"/>
              <a:t>outputs</a:t>
            </a:r>
            <a:r>
              <a:rPr lang="en-US" smtClean="0"/>
              <a:t> that are </a:t>
            </a:r>
            <a:r>
              <a:rPr lang="en-US" i="1" smtClean="0"/>
              <a:t>of value</a:t>
            </a:r>
            <a:r>
              <a:rPr lang="en-US" smtClean="0"/>
              <a:t>…”</a:t>
            </a:r>
          </a:p>
          <a:p>
            <a:pPr lvl="2" eaLnBrk="1" hangingPunct="1">
              <a:buFontTx/>
              <a:buNone/>
            </a:pPr>
            <a:r>
              <a:rPr lang="en-US" smtClean="0"/>
              <a:t>		-- Michael Hammer (The Agenda)</a:t>
            </a:r>
          </a:p>
          <a:p>
            <a:pPr eaLnBrk="1" hangingPunct="1">
              <a:buFontTx/>
              <a:buNone/>
            </a:pPr>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ChangeArrowheads="1"/>
          </p:cNvSpPr>
          <p:nvPr/>
        </p:nvSpPr>
        <p:spPr bwMode="auto">
          <a:xfrm>
            <a:off x="304800" y="1314450"/>
            <a:ext cx="8229600"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marL="738188" indent="-280988">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hangingPunct="1">
              <a:lnSpc>
                <a:spcPct val="98000"/>
              </a:lnSpc>
            </a:pPr>
            <a:r>
              <a:rPr lang="en-US" altLang="en-US" sz="2400" b="1" dirty="0">
                <a:latin typeface="Calibri" panose="020F0502020204030204" pitchFamily="34" charset="0"/>
              </a:rPr>
              <a:t>Advantages</a:t>
            </a:r>
          </a:p>
          <a:p>
            <a:pPr lvl="1" hangingPunct="1">
              <a:lnSpc>
                <a:spcPct val="195000"/>
              </a:lnSpc>
              <a:buSzPct val="45000"/>
              <a:buFont typeface="Wingdings" panose="05000000000000000000" pitchFamily="2" charset="2"/>
              <a:buChar char=""/>
            </a:pPr>
            <a:r>
              <a:rPr lang="en-US" altLang="en-US" sz="2400" dirty="0">
                <a:latin typeface="Calibri" panose="020F0502020204030204" pitchFamily="34" charset="0"/>
              </a:rPr>
              <a:t>FDD combines many of the best practices of  other agile models</a:t>
            </a:r>
          </a:p>
          <a:p>
            <a:pPr lvl="1" hangingPunct="1">
              <a:lnSpc>
                <a:spcPct val="195000"/>
              </a:lnSpc>
              <a:buSzPct val="45000"/>
              <a:buFont typeface="Wingdings" panose="05000000000000000000" pitchFamily="2" charset="2"/>
              <a:buChar char=""/>
            </a:pPr>
            <a:r>
              <a:rPr lang="en-US" altLang="en-US" sz="2400" dirty="0">
                <a:latin typeface="Calibri" panose="020F0502020204030204" pitchFamily="34" charset="0"/>
              </a:rPr>
              <a:t>FDD was initially created for and is more  geared towards large project teams </a:t>
            </a:r>
          </a:p>
          <a:p>
            <a:pPr lvl="1" hangingPunct="1">
              <a:lnSpc>
                <a:spcPct val="195000"/>
              </a:lnSpc>
              <a:buSzPct val="45000"/>
              <a:buFont typeface="Wingdings" panose="05000000000000000000" pitchFamily="2" charset="2"/>
              <a:buChar char=""/>
            </a:pPr>
            <a:r>
              <a:rPr lang="en-US" altLang="en-US" sz="2400" dirty="0">
                <a:latin typeface="Calibri" panose="020F0502020204030204" pitchFamily="34" charset="0"/>
              </a:rPr>
              <a:t>FDD puts less focus on initial design and  quickly gets to the point where the team can  deliver new functionality to the project  feature by feature</a:t>
            </a:r>
          </a:p>
        </p:txBody>
      </p:sp>
      <p:sp>
        <p:nvSpPr>
          <p:cNvPr id="3" name="Rectangle 2"/>
          <p:cNvSpPr>
            <a:spLocks noChangeArrowheads="1"/>
          </p:cNvSpPr>
          <p:nvPr/>
        </p:nvSpPr>
        <p:spPr bwMode="auto">
          <a:xfrm>
            <a:off x="357188" y="228600"/>
            <a:ext cx="4572000"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896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hangingPunct="1">
              <a:lnSpc>
                <a:spcPct val="98000"/>
              </a:lnSpc>
            </a:pPr>
            <a:r>
              <a:rPr lang="en-US" altLang="en-US" sz="2800" b="1" dirty="0">
                <a:solidFill>
                  <a:schemeClr val="bg1"/>
                </a:solidFill>
                <a:latin typeface="Calibri" panose="020F0502020204030204" pitchFamily="34" charset="0"/>
              </a:rPr>
              <a:t>Process involved in FDD</a:t>
            </a:r>
          </a:p>
          <a:p>
            <a:pPr hangingPunct="1">
              <a:lnSpc>
                <a:spcPct val="95000"/>
              </a:lnSpc>
            </a:pPr>
            <a:endParaRPr lang="en-US" altLang="en-US" sz="2800" b="1" dirty="0">
              <a:solidFill>
                <a:schemeClr val="bg1"/>
              </a:solidFill>
              <a:latin typeface="Times New Roman" panose="02020603050405020304" pitchFamily="18" charset="0"/>
            </a:endParaRPr>
          </a:p>
          <a:p>
            <a:pPr hangingPunct="1">
              <a:lnSpc>
                <a:spcPct val="95000"/>
              </a:lnSpc>
            </a:pPr>
            <a:endParaRPr lang="en-US" altLang="en-US" sz="2800" b="1" dirty="0">
              <a:solidFill>
                <a:schemeClr val="bg1"/>
              </a:solidFill>
              <a:latin typeface="Times New Roman" panose="02020603050405020304" pitchFamily="18" charset="0"/>
            </a:endParaRPr>
          </a:p>
        </p:txBody>
      </p:sp>
    </p:spTree>
    <p:extLst>
      <p:ext uri="{BB962C8B-B14F-4D97-AF65-F5344CB8AC3E}">
        <p14:creationId xmlns:p14="http://schemas.microsoft.com/office/powerpoint/2010/main" val="34190709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ChangeArrowheads="1"/>
          </p:cNvSpPr>
          <p:nvPr/>
        </p:nvSpPr>
        <p:spPr bwMode="auto">
          <a:xfrm>
            <a:off x="381000" y="981075"/>
            <a:ext cx="7848600" cy="526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marL="738188" indent="-280988">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algn="just" hangingPunct="1">
              <a:lnSpc>
                <a:spcPct val="98000"/>
              </a:lnSpc>
            </a:pPr>
            <a:r>
              <a:rPr lang="en-US" altLang="en-US" sz="1600" b="1" dirty="0">
                <a:latin typeface="Calibri" panose="020F0502020204030204" pitchFamily="34" charset="0"/>
              </a:rPr>
              <a:t>Lean Software Development</a:t>
            </a:r>
          </a:p>
          <a:p>
            <a:pPr algn="just" hangingPunct="1">
              <a:lnSpc>
                <a:spcPct val="146000"/>
              </a:lnSpc>
            </a:pPr>
            <a:endParaRPr lang="en-US" altLang="en-US" sz="1600" b="1" dirty="0">
              <a:latin typeface="Calibri" panose="020F0502020204030204" pitchFamily="34" charset="0"/>
            </a:endParaRPr>
          </a:p>
          <a:p>
            <a:pPr algn="just" hangingPunct="1">
              <a:lnSpc>
                <a:spcPct val="146000"/>
              </a:lnSpc>
            </a:pPr>
            <a:r>
              <a:rPr lang="en-US" altLang="en-US" sz="1600" dirty="0">
                <a:latin typeface="Calibri" panose="020F0502020204030204" pitchFamily="34" charset="0"/>
              </a:rPr>
              <a:t>The methodology of lean software development is the application of lean manufacturing principles when developing software. It is quite close  to scrum methodology which is known for its application in problematic projects. </a:t>
            </a:r>
          </a:p>
          <a:p>
            <a:pPr hangingPunct="1">
              <a:lnSpc>
                <a:spcPct val="195000"/>
              </a:lnSpc>
            </a:pPr>
            <a:r>
              <a:rPr lang="en-US" altLang="en-US" sz="1600" b="1" dirty="0">
                <a:latin typeface="Calibri" panose="020F0502020204030204" pitchFamily="34" charset="0"/>
              </a:rPr>
              <a:t>Principles of Lean software Development:</a:t>
            </a:r>
          </a:p>
          <a:p>
            <a:pPr lvl="1" hangingPunct="1">
              <a:lnSpc>
                <a:spcPct val="195000"/>
              </a:lnSpc>
              <a:buSzPct val="45000"/>
              <a:buFont typeface="Wingdings" panose="05000000000000000000" pitchFamily="2" charset="2"/>
              <a:buChar char=""/>
            </a:pPr>
            <a:r>
              <a:rPr lang="en-US" altLang="en-US" sz="1600" dirty="0">
                <a:latin typeface="Calibri" panose="020F0502020204030204" pitchFamily="34" charset="0"/>
              </a:rPr>
              <a:t>Eliminate waste. </a:t>
            </a:r>
          </a:p>
          <a:p>
            <a:pPr lvl="1" hangingPunct="1">
              <a:lnSpc>
                <a:spcPct val="195000"/>
              </a:lnSpc>
              <a:buSzPct val="45000"/>
              <a:buFont typeface="Wingdings" panose="05000000000000000000" pitchFamily="2" charset="2"/>
              <a:buChar char=""/>
            </a:pPr>
            <a:r>
              <a:rPr lang="en-US" altLang="en-US" sz="1600" dirty="0">
                <a:latin typeface="Calibri" panose="020F0502020204030204" pitchFamily="34" charset="0"/>
              </a:rPr>
              <a:t>Build in quality.</a:t>
            </a:r>
          </a:p>
          <a:p>
            <a:pPr lvl="1" hangingPunct="1">
              <a:lnSpc>
                <a:spcPct val="195000"/>
              </a:lnSpc>
              <a:buSzPct val="45000"/>
              <a:buFont typeface="Wingdings" panose="05000000000000000000" pitchFamily="2" charset="2"/>
              <a:buChar char=""/>
            </a:pPr>
            <a:r>
              <a:rPr lang="en-US" altLang="en-US" sz="1600" dirty="0">
                <a:latin typeface="Calibri" panose="020F0502020204030204" pitchFamily="34" charset="0"/>
              </a:rPr>
              <a:t>Create knowledge</a:t>
            </a:r>
          </a:p>
          <a:p>
            <a:pPr lvl="1" hangingPunct="1">
              <a:lnSpc>
                <a:spcPct val="195000"/>
              </a:lnSpc>
              <a:buSzPct val="45000"/>
              <a:buFont typeface="Wingdings" panose="05000000000000000000" pitchFamily="2" charset="2"/>
              <a:buChar char=""/>
            </a:pPr>
            <a:r>
              <a:rPr lang="en-US" altLang="en-US" sz="1600" dirty="0">
                <a:latin typeface="Calibri" panose="020F0502020204030204" pitchFamily="34" charset="0"/>
              </a:rPr>
              <a:t>Defer commitment.</a:t>
            </a:r>
          </a:p>
          <a:p>
            <a:pPr lvl="1" hangingPunct="1">
              <a:lnSpc>
                <a:spcPct val="195000"/>
              </a:lnSpc>
              <a:buSzPct val="45000"/>
              <a:buFont typeface="Wingdings" panose="05000000000000000000" pitchFamily="2" charset="2"/>
              <a:buChar char=""/>
            </a:pPr>
            <a:r>
              <a:rPr lang="en-US" altLang="en-US" sz="1600" dirty="0">
                <a:latin typeface="Calibri" panose="020F0502020204030204" pitchFamily="34" charset="0"/>
              </a:rPr>
              <a:t>Deliver quickly</a:t>
            </a:r>
          </a:p>
          <a:p>
            <a:pPr lvl="1" hangingPunct="1">
              <a:lnSpc>
                <a:spcPct val="195000"/>
              </a:lnSpc>
              <a:buSzPct val="45000"/>
              <a:buFont typeface="Wingdings" panose="05000000000000000000" pitchFamily="2" charset="2"/>
              <a:buChar char=""/>
            </a:pPr>
            <a:r>
              <a:rPr lang="en-US" altLang="en-US" sz="1600" dirty="0">
                <a:latin typeface="Calibri" panose="020F0502020204030204" pitchFamily="34" charset="0"/>
              </a:rPr>
              <a:t>Respect people</a:t>
            </a:r>
          </a:p>
          <a:p>
            <a:pPr lvl="1" hangingPunct="1">
              <a:lnSpc>
                <a:spcPct val="195000"/>
              </a:lnSpc>
              <a:buSzPct val="45000"/>
              <a:buFont typeface="Wingdings" panose="05000000000000000000" pitchFamily="2" charset="2"/>
              <a:buChar char=""/>
            </a:pPr>
            <a:r>
              <a:rPr lang="en-US" altLang="en-US" sz="1600" dirty="0">
                <a:latin typeface="Calibri" panose="020F0502020204030204" pitchFamily="34" charset="0"/>
              </a:rPr>
              <a:t>Optimize the whole</a:t>
            </a:r>
          </a:p>
        </p:txBody>
      </p:sp>
      <p:sp>
        <p:nvSpPr>
          <p:cNvPr id="3" name="Rectangle 2"/>
          <p:cNvSpPr>
            <a:spLocks noChangeArrowheads="1"/>
          </p:cNvSpPr>
          <p:nvPr/>
        </p:nvSpPr>
        <p:spPr bwMode="auto">
          <a:xfrm>
            <a:off x="357188" y="228600"/>
            <a:ext cx="4572000"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896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hangingPunct="1">
              <a:lnSpc>
                <a:spcPct val="98000"/>
              </a:lnSpc>
            </a:pPr>
            <a:r>
              <a:rPr lang="en-US" altLang="en-US" sz="2800" b="1" dirty="0">
                <a:solidFill>
                  <a:schemeClr val="bg1"/>
                </a:solidFill>
                <a:latin typeface="Calibri" panose="020F0502020204030204" pitchFamily="34" charset="0"/>
              </a:rPr>
              <a:t>Process involved in FDD</a:t>
            </a:r>
          </a:p>
          <a:p>
            <a:pPr hangingPunct="1">
              <a:lnSpc>
                <a:spcPct val="95000"/>
              </a:lnSpc>
            </a:pPr>
            <a:endParaRPr lang="en-US" altLang="en-US" sz="2800" b="1" dirty="0">
              <a:solidFill>
                <a:schemeClr val="bg1"/>
              </a:solidFill>
              <a:latin typeface="Times New Roman" panose="02020603050405020304" pitchFamily="18" charset="0"/>
            </a:endParaRPr>
          </a:p>
          <a:p>
            <a:pPr hangingPunct="1">
              <a:lnSpc>
                <a:spcPct val="95000"/>
              </a:lnSpc>
            </a:pPr>
            <a:endParaRPr lang="en-US" altLang="en-US" sz="2800" b="1" dirty="0">
              <a:solidFill>
                <a:schemeClr val="bg1"/>
              </a:solidFill>
              <a:latin typeface="Times New Roman" panose="02020603050405020304" pitchFamily="18" charset="0"/>
            </a:endParaRPr>
          </a:p>
        </p:txBody>
      </p:sp>
    </p:spTree>
    <p:extLst>
      <p:ext uri="{BB962C8B-B14F-4D97-AF65-F5344CB8AC3E}">
        <p14:creationId xmlns:p14="http://schemas.microsoft.com/office/powerpoint/2010/main" val="390091221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228600" y="1295400"/>
            <a:ext cx="8686800" cy="5287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marL="738188" indent="-280988">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algn="just" hangingPunct="1">
              <a:lnSpc>
                <a:spcPct val="98000"/>
              </a:lnSpc>
            </a:pPr>
            <a:r>
              <a:rPr lang="en-US" altLang="en-US" sz="2000" b="1" dirty="0">
                <a:latin typeface="Calibril" charset="0"/>
              </a:rPr>
              <a:t>Disadvantages of Lean Software Development</a:t>
            </a:r>
          </a:p>
          <a:p>
            <a:pPr algn="just" hangingPunct="1">
              <a:lnSpc>
                <a:spcPct val="146000"/>
              </a:lnSpc>
            </a:pPr>
            <a:endParaRPr lang="en-US" altLang="en-US" sz="2000" dirty="0">
              <a:latin typeface="Calibril" charset="0"/>
            </a:endParaRPr>
          </a:p>
          <a:p>
            <a:pPr lvl="1" algn="just" hangingPunct="1">
              <a:lnSpc>
                <a:spcPct val="146000"/>
              </a:lnSpc>
              <a:buSzPct val="45000"/>
              <a:buFont typeface="Wingdings" panose="05000000000000000000" pitchFamily="2" charset="2"/>
              <a:buChar char=""/>
            </a:pPr>
            <a:r>
              <a:rPr lang="en-US" altLang="en-US" sz="2000" dirty="0">
                <a:latin typeface="Calibril" charset="0"/>
              </a:rPr>
              <a:t>The project is highly dependent on cohesiveness of the team and the individual commitments of the team members.</a:t>
            </a:r>
          </a:p>
          <a:p>
            <a:pPr algn="just" hangingPunct="1">
              <a:lnSpc>
                <a:spcPct val="146000"/>
              </a:lnSpc>
              <a:buClrTx/>
              <a:buSzTx/>
              <a:buFontTx/>
              <a:buNone/>
            </a:pPr>
            <a:endParaRPr lang="en-US" altLang="en-US" sz="2000" dirty="0">
              <a:latin typeface="Calibril" charset="0"/>
            </a:endParaRPr>
          </a:p>
          <a:p>
            <a:pPr lvl="1" algn="just" hangingPunct="1">
              <a:lnSpc>
                <a:spcPct val="146000"/>
              </a:lnSpc>
              <a:buSzPct val="45000"/>
              <a:buFont typeface="Wingdings" panose="05000000000000000000" pitchFamily="2" charset="2"/>
              <a:buChar char=""/>
            </a:pPr>
            <a:r>
              <a:rPr lang="en-US" altLang="en-US" sz="2000" dirty="0">
                <a:latin typeface="Calibril" charset="0"/>
              </a:rPr>
              <a:t>Success in the project depends on how disciplined the team members are and how exceptional are their technical skills. If you don't have a team of individuals with good skills which complement each other, then you have an immediate problem.</a:t>
            </a:r>
          </a:p>
          <a:p>
            <a:pPr algn="just" hangingPunct="1">
              <a:lnSpc>
                <a:spcPct val="146000"/>
              </a:lnSpc>
              <a:buClrTx/>
              <a:buSzTx/>
              <a:buFontTx/>
              <a:buNone/>
            </a:pPr>
            <a:endParaRPr lang="en-US" altLang="en-US" sz="2000" dirty="0">
              <a:latin typeface="Calibril" charset="0"/>
            </a:endParaRPr>
          </a:p>
          <a:p>
            <a:pPr lvl="1" algn="just" hangingPunct="1">
              <a:lnSpc>
                <a:spcPct val="146000"/>
              </a:lnSpc>
              <a:buSzPct val="45000"/>
              <a:buFont typeface="Wingdings" panose="05000000000000000000" pitchFamily="2" charset="2"/>
              <a:buChar char=""/>
            </a:pPr>
            <a:r>
              <a:rPr lang="en-US" altLang="en-US" sz="2000" dirty="0">
                <a:latin typeface="Calibril" charset="0"/>
              </a:rPr>
              <a:t>The project sponsors and clients need to know what they want and make decisions they will stick to. </a:t>
            </a:r>
          </a:p>
          <a:p>
            <a:pPr algn="just" hangingPunct="1">
              <a:lnSpc>
                <a:spcPct val="146000"/>
              </a:lnSpc>
              <a:buClrTx/>
              <a:buSzTx/>
              <a:buFontTx/>
              <a:buNone/>
            </a:pPr>
            <a:endParaRPr lang="en-US" altLang="en-US" sz="2000" dirty="0">
              <a:latin typeface="Calibril" charset="0"/>
            </a:endParaRPr>
          </a:p>
          <a:p>
            <a:pPr algn="just" hangingPunct="1">
              <a:lnSpc>
                <a:spcPct val="146000"/>
              </a:lnSpc>
              <a:buClrTx/>
              <a:buSzTx/>
              <a:buFontTx/>
              <a:buNone/>
            </a:pPr>
            <a:endParaRPr lang="en-US" altLang="en-US" sz="2000" dirty="0">
              <a:latin typeface="Calibril" charset="0"/>
            </a:endParaRPr>
          </a:p>
        </p:txBody>
      </p:sp>
      <p:sp>
        <p:nvSpPr>
          <p:cNvPr id="3" name="Rectangle 2"/>
          <p:cNvSpPr>
            <a:spLocks noChangeArrowheads="1"/>
          </p:cNvSpPr>
          <p:nvPr/>
        </p:nvSpPr>
        <p:spPr bwMode="auto">
          <a:xfrm>
            <a:off x="357188" y="228600"/>
            <a:ext cx="4572000"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896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hangingPunct="1">
              <a:lnSpc>
                <a:spcPct val="98000"/>
              </a:lnSpc>
            </a:pPr>
            <a:r>
              <a:rPr lang="en-US" altLang="en-US" sz="2800" b="1" dirty="0">
                <a:solidFill>
                  <a:schemeClr val="bg1"/>
                </a:solidFill>
                <a:latin typeface="Calibri" panose="020F0502020204030204" pitchFamily="34" charset="0"/>
              </a:rPr>
              <a:t>Process involved in FDD</a:t>
            </a:r>
          </a:p>
          <a:p>
            <a:pPr hangingPunct="1">
              <a:lnSpc>
                <a:spcPct val="95000"/>
              </a:lnSpc>
            </a:pPr>
            <a:endParaRPr lang="en-US" altLang="en-US" sz="2800" b="1" dirty="0">
              <a:solidFill>
                <a:schemeClr val="bg1"/>
              </a:solidFill>
              <a:latin typeface="Times New Roman" panose="02020603050405020304" pitchFamily="18" charset="0"/>
            </a:endParaRPr>
          </a:p>
          <a:p>
            <a:pPr hangingPunct="1">
              <a:lnSpc>
                <a:spcPct val="95000"/>
              </a:lnSpc>
            </a:pPr>
            <a:endParaRPr lang="en-US" altLang="en-US" sz="2800" b="1" dirty="0">
              <a:solidFill>
                <a:schemeClr val="bg1"/>
              </a:solidFill>
              <a:latin typeface="Times New Roman" panose="02020603050405020304" pitchFamily="18" charset="0"/>
            </a:endParaRPr>
          </a:p>
        </p:txBody>
      </p:sp>
    </p:spTree>
    <p:extLst>
      <p:ext uri="{BB962C8B-B14F-4D97-AF65-F5344CB8AC3E}">
        <p14:creationId xmlns:p14="http://schemas.microsoft.com/office/powerpoint/2010/main" val="350972598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ext Box 1"/>
          <p:cNvSpPr txBox="1">
            <a:spLocks noChangeArrowheads="1"/>
          </p:cNvSpPr>
          <p:nvPr/>
        </p:nvSpPr>
        <p:spPr bwMode="auto">
          <a:xfrm>
            <a:off x="280988" y="1266825"/>
            <a:ext cx="8285162" cy="315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38188" algn="l"/>
                <a:tab pos="1195388" algn="l"/>
                <a:tab pos="1652588" algn="l"/>
                <a:tab pos="2109788" algn="l"/>
                <a:tab pos="2566988" algn="l"/>
                <a:tab pos="3024188" algn="l"/>
                <a:tab pos="3481388" algn="l"/>
                <a:tab pos="3938588" algn="l"/>
                <a:tab pos="4395788" algn="l"/>
                <a:tab pos="4852988" algn="l"/>
                <a:tab pos="5310188" algn="l"/>
                <a:tab pos="5767388" algn="l"/>
                <a:tab pos="6224588" algn="l"/>
                <a:tab pos="6681788" algn="l"/>
                <a:tab pos="7138988" algn="l"/>
                <a:tab pos="7596188" algn="l"/>
                <a:tab pos="8053388" algn="l"/>
                <a:tab pos="8510588" algn="l"/>
                <a:tab pos="8967788" algn="l"/>
                <a:tab pos="9424988" algn="l"/>
                <a:tab pos="9882188"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marL="738188" indent="-280988">
              <a:tabLst>
                <a:tab pos="738188" algn="l"/>
                <a:tab pos="1195388" algn="l"/>
                <a:tab pos="1652588" algn="l"/>
                <a:tab pos="2109788" algn="l"/>
                <a:tab pos="2566988" algn="l"/>
                <a:tab pos="3024188" algn="l"/>
                <a:tab pos="3481388" algn="l"/>
                <a:tab pos="3938588" algn="l"/>
                <a:tab pos="4395788" algn="l"/>
                <a:tab pos="4852988" algn="l"/>
                <a:tab pos="5310188" algn="l"/>
                <a:tab pos="5767388" algn="l"/>
                <a:tab pos="6224588" algn="l"/>
                <a:tab pos="6681788" algn="l"/>
                <a:tab pos="7138988" algn="l"/>
                <a:tab pos="7596188" algn="l"/>
                <a:tab pos="8053388" algn="l"/>
                <a:tab pos="8510588" algn="l"/>
                <a:tab pos="8967788" algn="l"/>
                <a:tab pos="9424988" algn="l"/>
                <a:tab pos="9882188"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738188" algn="l"/>
                <a:tab pos="1195388" algn="l"/>
                <a:tab pos="1652588" algn="l"/>
                <a:tab pos="2109788" algn="l"/>
                <a:tab pos="2566988" algn="l"/>
                <a:tab pos="3024188" algn="l"/>
                <a:tab pos="3481388" algn="l"/>
                <a:tab pos="3938588" algn="l"/>
                <a:tab pos="4395788" algn="l"/>
                <a:tab pos="4852988" algn="l"/>
                <a:tab pos="5310188" algn="l"/>
                <a:tab pos="5767388" algn="l"/>
                <a:tab pos="6224588" algn="l"/>
                <a:tab pos="6681788" algn="l"/>
                <a:tab pos="7138988" algn="l"/>
                <a:tab pos="7596188" algn="l"/>
                <a:tab pos="8053388" algn="l"/>
                <a:tab pos="8510588" algn="l"/>
                <a:tab pos="8967788" algn="l"/>
                <a:tab pos="9424988" algn="l"/>
                <a:tab pos="9882188"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738188" algn="l"/>
                <a:tab pos="1195388" algn="l"/>
                <a:tab pos="1652588" algn="l"/>
                <a:tab pos="2109788" algn="l"/>
                <a:tab pos="2566988" algn="l"/>
                <a:tab pos="3024188" algn="l"/>
                <a:tab pos="3481388" algn="l"/>
                <a:tab pos="3938588" algn="l"/>
                <a:tab pos="4395788" algn="l"/>
                <a:tab pos="4852988" algn="l"/>
                <a:tab pos="5310188" algn="l"/>
                <a:tab pos="5767388" algn="l"/>
                <a:tab pos="6224588" algn="l"/>
                <a:tab pos="6681788" algn="l"/>
                <a:tab pos="7138988" algn="l"/>
                <a:tab pos="7596188" algn="l"/>
                <a:tab pos="8053388" algn="l"/>
                <a:tab pos="8510588" algn="l"/>
                <a:tab pos="8967788" algn="l"/>
                <a:tab pos="9424988" algn="l"/>
                <a:tab pos="9882188"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738188" algn="l"/>
                <a:tab pos="1195388" algn="l"/>
                <a:tab pos="1652588" algn="l"/>
                <a:tab pos="2109788" algn="l"/>
                <a:tab pos="2566988" algn="l"/>
                <a:tab pos="3024188" algn="l"/>
                <a:tab pos="3481388" algn="l"/>
                <a:tab pos="3938588" algn="l"/>
                <a:tab pos="4395788" algn="l"/>
                <a:tab pos="4852988" algn="l"/>
                <a:tab pos="5310188" algn="l"/>
                <a:tab pos="5767388" algn="l"/>
                <a:tab pos="6224588" algn="l"/>
                <a:tab pos="6681788" algn="l"/>
                <a:tab pos="7138988" algn="l"/>
                <a:tab pos="7596188" algn="l"/>
                <a:tab pos="8053388" algn="l"/>
                <a:tab pos="8510588" algn="l"/>
                <a:tab pos="8967788" algn="l"/>
                <a:tab pos="9424988" algn="l"/>
                <a:tab pos="9882188"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38188" algn="l"/>
                <a:tab pos="1195388" algn="l"/>
                <a:tab pos="1652588" algn="l"/>
                <a:tab pos="2109788" algn="l"/>
                <a:tab pos="2566988" algn="l"/>
                <a:tab pos="3024188" algn="l"/>
                <a:tab pos="3481388" algn="l"/>
                <a:tab pos="3938588" algn="l"/>
                <a:tab pos="4395788" algn="l"/>
                <a:tab pos="4852988" algn="l"/>
                <a:tab pos="5310188" algn="l"/>
                <a:tab pos="5767388" algn="l"/>
                <a:tab pos="6224588" algn="l"/>
                <a:tab pos="6681788" algn="l"/>
                <a:tab pos="7138988" algn="l"/>
                <a:tab pos="7596188" algn="l"/>
                <a:tab pos="8053388" algn="l"/>
                <a:tab pos="8510588" algn="l"/>
                <a:tab pos="8967788" algn="l"/>
                <a:tab pos="9424988" algn="l"/>
                <a:tab pos="9882188"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38188" algn="l"/>
                <a:tab pos="1195388" algn="l"/>
                <a:tab pos="1652588" algn="l"/>
                <a:tab pos="2109788" algn="l"/>
                <a:tab pos="2566988" algn="l"/>
                <a:tab pos="3024188" algn="l"/>
                <a:tab pos="3481388" algn="l"/>
                <a:tab pos="3938588" algn="l"/>
                <a:tab pos="4395788" algn="l"/>
                <a:tab pos="4852988" algn="l"/>
                <a:tab pos="5310188" algn="l"/>
                <a:tab pos="5767388" algn="l"/>
                <a:tab pos="6224588" algn="l"/>
                <a:tab pos="6681788" algn="l"/>
                <a:tab pos="7138988" algn="l"/>
                <a:tab pos="7596188" algn="l"/>
                <a:tab pos="8053388" algn="l"/>
                <a:tab pos="8510588" algn="l"/>
                <a:tab pos="8967788" algn="l"/>
                <a:tab pos="9424988" algn="l"/>
                <a:tab pos="9882188"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38188" algn="l"/>
                <a:tab pos="1195388" algn="l"/>
                <a:tab pos="1652588" algn="l"/>
                <a:tab pos="2109788" algn="l"/>
                <a:tab pos="2566988" algn="l"/>
                <a:tab pos="3024188" algn="l"/>
                <a:tab pos="3481388" algn="l"/>
                <a:tab pos="3938588" algn="l"/>
                <a:tab pos="4395788" algn="l"/>
                <a:tab pos="4852988" algn="l"/>
                <a:tab pos="5310188" algn="l"/>
                <a:tab pos="5767388" algn="l"/>
                <a:tab pos="6224588" algn="l"/>
                <a:tab pos="6681788" algn="l"/>
                <a:tab pos="7138988" algn="l"/>
                <a:tab pos="7596188" algn="l"/>
                <a:tab pos="8053388" algn="l"/>
                <a:tab pos="8510588" algn="l"/>
                <a:tab pos="8967788" algn="l"/>
                <a:tab pos="9424988" algn="l"/>
                <a:tab pos="9882188"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38188" algn="l"/>
                <a:tab pos="1195388" algn="l"/>
                <a:tab pos="1652588" algn="l"/>
                <a:tab pos="2109788" algn="l"/>
                <a:tab pos="2566988" algn="l"/>
                <a:tab pos="3024188" algn="l"/>
                <a:tab pos="3481388" algn="l"/>
                <a:tab pos="3938588" algn="l"/>
                <a:tab pos="4395788" algn="l"/>
                <a:tab pos="4852988" algn="l"/>
                <a:tab pos="5310188" algn="l"/>
                <a:tab pos="5767388" algn="l"/>
                <a:tab pos="6224588" algn="l"/>
                <a:tab pos="6681788" algn="l"/>
                <a:tab pos="7138988" algn="l"/>
                <a:tab pos="7596188" algn="l"/>
                <a:tab pos="8053388" algn="l"/>
                <a:tab pos="8510588" algn="l"/>
                <a:tab pos="8967788" algn="l"/>
                <a:tab pos="9424988" algn="l"/>
                <a:tab pos="9882188"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lvl="1" algn="just" hangingPunct="1">
              <a:lnSpc>
                <a:spcPct val="150000"/>
              </a:lnSpc>
              <a:buSzPct val="45000"/>
              <a:buFont typeface="Wingdings" panose="05000000000000000000" pitchFamily="2" charset="2"/>
              <a:buChar char=""/>
            </a:pPr>
            <a:r>
              <a:rPr lang="en-US" altLang="en-US" sz="2000" dirty="0">
                <a:latin typeface="Calibril" charset="0"/>
              </a:rPr>
              <a:t>In lean software development these decisions can be made later than say when using waterfall methodologies, which should be an advantage. </a:t>
            </a:r>
          </a:p>
          <a:p>
            <a:pPr algn="just" hangingPunct="1">
              <a:lnSpc>
                <a:spcPct val="150000"/>
              </a:lnSpc>
              <a:buClrTx/>
              <a:buSzTx/>
              <a:buFontTx/>
              <a:buNone/>
            </a:pPr>
            <a:endParaRPr lang="en-US" altLang="en-US" sz="2000" dirty="0">
              <a:latin typeface="Calibril" charset="0"/>
            </a:endParaRPr>
          </a:p>
          <a:p>
            <a:pPr lvl="1" algn="just" hangingPunct="1">
              <a:lnSpc>
                <a:spcPct val="150000"/>
              </a:lnSpc>
              <a:buSzPct val="45000"/>
              <a:buFont typeface="Wingdings" panose="05000000000000000000" pitchFamily="2" charset="2"/>
              <a:buChar char=""/>
            </a:pPr>
            <a:r>
              <a:rPr lang="en-US" altLang="en-US" sz="2000" dirty="0">
                <a:latin typeface="Calibril" charset="0"/>
              </a:rPr>
              <a:t>The role of a business analyst is vital to ensure the business requirements documentation (BRD) is understood properly. </a:t>
            </a:r>
          </a:p>
          <a:p>
            <a:pPr algn="just" hangingPunct="1">
              <a:lnSpc>
                <a:spcPct val="150000"/>
              </a:lnSpc>
              <a:buClrTx/>
              <a:buSzTx/>
              <a:buFontTx/>
              <a:buNone/>
            </a:pPr>
            <a:endParaRPr lang="en-US" altLang="en-US" sz="2000" dirty="0">
              <a:latin typeface="Calibril" charset="0"/>
            </a:endParaRPr>
          </a:p>
          <a:p>
            <a:pPr lvl="1" algn="just" hangingPunct="1">
              <a:lnSpc>
                <a:spcPct val="150000"/>
              </a:lnSpc>
              <a:buSzPct val="45000"/>
              <a:buFont typeface="Wingdings" panose="05000000000000000000" pitchFamily="2" charset="2"/>
              <a:buChar char=""/>
            </a:pPr>
            <a:r>
              <a:rPr lang="en-US" altLang="en-US" sz="2000" dirty="0">
                <a:latin typeface="Calibril" charset="0"/>
              </a:rPr>
              <a:t>In lean you allow the software requirements specification (SRS) to evolve. However this causes problems of it's own. Flexibility is great, but too much of it will quickly lead to a development which loses sight of it's original objectives and which never finishes.</a:t>
            </a:r>
          </a:p>
        </p:txBody>
      </p:sp>
      <p:sp>
        <p:nvSpPr>
          <p:cNvPr id="3" name="Rectangle 2"/>
          <p:cNvSpPr>
            <a:spLocks noChangeArrowheads="1"/>
          </p:cNvSpPr>
          <p:nvPr/>
        </p:nvSpPr>
        <p:spPr bwMode="auto">
          <a:xfrm>
            <a:off x="357188" y="228600"/>
            <a:ext cx="4572000"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896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hangingPunct="1">
              <a:lnSpc>
                <a:spcPct val="98000"/>
              </a:lnSpc>
            </a:pPr>
            <a:r>
              <a:rPr lang="en-US" altLang="en-US" sz="2800" b="1" dirty="0">
                <a:solidFill>
                  <a:schemeClr val="bg1"/>
                </a:solidFill>
                <a:latin typeface="Calibri" panose="020F0502020204030204" pitchFamily="34" charset="0"/>
              </a:rPr>
              <a:t>Process involved in FDD</a:t>
            </a:r>
          </a:p>
          <a:p>
            <a:pPr hangingPunct="1">
              <a:lnSpc>
                <a:spcPct val="95000"/>
              </a:lnSpc>
            </a:pPr>
            <a:endParaRPr lang="en-US" altLang="en-US" sz="2800" b="1" dirty="0">
              <a:solidFill>
                <a:schemeClr val="bg1"/>
              </a:solidFill>
              <a:latin typeface="Times New Roman" panose="02020603050405020304" pitchFamily="18" charset="0"/>
            </a:endParaRPr>
          </a:p>
          <a:p>
            <a:pPr hangingPunct="1">
              <a:lnSpc>
                <a:spcPct val="95000"/>
              </a:lnSpc>
            </a:pPr>
            <a:endParaRPr lang="en-US" altLang="en-US" sz="2800" b="1" dirty="0">
              <a:solidFill>
                <a:schemeClr val="bg1"/>
              </a:solidFill>
              <a:latin typeface="Times New Roman" panose="02020603050405020304" pitchFamily="18" charset="0"/>
            </a:endParaRPr>
          </a:p>
        </p:txBody>
      </p:sp>
    </p:spTree>
    <p:extLst>
      <p:ext uri="{BB962C8B-B14F-4D97-AF65-F5344CB8AC3E}">
        <p14:creationId xmlns:p14="http://schemas.microsoft.com/office/powerpoint/2010/main" val="2186419159"/>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ChangeArrowheads="1"/>
          </p:cNvSpPr>
          <p:nvPr/>
        </p:nvSpPr>
        <p:spPr bwMode="auto">
          <a:xfrm>
            <a:off x="304800" y="1206500"/>
            <a:ext cx="8534400" cy="3313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marL="738188" indent="-280988">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lvl="1" hangingPunct="1">
              <a:lnSpc>
                <a:spcPct val="195000"/>
              </a:lnSpc>
              <a:buSzPct val="45000"/>
              <a:buFont typeface="Wingdings" panose="05000000000000000000" pitchFamily="2" charset="2"/>
              <a:buChar char=""/>
            </a:pPr>
            <a:r>
              <a:rPr lang="en-US" altLang="en-US" sz="2000" dirty="0" smtClean="0">
                <a:latin typeface="Calibri" panose="020F0502020204030204" pitchFamily="34" charset="0"/>
              </a:rPr>
              <a:t>XP </a:t>
            </a:r>
            <a:r>
              <a:rPr lang="en-US" altLang="en-US" sz="2000" dirty="0">
                <a:latin typeface="Calibri" panose="020F0502020204030204" pitchFamily="34" charset="0"/>
              </a:rPr>
              <a:t>is a disciplined approach to deliver high-quality software quickly and continuously.</a:t>
            </a:r>
          </a:p>
          <a:p>
            <a:pPr lvl="1" hangingPunct="1">
              <a:lnSpc>
                <a:spcPct val="195000"/>
              </a:lnSpc>
              <a:buSzPct val="45000"/>
              <a:buFont typeface="Wingdings" panose="05000000000000000000" pitchFamily="2" charset="2"/>
              <a:buChar char=""/>
            </a:pPr>
            <a:r>
              <a:rPr lang="en-US" altLang="en-US" sz="2000" dirty="0">
                <a:latin typeface="Calibri" panose="020F0502020204030204" pitchFamily="34" charset="0"/>
              </a:rPr>
              <a:t> It promotes high customer involvement, rapid feedback loops, continuous testing, continuous planning and close teamwork to deliver working software at very frequent intervals, typically every 1-3 weeks. </a:t>
            </a:r>
          </a:p>
          <a:p>
            <a:pPr lvl="1" hangingPunct="1">
              <a:lnSpc>
                <a:spcPct val="195000"/>
              </a:lnSpc>
              <a:buSzPct val="45000"/>
              <a:buFont typeface="Wingdings" panose="05000000000000000000" pitchFamily="2" charset="2"/>
              <a:buChar char=""/>
            </a:pPr>
            <a:r>
              <a:rPr lang="en-US" altLang="en-US" sz="2000" dirty="0">
                <a:latin typeface="Calibri" panose="020F0502020204030204" pitchFamily="34" charset="0"/>
              </a:rPr>
              <a:t>Extreme Programming nominates coding as the key activity. </a:t>
            </a:r>
          </a:p>
          <a:p>
            <a:pPr lvl="1" hangingPunct="1">
              <a:lnSpc>
                <a:spcPct val="195000"/>
              </a:lnSpc>
              <a:buSzPct val="45000"/>
              <a:buFont typeface="Wingdings" panose="05000000000000000000" pitchFamily="2" charset="2"/>
              <a:buChar char=""/>
            </a:pPr>
            <a:r>
              <a:rPr lang="en-US" altLang="en-US" sz="2000" dirty="0">
                <a:latin typeface="Calibri" panose="020F0502020204030204" pitchFamily="34" charset="0"/>
              </a:rPr>
              <a:t>The programmer is the heart of XP.</a:t>
            </a:r>
          </a:p>
          <a:p>
            <a:pPr hangingPunct="1">
              <a:lnSpc>
                <a:spcPct val="146000"/>
              </a:lnSpc>
              <a:buClrTx/>
              <a:buSzTx/>
              <a:buFontTx/>
              <a:buNone/>
            </a:pPr>
            <a:endParaRPr lang="en-US" altLang="en-US" sz="2000" dirty="0">
              <a:latin typeface="Calibri" panose="020F0502020204030204" pitchFamily="34" charset="0"/>
            </a:endParaRPr>
          </a:p>
        </p:txBody>
      </p:sp>
      <p:sp>
        <p:nvSpPr>
          <p:cNvPr id="2" name="Rectangle 1"/>
          <p:cNvSpPr/>
          <p:nvPr/>
        </p:nvSpPr>
        <p:spPr>
          <a:xfrm>
            <a:off x="304800" y="304800"/>
            <a:ext cx="3634778" cy="454292"/>
          </a:xfrm>
          <a:prstGeom prst="rect">
            <a:avLst/>
          </a:prstGeom>
        </p:spPr>
        <p:txBody>
          <a:bodyPr wrap="none">
            <a:spAutoFit/>
          </a:bodyPr>
          <a:lstStyle/>
          <a:p>
            <a:pPr hangingPunct="1">
              <a:lnSpc>
                <a:spcPct val="98000"/>
              </a:lnSpc>
            </a:pPr>
            <a:r>
              <a:rPr lang="en-US" altLang="en-US" sz="2400" b="1" dirty="0">
                <a:solidFill>
                  <a:schemeClr val="bg1"/>
                </a:solidFill>
                <a:latin typeface="Calibri" panose="020F0502020204030204" pitchFamily="34" charset="0"/>
              </a:rPr>
              <a:t>Extreme Programming (XP)</a:t>
            </a:r>
            <a:endParaRPr lang="en-US" altLang="en-US" sz="2400" b="1" dirty="0">
              <a:solidFill>
                <a:schemeClr val="bg1"/>
              </a:solidFill>
              <a:latin typeface="Calibri" panose="020F0502020204030204" pitchFamily="34" charset="0"/>
            </a:endParaRPr>
          </a:p>
        </p:txBody>
      </p:sp>
    </p:spTree>
    <p:extLst>
      <p:ext uri="{BB962C8B-B14F-4D97-AF65-F5344CB8AC3E}">
        <p14:creationId xmlns:p14="http://schemas.microsoft.com/office/powerpoint/2010/main" val="418475871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ChangeArrowheads="1"/>
          </p:cNvSpPr>
          <p:nvPr/>
        </p:nvSpPr>
        <p:spPr bwMode="auto">
          <a:xfrm>
            <a:off x="381000" y="1103313"/>
            <a:ext cx="6553200" cy="4840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896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marL="738188" indent="-280988">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hangingPunct="1">
              <a:lnSpc>
                <a:spcPct val="98000"/>
              </a:lnSpc>
            </a:pPr>
            <a:r>
              <a:rPr lang="en-US" altLang="en-US" b="1" dirty="0">
                <a:latin typeface="Calibri" panose="020F0502020204030204" pitchFamily="34" charset="0"/>
              </a:rPr>
              <a:t>There are four basic values in XP:</a:t>
            </a:r>
          </a:p>
          <a:p>
            <a:pPr lvl="1" hangingPunct="1">
              <a:lnSpc>
                <a:spcPct val="195000"/>
              </a:lnSpc>
              <a:buSzPct val="45000"/>
              <a:buFont typeface="Wingdings" panose="05000000000000000000" pitchFamily="2" charset="2"/>
              <a:buChar char=""/>
            </a:pPr>
            <a:r>
              <a:rPr lang="en-US" altLang="en-US" dirty="0">
                <a:latin typeface="Calibri" panose="020F0502020204030204" pitchFamily="34" charset="0"/>
              </a:rPr>
              <a:t>Communication</a:t>
            </a:r>
          </a:p>
          <a:p>
            <a:pPr lvl="1" hangingPunct="1">
              <a:lnSpc>
                <a:spcPct val="195000"/>
              </a:lnSpc>
              <a:buSzPct val="45000"/>
              <a:buFont typeface="Wingdings" panose="05000000000000000000" pitchFamily="2" charset="2"/>
              <a:buChar char=""/>
            </a:pPr>
            <a:r>
              <a:rPr lang="en-US" altLang="en-US" dirty="0">
                <a:latin typeface="Calibri" panose="020F0502020204030204" pitchFamily="34" charset="0"/>
              </a:rPr>
              <a:t>Simplicity</a:t>
            </a:r>
          </a:p>
          <a:p>
            <a:pPr lvl="1" hangingPunct="1">
              <a:lnSpc>
                <a:spcPct val="195000"/>
              </a:lnSpc>
              <a:buSzPct val="45000"/>
              <a:buFont typeface="Wingdings" panose="05000000000000000000" pitchFamily="2" charset="2"/>
              <a:buChar char=""/>
            </a:pPr>
            <a:r>
              <a:rPr lang="en-US" altLang="en-US" dirty="0">
                <a:latin typeface="Calibri" panose="020F0502020204030204" pitchFamily="34" charset="0"/>
              </a:rPr>
              <a:t>Feedback</a:t>
            </a:r>
          </a:p>
          <a:p>
            <a:pPr lvl="1" hangingPunct="1">
              <a:lnSpc>
                <a:spcPct val="195000"/>
              </a:lnSpc>
              <a:buSzPct val="45000"/>
              <a:buFont typeface="Wingdings" panose="05000000000000000000" pitchFamily="2" charset="2"/>
              <a:buChar char=""/>
            </a:pPr>
            <a:r>
              <a:rPr lang="en-US" altLang="en-US" dirty="0">
                <a:latin typeface="Calibri" panose="020F0502020204030204" pitchFamily="34" charset="0"/>
              </a:rPr>
              <a:t>Courage</a:t>
            </a:r>
          </a:p>
          <a:p>
            <a:pPr hangingPunct="1">
              <a:lnSpc>
                <a:spcPct val="195000"/>
              </a:lnSpc>
              <a:buClrTx/>
              <a:buSzTx/>
              <a:buFontTx/>
              <a:buNone/>
            </a:pPr>
            <a:r>
              <a:rPr lang="en-US" altLang="en-US" b="1" dirty="0">
                <a:latin typeface="Calibri" panose="020F0502020204030204" pitchFamily="34" charset="0"/>
              </a:rPr>
              <a:t>Principles :</a:t>
            </a:r>
          </a:p>
          <a:p>
            <a:pPr lvl="1" hangingPunct="1">
              <a:lnSpc>
                <a:spcPct val="195000"/>
              </a:lnSpc>
              <a:buSzPct val="45000"/>
              <a:buFont typeface="Wingdings" panose="05000000000000000000" pitchFamily="2" charset="2"/>
              <a:buChar char=""/>
            </a:pPr>
            <a:r>
              <a:rPr lang="en-US" altLang="en-US" dirty="0">
                <a:latin typeface="Calibri" panose="020F0502020204030204" pitchFamily="34" charset="0"/>
              </a:rPr>
              <a:t>Rapid feedback</a:t>
            </a:r>
          </a:p>
          <a:p>
            <a:pPr lvl="1" hangingPunct="1">
              <a:lnSpc>
                <a:spcPct val="195000"/>
              </a:lnSpc>
              <a:buSzPct val="45000"/>
              <a:buFont typeface="Wingdings" panose="05000000000000000000" pitchFamily="2" charset="2"/>
              <a:buChar char=""/>
            </a:pPr>
            <a:r>
              <a:rPr lang="en-US" altLang="en-US" dirty="0">
                <a:latin typeface="Calibri" panose="020F0502020204030204" pitchFamily="34" charset="0"/>
              </a:rPr>
              <a:t>Assume Simplicity</a:t>
            </a:r>
          </a:p>
          <a:p>
            <a:pPr lvl="1" hangingPunct="1">
              <a:lnSpc>
                <a:spcPct val="195000"/>
              </a:lnSpc>
              <a:buSzPct val="45000"/>
              <a:buFont typeface="Wingdings" panose="05000000000000000000" pitchFamily="2" charset="2"/>
              <a:buChar char=""/>
            </a:pPr>
            <a:r>
              <a:rPr lang="en-US" altLang="en-US" dirty="0">
                <a:latin typeface="Calibri" panose="020F0502020204030204" pitchFamily="34" charset="0"/>
              </a:rPr>
              <a:t>Incremental Changes</a:t>
            </a:r>
          </a:p>
          <a:p>
            <a:pPr lvl="1" hangingPunct="1">
              <a:lnSpc>
                <a:spcPct val="195000"/>
              </a:lnSpc>
              <a:buSzPct val="45000"/>
              <a:buFont typeface="Wingdings" panose="05000000000000000000" pitchFamily="2" charset="2"/>
              <a:buChar char=""/>
            </a:pPr>
            <a:r>
              <a:rPr lang="en-US" altLang="en-US" dirty="0">
                <a:latin typeface="Calibri" panose="020F0502020204030204" pitchFamily="34" charset="0"/>
              </a:rPr>
              <a:t>Embrace Change</a:t>
            </a:r>
          </a:p>
          <a:p>
            <a:pPr lvl="1" hangingPunct="1">
              <a:lnSpc>
                <a:spcPct val="195000"/>
              </a:lnSpc>
              <a:buSzPct val="45000"/>
              <a:buFont typeface="Wingdings" panose="05000000000000000000" pitchFamily="2" charset="2"/>
              <a:buChar char=""/>
            </a:pPr>
            <a:r>
              <a:rPr lang="en-US" altLang="en-US" dirty="0">
                <a:latin typeface="Calibri" panose="020F0502020204030204" pitchFamily="34" charset="0"/>
              </a:rPr>
              <a:t>Quality Work </a:t>
            </a:r>
          </a:p>
          <a:p>
            <a:pPr hangingPunct="1">
              <a:lnSpc>
                <a:spcPct val="195000"/>
              </a:lnSpc>
              <a:buClrTx/>
              <a:buSzTx/>
              <a:buFontTx/>
              <a:buNone/>
            </a:pPr>
            <a:endParaRPr lang="en-US" altLang="en-US" dirty="0">
              <a:latin typeface="Calibri" panose="020F0502020204030204" pitchFamily="34" charset="0"/>
            </a:endParaRPr>
          </a:p>
        </p:txBody>
      </p:sp>
      <p:sp>
        <p:nvSpPr>
          <p:cNvPr id="3" name="Rectangle 2"/>
          <p:cNvSpPr/>
          <p:nvPr/>
        </p:nvSpPr>
        <p:spPr>
          <a:xfrm>
            <a:off x="304800" y="304800"/>
            <a:ext cx="3634778" cy="454292"/>
          </a:xfrm>
          <a:prstGeom prst="rect">
            <a:avLst/>
          </a:prstGeom>
        </p:spPr>
        <p:txBody>
          <a:bodyPr wrap="none">
            <a:spAutoFit/>
          </a:bodyPr>
          <a:lstStyle/>
          <a:p>
            <a:pPr hangingPunct="1">
              <a:lnSpc>
                <a:spcPct val="98000"/>
              </a:lnSpc>
            </a:pPr>
            <a:r>
              <a:rPr lang="en-US" altLang="en-US" sz="2400" b="1" dirty="0">
                <a:solidFill>
                  <a:schemeClr val="bg1"/>
                </a:solidFill>
                <a:latin typeface="Calibri" panose="020F0502020204030204" pitchFamily="34" charset="0"/>
              </a:rPr>
              <a:t>Extreme Programming (XP)</a:t>
            </a:r>
            <a:endParaRPr lang="en-US" altLang="en-US" sz="2400" b="1" dirty="0">
              <a:solidFill>
                <a:schemeClr val="bg1"/>
              </a:solidFill>
              <a:latin typeface="Calibri" panose="020F0502020204030204" pitchFamily="34" charset="0"/>
            </a:endParaRPr>
          </a:p>
        </p:txBody>
      </p:sp>
    </p:spTree>
    <p:extLst>
      <p:ext uri="{BB962C8B-B14F-4D97-AF65-F5344CB8AC3E}">
        <p14:creationId xmlns:p14="http://schemas.microsoft.com/office/powerpoint/2010/main" val="155257415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ChangeArrowheads="1"/>
          </p:cNvSpPr>
          <p:nvPr/>
        </p:nvSpPr>
        <p:spPr bwMode="auto">
          <a:xfrm>
            <a:off x="381000" y="1130300"/>
            <a:ext cx="5334000" cy="572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marL="738188" indent="-280988">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hangingPunct="1">
              <a:lnSpc>
                <a:spcPct val="98000"/>
              </a:lnSpc>
            </a:pPr>
            <a:r>
              <a:rPr lang="en-US" altLang="en-US" sz="2000" b="1" dirty="0">
                <a:latin typeface="Calibri" panose="020F0502020204030204" pitchFamily="34" charset="0"/>
              </a:rPr>
              <a:t>Key Practices of XP</a:t>
            </a:r>
          </a:p>
          <a:p>
            <a:pPr lvl="1" hangingPunct="1">
              <a:lnSpc>
                <a:spcPct val="195000"/>
              </a:lnSpc>
              <a:buSzPct val="45000"/>
              <a:buFont typeface="Wingdings" panose="05000000000000000000" pitchFamily="2" charset="2"/>
              <a:buChar char=""/>
            </a:pPr>
            <a:r>
              <a:rPr lang="en-US" altLang="en-US" sz="2000" dirty="0">
                <a:latin typeface="Calibri" panose="020F0502020204030204" pitchFamily="34" charset="0"/>
              </a:rPr>
              <a:t>Planning Game</a:t>
            </a:r>
          </a:p>
          <a:p>
            <a:pPr lvl="1" hangingPunct="1">
              <a:lnSpc>
                <a:spcPct val="146000"/>
              </a:lnSpc>
              <a:buSzPct val="45000"/>
              <a:buFont typeface="Wingdings" panose="05000000000000000000" pitchFamily="2" charset="2"/>
              <a:buChar char=""/>
            </a:pPr>
            <a:r>
              <a:rPr lang="en-US" altLang="en-US" sz="2000" dirty="0">
                <a:latin typeface="Calibri" panose="020F0502020204030204" pitchFamily="34" charset="0"/>
              </a:rPr>
              <a:t>Small Releases</a:t>
            </a:r>
          </a:p>
          <a:p>
            <a:pPr lvl="1" hangingPunct="1">
              <a:lnSpc>
                <a:spcPct val="146000"/>
              </a:lnSpc>
              <a:buSzPct val="45000"/>
              <a:buFont typeface="Wingdings" panose="05000000000000000000" pitchFamily="2" charset="2"/>
              <a:buChar char=""/>
            </a:pPr>
            <a:r>
              <a:rPr lang="en-US" altLang="en-US" sz="2000" dirty="0">
                <a:latin typeface="Calibri" panose="020F0502020204030204" pitchFamily="34" charset="0"/>
              </a:rPr>
              <a:t>Customer Acceptance Tests</a:t>
            </a:r>
          </a:p>
          <a:p>
            <a:pPr lvl="1" hangingPunct="1">
              <a:lnSpc>
                <a:spcPct val="146000"/>
              </a:lnSpc>
              <a:buSzPct val="45000"/>
              <a:buFont typeface="Wingdings" panose="05000000000000000000" pitchFamily="2" charset="2"/>
              <a:buChar char=""/>
            </a:pPr>
            <a:r>
              <a:rPr lang="en-US" altLang="en-US" sz="2000" dirty="0">
                <a:latin typeface="Calibri" panose="020F0502020204030204" pitchFamily="34" charset="0"/>
              </a:rPr>
              <a:t>Simple Design</a:t>
            </a:r>
          </a:p>
          <a:p>
            <a:pPr lvl="1" hangingPunct="1">
              <a:lnSpc>
                <a:spcPct val="146000"/>
              </a:lnSpc>
              <a:buSzPct val="45000"/>
              <a:buFont typeface="Wingdings" panose="05000000000000000000" pitchFamily="2" charset="2"/>
              <a:buChar char=""/>
            </a:pPr>
            <a:r>
              <a:rPr lang="en-US" altLang="en-US" sz="2000" dirty="0">
                <a:latin typeface="Calibri" panose="020F0502020204030204" pitchFamily="34" charset="0"/>
              </a:rPr>
              <a:t>Pair Programming</a:t>
            </a:r>
          </a:p>
          <a:p>
            <a:pPr lvl="1" hangingPunct="1">
              <a:lnSpc>
                <a:spcPct val="146000"/>
              </a:lnSpc>
              <a:buSzPct val="45000"/>
              <a:buFont typeface="Wingdings" panose="05000000000000000000" pitchFamily="2" charset="2"/>
              <a:buChar char=""/>
            </a:pPr>
            <a:r>
              <a:rPr lang="en-US" altLang="en-US" sz="2000" dirty="0">
                <a:latin typeface="Calibri" panose="020F0502020204030204" pitchFamily="34" charset="0"/>
              </a:rPr>
              <a:t>Test-Driven Development</a:t>
            </a:r>
          </a:p>
          <a:p>
            <a:pPr lvl="1" hangingPunct="1">
              <a:lnSpc>
                <a:spcPct val="146000"/>
              </a:lnSpc>
              <a:buSzPct val="45000"/>
              <a:buFont typeface="Wingdings" panose="05000000000000000000" pitchFamily="2" charset="2"/>
              <a:buChar char=""/>
            </a:pPr>
            <a:r>
              <a:rPr lang="en-US" altLang="en-US" sz="2000" dirty="0">
                <a:latin typeface="Calibri" panose="020F0502020204030204" pitchFamily="34" charset="0"/>
              </a:rPr>
              <a:t>Refactoring</a:t>
            </a:r>
          </a:p>
          <a:p>
            <a:pPr lvl="1" hangingPunct="1">
              <a:lnSpc>
                <a:spcPct val="146000"/>
              </a:lnSpc>
              <a:buSzPct val="45000"/>
              <a:buFont typeface="Wingdings" panose="05000000000000000000" pitchFamily="2" charset="2"/>
              <a:buChar char=""/>
            </a:pPr>
            <a:r>
              <a:rPr lang="en-US" altLang="en-US" sz="2000" dirty="0">
                <a:latin typeface="Calibri" panose="020F0502020204030204" pitchFamily="34" charset="0"/>
              </a:rPr>
              <a:t>Continuous Integration</a:t>
            </a:r>
          </a:p>
          <a:p>
            <a:pPr lvl="1" hangingPunct="1">
              <a:lnSpc>
                <a:spcPct val="146000"/>
              </a:lnSpc>
              <a:buSzPct val="45000"/>
              <a:buFont typeface="Wingdings" panose="05000000000000000000" pitchFamily="2" charset="2"/>
              <a:buChar char=""/>
            </a:pPr>
            <a:r>
              <a:rPr lang="en-US" altLang="en-US" sz="2000" dirty="0">
                <a:latin typeface="Calibri" panose="020F0502020204030204" pitchFamily="34" charset="0"/>
              </a:rPr>
              <a:t>Collective Code Ownership</a:t>
            </a:r>
          </a:p>
          <a:p>
            <a:pPr lvl="1" hangingPunct="1">
              <a:lnSpc>
                <a:spcPct val="146000"/>
              </a:lnSpc>
              <a:buSzPct val="45000"/>
              <a:buFont typeface="Wingdings" panose="05000000000000000000" pitchFamily="2" charset="2"/>
              <a:buChar char=""/>
            </a:pPr>
            <a:r>
              <a:rPr lang="en-US" altLang="en-US" sz="2000" dirty="0">
                <a:latin typeface="Calibri" panose="020F0502020204030204" pitchFamily="34" charset="0"/>
              </a:rPr>
              <a:t>Coding Standards</a:t>
            </a:r>
          </a:p>
          <a:p>
            <a:pPr lvl="1" hangingPunct="1">
              <a:lnSpc>
                <a:spcPct val="146000"/>
              </a:lnSpc>
              <a:buSzPct val="45000"/>
              <a:buFont typeface="Wingdings" panose="05000000000000000000" pitchFamily="2" charset="2"/>
              <a:buChar char=""/>
            </a:pPr>
            <a:r>
              <a:rPr lang="en-US" altLang="en-US" sz="2000" dirty="0">
                <a:latin typeface="Calibri" panose="020F0502020204030204" pitchFamily="34" charset="0"/>
              </a:rPr>
              <a:t>Metaphor</a:t>
            </a:r>
          </a:p>
          <a:p>
            <a:pPr lvl="1" hangingPunct="1">
              <a:lnSpc>
                <a:spcPct val="146000"/>
              </a:lnSpc>
              <a:buSzPct val="45000"/>
              <a:buFont typeface="Wingdings" panose="05000000000000000000" pitchFamily="2" charset="2"/>
              <a:buChar char=""/>
            </a:pPr>
            <a:r>
              <a:rPr lang="en-US" altLang="en-US" sz="2000" dirty="0">
                <a:latin typeface="Calibri" panose="020F0502020204030204" pitchFamily="34" charset="0"/>
              </a:rPr>
              <a:t>Sustainable Pace</a:t>
            </a:r>
          </a:p>
        </p:txBody>
      </p:sp>
      <p:sp>
        <p:nvSpPr>
          <p:cNvPr id="3" name="Rectangle 2"/>
          <p:cNvSpPr/>
          <p:nvPr/>
        </p:nvSpPr>
        <p:spPr>
          <a:xfrm>
            <a:off x="304800" y="304800"/>
            <a:ext cx="3634778" cy="454292"/>
          </a:xfrm>
          <a:prstGeom prst="rect">
            <a:avLst/>
          </a:prstGeom>
        </p:spPr>
        <p:txBody>
          <a:bodyPr wrap="none">
            <a:spAutoFit/>
          </a:bodyPr>
          <a:lstStyle/>
          <a:p>
            <a:pPr hangingPunct="1">
              <a:lnSpc>
                <a:spcPct val="98000"/>
              </a:lnSpc>
            </a:pPr>
            <a:r>
              <a:rPr lang="en-US" altLang="en-US" sz="2400" b="1" dirty="0">
                <a:solidFill>
                  <a:schemeClr val="bg1"/>
                </a:solidFill>
                <a:latin typeface="Calibri" panose="020F0502020204030204" pitchFamily="34" charset="0"/>
              </a:rPr>
              <a:t>Extreme Programming (XP)</a:t>
            </a:r>
            <a:endParaRPr lang="en-US" altLang="en-US" sz="2400" b="1" dirty="0">
              <a:solidFill>
                <a:schemeClr val="bg1"/>
              </a:solidFill>
              <a:latin typeface="Calibri" panose="020F0502020204030204" pitchFamily="34" charset="0"/>
            </a:endParaRPr>
          </a:p>
        </p:txBody>
      </p:sp>
    </p:spTree>
    <p:extLst>
      <p:ext uri="{BB962C8B-B14F-4D97-AF65-F5344CB8AC3E}">
        <p14:creationId xmlns:p14="http://schemas.microsoft.com/office/powerpoint/2010/main" val="261859658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ChangeArrowheads="1"/>
          </p:cNvSpPr>
          <p:nvPr/>
        </p:nvSpPr>
        <p:spPr bwMode="auto">
          <a:xfrm>
            <a:off x="381000" y="1143000"/>
            <a:ext cx="8229600" cy="3902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896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marL="741363" indent="-2841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hangingPunct="1">
              <a:lnSpc>
                <a:spcPct val="98000"/>
              </a:lnSpc>
            </a:pPr>
            <a:r>
              <a:rPr lang="en-US" altLang="en-US" b="1" dirty="0">
                <a:latin typeface="Calibri" panose="020F0502020204030204" pitchFamily="34" charset="0"/>
              </a:rPr>
              <a:t>ADVANTAGES</a:t>
            </a:r>
          </a:p>
          <a:p>
            <a:pPr hangingPunct="1">
              <a:lnSpc>
                <a:spcPct val="100000"/>
              </a:lnSpc>
            </a:pPr>
            <a:endParaRPr lang="en-US" altLang="en-US" b="1" dirty="0">
              <a:latin typeface="Calibri" panose="020F0502020204030204" pitchFamily="34" charset="0"/>
            </a:endParaRPr>
          </a:p>
          <a:p>
            <a:pPr lvl="1" hangingPunct="1">
              <a:lnSpc>
                <a:spcPct val="146000"/>
              </a:lnSpc>
              <a:buSzPct val="45000"/>
              <a:buFont typeface="Wingdings" panose="05000000000000000000" pitchFamily="2" charset="2"/>
              <a:buChar char=""/>
            </a:pPr>
            <a:r>
              <a:rPr lang="en-US" altLang="en-US" dirty="0">
                <a:latin typeface="Calibri" panose="020F0502020204030204" pitchFamily="34" charset="0"/>
              </a:rPr>
              <a:t>Customer focus increase the chance that the software produced will actually meet the needs of the users</a:t>
            </a:r>
          </a:p>
          <a:p>
            <a:pPr hangingPunct="1">
              <a:lnSpc>
                <a:spcPct val="100000"/>
              </a:lnSpc>
              <a:buSzPct val="45000"/>
              <a:buFont typeface="Wingdings" panose="05000000000000000000" pitchFamily="2" charset="2"/>
              <a:buNone/>
            </a:pPr>
            <a:endParaRPr lang="en-US" altLang="en-US" dirty="0">
              <a:latin typeface="Calibri" panose="020F0502020204030204" pitchFamily="34" charset="0"/>
            </a:endParaRPr>
          </a:p>
          <a:p>
            <a:pPr lvl="1" hangingPunct="1">
              <a:lnSpc>
                <a:spcPct val="146000"/>
              </a:lnSpc>
              <a:buSzPct val="45000"/>
              <a:buFont typeface="Wingdings" panose="05000000000000000000" pitchFamily="2" charset="2"/>
              <a:buChar char=""/>
            </a:pPr>
            <a:r>
              <a:rPr lang="en-US" altLang="en-US" dirty="0">
                <a:latin typeface="Calibri" panose="020F0502020204030204" pitchFamily="34" charset="0"/>
              </a:rPr>
              <a:t>The focus on small, incremental release decreases the risk on your project:</a:t>
            </a:r>
          </a:p>
          <a:p>
            <a:pPr lvl="1" hangingPunct="1">
              <a:lnSpc>
                <a:spcPct val="146000"/>
              </a:lnSpc>
              <a:buSzPct val="45000"/>
              <a:buFont typeface="Wingdings" panose="05000000000000000000" pitchFamily="2" charset="2"/>
              <a:buNone/>
            </a:pPr>
            <a:r>
              <a:rPr lang="en-US" altLang="en-US" dirty="0">
                <a:latin typeface="Calibri" panose="020F0502020204030204" pitchFamily="34" charset="0"/>
              </a:rPr>
              <a:t> 	-  	by showing that your approach works and</a:t>
            </a:r>
          </a:p>
          <a:p>
            <a:pPr lvl="1" hangingPunct="1">
              <a:lnSpc>
                <a:spcPct val="146000"/>
              </a:lnSpc>
              <a:buSzPct val="45000"/>
              <a:buFont typeface="Wingdings" panose="05000000000000000000" pitchFamily="2" charset="2"/>
              <a:buNone/>
            </a:pPr>
            <a:r>
              <a:rPr lang="en-US" altLang="en-US" dirty="0">
                <a:latin typeface="Calibri" panose="020F0502020204030204" pitchFamily="34" charset="0"/>
              </a:rPr>
              <a:t>	-       by putting functionality in the hands of your users, enabling them to provide timely feedback regarding your work. </a:t>
            </a:r>
          </a:p>
          <a:p>
            <a:pPr hangingPunct="1">
              <a:lnSpc>
                <a:spcPct val="100000"/>
              </a:lnSpc>
              <a:buSzPct val="45000"/>
              <a:buFont typeface="Wingdings" panose="05000000000000000000" pitchFamily="2" charset="2"/>
              <a:buNone/>
            </a:pPr>
            <a:endParaRPr lang="en-US" altLang="en-US" dirty="0">
              <a:latin typeface="Calibri" panose="020F0502020204030204" pitchFamily="34" charset="0"/>
            </a:endParaRPr>
          </a:p>
          <a:p>
            <a:pPr lvl="1" hangingPunct="1">
              <a:lnSpc>
                <a:spcPct val="146000"/>
              </a:lnSpc>
              <a:buSzPct val="45000"/>
              <a:buFont typeface="Wingdings" panose="05000000000000000000" pitchFamily="2" charset="2"/>
              <a:buChar char=""/>
            </a:pPr>
            <a:r>
              <a:rPr lang="en-US" altLang="en-US" dirty="0">
                <a:latin typeface="Calibri" panose="020F0502020204030204" pitchFamily="34" charset="0"/>
              </a:rPr>
              <a:t>Continuous testing and integration helps to increase the quality of your work</a:t>
            </a:r>
          </a:p>
          <a:p>
            <a:pPr hangingPunct="1">
              <a:lnSpc>
                <a:spcPct val="100000"/>
              </a:lnSpc>
              <a:buSzPct val="45000"/>
              <a:buFont typeface="Wingdings" panose="05000000000000000000" pitchFamily="2" charset="2"/>
              <a:buNone/>
            </a:pPr>
            <a:endParaRPr lang="en-US" altLang="en-US" dirty="0">
              <a:latin typeface="Calibri" panose="020F0502020204030204" pitchFamily="34" charset="0"/>
            </a:endParaRPr>
          </a:p>
          <a:p>
            <a:pPr lvl="1" hangingPunct="1">
              <a:lnSpc>
                <a:spcPct val="146000"/>
              </a:lnSpc>
              <a:buSzPct val="45000"/>
              <a:buFont typeface="Wingdings" panose="05000000000000000000" pitchFamily="2" charset="2"/>
              <a:buChar char=""/>
            </a:pPr>
            <a:r>
              <a:rPr lang="en-US" altLang="en-US" dirty="0">
                <a:latin typeface="Calibri" panose="020F0502020204030204" pitchFamily="34" charset="0"/>
              </a:rPr>
              <a:t>XP is attractive to programmers who normally are unwilling to adopt a software process, enabling your organization to manage its software efforts better.</a:t>
            </a:r>
          </a:p>
        </p:txBody>
      </p:sp>
      <p:sp>
        <p:nvSpPr>
          <p:cNvPr id="3" name="Rectangle 2"/>
          <p:cNvSpPr/>
          <p:nvPr/>
        </p:nvSpPr>
        <p:spPr>
          <a:xfrm>
            <a:off x="304800" y="304800"/>
            <a:ext cx="3634778" cy="454292"/>
          </a:xfrm>
          <a:prstGeom prst="rect">
            <a:avLst/>
          </a:prstGeom>
        </p:spPr>
        <p:txBody>
          <a:bodyPr wrap="none">
            <a:spAutoFit/>
          </a:bodyPr>
          <a:lstStyle/>
          <a:p>
            <a:pPr hangingPunct="1">
              <a:lnSpc>
                <a:spcPct val="98000"/>
              </a:lnSpc>
            </a:pPr>
            <a:r>
              <a:rPr lang="en-US" altLang="en-US" sz="2400" b="1" dirty="0">
                <a:solidFill>
                  <a:schemeClr val="bg1"/>
                </a:solidFill>
                <a:latin typeface="Calibri" panose="020F0502020204030204" pitchFamily="34" charset="0"/>
              </a:rPr>
              <a:t>Extreme Programming (XP)</a:t>
            </a:r>
            <a:endParaRPr lang="en-US" altLang="en-US" sz="2400" b="1" dirty="0">
              <a:solidFill>
                <a:schemeClr val="bg1"/>
              </a:solidFill>
              <a:latin typeface="Calibri" panose="020F0502020204030204" pitchFamily="34" charset="0"/>
            </a:endParaRPr>
          </a:p>
        </p:txBody>
      </p:sp>
    </p:spTree>
    <p:extLst>
      <p:ext uri="{BB962C8B-B14F-4D97-AF65-F5344CB8AC3E}">
        <p14:creationId xmlns:p14="http://schemas.microsoft.com/office/powerpoint/2010/main" val="137409403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noChangeArrowheads="1"/>
          </p:cNvSpPr>
          <p:nvPr/>
        </p:nvSpPr>
        <p:spPr bwMode="auto">
          <a:xfrm>
            <a:off x="381000" y="1206500"/>
            <a:ext cx="8305800" cy="307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marL="741363" indent="-2841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hangingPunct="1">
              <a:lnSpc>
                <a:spcPct val="98000"/>
              </a:lnSpc>
            </a:pPr>
            <a:r>
              <a:rPr lang="en-US" altLang="en-US" sz="2000" b="1" dirty="0">
                <a:latin typeface="Calibri" panose="020F0502020204030204" pitchFamily="34" charset="0"/>
              </a:rPr>
              <a:t>DISADVANTAGE</a:t>
            </a:r>
          </a:p>
          <a:p>
            <a:pPr lvl="1" hangingPunct="1">
              <a:lnSpc>
                <a:spcPct val="195000"/>
              </a:lnSpc>
              <a:buSzPct val="45000"/>
              <a:buFont typeface="Wingdings" panose="05000000000000000000" pitchFamily="2" charset="2"/>
              <a:buChar char=""/>
            </a:pPr>
            <a:r>
              <a:rPr lang="en-US" altLang="en-US" sz="2000" dirty="0">
                <a:latin typeface="Calibri" panose="020F0502020204030204" pitchFamily="34" charset="0"/>
              </a:rPr>
              <a:t>XP is geared toward a single project, developed and maintained by a single team.</a:t>
            </a:r>
          </a:p>
          <a:p>
            <a:pPr lvl="1" hangingPunct="1">
              <a:lnSpc>
                <a:spcPct val="195000"/>
              </a:lnSpc>
              <a:buSzPct val="45000"/>
              <a:buFont typeface="Wingdings" panose="05000000000000000000" pitchFamily="2" charset="2"/>
              <a:buChar char=""/>
            </a:pPr>
            <a:r>
              <a:rPr lang="en-US" altLang="en-US" sz="2000" dirty="0">
                <a:latin typeface="Calibri" panose="020F0502020204030204" pitchFamily="34" charset="0"/>
              </a:rPr>
              <a:t>XP will not work in an environment where a customer or manager insists on a complete specification or design before they begin programming.</a:t>
            </a:r>
          </a:p>
          <a:p>
            <a:pPr lvl="1" hangingPunct="1">
              <a:lnSpc>
                <a:spcPct val="195000"/>
              </a:lnSpc>
              <a:buSzPct val="45000"/>
              <a:buFont typeface="Wingdings" panose="05000000000000000000" pitchFamily="2" charset="2"/>
              <a:buChar char=""/>
            </a:pPr>
            <a:r>
              <a:rPr lang="en-US" altLang="en-US" sz="2000" dirty="0">
                <a:latin typeface="Calibri" panose="020F0502020204030204" pitchFamily="34" charset="0"/>
              </a:rPr>
              <a:t>XP will not work in an environment where programmers are separated geographically. </a:t>
            </a:r>
          </a:p>
          <a:p>
            <a:pPr lvl="1" hangingPunct="1">
              <a:lnSpc>
                <a:spcPct val="195000"/>
              </a:lnSpc>
              <a:buSzPct val="45000"/>
              <a:buFont typeface="Wingdings" panose="05000000000000000000" pitchFamily="2" charset="2"/>
              <a:buChar char=""/>
            </a:pPr>
            <a:r>
              <a:rPr lang="en-US" altLang="en-US" sz="2000" dirty="0">
                <a:latin typeface="Calibri" panose="020F0502020204030204" pitchFamily="34" charset="0"/>
              </a:rPr>
              <a:t>XP has not been proven to work with systems that have scalability issues (new applications must integrate into existing systems).</a:t>
            </a:r>
          </a:p>
        </p:txBody>
      </p:sp>
      <p:sp>
        <p:nvSpPr>
          <p:cNvPr id="3" name="Rectangle 2"/>
          <p:cNvSpPr/>
          <p:nvPr/>
        </p:nvSpPr>
        <p:spPr>
          <a:xfrm>
            <a:off x="304800" y="304800"/>
            <a:ext cx="3634778" cy="454292"/>
          </a:xfrm>
          <a:prstGeom prst="rect">
            <a:avLst/>
          </a:prstGeom>
        </p:spPr>
        <p:txBody>
          <a:bodyPr wrap="none">
            <a:spAutoFit/>
          </a:bodyPr>
          <a:lstStyle/>
          <a:p>
            <a:pPr hangingPunct="1">
              <a:lnSpc>
                <a:spcPct val="98000"/>
              </a:lnSpc>
            </a:pPr>
            <a:r>
              <a:rPr lang="en-US" altLang="en-US" sz="2400" b="1" dirty="0">
                <a:solidFill>
                  <a:schemeClr val="bg1"/>
                </a:solidFill>
                <a:latin typeface="Calibri" panose="020F0502020204030204" pitchFamily="34" charset="0"/>
              </a:rPr>
              <a:t>Extreme Programming (XP)</a:t>
            </a:r>
            <a:endParaRPr lang="en-US" altLang="en-US" sz="2400" b="1" dirty="0">
              <a:solidFill>
                <a:schemeClr val="bg1"/>
              </a:solidFill>
              <a:latin typeface="Calibri" panose="020F0502020204030204" pitchFamily="34" charset="0"/>
            </a:endParaRPr>
          </a:p>
        </p:txBody>
      </p:sp>
    </p:spTree>
    <p:extLst>
      <p:ext uri="{BB962C8B-B14F-4D97-AF65-F5344CB8AC3E}">
        <p14:creationId xmlns:p14="http://schemas.microsoft.com/office/powerpoint/2010/main" val="237341947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Agile approaches</a:t>
            </a:r>
            <a:endParaRPr lang="en-IN" smtClean="0"/>
          </a:p>
        </p:txBody>
      </p:sp>
      <p:sp>
        <p:nvSpPr>
          <p:cNvPr id="18435" name="Rectangle 3"/>
          <p:cNvSpPr>
            <a:spLocks noGrp="1" noChangeArrowheads="1"/>
          </p:cNvSpPr>
          <p:nvPr>
            <p:ph type="body" idx="1"/>
          </p:nvPr>
        </p:nvSpPr>
        <p:spPr/>
        <p:txBody>
          <a:bodyPr/>
          <a:lstStyle/>
          <a:p>
            <a:pPr eaLnBrk="1" hangingPunct="1"/>
            <a:r>
              <a:rPr lang="en-US" smtClean="0"/>
              <a:t>Group of methodologies</a:t>
            </a:r>
          </a:p>
          <a:p>
            <a:pPr lvl="1" eaLnBrk="1" hangingPunct="1"/>
            <a:r>
              <a:rPr lang="en-US" sz="2000" smtClean="0"/>
              <a:t>Scrum</a:t>
            </a:r>
          </a:p>
          <a:p>
            <a:pPr lvl="1" eaLnBrk="1" hangingPunct="1"/>
            <a:r>
              <a:rPr lang="en-US" sz="2000" smtClean="0"/>
              <a:t>Extreme Programming</a:t>
            </a:r>
          </a:p>
          <a:p>
            <a:pPr lvl="1" eaLnBrk="1" hangingPunct="1"/>
            <a:r>
              <a:rPr lang="en-US" sz="2000" smtClean="0"/>
              <a:t>Crystal Clear</a:t>
            </a:r>
          </a:p>
          <a:p>
            <a:pPr lvl="1" eaLnBrk="1" hangingPunct="1"/>
            <a:r>
              <a:rPr lang="en-US" sz="2000" smtClean="0"/>
              <a:t>Dynamic Systems Development Model (DSDM)</a:t>
            </a:r>
          </a:p>
          <a:p>
            <a:pPr eaLnBrk="1" hangingPunct="1"/>
            <a:r>
              <a:rPr lang="en-US" smtClean="0"/>
              <a:t>Iterative &amp; incremental</a:t>
            </a:r>
          </a:p>
          <a:p>
            <a:pPr eaLnBrk="1" hangingPunct="1"/>
            <a:r>
              <a:rPr lang="en-US" smtClean="0"/>
              <a:t>Self-organising teams collaborate to evolve requirements and solutions</a:t>
            </a:r>
            <a:endParaRPr lang="en-IN"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28600"/>
            <a:ext cx="8229600" cy="1143000"/>
          </a:xfrm>
        </p:spPr>
        <p:txBody>
          <a:bodyPr/>
          <a:lstStyle/>
          <a:p>
            <a:pPr eaLnBrk="1" hangingPunct="1"/>
            <a:r>
              <a:rPr lang="en-US" sz="4000" smtClean="0"/>
              <a:t>Benefits of the process approach</a:t>
            </a:r>
            <a:endParaRPr lang="en-IN" sz="4000" smtClean="0"/>
          </a:p>
        </p:txBody>
      </p:sp>
      <p:sp>
        <p:nvSpPr>
          <p:cNvPr id="8195" name="Rectangle 3"/>
          <p:cNvSpPr>
            <a:spLocks noGrp="1" noChangeArrowheads="1"/>
          </p:cNvSpPr>
          <p:nvPr>
            <p:ph type="body" idx="1"/>
          </p:nvPr>
        </p:nvSpPr>
        <p:spPr>
          <a:xfrm>
            <a:off x="457200" y="1371600"/>
            <a:ext cx="8229600" cy="4191000"/>
          </a:xfrm>
        </p:spPr>
        <p:txBody>
          <a:bodyPr/>
          <a:lstStyle/>
          <a:p>
            <a:pPr eaLnBrk="1" hangingPunct="1">
              <a:lnSpc>
                <a:spcPct val="80000"/>
              </a:lnSpc>
            </a:pPr>
            <a:r>
              <a:rPr lang="en-US" sz="2400" smtClean="0"/>
              <a:t>“Divide and conquer” benefits</a:t>
            </a:r>
          </a:p>
          <a:p>
            <a:pPr eaLnBrk="1" hangingPunct="1">
              <a:lnSpc>
                <a:spcPct val="80000"/>
              </a:lnSpc>
              <a:buFontTx/>
              <a:buNone/>
            </a:pPr>
            <a:endParaRPr lang="en-US" sz="2400" smtClean="0"/>
          </a:p>
          <a:p>
            <a:pPr eaLnBrk="1" hangingPunct="1">
              <a:lnSpc>
                <a:spcPct val="80000"/>
              </a:lnSpc>
            </a:pPr>
            <a:r>
              <a:rPr lang="en-US" sz="2400" smtClean="0"/>
              <a:t>Consistent and predictable results</a:t>
            </a:r>
          </a:p>
          <a:p>
            <a:pPr lvl="1" eaLnBrk="1" hangingPunct="1">
              <a:lnSpc>
                <a:spcPct val="80000"/>
              </a:lnSpc>
            </a:pPr>
            <a:r>
              <a:rPr lang="en-US" sz="2400" smtClean="0"/>
              <a:t>Increased customer confidence</a:t>
            </a:r>
          </a:p>
          <a:p>
            <a:pPr eaLnBrk="1" hangingPunct="1">
              <a:lnSpc>
                <a:spcPct val="80000"/>
              </a:lnSpc>
              <a:buFontTx/>
              <a:buNone/>
            </a:pPr>
            <a:endParaRPr lang="en-US" sz="2400" smtClean="0"/>
          </a:p>
          <a:p>
            <a:pPr eaLnBrk="1" hangingPunct="1">
              <a:lnSpc>
                <a:spcPct val="80000"/>
              </a:lnSpc>
            </a:pPr>
            <a:r>
              <a:rPr lang="en-US" sz="2400" smtClean="0"/>
              <a:t>Efficiency</a:t>
            </a:r>
          </a:p>
          <a:p>
            <a:pPr lvl="1" eaLnBrk="1" hangingPunct="1">
              <a:lnSpc>
                <a:spcPct val="80000"/>
              </a:lnSpc>
            </a:pPr>
            <a:r>
              <a:rPr lang="en-US" sz="2400" smtClean="0"/>
              <a:t>Optimisation possibiliies (better use of resources, reduced cycle time…)</a:t>
            </a:r>
          </a:p>
          <a:p>
            <a:pPr lvl="1" eaLnBrk="1" hangingPunct="1">
              <a:lnSpc>
                <a:spcPct val="80000"/>
              </a:lnSpc>
            </a:pPr>
            <a:r>
              <a:rPr lang="en-US" sz="2400" smtClean="0"/>
              <a:t> Can be visually mapped &amp; measured to enable  identification of opportunities for improvement</a:t>
            </a:r>
          </a:p>
          <a:p>
            <a:pPr lvl="1" eaLnBrk="1" hangingPunct="1">
              <a:lnSpc>
                <a:spcPct val="80000"/>
              </a:lnSpc>
            </a:pPr>
            <a:r>
              <a:rPr lang="en-US" sz="2400" smtClean="0"/>
              <a:t>Consistent set of work activities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Agile approaches</a:t>
            </a:r>
            <a:endParaRPr lang="en-IN" smtClean="0"/>
          </a:p>
        </p:txBody>
      </p:sp>
      <p:sp>
        <p:nvSpPr>
          <p:cNvPr id="19459" name="Rectangle 4"/>
          <p:cNvSpPr>
            <a:spLocks noGrp="1" noChangeArrowheads="1"/>
          </p:cNvSpPr>
          <p:nvPr>
            <p:ph type="body" sz="half" idx="1"/>
          </p:nvPr>
        </p:nvSpPr>
        <p:spPr>
          <a:xfrm>
            <a:off x="457200" y="1265238"/>
            <a:ext cx="4038600" cy="4525962"/>
          </a:xfrm>
        </p:spPr>
        <p:txBody>
          <a:bodyPr/>
          <a:lstStyle/>
          <a:p>
            <a:pPr eaLnBrk="1" hangingPunct="1"/>
            <a:r>
              <a:rPr lang="en-US" sz="2400" smtClean="0"/>
              <a:t>Early and continuous delivery of software (in weeks)</a:t>
            </a:r>
          </a:p>
          <a:p>
            <a:pPr eaLnBrk="1" hangingPunct="1"/>
            <a:r>
              <a:rPr lang="en-US" sz="2400" smtClean="0"/>
              <a:t>Measure of progress is working software</a:t>
            </a:r>
          </a:p>
          <a:p>
            <a:pPr eaLnBrk="1" hangingPunct="1"/>
            <a:r>
              <a:rPr lang="en-US" sz="2400" smtClean="0"/>
              <a:t>Self-organising teams</a:t>
            </a:r>
          </a:p>
          <a:p>
            <a:pPr eaLnBrk="1" hangingPunct="1"/>
            <a:r>
              <a:rPr lang="en-US" sz="2400" smtClean="0"/>
              <a:t>Frequent self-assessment by team with the objective of becoming more effective</a:t>
            </a:r>
          </a:p>
          <a:p>
            <a:pPr eaLnBrk="1" hangingPunct="1"/>
            <a:endParaRPr lang="en-US" sz="2400" smtClean="0"/>
          </a:p>
          <a:p>
            <a:pPr eaLnBrk="1" hangingPunct="1"/>
            <a:endParaRPr lang="en-IN" sz="2400" smtClean="0"/>
          </a:p>
        </p:txBody>
      </p:sp>
      <p:sp>
        <p:nvSpPr>
          <p:cNvPr id="19460" name="Rectangle 5"/>
          <p:cNvSpPr>
            <a:spLocks noGrp="1" noChangeArrowheads="1"/>
          </p:cNvSpPr>
          <p:nvPr>
            <p:ph type="body" sz="half" idx="2"/>
          </p:nvPr>
        </p:nvSpPr>
        <p:spPr/>
        <p:txBody>
          <a:bodyPr/>
          <a:lstStyle/>
          <a:p>
            <a:pPr eaLnBrk="1" hangingPunct="1">
              <a:lnSpc>
                <a:spcPct val="90000"/>
              </a:lnSpc>
            </a:pPr>
            <a:r>
              <a:rPr lang="en-US" sz="2400" smtClean="0"/>
              <a:t>Motivated, highly skilled developers who should be trusted</a:t>
            </a:r>
          </a:p>
          <a:p>
            <a:pPr eaLnBrk="1" hangingPunct="1">
              <a:lnSpc>
                <a:spcPct val="90000"/>
              </a:lnSpc>
            </a:pPr>
            <a:r>
              <a:rPr lang="en-US" sz="2400" smtClean="0"/>
              <a:t>Developers and customer work together </a:t>
            </a:r>
          </a:p>
          <a:p>
            <a:pPr eaLnBrk="1" hangingPunct="1">
              <a:lnSpc>
                <a:spcPct val="90000"/>
              </a:lnSpc>
            </a:pPr>
            <a:r>
              <a:rPr lang="en-US" sz="2400" smtClean="0"/>
              <a:t>Face-to-face interactions given high priority</a:t>
            </a:r>
          </a:p>
          <a:p>
            <a:pPr eaLnBrk="1" hangingPunct="1">
              <a:lnSpc>
                <a:spcPct val="90000"/>
              </a:lnSpc>
            </a:pPr>
            <a:r>
              <a:rPr lang="en-US" sz="2400" smtClean="0"/>
              <a:t>Simplicity in all things</a:t>
            </a:r>
          </a:p>
          <a:p>
            <a:pPr eaLnBrk="1" hangingPunct="1">
              <a:lnSpc>
                <a:spcPct val="90000"/>
              </a:lnSpc>
              <a:buFontTx/>
              <a:buNone/>
            </a:pPr>
            <a:endParaRPr lang="en-IN" sz="24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13"/>
          <p:cNvGraphicFramePr>
            <a:graphicFrameLocks noGrp="1" noChangeAspect="1"/>
          </p:cNvGraphicFramePr>
          <p:nvPr>
            <p:ph idx="1"/>
          </p:nvPr>
        </p:nvGraphicFramePr>
        <p:xfrm>
          <a:off x="1981200" y="1793875"/>
          <a:ext cx="5410200" cy="4300538"/>
        </p:xfrm>
        <a:graphic>
          <a:graphicData uri="http://schemas.openxmlformats.org/presentationml/2006/ole">
            <mc:AlternateContent xmlns:mc="http://schemas.openxmlformats.org/markup-compatibility/2006">
              <mc:Choice xmlns:v="urn:schemas-microsoft-com:vml" Requires="v">
                <p:oleObj spid="_x0000_s1066" name="Visio" r:id="rId4" imgW="5409895" imgH="5066995" progId="">
                  <p:embed/>
                </p:oleObj>
              </mc:Choice>
              <mc:Fallback>
                <p:oleObj name="Visio" r:id="rId4" imgW="5409895" imgH="5066995" progId="">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793875"/>
                        <a:ext cx="5410200" cy="430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Rectangle 5"/>
          <p:cNvSpPr>
            <a:spLocks noGrp="1" noChangeArrowheads="1"/>
          </p:cNvSpPr>
          <p:nvPr>
            <p:ph type="title"/>
          </p:nvPr>
        </p:nvSpPr>
        <p:spPr>
          <a:xfrm>
            <a:off x="0" y="0"/>
            <a:ext cx="8229600" cy="914400"/>
          </a:xfrm>
        </p:spPr>
        <p:txBody>
          <a:bodyPr/>
          <a:lstStyle/>
          <a:p>
            <a:pPr eaLnBrk="1" hangingPunct="1"/>
            <a:r>
              <a:rPr lang="en-US" smtClean="0"/>
              <a:t>Process Attributes</a:t>
            </a:r>
          </a:p>
        </p:txBody>
      </p:sp>
      <p:sp>
        <p:nvSpPr>
          <p:cNvPr id="1028" name="AutoShape 15"/>
          <p:cNvSpPr>
            <a:spLocks/>
          </p:cNvSpPr>
          <p:nvPr/>
        </p:nvSpPr>
        <p:spPr bwMode="auto">
          <a:xfrm>
            <a:off x="7543800" y="1562100"/>
            <a:ext cx="1524000" cy="952500"/>
          </a:xfrm>
          <a:prstGeom prst="borderCallout2">
            <a:avLst>
              <a:gd name="adj1" fmla="val 12000"/>
              <a:gd name="adj2" fmla="val -5000"/>
              <a:gd name="adj3" fmla="val 12000"/>
              <a:gd name="adj4" fmla="val -5000"/>
              <a:gd name="adj5" fmla="val 44000"/>
              <a:gd name="adj6" fmla="val -255000"/>
            </a:avLst>
          </a:prstGeom>
          <a:solidFill>
            <a:schemeClr val="accent1"/>
          </a:solidFill>
          <a:ln w="12700">
            <a:solidFill>
              <a:schemeClr val="tx1"/>
            </a:solidFill>
            <a:miter lim="800000"/>
            <a:headEnd type="none" w="sm" len="sm"/>
            <a:tailEnd type="none" w="sm" len="sm"/>
          </a:ln>
        </p:spPr>
        <p:txBody>
          <a:bodyPr/>
          <a:lstStyle/>
          <a:p>
            <a:pPr algn="ctr"/>
            <a:r>
              <a:rPr lang="en-US"/>
              <a:t>When can this process start?</a:t>
            </a:r>
          </a:p>
        </p:txBody>
      </p:sp>
      <p:sp>
        <p:nvSpPr>
          <p:cNvPr id="1029" name="AutoShape 16"/>
          <p:cNvSpPr>
            <a:spLocks/>
          </p:cNvSpPr>
          <p:nvPr/>
        </p:nvSpPr>
        <p:spPr bwMode="auto">
          <a:xfrm>
            <a:off x="7543800" y="3086100"/>
            <a:ext cx="1447800" cy="609600"/>
          </a:xfrm>
          <a:prstGeom prst="borderCallout2">
            <a:avLst>
              <a:gd name="adj1" fmla="val 18750"/>
              <a:gd name="adj2" fmla="val -5264"/>
              <a:gd name="adj3" fmla="val 18750"/>
              <a:gd name="adj4" fmla="val -5264"/>
              <a:gd name="adj5" fmla="val 6250"/>
              <a:gd name="adj6" fmla="val -221051"/>
            </a:avLst>
          </a:prstGeom>
          <a:solidFill>
            <a:schemeClr val="accent1"/>
          </a:solidFill>
          <a:ln w="12700">
            <a:solidFill>
              <a:schemeClr val="tx1"/>
            </a:solidFill>
            <a:miter lim="800000"/>
            <a:headEnd type="none" w="sm" len="sm"/>
            <a:tailEnd type="none" w="sm" len="sm"/>
          </a:ln>
        </p:spPr>
        <p:txBody>
          <a:bodyPr/>
          <a:lstStyle/>
          <a:p>
            <a:pPr algn="ctr"/>
            <a:r>
              <a:rPr lang="en-US"/>
              <a:t>Actual steps executed</a:t>
            </a:r>
          </a:p>
        </p:txBody>
      </p:sp>
      <p:sp>
        <p:nvSpPr>
          <p:cNvPr id="1030" name="Text Box 18"/>
          <p:cNvSpPr txBox="1">
            <a:spLocks noChangeArrowheads="1"/>
          </p:cNvSpPr>
          <p:nvPr/>
        </p:nvSpPr>
        <p:spPr bwMode="auto">
          <a:xfrm>
            <a:off x="152400" y="3043238"/>
            <a:ext cx="1752600" cy="1604962"/>
          </a:xfrm>
          <a:prstGeom prst="rect">
            <a:avLst/>
          </a:prstGeom>
          <a:solidFill>
            <a:srgbClr val="FFCC66"/>
          </a:solidFill>
          <a:ln w="12700">
            <a:noFill/>
            <a:miter lim="800000"/>
            <a:headEnd type="none" w="sm" len="sm"/>
            <a:tailEnd type="none" w="sm" len="sm"/>
          </a:ln>
        </p:spPr>
        <p:txBody>
          <a:bodyPr>
            <a:spAutoFit/>
          </a:bodyPr>
          <a:lstStyle/>
          <a:p>
            <a:pPr>
              <a:spcBef>
                <a:spcPct val="50000"/>
              </a:spcBef>
            </a:pPr>
            <a:r>
              <a:rPr lang="en-US"/>
              <a:t>E=</a:t>
            </a:r>
            <a:r>
              <a:rPr lang="en-US" b="1" u="sng"/>
              <a:t>E</a:t>
            </a:r>
            <a:r>
              <a:rPr lang="en-US"/>
              <a:t>ntry criteria</a:t>
            </a:r>
          </a:p>
          <a:p>
            <a:pPr>
              <a:spcBef>
                <a:spcPct val="50000"/>
              </a:spcBef>
            </a:pPr>
            <a:r>
              <a:rPr lang="en-US"/>
              <a:t>T=</a:t>
            </a:r>
            <a:r>
              <a:rPr lang="en-US" b="1" u="sng"/>
              <a:t>T</a:t>
            </a:r>
            <a:r>
              <a:rPr lang="en-US"/>
              <a:t>asks</a:t>
            </a:r>
          </a:p>
          <a:p>
            <a:pPr>
              <a:spcBef>
                <a:spcPct val="50000"/>
              </a:spcBef>
            </a:pPr>
            <a:r>
              <a:rPr lang="en-US"/>
              <a:t>V=</a:t>
            </a:r>
            <a:r>
              <a:rPr lang="en-US" b="1" u="sng"/>
              <a:t>V</a:t>
            </a:r>
            <a:r>
              <a:rPr lang="en-US"/>
              <a:t>erification</a:t>
            </a:r>
          </a:p>
          <a:p>
            <a:pPr>
              <a:spcBef>
                <a:spcPct val="50000"/>
              </a:spcBef>
            </a:pPr>
            <a:r>
              <a:rPr lang="en-US"/>
              <a:t>X=e</a:t>
            </a:r>
            <a:r>
              <a:rPr lang="en-US" b="1" u="sng"/>
              <a:t>X</a:t>
            </a:r>
            <a:r>
              <a:rPr lang="en-US"/>
              <a:t>it criteria</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What is a Software Engineering?</a:t>
            </a:r>
            <a:endParaRPr lang="en-IN" smtClean="0"/>
          </a:p>
        </p:txBody>
      </p:sp>
      <p:sp>
        <p:nvSpPr>
          <p:cNvPr id="9219" name="Rectangle 3"/>
          <p:cNvSpPr>
            <a:spLocks noGrp="1" noChangeArrowheads="1"/>
          </p:cNvSpPr>
          <p:nvPr>
            <p:ph type="body" idx="1"/>
          </p:nvPr>
        </p:nvSpPr>
        <p:spPr/>
        <p:txBody>
          <a:bodyPr/>
          <a:lstStyle/>
          <a:p>
            <a:pPr eaLnBrk="1" hangingPunct="1">
              <a:buFont typeface="Wingdings" pitchFamily="2" charset="2"/>
              <a:buNone/>
            </a:pPr>
            <a:r>
              <a:rPr lang="en-US" smtClean="0"/>
              <a:t>	“(1) The application of a systematic, disciplined, quantifiable approach to the development, operation, and maintenance of software; that is, the application of engineering to software. (2) The study of approaches as in (1)."</a:t>
            </a:r>
          </a:p>
          <a:p>
            <a:pPr eaLnBrk="1" hangingPunct="1">
              <a:buFont typeface="Wingdings" pitchFamily="2" charset="2"/>
              <a:buNone/>
            </a:pPr>
            <a:r>
              <a:rPr lang="en-US" smtClean="0"/>
              <a:t>		</a:t>
            </a:r>
            <a:r>
              <a:rPr lang="en-US" sz="1600" smtClean="0"/>
              <a:t>-- IEEE Standard Glossary of Software Engineering Terminology," </a:t>
            </a:r>
          </a:p>
          <a:p>
            <a:pPr eaLnBrk="1" hangingPunct="1">
              <a:buFont typeface="Wingdings" pitchFamily="2" charset="2"/>
              <a:buNone/>
            </a:pPr>
            <a:r>
              <a:rPr lang="en-US" sz="1600" smtClean="0"/>
              <a:t>		   IEEE std 610.12-1990, 1990. </a:t>
            </a:r>
            <a:r>
              <a:rPr lang="en-US" smtClean="0"/>
              <a:t> </a:t>
            </a:r>
          </a:p>
          <a:p>
            <a:pPr eaLnBrk="1" hangingPunct="1"/>
            <a:r>
              <a:rPr lang="en-US" smtClean="0"/>
              <a:t>Objective</a:t>
            </a:r>
          </a:p>
          <a:p>
            <a:pPr lvl="1" eaLnBrk="1" hangingPunct="1"/>
            <a:r>
              <a:rPr lang="en-US" sz="1800" smtClean="0"/>
              <a:t>Efficiently build good quality software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Software process models</a:t>
            </a:r>
            <a:endParaRPr lang="en-IN" smtClean="0"/>
          </a:p>
        </p:txBody>
      </p:sp>
      <p:sp>
        <p:nvSpPr>
          <p:cNvPr id="10243" name="Rectangle 4"/>
          <p:cNvSpPr>
            <a:spLocks noGrp="1" noChangeArrowheads="1"/>
          </p:cNvSpPr>
          <p:nvPr>
            <p:ph type="body" sz="half" idx="1"/>
          </p:nvPr>
        </p:nvSpPr>
        <p:spPr/>
        <p:txBody>
          <a:bodyPr/>
          <a:lstStyle/>
          <a:p>
            <a:pPr eaLnBrk="1" hangingPunct="1"/>
            <a:r>
              <a:rPr lang="en-US" smtClean="0"/>
              <a:t>Build-and-fix</a:t>
            </a:r>
          </a:p>
          <a:p>
            <a:pPr eaLnBrk="1" hangingPunct="1"/>
            <a:r>
              <a:rPr lang="en-US" smtClean="0"/>
              <a:t>Waterfall</a:t>
            </a:r>
          </a:p>
        </p:txBody>
      </p:sp>
      <p:sp>
        <p:nvSpPr>
          <p:cNvPr id="10244" name="Rectangle 5"/>
          <p:cNvSpPr>
            <a:spLocks noGrp="1" noChangeArrowheads="1"/>
          </p:cNvSpPr>
          <p:nvPr>
            <p:ph type="body" sz="half" idx="2"/>
          </p:nvPr>
        </p:nvSpPr>
        <p:spPr/>
        <p:txBody>
          <a:bodyPr/>
          <a:lstStyle/>
          <a:p>
            <a:pPr eaLnBrk="1" hangingPunct="1"/>
            <a:r>
              <a:rPr lang="en-US" smtClean="0"/>
              <a:t>Spiral</a:t>
            </a:r>
            <a:endParaRPr lang="en-IN" smtClean="0"/>
          </a:p>
          <a:p>
            <a:pPr eaLnBrk="1" hangingPunct="1"/>
            <a:r>
              <a:rPr lang="en-US" smtClean="0"/>
              <a:t>Unified</a:t>
            </a:r>
          </a:p>
          <a:p>
            <a:pPr eaLnBrk="1" hangingPunct="1"/>
            <a:endParaRPr lang="en-IN"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Waterfall model</a:t>
            </a:r>
            <a:endParaRPr lang="en-IN" smtClean="0"/>
          </a:p>
        </p:txBody>
      </p:sp>
      <p:sp>
        <p:nvSpPr>
          <p:cNvPr id="11267" name="Text Box 3"/>
          <p:cNvSpPr txBox="1">
            <a:spLocks noChangeArrowheads="1"/>
          </p:cNvSpPr>
          <p:nvPr/>
        </p:nvSpPr>
        <p:spPr bwMode="auto">
          <a:xfrm>
            <a:off x="2943225" y="3352800"/>
            <a:ext cx="184150" cy="457200"/>
          </a:xfrm>
          <a:prstGeom prst="rect">
            <a:avLst/>
          </a:prstGeom>
          <a:noFill/>
          <a:ln w="12700">
            <a:noFill/>
            <a:miter lim="800000"/>
            <a:headEnd type="none" w="sm" len="sm"/>
            <a:tailEnd type="none" w="lg" len="lg"/>
          </a:ln>
        </p:spPr>
        <p:txBody>
          <a:bodyPr wrap="none">
            <a:spAutoFit/>
          </a:bodyPr>
          <a:lstStyle/>
          <a:p>
            <a:pPr eaLnBrk="0" hangingPunct="0"/>
            <a:endParaRPr lang="en-US" sz="2400" b="1">
              <a:solidFill>
                <a:srgbClr val="000000"/>
              </a:solidFill>
            </a:endParaRPr>
          </a:p>
        </p:txBody>
      </p:sp>
      <p:sp>
        <p:nvSpPr>
          <p:cNvPr id="11268" name="Rectangle 4"/>
          <p:cNvSpPr>
            <a:spLocks noChangeAspect="1" noChangeArrowheads="1"/>
          </p:cNvSpPr>
          <p:nvPr/>
        </p:nvSpPr>
        <p:spPr bwMode="ltGray">
          <a:xfrm>
            <a:off x="4060825" y="3136900"/>
            <a:ext cx="1165225" cy="479425"/>
          </a:xfrm>
          <a:prstGeom prst="rect">
            <a:avLst/>
          </a:prstGeom>
          <a:solidFill>
            <a:schemeClr val="accent1"/>
          </a:solidFill>
          <a:ln w="12700">
            <a:solidFill>
              <a:schemeClr val="tx1"/>
            </a:solidFill>
            <a:miter lim="800000"/>
            <a:headEnd/>
            <a:tailEnd/>
          </a:ln>
        </p:spPr>
        <p:txBody>
          <a:bodyPr wrap="none" lIns="81209" tIns="40605" rIns="81209" bIns="40605" anchor="ctr"/>
          <a:lstStyle/>
          <a:p>
            <a:pPr algn="ctr" defTabSz="862013">
              <a:lnSpc>
                <a:spcPct val="87000"/>
              </a:lnSpc>
            </a:pPr>
            <a:r>
              <a:rPr lang="en-US" sz="1600" b="1">
                <a:solidFill>
                  <a:srgbClr val="000000"/>
                </a:solidFill>
              </a:rPr>
              <a:t>Code</a:t>
            </a:r>
          </a:p>
        </p:txBody>
      </p:sp>
      <p:sp>
        <p:nvSpPr>
          <p:cNvPr id="11269" name="Rectangle 5"/>
          <p:cNvSpPr>
            <a:spLocks noChangeAspect="1" noChangeArrowheads="1"/>
          </p:cNvSpPr>
          <p:nvPr/>
        </p:nvSpPr>
        <p:spPr bwMode="ltGray">
          <a:xfrm>
            <a:off x="5213350" y="3786188"/>
            <a:ext cx="1155700" cy="431800"/>
          </a:xfrm>
          <a:prstGeom prst="rect">
            <a:avLst/>
          </a:prstGeom>
          <a:solidFill>
            <a:schemeClr val="accent1"/>
          </a:solidFill>
          <a:ln w="12700">
            <a:solidFill>
              <a:schemeClr val="tx1"/>
            </a:solidFill>
            <a:miter lim="800000"/>
            <a:headEnd/>
            <a:tailEnd/>
          </a:ln>
        </p:spPr>
        <p:txBody>
          <a:bodyPr wrap="none" lIns="81209" tIns="40605" rIns="81209" bIns="40605" anchor="ctr"/>
          <a:lstStyle/>
          <a:p>
            <a:pPr algn="ctr" defTabSz="862013">
              <a:lnSpc>
                <a:spcPct val="87000"/>
              </a:lnSpc>
            </a:pPr>
            <a:r>
              <a:rPr lang="en-US" sz="1600" b="1">
                <a:solidFill>
                  <a:srgbClr val="000000"/>
                </a:solidFill>
              </a:rPr>
              <a:t>Testing</a:t>
            </a:r>
          </a:p>
        </p:txBody>
      </p:sp>
      <p:sp>
        <p:nvSpPr>
          <p:cNvPr id="11270" name="Rectangle 6"/>
          <p:cNvSpPr>
            <a:spLocks noChangeAspect="1" noChangeArrowheads="1"/>
          </p:cNvSpPr>
          <p:nvPr/>
        </p:nvSpPr>
        <p:spPr bwMode="ltGray">
          <a:xfrm>
            <a:off x="2908300" y="2560638"/>
            <a:ext cx="1208088" cy="454025"/>
          </a:xfrm>
          <a:prstGeom prst="rect">
            <a:avLst/>
          </a:prstGeom>
          <a:solidFill>
            <a:schemeClr val="accent1"/>
          </a:solidFill>
          <a:ln w="12700">
            <a:solidFill>
              <a:schemeClr val="tx1"/>
            </a:solidFill>
            <a:miter lim="800000"/>
            <a:headEnd/>
            <a:tailEnd/>
          </a:ln>
        </p:spPr>
        <p:txBody>
          <a:bodyPr wrap="none" lIns="81209" tIns="40605" rIns="81209" bIns="40605" anchor="ctr"/>
          <a:lstStyle/>
          <a:p>
            <a:pPr algn="ctr" defTabSz="862013">
              <a:lnSpc>
                <a:spcPct val="87000"/>
              </a:lnSpc>
            </a:pPr>
            <a:r>
              <a:rPr lang="en-US" sz="1600" b="1">
                <a:solidFill>
                  <a:srgbClr val="000000"/>
                </a:solidFill>
              </a:rPr>
              <a:t>Design</a:t>
            </a:r>
          </a:p>
        </p:txBody>
      </p:sp>
      <p:sp>
        <p:nvSpPr>
          <p:cNvPr id="11271" name="Rectangle 7"/>
          <p:cNvSpPr>
            <a:spLocks noChangeAspect="1" noChangeArrowheads="1"/>
          </p:cNvSpPr>
          <p:nvPr/>
        </p:nvSpPr>
        <p:spPr bwMode="ltGray">
          <a:xfrm>
            <a:off x="1757363" y="1985963"/>
            <a:ext cx="1171575" cy="468312"/>
          </a:xfrm>
          <a:prstGeom prst="rect">
            <a:avLst/>
          </a:prstGeom>
          <a:solidFill>
            <a:schemeClr val="accent1"/>
          </a:solidFill>
          <a:ln w="12700">
            <a:solidFill>
              <a:schemeClr val="tx1"/>
            </a:solidFill>
            <a:miter lim="800000"/>
            <a:headEnd/>
            <a:tailEnd/>
          </a:ln>
        </p:spPr>
        <p:txBody>
          <a:bodyPr wrap="none" lIns="81209" tIns="40605" rIns="81209" bIns="40605" anchor="ctr"/>
          <a:lstStyle/>
          <a:p>
            <a:pPr algn="ctr" defTabSz="862013">
              <a:lnSpc>
                <a:spcPct val="87000"/>
              </a:lnSpc>
            </a:pPr>
            <a:r>
              <a:rPr lang="en-US" sz="1600" b="1">
                <a:solidFill>
                  <a:srgbClr val="000000"/>
                </a:solidFill>
              </a:rPr>
              <a:t>Analysis</a:t>
            </a:r>
          </a:p>
        </p:txBody>
      </p:sp>
      <p:sp>
        <p:nvSpPr>
          <p:cNvPr id="11272" name="Rectangle 8"/>
          <p:cNvSpPr>
            <a:spLocks noChangeAspect="1" noChangeArrowheads="1"/>
          </p:cNvSpPr>
          <p:nvPr/>
        </p:nvSpPr>
        <p:spPr bwMode="ltGray">
          <a:xfrm>
            <a:off x="388938" y="1409700"/>
            <a:ext cx="1447800" cy="460375"/>
          </a:xfrm>
          <a:prstGeom prst="rect">
            <a:avLst/>
          </a:prstGeom>
          <a:solidFill>
            <a:schemeClr val="accent1"/>
          </a:solidFill>
          <a:ln w="12700">
            <a:solidFill>
              <a:schemeClr val="tx1"/>
            </a:solidFill>
            <a:miter lim="800000"/>
            <a:headEnd/>
            <a:tailEnd/>
          </a:ln>
        </p:spPr>
        <p:txBody>
          <a:bodyPr wrap="none" lIns="81209" tIns="40605" rIns="81209" bIns="40605" anchor="ctr"/>
          <a:lstStyle/>
          <a:p>
            <a:pPr algn="ctr" defTabSz="862013">
              <a:lnSpc>
                <a:spcPct val="87000"/>
              </a:lnSpc>
            </a:pPr>
            <a:r>
              <a:rPr lang="en-US" sz="1600" b="1">
                <a:solidFill>
                  <a:srgbClr val="000000"/>
                </a:solidFill>
              </a:rPr>
              <a:t>Requirements </a:t>
            </a:r>
          </a:p>
        </p:txBody>
      </p:sp>
      <p:cxnSp>
        <p:nvCxnSpPr>
          <p:cNvPr id="11273" name="AutoShape 9"/>
          <p:cNvCxnSpPr>
            <a:cxnSpLocks noChangeShapeType="1"/>
            <a:stCxn id="11272" idx="2"/>
            <a:endCxn id="11271" idx="1"/>
          </p:cNvCxnSpPr>
          <p:nvPr/>
        </p:nvCxnSpPr>
        <p:spPr bwMode="auto">
          <a:xfrm rot="16200000" flipH="1">
            <a:off x="1259682" y="1723231"/>
            <a:ext cx="350838" cy="644525"/>
          </a:xfrm>
          <a:prstGeom prst="bentConnector2">
            <a:avLst/>
          </a:prstGeom>
          <a:noFill/>
          <a:ln w="15875">
            <a:solidFill>
              <a:schemeClr val="accent1"/>
            </a:solidFill>
            <a:miter lim="800000"/>
            <a:headEnd type="none" w="sm" len="sm"/>
            <a:tailEnd type="triangle" w="med" len="lg"/>
          </a:ln>
        </p:spPr>
      </p:cxnSp>
      <p:cxnSp>
        <p:nvCxnSpPr>
          <p:cNvPr id="11274" name="AutoShape 10"/>
          <p:cNvCxnSpPr>
            <a:cxnSpLocks noChangeShapeType="1"/>
            <a:stCxn id="11270" idx="2"/>
            <a:endCxn id="11268" idx="1"/>
          </p:cNvCxnSpPr>
          <p:nvPr/>
        </p:nvCxnSpPr>
        <p:spPr bwMode="auto">
          <a:xfrm rot="16200000" flipH="1">
            <a:off x="3606007" y="2921794"/>
            <a:ext cx="361950" cy="547687"/>
          </a:xfrm>
          <a:prstGeom prst="bentConnector2">
            <a:avLst/>
          </a:prstGeom>
          <a:noFill/>
          <a:ln w="15875">
            <a:solidFill>
              <a:schemeClr val="accent1"/>
            </a:solidFill>
            <a:miter lim="800000"/>
            <a:headEnd type="none" w="sm" len="sm"/>
            <a:tailEnd type="triangle" w="med" len="lg"/>
          </a:ln>
        </p:spPr>
      </p:cxnSp>
      <p:cxnSp>
        <p:nvCxnSpPr>
          <p:cNvPr id="11275" name="AutoShape 11"/>
          <p:cNvCxnSpPr>
            <a:cxnSpLocks noChangeShapeType="1"/>
            <a:stCxn id="11268" idx="2"/>
            <a:endCxn id="11269" idx="1"/>
          </p:cNvCxnSpPr>
          <p:nvPr/>
        </p:nvCxnSpPr>
        <p:spPr bwMode="auto">
          <a:xfrm rot="16200000" flipH="1">
            <a:off x="4735512" y="3524251"/>
            <a:ext cx="385763" cy="569912"/>
          </a:xfrm>
          <a:prstGeom prst="bentConnector2">
            <a:avLst/>
          </a:prstGeom>
          <a:noFill/>
          <a:ln w="15875">
            <a:solidFill>
              <a:schemeClr val="accent1"/>
            </a:solidFill>
            <a:miter lim="800000"/>
            <a:headEnd type="none" w="sm" len="sm"/>
            <a:tailEnd type="triangle" w="med" len="lg"/>
          </a:ln>
        </p:spPr>
      </p:cxnSp>
      <p:cxnSp>
        <p:nvCxnSpPr>
          <p:cNvPr id="11276" name="AutoShape 12"/>
          <p:cNvCxnSpPr>
            <a:cxnSpLocks noChangeShapeType="1"/>
            <a:stCxn id="11271" idx="2"/>
            <a:endCxn id="11270" idx="1"/>
          </p:cNvCxnSpPr>
          <p:nvPr/>
        </p:nvCxnSpPr>
        <p:spPr bwMode="auto">
          <a:xfrm rot="16200000" flipH="1">
            <a:off x="2459037" y="2338388"/>
            <a:ext cx="333375" cy="565150"/>
          </a:xfrm>
          <a:prstGeom prst="bentConnector2">
            <a:avLst/>
          </a:prstGeom>
          <a:noFill/>
          <a:ln w="15875">
            <a:solidFill>
              <a:schemeClr val="accent1"/>
            </a:solidFill>
            <a:miter lim="800000"/>
            <a:headEnd type="none" w="sm" len="sm"/>
            <a:tailEnd type="triangle" w="med" len="lg"/>
          </a:ln>
        </p:spPr>
      </p:cxnSp>
      <p:sp>
        <p:nvSpPr>
          <p:cNvPr id="11277" name="Rectangle 13"/>
          <p:cNvSpPr>
            <a:spLocks noChangeAspect="1" noChangeArrowheads="1"/>
          </p:cNvSpPr>
          <p:nvPr/>
        </p:nvSpPr>
        <p:spPr bwMode="ltGray">
          <a:xfrm>
            <a:off x="7667625" y="5013325"/>
            <a:ext cx="1296988" cy="484188"/>
          </a:xfrm>
          <a:prstGeom prst="rect">
            <a:avLst/>
          </a:prstGeom>
          <a:solidFill>
            <a:schemeClr val="accent1"/>
          </a:solidFill>
          <a:ln w="12700">
            <a:solidFill>
              <a:schemeClr val="tx1"/>
            </a:solidFill>
            <a:miter lim="800000"/>
            <a:headEnd/>
            <a:tailEnd/>
          </a:ln>
        </p:spPr>
        <p:txBody>
          <a:bodyPr wrap="none" lIns="81209" tIns="40605" rIns="81209" bIns="40605" anchor="ctr"/>
          <a:lstStyle/>
          <a:p>
            <a:pPr algn="ctr" defTabSz="862013">
              <a:lnSpc>
                <a:spcPct val="87000"/>
              </a:lnSpc>
            </a:pPr>
            <a:r>
              <a:rPr lang="en-US" sz="1600" b="1">
                <a:solidFill>
                  <a:srgbClr val="000000"/>
                </a:solidFill>
              </a:rPr>
              <a:t>Maintenance</a:t>
            </a:r>
          </a:p>
        </p:txBody>
      </p:sp>
      <p:cxnSp>
        <p:nvCxnSpPr>
          <p:cNvPr id="11278" name="AutoShape 14"/>
          <p:cNvCxnSpPr>
            <a:cxnSpLocks noChangeShapeType="1"/>
          </p:cNvCxnSpPr>
          <p:nvPr/>
        </p:nvCxnSpPr>
        <p:spPr bwMode="auto">
          <a:xfrm rot="16200000" flipH="1">
            <a:off x="5883276" y="4125912"/>
            <a:ext cx="385762" cy="569913"/>
          </a:xfrm>
          <a:prstGeom prst="bentConnector2">
            <a:avLst/>
          </a:prstGeom>
          <a:noFill/>
          <a:ln w="15875">
            <a:solidFill>
              <a:schemeClr val="accent1"/>
            </a:solidFill>
            <a:miter lim="800000"/>
            <a:headEnd type="none" w="sm" len="sm"/>
            <a:tailEnd type="triangle" w="med" len="lg"/>
          </a:ln>
        </p:spPr>
      </p:cxnSp>
      <p:sp>
        <p:nvSpPr>
          <p:cNvPr id="11279" name="Rectangle 15"/>
          <p:cNvSpPr>
            <a:spLocks noChangeAspect="1" noChangeArrowheads="1"/>
          </p:cNvSpPr>
          <p:nvPr/>
        </p:nvSpPr>
        <p:spPr bwMode="ltGray">
          <a:xfrm>
            <a:off x="1758950" y="1985963"/>
            <a:ext cx="1171575" cy="468312"/>
          </a:xfrm>
          <a:prstGeom prst="rect">
            <a:avLst/>
          </a:prstGeom>
          <a:solidFill>
            <a:schemeClr val="accent1"/>
          </a:solidFill>
          <a:ln w="12700">
            <a:solidFill>
              <a:schemeClr val="tx1"/>
            </a:solidFill>
            <a:miter lim="800000"/>
            <a:headEnd/>
            <a:tailEnd/>
          </a:ln>
        </p:spPr>
        <p:txBody>
          <a:bodyPr wrap="none" lIns="81209" tIns="40605" rIns="81209" bIns="40605" anchor="ctr"/>
          <a:lstStyle/>
          <a:p>
            <a:pPr algn="ctr" defTabSz="862013">
              <a:lnSpc>
                <a:spcPct val="87000"/>
              </a:lnSpc>
            </a:pPr>
            <a:r>
              <a:rPr lang="en-US" sz="1600" b="1">
                <a:solidFill>
                  <a:srgbClr val="000000"/>
                </a:solidFill>
              </a:rPr>
              <a:t>Analysis</a:t>
            </a:r>
          </a:p>
        </p:txBody>
      </p:sp>
      <p:sp>
        <p:nvSpPr>
          <p:cNvPr id="11280" name="Rectangle 16"/>
          <p:cNvSpPr>
            <a:spLocks noChangeAspect="1" noChangeArrowheads="1"/>
          </p:cNvSpPr>
          <p:nvPr/>
        </p:nvSpPr>
        <p:spPr bwMode="ltGray">
          <a:xfrm>
            <a:off x="390525" y="1409700"/>
            <a:ext cx="1447800" cy="460375"/>
          </a:xfrm>
          <a:prstGeom prst="rect">
            <a:avLst/>
          </a:prstGeom>
          <a:solidFill>
            <a:schemeClr val="accent1"/>
          </a:solidFill>
          <a:ln w="12700">
            <a:solidFill>
              <a:schemeClr val="tx1"/>
            </a:solidFill>
            <a:miter lim="800000"/>
            <a:headEnd/>
            <a:tailEnd/>
          </a:ln>
        </p:spPr>
        <p:txBody>
          <a:bodyPr wrap="none" lIns="81209" tIns="40605" rIns="81209" bIns="40605" anchor="ctr"/>
          <a:lstStyle/>
          <a:p>
            <a:pPr algn="ctr" defTabSz="862013">
              <a:lnSpc>
                <a:spcPct val="87000"/>
              </a:lnSpc>
            </a:pPr>
            <a:r>
              <a:rPr lang="en-US" sz="1600" b="1">
                <a:solidFill>
                  <a:srgbClr val="000000"/>
                </a:solidFill>
              </a:rPr>
              <a:t>Requirements </a:t>
            </a:r>
          </a:p>
        </p:txBody>
      </p:sp>
      <p:sp>
        <p:nvSpPr>
          <p:cNvPr id="11281" name="Rectangle 17"/>
          <p:cNvSpPr>
            <a:spLocks noChangeAspect="1" noChangeArrowheads="1"/>
          </p:cNvSpPr>
          <p:nvPr/>
        </p:nvSpPr>
        <p:spPr bwMode="ltGray">
          <a:xfrm>
            <a:off x="2909888" y="2562225"/>
            <a:ext cx="1208087" cy="454025"/>
          </a:xfrm>
          <a:prstGeom prst="rect">
            <a:avLst/>
          </a:prstGeom>
          <a:solidFill>
            <a:schemeClr val="accent1"/>
          </a:solidFill>
          <a:ln w="12700">
            <a:solidFill>
              <a:schemeClr val="tx1"/>
            </a:solidFill>
            <a:miter lim="800000"/>
            <a:headEnd/>
            <a:tailEnd/>
          </a:ln>
        </p:spPr>
        <p:txBody>
          <a:bodyPr wrap="none" lIns="81209" tIns="40605" rIns="81209" bIns="40605" anchor="ctr"/>
          <a:lstStyle/>
          <a:p>
            <a:pPr algn="ctr" defTabSz="862013">
              <a:lnSpc>
                <a:spcPct val="87000"/>
              </a:lnSpc>
            </a:pPr>
            <a:r>
              <a:rPr lang="en-US" sz="1600" b="1">
                <a:solidFill>
                  <a:srgbClr val="000000"/>
                </a:solidFill>
              </a:rPr>
              <a:t>Design</a:t>
            </a:r>
          </a:p>
        </p:txBody>
      </p:sp>
      <p:sp>
        <p:nvSpPr>
          <p:cNvPr id="11282" name="Rectangle 18"/>
          <p:cNvSpPr>
            <a:spLocks noChangeAspect="1" noChangeArrowheads="1"/>
          </p:cNvSpPr>
          <p:nvPr/>
        </p:nvSpPr>
        <p:spPr bwMode="ltGray">
          <a:xfrm>
            <a:off x="1760538" y="1987550"/>
            <a:ext cx="1171575" cy="468313"/>
          </a:xfrm>
          <a:prstGeom prst="rect">
            <a:avLst/>
          </a:prstGeom>
          <a:solidFill>
            <a:schemeClr val="accent1"/>
          </a:solidFill>
          <a:ln w="12700">
            <a:solidFill>
              <a:schemeClr val="tx1"/>
            </a:solidFill>
            <a:miter lim="800000"/>
            <a:headEnd/>
            <a:tailEnd/>
          </a:ln>
        </p:spPr>
        <p:txBody>
          <a:bodyPr wrap="none" lIns="81209" tIns="40605" rIns="81209" bIns="40605" anchor="ctr"/>
          <a:lstStyle/>
          <a:p>
            <a:pPr algn="ctr" defTabSz="862013">
              <a:lnSpc>
                <a:spcPct val="87000"/>
              </a:lnSpc>
            </a:pPr>
            <a:r>
              <a:rPr lang="en-US" sz="1600" b="1">
                <a:solidFill>
                  <a:srgbClr val="000000"/>
                </a:solidFill>
              </a:rPr>
              <a:t>Analysis</a:t>
            </a:r>
          </a:p>
        </p:txBody>
      </p:sp>
      <p:sp>
        <p:nvSpPr>
          <p:cNvPr id="11283" name="Rectangle 19"/>
          <p:cNvSpPr>
            <a:spLocks noChangeAspect="1" noChangeArrowheads="1"/>
          </p:cNvSpPr>
          <p:nvPr/>
        </p:nvSpPr>
        <p:spPr bwMode="ltGray">
          <a:xfrm>
            <a:off x="392113" y="1411288"/>
            <a:ext cx="1447800" cy="460375"/>
          </a:xfrm>
          <a:prstGeom prst="rect">
            <a:avLst/>
          </a:prstGeom>
          <a:solidFill>
            <a:schemeClr val="accent1"/>
          </a:solidFill>
          <a:ln w="12700">
            <a:solidFill>
              <a:schemeClr val="tx1"/>
            </a:solidFill>
            <a:miter lim="800000"/>
            <a:headEnd/>
            <a:tailEnd/>
          </a:ln>
        </p:spPr>
        <p:txBody>
          <a:bodyPr wrap="none" lIns="81209" tIns="40605" rIns="81209" bIns="40605" anchor="ctr"/>
          <a:lstStyle/>
          <a:p>
            <a:pPr algn="ctr" defTabSz="862013">
              <a:lnSpc>
                <a:spcPct val="87000"/>
              </a:lnSpc>
            </a:pPr>
            <a:r>
              <a:rPr lang="en-US" sz="1600" b="1">
                <a:solidFill>
                  <a:srgbClr val="000000"/>
                </a:solidFill>
              </a:rPr>
              <a:t>Requirements </a:t>
            </a:r>
          </a:p>
        </p:txBody>
      </p:sp>
      <p:sp>
        <p:nvSpPr>
          <p:cNvPr id="11284" name="Rectangle 20"/>
          <p:cNvSpPr>
            <a:spLocks noChangeAspect="1" noChangeArrowheads="1"/>
          </p:cNvSpPr>
          <p:nvPr/>
        </p:nvSpPr>
        <p:spPr bwMode="ltGray">
          <a:xfrm>
            <a:off x="4062413" y="3138488"/>
            <a:ext cx="1165225" cy="479425"/>
          </a:xfrm>
          <a:prstGeom prst="rect">
            <a:avLst/>
          </a:prstGeom>
          <a:solidFill>
            <a:schemeClr val="accent1"/>
          </a:solidFill>
          <a:ln w="12700">
            <a:solidFill>
              <a:schemeClr val="tx1"/>
            </a:solidFill>
            <a:miter lim="800000"/>
            <a:headEnd/>
            <a:tailEnd/>
          </a:ln>
        </p:spPr>
        <p:txBody>
          <a:bodyPr wrap="none" lIns="81209" tIns="40605" rIns="81209" bIns="40605" anchor="ctr"/>
          <a:lstStyle/>
          <a:p>
            <a:pPr algn="ctr" defTabSz="862013">
              <a:lnSpc>
                <a:spcPct val="87000"/>
              </a:lnSpc>
            </a:pPr>
            <a:r>
              <a:rPr lang="en-US" sz="1600" b="1">
                <a:solidFill>
                  <a:srgbClr val="000000"/>
                </a:solidFill>
              </a:rPr>
              <a:t>Code</a:t>
            </a:r>
          </a:p>
        </p:txBody>
      </p:sp>
      <p:sp>
        <p:nvSpPr>
          <p:cNvPr id="11285" name="Rectangle 21"/>
          <p:cNvSpPr>
            <a:spLocks noChangeAspect="1" noChangeArrowheads="1"/>
          </p:cNvSpPr>
          <p:nvPr/>
        </p:nvSpPr>
        <p:spPr bwMode="ltGray">
          <a:xfrm>
            <a:off x="2911475" y="2563813"/>
            <a:ext cx="1208088" cy="454025"/>
          </a:xfrm>
          <a:prstGeom prst="rect">
            <a:avLst/>
          </a:prstGeom>
          <a:solidFill>
            <a:schemeClr val="accent1"/>
          </a:solidFill>
          <a:ln w="12700">
            <a:solidFill>
              <a:schemeClr val="tx1"/>
            </a:solidFill>
            <a:miter lim="800000"/>
            <a:headEnd/>
            <a:tailEnd/>
          </a:ln>
        </p:spPr>
        <p:txBody>
          <a:bodyPr wrap="none" lIns="81209" tIns="40605" rIns="81209" bIns="40605" anchor="ctr"/>
          <a:lstStyle/>
          <a:p>
            <a:pPr algn="ctr" defTabSz="862013">
              <a:lnSpc>
                <a:spcPct val="87000"/>
              </a:lnSpc>
            </a:pPr>
            <a:r>
              <a:rPr lang="en-US" sz="1600" b="1">
                <a:solidFill>
                  <a:srgbClr val="000000"/>
                </a:solidFill>
              </a:rPr>
              <a:t>Design</a:t>
            </a:r>
          </a:p>
        </p:txBody>
      </p:sp>
      <p:sp>
        <p:nvSpPr>
          <p:cNvPr id="11286" name="Rectangle 22"/>
          <p:cNvSpPr>
            <a:spLocks noChangeAspect="1" noChangeArrowheads="1"/>
          </p:cNvSpPr>
          <p:nvPr/>
        </p:nvSpPr>
        <p:spPr bwMode="ltGray">
          <a:xfrm>
            <a:off x="1762125" y="1989138"/>
            <a:ext cx="1171575" cy="468312"/>
          </a:xfrm>
          <a:prstGeom prst="rect">
            <a:avLst/>
          </a:prstGeom>
          <a:solidFill>
            <a:schemeClr val="accent1"/>
          </a:solidFill>
          <a:ln w="12700">
            <a:solidFill>
              <a:schemeClr val="tx1"/>
            </a:solidFill>
            <a:miter lim="800000"/>
            <a:headEnd/>
            <a:tailEnd/>
          </a:ln>
        </p:spPr>
        <p:txBody>
          <a:bodyPr wrap="none" lIns="81209" tIns="40605" rIns="81209" bIns="40605" anchor="ctr"/>
          <a:lstStyle/>
          <a:p>
            <a:pPr algn="ctr" defTabSz="862013">
              <a:lnSpc>
                <a:spcPct val="87000"/>
              </a:lnSpc>
            </a:pPr>
            <a:r>
              <a:rPr lang="en-US" sz="1600" b="1">
                <a:solidFill>
                  <a:srgbClr val="000000"/>
                </a:solidFill>
              </a:rPr>
              <a:t>Analysis</a:t>
            </a:r>
          </a:p>
        </p:txBody>
      </p:sp>
      <p:sp>
        <p:nvSpPr>
          <p:cNvPr id="11287" name="Rectangle 23"/>
          <p:cNvSpPr>
            <a:spLocks noChangeAspect="1" noChangeArrowheads="1"/>
          </p:cNvSpPr>
          <p:nvPr/>
        </p:nvSpPr>
        <p:spPr bwMode="ltGray">
          <a:xfrm>
            <a:off x="393700" y="1412875"/>
            <a:ext cx="1447800" cy="460375"/>
          </a:xfrm>
          <a:prstGeom prst="rect">
            <a:avLst/>
          </a:prstGeom>
          <a:solidFill>
            <a:schemeClr val="accent1"/>
          </a:solidFill>
          <a:ln w="12700">
            <a:solidFill>
              <a:schemeClr val="tx1"/>
            </a:solidFill>
            <a:miter lim="800000"/>
            <a:headEnd/>
            <a:tailEnd/>
          </a:ln>
        </p:spPr>
        <p:txBody>
          <a:bodyPr wrap="none" lIns="81209" tIns="40605" rIns="81209" bIns="40605" anchor="ctr"/>
          <a:lstStyle/>
          <a:p>
            <a:pPr algn="ctr" defTabSz="862013">
              <a:lnSpc>
                <a:spcPct val="87000"/>
              </a:lnSpc>
            </a:pPr>
            <a:r>
              <a:rPr lang="en-US" sz="1600" b="1">
                <a:solidFill>
                  <a:srgbClr val="000000"/>
                </a:solidFill>
              </a:rPr>
              <a:t>Requirements </a:t>
            </a:r>
          </a:p>
        </p:txBody>
      </p:sp>
      <p:sp>
        <p:nvSpPr>
          <p:cNvPr id="11288" name="Rectangle 24"/>
          <p:cNvSpPr>
            <a:spLocks noChangeAspect="1" noChangeArrowheads="1"/>
          </p:cNvSpPr>
          <p:nvPr/>
        </p:nvSpPr>
        <p:spPr bwMode="ltGray">
          <a:xfrm>
            <a:off x="5214938" y="3786188"/>
            <a:ext cx="1155700" cy="431800"/>
          </a:xfrm>
          <a:prstGeom prst="rect">
            <a:avLst/>
          </a:prstGeom>
          <a:solidFill>
            <a:schemeClr val="accent1"/>
          </a:solidFill>
          <a:ln w="12700">
            <a:solidFill>
              <a:schemeClr val="tx1"/>
            </a:solidFill>
            <a:miter lim="800000"/>
            <a:headEnd/>
            <a:tailEnd/>
          </a:ln>
        </p:spPr>
        <p:txBody>
          <a:bodyPr wrap="none" lIns="81209" tIns="40605" rIns="81209" bIns="40605" anchor="ctr"/>
          <a:lstStyle/>
          <a:p>
            <a:pPr algn="ctr" defTabSz="862013">
              <a:lnSpc>
                <a:spcPct val="87000"/>
              </a:lnSpc>
            </a:pPr>
            <a:r>
              <a:rPr lang="en-US" sz="1600" b="1">
                <a:solidFill>
                  <a:srgbClr val="000000"/>
                </a:solidFill>
              </a:rPr>
              <a:t>Testing</a:t>
            </a:r>
          </a:p>
        </p:txBody>
      </p:sp>
      <p:sp>
        <p:nvSpPr>
          <p:cNvPr id="11289" name="Rectangle 25"/>
          <p:cNvSpPr>
            <a:spLocks noChangeAspect="1" noChangeArrowheads="1"/>
          </p:cNvSpPr>
          <p:nvPr/>
        </p:nvSpPr>
        <p:spPr bwMode="ltGray">
          <a:xfrm>
            <a:off x="4064000" y="3138488"/>
            <a:ext cx="1165225" cy="479425"/>
          </a:xfrm>
          <a:prstGeom prst="rect">
            <a:avLst/>
          </a:prstGeom>
          <a:solidFill>
            <a:schemeClr val="accent1"/>
          </a:solidFill>
          <a:ln w="12700">
            <a:solidFill>
              <a:schemeClr val="tx1"/>
            </a:solidFill>
            <a:miter lim="800000"/>
            <a:headEnd/>
            <a:tailEnd/>
          </a:ln>
        </p:spPr>
        <p:txBody>
          <a:bodyPr wrap="none" lIns="81209" tIns="40605" rIns="81209" bIns="40605" anchor="ctr"/>
          <a:lstStyle/>
          <a:p>
            <a:pPr algn="ctr" defTabSz="862013">
              <a:lnSpc>
                <a:spcPct val="87000"/>
              </a:lnSpc>
            </a:pPr>
            <a:r>
              <a:rPr lang="en-US" sz="1600" b="1">
                <a:solidFill>
                  <a:srgbClr val="000000"/>
                </a:solidFill>
              </a:rPr>
              <a:t>Code</a:t>
            </a:r>
          </a:p>
        </p:txBody>
      </p:sp>
      <p:sp>
        <p:nvSpPr>
          <p:cNvPr id="11290" name="Rectangle 26"/>
          <p:cNvSpPr>
            <a:spLocks noChangeAspect="1" noChangeArrowheads="1"/>
          </p:cNvSpPr>
          <p:nvPr/>
        </p:nvSpPr>
        <p:spPr bwMode="ltGray">
          <a:xfrm>
            <a:off x="2913063" y="2563813"/>
            <a:ext cx="1208087" cy="454025"/>
          </a:xfrm>
          <a:prstGeom prst="rect">
            <a:avLst/>
          </a:prstGeom>
          <a:solidFill>
            <a:schemeClr val="accent1"/>
          </a:solidFill>
          <a:ln w="12700">
            <a:solidFill>
              <a:schemeClr val="tx1"/>
            </a:solidFill>
            <a:miter lim="800000"/>
            <a:headEnd/>
            <a:tailEnd/>
          </a:ln>
        </p:spPr>
        <p:txBody>
          <a:bodyPr wrap="none" lIns="81209" tIns="40605" rIns="81209" bIns="40605" anchor="ctr"/>
          <a:lstStyle/>
          <a:p>
            <a:pPr algn="ctr" defTabSz="862013">
              <a:lnSpc>
                <a:spcPct val="87000"/>
              </a:lnSpc>
            </a:pPr>
            <a:r>
              <a:rPr lang="en-US" sz="1600" b="1">
                <a:solidFill>
                  <a:srgbClr val="000000"/>
                </a:solidFill>
              </a:rPr>
              <a:t>Design</a:t>
            </a:r>
          </a:p>
        </p:txBody>
      </p:sp>
      <p:sp>
        <p:nvSpPr>
          <p:cNvPr id="11291" name="Rectangle 27"/>
          <p:cNvSpPr>
            <a:spLocks noChangeAspect="1" noChangeArrowheads="1"/>
          </p:cNvSpPr>
          <p:nvPr/>
        </p:nvSpPr>
        <p:spPr bwMode="ltGray">
          <a:xfrm>
            <a:off x="1763713" y="1989138"/>
            <a:ext cx="1171575" cy="468312"/>
          </a:xfrm>
          <a:prstGeom prst="rect">
            <a:avLst/>
          </a:prstGeom>
          <a:solidFill>
            <a:schemeClr val="accent1"/>
          </a:solidFill>
          <a:ln w="12700">
            <a:solidFill>
              <a:schemeClr val="tx1"/>
            </a:solidFill>
            <a:miter lim="800000"/>
            <a:headEnd/>
            <a:tailEnd/>
          </a:ln>
        </p:spPr>
        <p:txBody>
          <a:bodyPr wrap="none" lIns="81209" tIns="40605" rIns="81209" bIns="40605" anchor="ctr"/>
          <a:lstStyle/>
          <a:p>
            <a:pPr algn="ctr" defTabSz="862013">
              <a:lnSpc>
                <a:spcPct val="87000"/>
              </a:lnSpc>
            </a:pPr>
            <a:r>
              <a:rPr lang="en-US" sz="1600" b="1">
                <a:solidFill>
                  <a:srgbClr val="000000"/>
                </a:solidFill>
              </a:rPr>
              <a:t>Analysis</a:t>
            </a:r>
          </a:p>
        </p:txBody>
      </p:sp>
      <p:sp>
        <p:nvSpPr>
          <p:cNvPr id="11292" name="Rectangle 28"/>
          <p:cNvSpPr>
            <a:spLocks noChangeAspect="1" noChangeArrowheads="1"/>
          </p:cNvSpPr>
          <p:nvPr/>
        </p:nvSpPr>
        <p:spPr bwMode="ltGray">
          <a:xfrm>
            <a:off x="395288" y="1412875"/>
            <a:ext cx="1447800" cy="460375"/>
          </a:xfrm>
          <a:prstGeom prst="rect">
            <a:avLst/>
          </a:prstGeom>
          <a:solidFill>
            <a:schemeClr val="accent1"/>
          </a:solidFill>
          <a:ln w="12700">
            <a:solidFill>
              <a:schemeClr val="tx1"/>
            </a:solidFill>
            <a:miter lim="800000"/>
            <a:headEnd/>
            <a:tailEnd/>
          </a:ln>
        </p:spPr>
        <p:txBody>
          <a:bodyPr wrap="none" lIns="81209" tIns="40605" rIns="81209" bIns="40605" anchor="ctr"/>
          <a:lstStyle/>
          <a:p>
            <a:pPr algn="ctr" defTabSz="862013">
              <a:lnSpc>
                <a:spcPct val="87000"/>
              </a:lnSpc>
            </a:pPr>
            <a:r>
              <a:rPr lang="en-US" sz="1600" b="1">
                <a:solidFill>
                  <a:srgbClr val="000000"/>
                </a:solidFill>
              </a:rPr>
              <a:t>Requirements </a:t>
            </a:r>
          </a:p>
        </p:txBody>
      </p:sp>
      <p:sp>
        <p:nvSpPr>
          <p:cNvPr id="11293" name="Rectangle 29"/>
          <p:cNvSpPr>
            <a:spLocks noChangeAspect="1" noChangeArrowheads="1"/>
          </p:cNvSpPr>
          <p:nvPr/>
        </p:nvSpPr>
        <p:spPr bwMode="ltGray">
          <a:xfrm>
            <a:off x="6367463" y="4362450"/>
            <a:ext cx="1296987" cy="484188"/>
          </a:xfrm>
          <a:prstGeom prst="rect">
            <a:avLst/>
          </a:prstGeom>
          <a:solidFill>
            <a:schemeClr val="accent1"/>
          </a:solidFill>
          <a:ln w="12700">
            <a:solidFill>
              <a:schemeClr val="tx1"/>
            </a:solidFill>
            <a:miter lim="800000"/>
            <a:headEnd/>
            <a:tailEnd/>
          </a:ln>
        </p:spPr>
        <p:txBody>
          <a:bodyPr wrap="none" lIns="81209" tIns="40605" rIns="81209" bIns="40605" anchor="ctr"/>
          <a:lstStyle/>
          <a:p>
            <a:pPr algn="ctr" defTabSz="862013">
              <a:lnSpc>
                <a:spcPct val="87000"/>
              </a:lnSpc>
            </a:pPr>
            <a:r>
              <a:rPr lang="en-US" sz="1600" b="1">
                <a:solidFill>
                  <a:srgbClr val="000000"/>
                </a:solidFill>
              </a:rPr>
              <a:t>Deployment</a:t>
            </a:r>
          </a:p>
        </p:txBody>
      </p:sp>
      <p:cxnSp>
        <p:nvCxnSpPr>
          <p:cNvPr id="11294" name="AutoShape 30"/>
          <p:cNvCxnSpPr>
            <a:cxnSpLocks noChangeShapeType="1"/>
          </p:cNvCxnSpPr>
          <p:nvPr/>
        </p:nvCxnSpPr>
        <p:spPr bwMode="auto">
          <a:xfrm rot="16200000" flipH="1">
            <a:off x="7185026" y="4776787"/>
            <a:ext cx="385762" cy="569913"/>
          </a:xfrm>
          <a:prstGeom prst="bentConnector2">
            <a:avLst/>
          </a:prstGeom>
          <a:noFill/>
          <a:ln w="15875">
            <a:solidFill>
              <a:schemeClr val="accent1"/>
            </a:solidFill>
            <a:miter lim="800000"/>
            <a:headEnd type="none" w="sm" len="sm"/>
            <a:tailEnd type="triangle" w="med" len="lg"/>
          </a:ln>
        </p:spPr>
      </p:cxn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D9220F77AED8445BDD550275A1A4E2B" ma:contentTypeVersion="0" ma:contentTypeDescription="Create a new document." ma:contentTypeScope="" ma:versionID="78a4d3704e055e71a572406bac734a5d">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37F7A7-3D13-461E-81DE-E3BE5281259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32EECD8-95CC-4F66-BE58-D76DD485C6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4F973A9-986A-4795-BA03-A9E5848B896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897</TotalTime>
  <Words>3853</Words>
  <Application>Microsoft Office PowerPoint</Application>
  <PresentationFormat>On-screen Show (4:3)</PresentationFormat>
  <Paragraphs>568</Paragraphs>
  <Slides>50</Slides>
  <Notes>41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8" baseType="lpstr">
      <vt:lpstr>Arial</vt:lpstr>
      <vt:lpstr>Calibri</vt:lpstr>
      <vt:lpstr>Calibril</vt:lpstr>
      <vt:lpstr>Lucida Sans Unicode</vt:lpstr>
      <vt:lpstr>Times New Roman</vt:lpstr>
      <vt:lpstr>Wingdings</vt:lpstr>
      <vt:lpstr>Default Design</vt:lpstr>
      <vt:lpstr>Visio</vt:lpstr>
      <vt:lpstr>Introduction to Software Development &amp; Process Models</vt:lpstr>
      <vt:lpstr>Trivial and non-trivial applications</vt:lpstr>
      <vt:lpstr>What is a project?</vt:lpstr>
      <vt:lpstr>What is a process?</vt:lpstr>
      <vt:lpstr>Benefits of the process approach</vt:lpstr>
      <vt:lpstr>Process Attributes</vt:lpstr>
      <vt:lpstr>What is a Software Engineering?</vt:lpstr>
      <vt:lpstr>Software process models</vt:lpstr>
      <vt:lpstr>Waterfall model</vt:lpstr>
      <vt:lpstr>RAD (Rapid Application Development)</vt:lpstr>
      <vt:lpstr>Practical effects of the waterfall model</vt:lpstr>
      <vt:lpstr>Prototyping Model</vt:lpstr>
      <vt:lpstr>Spiral model</vt:lpstr>
      <vt:lpstr>Spiral Model</vt:lpstr>
      <vt:lpstr>IBM Rational Unified Process</vt:lpstr>
      <vt:lpstr>IBM RUP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DSDM</vt:lpstr>
      <vt:lpstr>PowerPoint Presentation</vt:lpstr>
      <vt:lpstr>PowerPoint Presentation</vt:lpstr>
      <vt:lpstr>DSDM</vt:lpstr>
      <vt:lpstr>DSDM</vt:lpstr>
      <vt:lpstr>DSDM</vt:lpstr>
      <vt:lpstr>DSDM</vt:lpstr>
      <vt:lpstr>DSDM</vt:lpstr>
      <vt:lpstr>DSDM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Agile approaches</vt:lpstr>
      <vt:lpstr>Agile approaches</vt:lpstr>
    </vt:vector>
  </TitlesOfParts>
  <Company>fcb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mgambhir</dc:creator>
  <cp:lastModifiedBy>Parameswari Bala</cp:lastModifiedBy>
  <cp:revision>94</cp:revision>
  <dcterms:created xsi:type="dcterms:W3CDTF">2005-08-31T12:40:43Z</dcterms:created>
  <dcterms:modified xsi:type="dcterms:W3CDTF">2019-06-06T16:21:54Z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0x0101008D9220F77AED8445BDD550275A1A4E2B</vt:lpwstr>
  </property>
</Properties>
</file>