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7" r:id="rId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142" d="100"/>
          <a:sy n="142" d="100"/>
        </p:scale>
        <p:origin x="894" y="12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3DE51-A8ED-0A92-461C-6BAEFF6BA839}"/>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D23BEB7E-2798-C259-FCC1-E87BEDE812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2903C669-0410-6DFF-5073-B5C1556BC1CE}"/>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5" name="フッター プレースホルダー 4">
            <a:extLst>
              <a:ext uri="{FF2B5EF4-FFF2-40B4-BE49-F238E27FC236}">
                <a16:creationId xmlns:a16="http://schemas.microsoft.com/office/drawing/2014/main" id="{86451101-1C0D-720F-24E8-92429AC40EE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47F778-BE5F-0A59-3E40-B4AB3ACF1A8E}"/>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7170459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1D0E90-EE1D-B759-6646-8F5BC455A77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DF9F69F-EBFD-ED19-BAF3-E705C34821B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652027E-FDA2-BC15-ACF2-C72FBC362195}"/>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5" name="フッター プレースホルダー 4">
            <a:extLst>
              <a:ext uri="{FF2B5EF4-FFF2-40B4-BE49-F238E27FC236}">
                <a16:creationId xmlns:a16="http://schemas.microsoft.com/office/drawing/2014/main" id="{1F6355E9-2CA7-CE72-2072-21AA9196A07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1D1B9FF2-A534-2751-5070-698BCFBD9CA7}"/>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3649155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5F4818A-B179-AD49-1C04-24E9A968174F}"/>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A2D80B4-E21E-4E86-1B6A-0261BEBFB6C9}"/>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B4CCB6A-26F4-6273-2195-18AFF7DB4868}"/>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5" name="フッター プレースホルダー 4">
            <a:extLst>
              <a:ext uri="{FF2B5EF4-FFF2-40B4-BE49-F238E27FC236}">
                <a16:creationId xmlns:a16="http://schemas.microsoft.com/office/drawing/2014/main" id="{43D5B43E-38B0-FB3D-09B0-3B60E0EB4BE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088F88D-82F5-708F-EC33-06EA39C289EE}"/>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8716966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C12FCAC-94F7-B213-878E-6F6AFEF4EB28}"/>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131E07EC-A409-AF3F-A9BC-724D23817D7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A84847B-ACA4-E608-EA16-64E4DA8505C6}"/>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5" name="フッター プレースホルダー 4">
            <a:extLst>
              <a:ext uri="{FF2B5EF4-FFF2-40B4-BE49-F238E27FC236}">
                <a16:creationId xmlns:a16="http://schemas.microsoft.com/office/drawing/2014/main" id="{F096DA59-023E-3010-6A2C-1B3902605BD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6D0F1EB-F53D-D8CA-A3C9-49F8B36ED1F3}"/>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79288882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54F37C-1420-A5B8-6D3A-4BB321BEDF0D}"/>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278C76B-4940-AB8B-4248-3C75259C7E3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B2DBFB97-8C9D-52AF-4752-74A6FE184D41}"/>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5" name="フッター プレースホルダー 4">
            <a:extLst>
              <a:ext uri="{FF2B5EF4-FFF2-40B4-BE49-F238E27FC236}">
                <a16:creationId xmlns:a16="http://schemas.microsoft.com/office/drawing/2014/main" id="{9665E992-6E7F-844B-B587-70C6D39E9F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0277709-1EC2-2E1A-2762-46AC450C6EDB}"/>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180850338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F883B9A-6AF5-7E6A-4208-7A74BDE67DE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FA14A5-8298-9A31-4C94-725DF4224CE8}"/>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F2226DA5-1AE9-6B92-5C24-B5501FE35AD7}"/>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A491F822-D866-71AD-7200-8CBF2FC78DD6}"/>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6" name="フッター プレースホルダー 5">
            <a:extLst>
              <a:ext uri="{FF2B5EF4-FFF2-40B4-BE49-F238E27FC236}">
                <a16:creationId xmlns:a16="http://schemas.microsoft.com/office/drawing/2014/main" id="{FCA81C82-B095-4808-D689-5ED13EC37B1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175133C-8CB0-6D7D-71ED-A3572EF5A222}"/>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141057747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25283-C220-A7E9-96ED-F7F245A125A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A9CFFC-8FCD-F7EC-37F9-A3E0FB73409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56B3B59-6516-4C18-C5BE-C66EC710B797}"/>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40BF6F-8724-7BE7-05AA-0DD4F82D69D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9A42A97-6391-0917-1484-BD21D321249F}"/>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90CEF75-6162-1678-5F2E-52EE1CE09224}"/>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8" name="フッター プレースホルダー 7">
            <a:extLst>
              <a:ext uri="{FF2B5EF4-FFF2-40B4-BE49-F238E27FC236}">
                <a16:creationId xmlns:a16="http://schemas.microsoft.com/office/drawing/2014/main" id="{8D608ACF-E18C-BB70-E337-97659EFE6124}"/>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8C3E2E0-858A-90B3-8805-F273C963EF6F}"/>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9056769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E82370-622E-6BB6-BCD9-C0B2C0564A99}"/>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BD39F6A-0D46-889F-C963-EDB74156EFB6}"/>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4" name="フッター プレースホルダー 3">
            <a:extLst>
              <a:ext uri="{FF2B5EF4-FFF2-40B4-BE49-F238E27FC236}">
                <a16:creationId xmlns:a16="http://schemas.microsoft.com/office/drawing/2014/main" id="{BD32C8BA-76DF-1419-EF9B-F12BBA3EE2D3}"/>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4609CCF-646D-F0B3-7CB2-BEAFA7752BE1}"/>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11417035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3FF34A3B-F82F-D9F1-99A7-8B8FD8D676EC}"/>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3" name="フッター プレースホルダー 2">
            <a:extLst>
              <a:ext uri="{FF2B5EF4-FFF2-40B4-BE49-F238E27FC236}">
                <a16:creationId xmlns:a16="http://schemas.microsoft.com/office/drawing/2014/main" id="{729E3A28-F450-EBCA-D689-C6E9058D180F}"/>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443A4379-13BD-AE2F-5DDF-56AF8FA707B7}"/>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97228086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FCB6576-5D62-8CC9-6E16-DD674ED4039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4EF0147-D21E-961D-3B11-C9C8A619447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EFFD070B-8FFA-AE0C-00DE-054BA7DE2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01D315F-2186-F42A-2C9D-FF73CB21A68A}"/>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6" name="フッター プレースホルダー 5">
            <a:extLst>
              <a:ext uri="{FF2B5EF4-FFF2-40B4-BE49-F238E27FC236}">
                <a16:creationId xmlns:a16="http://schemas.microsoft.com/office/drawing/2014/main" id="{59621F14-E89A-293D-8256-A8A98FD61020}"/>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CFE3A6B-9659-8143-F23E-5A476E647FA2}"/>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490052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A8BEA0-6D57-0AFD-3829-C311EF726791}"/>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63B5EDF-0131-80A7-B4CC-DE942D7AD91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F856F03-51C2-1BB8-A456-6E218ABB3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5DF679A8-A2FA-2D52-37DA-FA2BC66BED60}"/>
              </a:ext>
            </a:extLst>
          </p:cNvPr>
          <p:cNvSpPr>
            <a:spLocks noGrp="1"/>
          </p:cNvSpPr>
          <p:nvPr>
            <p:ph type="dt" sz="half" idx="10"/>
          </p:nvPr>
        </p:nvSpPr>
        <p:spPr/>
        <p:txBody>
          <a:bodyPr/>
          <a:lstStyle/>
          <a:p>
            <a:fld id="{24F44113-EBD0-42BA-8881-9A7CDACFC9C8}" type="datetimeFigureOut">
              <a:rPr kumimoji="1" lang="ja-JP" altLang="en-US" smtClean="0"/>
              <a:t>2025/10/28</a:t>
            </a:fld>
            <a:endParaRPr kumimoji="1" lang="ja-JP" altLang="en-US"/>
          </a:p>
        </p:txBody>
      </p:sp>
      <p:sp>
        <p:nvSpPr>
          <p:cNvPr id="6" name="フッター プレースホルダー 5">
            <a:extLst>
              <a:ext uri="{FF2B5EF4-FFF2-40B4-BE49-F238E27FC236}">
                <a16:creationId xmlns:a16="http://schemas.microsoft.com/office/drawing/2014/main" id="{4FB32899-A595-AE61-B6F7-C5811501541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CB841B7-BA3A-2944-1CF9-EEC61D55222C}"/>
              </a:ext>
            </a:extLst>
          </p:cNvPr>
          <p:cNvSpPr>
            <a:spLocks noGrp="1"/>
          </p:cNvSpPr>
          <p:nvPr>
            <p:ph type="sldNum" sz="quarter" idx="12"/>
          </p:nvPr>
        </p:nvSpPr>
        <p:spPr/>
        <p:txBody>
          <a:body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006837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7DAFC353-4377-6020-2AD2-4347DB97B34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94A67B-0040-29C8-C43D-2C5DA4FCFCE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88439E5-8997-A42A-94C1-69AF8D0375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4F44113-EBD0-42BA-8881-9A7CDACFC9C8}" type="datetimeFigureOut">
              <a:rPr kumimoji="1" lang="ja-JP" altLang="en-US" smtClean="0"/>
              <a:t>2025/10/28</a:t>
            </a:fld>
            <a:endParaRPr kumimoji="1" lang="ja-JP" altLang="en-US"/>
          </a:p>
        </p:txBody>
      </p:sp>
      <p:sp>
        <p:nvSpPr>
          <p:cNvPr id="5" name="フッター プレースホルダー 4">
            <a:extLst>
              <a:ext uri="{FF2B5EF4-FFF2-40B4-BE49-F238E27FC236}">
                <a16:creationId xmlns:a16="http://schemas.microsoft.com/office/drawing/2014/main" id="{AB18DCEE-D5B0-559D-95BD-092234A84F7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8AC0821-E678-213D-F28A-D5FFE515A9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0200141-7763-4223-9908-5D86EC152744}" type="slidenum">
              <a:rPr kumimoji="1" lang="ja-JP" altLang="en-US" smtClean="0"/>
              <a:t>‹#›</a:t>
            </a:fld>
            <a:endParaRPr kumimoji="1" lang="ja-JP" altLang="en-US"/>
          </a:p>
        </p:txBody>
      </p:sp>
    </p:spTree>
    <p:extLst>
      <p:ext uri="{BB962C8B-B14F-4D97-AF65-F5344CB8AC3E}">
        <p14:creationId xmlns:p14="http://schemas.microsoft.com/office/powerpoint/2010/main" val="23779217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hyperlink" Target="https://loftwork.com/jp/wp-content/uploads/sites/2/2018/02/Web_Project_Management_Hyoujun.pdf"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カギ線コネクタ 6">
            <a:extLst>
              <a:ext uri="{FF2B5EF4-FFF2-40B4-BE49-F238E27FC236}">
                <a16:creationId xmlns:a16="http://schemas.microsoft.com/office/drawing/2014/main" id="{B8E6C66C-3B41-A1A1-1CEA-D10E611C0686}"/>
              </a:ext>
            </a:extLst>
          </p:cNvPr>
          <p:cNvCxnSpPr/>
          <p:nvPr/>
        </p:nvCxnSpPr>
        <p:spPr>
          <a:xfrm rot="16200000" flipH="1">
            <a:off x="5803060" y="98332"/>
            <a:ext cx="1587" cy="3913187"/>
          </a:xfrm>
          <a:prstGeom prst="bentConnector4">
            <a:avLst>
              <a:gd name="adj1" fmla="val 30707687"/>
              <a:gd name="adj2" fmla="val 99948"/>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123B095-941A-5367-309C-FDDBDA9060EE}"/>
              </a:ext>
            </a:extLst>
          </p:cNvPr>
          <p:cNvCxnSpPr>
            <a:stCxn id="22" idx="1"/>
            <a:endCxn id="23" idx="3"/>
          </p:cNvCxnSpPr>
          <p:nvPr/>
        </p:nvCxnSpPr>
        <p:spPr>
          <a:xfrm rot="10800000">
            <a:off x="4552110" y="4395694"/>
            <a:ext cx="300037" cy="1588"/>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7" name="カギ線コネクタ 39">
            <a:extLst>
              <a:ext uri="{FF2B5EF4-FFF2-40B4-BE49-F238E27FC236}">
                <a16:creationId xmlns:a16="http://schemas.microsoft.com/office/drawing/2014/main" id="{E85D68F6-B1D5-5A9D-0E76-E1035C30B789}"/>
              </a:ext>
            </a:extLst>
          </p:cNvPr>
          <p:cNvCxnSpPr/>
          <p:nvPr/>
        </p:nvCxnSpPr>
        <p:spPr>
          <a:xfrm rot="16200000" flipH="1">
            <a:off x="5740354" y="2340675"/>
            <a:ext cx="214312" cy="6715125"/>
          </a:xfrm>
          <a:prstGeom prst="bentConnector3">
            <a:avLst>
              <a:gd name="adj1" fmla="val -278605"/>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C3FEA2E8-74D2-3F89-CE99-F4C5D6C4364B}"/>
              </a:ext>
            </a:extLst>
          </p:cNvPr>
          <p:cNvCxnSpPr/>
          <p:nvPr/>
        </p:nvCxnSpPr>
        <p:spPr>
          <a:xfrm rot="5400000">
            <a:off x="4159204" y="4091688"/>
            <a:ext cx="3071812" cy="0"/>
          </a:xfrm>
          <a:prstGeom prst="line">
            <a:avLst/>
          </a:prstGeom>
          <a:ln w="25400">
            <a:solidFill>
              <a:schemeClr val="tx1">
                <a:lumMod val="65000"/>
                <a:lumOff val="35000"/>
              </a:schemeClr>
            </a:solidFill>
          </a:ln>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DDFBFA7E-A1BF-559B-5A8C-555E143BE620}"/>
              </a:ext>
            </a:extLst>
          </p:cNvPr>
          <p:cNvSpPr>
            <a:spLocks/>
          </p:cNvSpPr>
          <p:nvPr/>
        </p:nvSpPr>
        <p:spPr bwMode="auto">
          <a:xfrm>
            <a:off x="3028110" y="1284194"/>
            <a:ext cx="1671637" cy="766763"/>
          </a:xfrm>
          <a:prstGeom prst="rect">
            <a:avLst/>
          </a:prstGeom>
          <a:solidFill>
            <a:schemeClr val="tx2">
              <a:lumMod val="40000"/>
              <a:lumOff val="60000"/>
            </a:schemeClr>
          </a:solidFill>
          <a:ln w="28575">
            <a:solidFill>
              <a:schemeClr val="tx1"/>
            </a:solidFill>
            <a:round/>
            <a:headEnd/>
            <a:tailEnd/>
          </a:ln>
        </p:spPr>
        <p:txBody>
          <a:bodyPr wrap="none" lIns="90000" tIns="46800" rIns="90000" bIns="46800" anchor="ctr"/>
          <a:lstStyle/>
          <a:p>
            <a:pPr algn="ctr">
              <a:defRPr/>
            </a:pPr>
            <a:r>
              <a:rPr lang="ja-JP" altLang="en-US" sz="1000">
                <a:latin typeface="+mn-ea"/>
                <a:sym typeface="ＭＳ Ｐゴシック" pitchFamily="-109" charset="-128"/>
              </a:rPr>
              <a:t>技評花壇</a:t>
            </a:r>
            <a:endParaRPr lang="en-US" altLang="ja-JP" sz="1000">
              <a:latin typeface="+mn-ea"/>
              <a:sym typeface="ＭＳ Ｐゴシック" pitchFamily="-109" charset="-128"/>
            </a:endParaRPr>
          </a:p>
          <a:p>
            <a:pPr algn="ctr">
              <a:defRPr/>
            </a:pPr>
            <a:r>
              <a:rPr lang="ja-JP" altLang="en-US" sz="1000">
                <a:latin typeface="+mn-ea"/>
                <a:sym typeface="ＭＳ Ｐゴシック" pitchFamily="-109" charset="-128"/>
              </a:rPr>
              <a:t>システム統括グループ</a:t>
            </a:r>
            <a:endParaRPr lang="en-US" altLang="ja-JP" sz="1000">
              <a:latin typeface="+mn-ea"/>
              <a:sym typeface="ＭＳ Ｐゴシック" pitchFamily="-109" charset="-128"/>
            </a:endParaRPr>
          </a:p>
          <a:p>
            <a:pPr algn="ctr">
              <a:defRPr/>
            </a:pPr>
            <a:endParaRPr lang="en-US" altLang="ja-JP" sz="1000">
              <a:latin typeface="+mn-ea"/>
              <a:sym typeface="ＭＳ Ｐゴシック" pitchFamily="-109" charset="-128"/>
            </a:endParaRPr>
          </a:p>
          <a:p>
            <a:pPr algn="ctr">
              <a:defRPr/>
            </a:pPr>
            <a:r>
              <a:rPr lang="ja-JP" altLang="en-US" sz="1200">
                <a:latin typeface="+mn-ea"/>
                <a:sym typeface="ＭＳ Ｐゴシック" pitchFamily="-109" charset="-128"/>
              </a:rPr>
              <a:t>　　　前川様</a:t>
            </a:r>
          </a:p>
        </p:txBody>
      </p:sp>
      <p:sp>
        <p:nvSpPr>
          <p:cNvPr id="20" name="正方形/長方形 19">
            <a:extLst>
              <a:ext uri="{FF2B5EF4-FFF2-40B4-BE49-F238E27FC236}">
                <a16:creationId xmlns:a16="http://schemas.microsoft.com/office/drawing/2014/main" id="{F67687E5-2D50-2A9E-21EE-6D662D2C21AE}"/>
              </a:ext>
            </a:extLst>
          </p:cNvPr>
          <p:cNvSpPr>
            <a:spLocks/>
          </p:cNvSpPr>
          <p:nvPr/>
        </p:nvSpPr>
        <p:spPr bwMode="auto">
          <a:xfrm>
            <a:off x="6833347" y="1354044"/>
            <a:ext cx="1631950" cy="696913"/>
          </a:xfrm>
          <a:prstGeom prst="rect">
            <a:avLst/>
          </a:prstGeom>
          <a:solidFill>
            <a:schemeClr val="tx2">
              <a:lumMod val="40000"/>
              <a:lumOff val="60000"/>
            </a:schemeClr>
          </a:solidFill>
          <a:ln w="28575">
            <a:solidFill>
              <a:schemeClr val="tx1"/>
            </a:solidFill>
            <a:round/>
            <a:headEnd/>
            <a:tailEnd/>
          </a:ln>
        </p:spPr>
        <p:txBody>
          <a:bodyPr wrap="none" lIns="90000" tIns="46800" rIns="90000" bIns="46800" anchor="ctr"/>
          <a:lstStyle/>
          <a:p>
            <a:pPr algn="ctr">
              <a:defRPr/>
            </a:pPr>
            <a:r>
              <a:rPr lang="ja-JP" altLang="en-US" sz="1000">
                <a:solidFill>
                  <a:srgbClr val="000000"/>
                </a:solidFill>
                <a:latin typeface="+mn-ea"/>
                <a:sym typeface="ＭＳ Ｐゴシック" pitchFamily="-109" charset="-128"/>
              </a:rPr>
              <a:t>技評花壇</a:t>
            </a:r>
            <a:endParaRPr lang="en-US" altLang="ja-JP" sz="1000">
              <a:solidFill>
                <a:srgbClr val="000000"/>
              </a:solidFill>
              <a:latin typeface="+mn-ea"/>
              <a:sym typeface="ＭＳ Ｐゴシック" pitchFamily="-109" charset="-128"/>
            </a:endParaRPr>
          </a:p>
          <a:p>
            <a:pPr algn="ctr">
              <a:defRPr/>
            </a:pPr>
            <a:r>
              <a:rPr lang="ja-JP" altLang="en-US" sz="1000">
                <a:solidFill>
                  <a:srgbClr val="000000"/>
                </a:solidFill>
                <a:latin typeface="+mn-ea"/>
                <a:sym typeface="ＭＳ Ｐゴシック" pitchFamily="-109" charset="-128"/>
              </a:rPr>
              <a:t>情報システム部</a:t>
            </a:r>
            <a:endParaRPr lang="en-US" altLang="ja-JP" sz="1000">
              <a:solidFill>
                <a:srgbClr val="000000"/>
              </a:solidFill>
              <a:latin typeface="+mn-ea"/>
              <a:sym typeface="ＭＳ Ｐゴシック" pitchFamily="-109" charset="-128"/>
            </a:endParaRPr>
          </a:p>
          <a:p>
            <a:pPr algn="ctr">
              <a:defRPr/>
            </a:pPr>
            <a:endParaRPr lang="en-US" altLang="ja-JP" sz="1000">
              <a:solidFill>
                <a:srgbClr val="000000"/>
              </a:solidFill>
              <a:latin typeface="+mn-ea"/>
              <a:sym typeface="ＭＳ Ｐゴシック" pitchFamily="-109" charset="-128"/>
            </a:endParaRPr>
          </a:p>
          <a:p>
            <a:pPr algn="ctr">
              <a:defRPr/>
            </a:pPr>
            <a:r>
              <a:rPr lang="ja-JP" altLang="en-US" sz="1200">
                <a:latin typeface="+mn-ea"/>
                <a:sym typeface="ＭＳ Ｐゴシック" pitchFamily="-109" charset="-128"/>
              </a:rPr>
              <a:t>　　　福山様</a:t>
            </a:r>
          </a:p>
        </p:txBody>
      </p:sp>
      <p:sp>
        <p:nvSpPr>
          <p:cNvPr id="21" name="正方形/長方形 20">
            <a:extLst>
              <a:ext uri="{FF2B5EF4-FFF2-40B4-BE49-F238E27FC236}">
                <a16:creationId xmlns:a16="http://schemas.microsoft.com/office/drawing/2014/main" id="{728F8A37-2830-84B8-5B35-9F7AFFA17C5D}"/>
              </a:ext>
            </a:extLst>
          </p:cNvPr>
          <p:cNvSpPr>
            <a:spLocks/>
          </p:cNvSpPr>
          <p:nvPr/>
        </p:nvSpPr>
        <p:spPr bwMode="auto">
          <a:xfrm>
            <a:off x="4852147" y="2765332"/>
            <a:ext cx="1724025" cy="809625"/>
          </a:xfrm>
          <a:prstGeom prst="rect">
            <a:avLst/>
          </a:prstGeom>
          <a:solidFill>
            <a:schemeClr val="tx2">
              <a:lumMod val="40000"/>
              <a:lumOff val="60000"/>
            </a:schemeClr>
          </a:solidFill>
          <a:ln w="28575">
            <a:solidFill>
              <a:schemeClr val="tx1"/>
            </a:solidFill>
            <a:round/>
            <a:headEnd/>
            <a:tailEnd/>
          </a:ln>
        </p:spPr>
        <p:txBody>
          <a:bodyPr wrap="none" lIns="90000" tIns="46800" rIns="90000" bIns="46800" anchor="ctr"/>
          <a:lstStyle/>
          <a:p>
            <a:pPr algn="ctr">
              <a:defRPr/>
            </a:pPr>
            <a:r>
              <a:rPr lang="ja-JP" altLang="en-US" sz="1000">
                <a:solidFill>
                  <a:srgbClr val="000000"/>
                </a:solidFill>
                <a:latin typeface="+mn-ea"/>
                <a:sym typeface="ＭＳ Ｐゴシック" pitchFamily="-109" charset="-128"/>
              </a:rPr>
              <a:t>技評花壇</a:t>
            </a:r>
            <a:endParaRPr lang="en-US" altLang="ja-JP" sz="1000">
              <a:solidFill>
                <a:srgbClr val="000000"/>
              </a:solidFill>
              <a:latin typeface="+mn-ea"/>
              <a:sym typeface="ＭＳ Ｐゴシック" pitchFamily="-109" charset="-128"/>
            </a:endParaRPr>
          </a:p>
          <a:p>
            <a:pPr algn="ctr">
              <a:defRPr/>
            </a:pPr>
            <a:r>
              <a:rPr lang="ja-JP" altLang="en-US" sz="1000">
                <a:solidFill>
                  <a:srgbClr val="000000"/>
                </a:solidFill>
                <a:latin typeface="+mn-ea"/>
                <a:sym typeface="ＭＳ Ｐゴシック" pitchFamily="-109" charset="-128"/>
              </a:rPr>
              <a:t>プロジェクト・マネジャー</a:t>
            </a:r>
            <a:endParaRPr lang="en-US" altLang="ja-JP" sz="1000">
              <a:solidFill>
                <a:srgbClr val="000000"/>
              </a:solidFill>
              <a:latin typeface="+mn-ea"/>
              <a:sym typeface="ＭＳ Ｐゴシック" pitchFamily="-109" charset="-128"/>
            </a:endParaRPr>
          </a:p>
          <a:p>
            <a:pPr algn="ctr">
              <a:defRPr/>
            </a:pPr>
            <a:endParaRPr lang="en-US" altLang="ja-JP" sz="1000">
              <a:solidFill>
                <a:srgbClr val="000000"/>
              </a:solidFill>
              <a:latin typeface="+mn-ea"/>
              <a:sym typeface="ＭＳ Ｐゴシック" pitchFamily="-109" charset="-128"/>
            </a:endParaRPr>
          </a:p>
          <a:p>
            <a:pPr algn="ctr">
              <a:defRPr/>
            </a:pPr>
            <a:r>
              <a:rPr lang="ja-JP" altLang="en-US" sz="1200">
                <a:latin typeface="+mn-ea"/>
                <a:sym typeface="ＭＳ Ｐゴシック" pitchFamily="-109" charset="-128"/>
              </a:rPr>
              <a:t>　　　上田様</a:t>
            </a:r>
          </a:p>
        </p:txBody>
      </p:sp>
      <p:sp>
        <p:nvSpPr>
          <p:cNvPr id="22" name="正方形/長方形 28">
            <a:extLst>
              <a:ext uri="{FF2B5EF4-FFF2-40B4-BE49-F238E27FC236}">
                <a16:creationId xmlns:a16="http://schemas.microsoft.com/office/drawing/2014/main" id="{0EB45895-F435-3FF6-11F1-0BDF15A43E2C}"/>
              </a:ext>
            </a:extLst>
          </p:cNvPr>
          <p:cNvSpPr>
            <a:spLocks/>
          </p:cNvSpPr>
          <p:nvPr/>
        </p:nvSpPr>
        <p:spPr bwMode="auto">
          <a:xfrm>
            <a:off x="4852147" y="4001994"/>
            <a:ext cx="1724025" cy="787400"/>
          </a:xfrm>
          <a:prstGeom prst="rect">
            <a:avLst/>
          </a:prstGeom>
          <a:solidFill>
            <a:srgbClr val="FCFF45"/>
          </a:solidFill>
          <a:ln w="28575">
            <a:solidFill>
              <a:schemeClr val="tx1"/>
            </a:solidFill>
            <a:round/>
            <a:headEnd/>
            <a:tailEnd/>
          </a:ln>
        </p:spPr>
        <p:txBody>
          <a:bodyPr wrap="none" lIns="90000" tIns="46800" rIns="90000" bIns="46800" anchor="ctr"/>
          <a:lstStyle>
            <a:lvl1pPr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algn="ctr" eaLnBrk="1" hangingPunct="1"/>
            <a:r>
              <a:rPr lang="ja-JP" altLang="en-US" sz="1000">
                <a:latin typeface="+mn-ea"/>
                <a:ea typeface="+mn-ea"/>
              </a:rPr>
              <a:t>ロフトワーク</a:t>
            </a:r>
            <a:endParaRPr lang="en-US" altLang="ja-JP" sz="1000">
              <a:latin typeface="+mn-ea"/>
              <a:ea typeface="+mn-ea"/>
            </a:endParaRPr>
          </a:p>
          <a:p>
            <a:pPr algn="ctr" eaLnBrk="1" hangingPunct="1"/>
            <a:r>
              <a:rPr lang="ja-JP" altLang="en-US" sz="1000">
                <a:latin typeface="+mn-ea"/>
                <a:ea typeface="+mn-ea"/>
              </a:rPr>
              <a:t>プロジェクト・マネジャー</a:t>
            </a:r>
            <a:endParaRPr lang="en-US" altLang="ja-JP" sz="1000">
              <a:latin typeface="+mn-ea"/>
              <a:ea typeface="+mn-ea"/>
            </a:endParaRPr>
          </a:p>
          <a:p>
            <a:pPr algn="ctr" eaLnBrk="1" hangingPunct="1"/>
            <a:endParaRPr lang="en-US" altLang="ja-JP" sz="1000">
              <a:latin typeface="+mn-ea"/>
              <a:ea typeface="+mn-ea"/>
            </a:endParaRPr>
          </a:p>
          <a:p>
            <a:pPr algn="ctr" eaLnBrk="1" hangingPunct="1"/>
            <a:r>
              <a:rPr lang="ja-JP" altLang="en-US" sz="1200">
                <a:latin typeface="+mn-ea"/>
                <a:ea typeface="+mn-ea"/>
              </a:rPr>
              <a:t>　　　　石原</a:t>
            </a:r>
          </a:p>
        </p:txBody>
      </p:sp>
      <p:sp>
        <p:nvSpPr>
          <p:cNvPr id="23" name="正方形/長方形 31">
            <a:extLst>
              <a:ext uri="{FF2B5EF4-FFF2-40B4-BE49-F238E27FC236}">
                <a16:creationId xmlns:a16="http://schemas.microsoft.com/office/drawing/2014/main" id="{BA7EFE85-B1AD-D7FC-D91B-2BB92BEC735F}"/>
              </a:ext>
            </a:extLst>
          </p:cNvPr>
          <p:cNvSpPr>
            <a:spLocks/>
          </p:cNvSpPr>
          <p:nvPr/>
        </p:nvSpPr>
        <p:spPr bwMode="auto">
          <a:xfrm>
            <a:off x="3028110" y="4001994"/>
            <a:ext cx="1524000" cy="787400"/>
          </a:xfrm>
          <a:prstGeom prst="rect">
            <a:avLst/>
          </a:prstGeom>
          <a:solidFill>
            <a:srgbClr val="FCFF45"/>
          </a:solidFill>
          <a:ln w="28575">
            <a:solidFill>
              <a:schemeClr val="tx1"/>
            </a:solidFill>
            <a:round/>
            <a:headEnd/>
            <a:tailEnd/>
          </a:ln>
        </p:spPr>
        <p:txBody>
          <a:bodyPr wrap="none" lIns="90000" tIns="46800" rIns="90000" bIns="46800" anchor="ctr"/>
          <a:lstStyle>
            <a:lvl1pPr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algn="ctr" eaLnBrk="1" hangingPunct="1"/>
            <a:r>
              <a:rPr lang="ja-JP" altLang="en-US" sz="1000">
                <a:latin typeface="+mn-ea"/>
                <a:ea typeface="+mn-ea"/>
              </a:rPr>
              <a:t>ロフトワーク</a:t>
            </a:r>
            <a:endParaRPr lang="en-US" altLang="ja-JP" sz="1000">
              <a:latin typeface="+mn-ea"/>
              <a:ea typeface="+mn-ea"/>
            </a:endParaRPr>
          </a:p>
          <a:p>
            <a:pPr algn="ctr" eaLnBrk="1" hangingPunct="1"/>
            <a:r>
              <a:rPr lang="en-US" altLang="ja-JP" sz="1000">
                <a:latin typeface="+mn-ea"/>
                <a:ea typeface="+mn-ea"/>
              </a:rPr>
              <a:t>PMO</a:t>
            </a:r>
          </a:p>
          <a:p>
            <a:pPr algn="ctr" eaLnBrk="1" hangingPunct="1"/>
            <a:endParaRPr lang="en-US" altLang="ja-JP" sz="1000">
              <a:latin typeface="+mn-ea"/>
              <a:ea typeface="+mn-ea"/>
            </a:endParaRPr>
          </a:p>
          <a:p>
            <a:pPr algn="ctr" eaLnBrk="1" hangingPunct="1"/>
            <a:r>
              <a:rPr lang="ja-JP" altLang="en-US" sz="1200">
                <a:latin typeface="+mn-ea"/>
                <a:ea typeface="+mn-ea"/>
              </a:rPr>
              <a:t>　　　加藤</a:t>
            </a:r>
          </a:p>
        </p:txBody>
      </p:sp>
      <p:sp>
        <p:nvSpPr>
          <p:cNvPr id="24" name="正方形/長方形 40">
            <a:extLst>
              <a:ext uri="{FF2B5EF4-FFF2-40B4-BE49-F238E27FC236}">
                <a16:creationId xmlns:a16="http://schemas.microsoft.com/office/drawing/2014/main" id="{2188E942-BCC5-D03E-63F4-7E8304B250DB}"/>
              </a:ext>
            </a:extLst>
          </p:cNvPr>
          <p:cNvSpPr>
            <a:spLocks/>
          </p:cNvSpPr>
          <p:nvPr/>
        </p:nvSpPr>
        <p:spPr bwMode="auto">
          <a:xfrm>
            <a:off x="8385922" y="5430744"/>
            <a:ext cx="1647825" cy="696913"/>
          </a:xfrm>
          <a:prstGeom prst="rect">
            <a:avLst/>
          </a:prstGeom>
          <a:solidFill>
            <a:srgbClr val="FCFF45"/>
          </a:solidFill>
          <a:ln w="28575">
            <a:solidFill>
              <a:schemeClr val="tx1"/>
            </a:solidFill>
            <a:round/>
            <a:headEnd/>
            <a:tailEnd/>
          </a:ln>
        </p:spPr>
        <p:txBody>
          <a:bodyPr wrap="none" lIns="90000" tIns="46800" rIns="90000" bIns="46800" anchor="ctr"/>
          <a:lstStyle>
            <a:lvl1pPr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algn="ctr" eaLnBrk="1" hangingPunct="1"/>
            <a:r>
              <a:rPr lang="ja-JP" altLang="en-US" sz="1000">
                <a:latin typeface="+mn-ea"/>
                <a:ea typeface="+mn-ea"/>
              </a:rPr>
              <a:t>システム担当</a:t>
            </a:r>
            <a:endParaRPr lang="en-US" altLang="ja-JP" sz="1000">
              <a:latin typeface="+mn-ea"/>
              <a:ea typeface="+mn-ea"/>
            </a:endParaRPr>
          </a:p>
          <a:p>
            <a:pPr algn="ctr" eaLnBrk="1" hangingPunct="1"/>
            <a:endParaRPr lang="en-US" altLang="ja-JP" sz="1200">
              <a:latin typeface="+mn-ea"/>
              <a:ea typeface="+mn-ea"/>
            </a:endParaRPr>
          </a:p>
          <a:p>
            <a:pPr algn="ctr" eaLnBrk="1" hangingPunct="1"/>
            <a:r>
              <a:rPr lang="ja-JP" altLang="en-US" sz="1200">
                <a:latin typeface="+mn-ea"/>
                <a:ea typeface="+mn-ea"/>
              </a:rPr>
              <a:t>　　　　高野</a:t>
            </a:r>
            <a:endParaRPr lang="en-US" altLang="ja-JP" sz="1200">
              <a:latin typeface="+mn-ea"/>
              <a:ea typeface="+mn-ea"/>
            </a:endParaRPr>
          </a:p>
        </p:txBody>
      </p:sp>
      <p:sp>
        <p:nvSpPr>
          <p:cNvPr id="25" name="正方形/長方形 41">
            <a:extLst>
              <a:ext uri="{FF2B5EF4-FFF2-40B4-BE49-F238E27FC236}">
                <a16:creationId xmlns:a16="http://schemas.microsoft.com/office/drawing/2014/main" id="{8ECD9C95-EAE2-406E-5BCD-DDCF21C53716}"/>
              </a:ext>
            </a:extLst>
          </p:cNvPr>
          <p:cNvSpPr>
            <a:spLocks/>
          </p:cNvSpPr>
          <p:nvPr/>
        </p:nvSpPr>
        <p:spPr bwMode="auto">
          <a:xfrm>
            <a:off x="4933110" y="5430744"/>
            <a:ext cx="1595437" cy="696913"/>
          </a:xfrm>
          <a:prstGeom prst="rect">
            <a:avLst/>
          </a:prstGeom>
          <a:solidFill>
            <a:srgbClr val="FCFF45"/>
          </a:solidFill>
          <a:ln w="28575">
            <a:solidFill>
              <a:schemeClr val="tx1"/>
            </a:solidFill>
            <a:round/>
            <a:headEnd/>
            <a:tailEnd/>
          </a:ln>
        </p:spPr>
        <p:txBody>
          <a:bodyPr wrap="none" lIns="90000" tIns="46800" rIns="90000" bIns="46800" anchor="ctr"/>
          <a:lstStyle>
            <a:lvl1pPr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algn="ctr" eaLnBrk="1" hangingPunct="1"/>
            <a:r>
              <a:rPr lang="ja-JP" altLang="en-US" sz="1000">
                <a:latin typeface="+mn-ea"/>
                <a:ea typeface="+mn-ea"/>
              </a:rPr>
              <a:t>コンテンツ企画担当</a:t>
            </a:r>
            <a:endParaRPr lang="en-US" altLang="ja-JP" sz="1000">
              <a:latin typeface="+mn-ea"/>
              <a:ea typeface="+mn-ea"/>
            </a:endParaRPr>
          </a:p>
          <a:p>
            <a:pPr algn="ctr" eaLnBrk="1" hangingPunct="1"/>
            <a:endParaRPr lang="en-US" altLang="ja-JP" sz="1200">
              <a:latin typeface="+mn-ea"/>
              <a:ea typeface="+mn-ea"/>
            </a:endParaRPr>
          </a:p>
          <a:p>
            <a:pPr algn="ctr" eaLnBrk="1" hangingPunct="1"/>
            <a:r>
              <a:rPr lang="ja-JP" altLang="en-US" sz="1200">
                <a:latin typeface="+mn-ea"/>
                <a:ea typeface="+mn-ea"/>
              </a:rPr>
              <a:t>　　　　小野</a:t>
            </a:r>
          </a:p>
        </p:txBody>
      </p:sp>
      <p:sp>
        <p:nvSpPr>
          <p:cNvPr id="26" name="正方形/長方形 42">
            <a:extLst>
              <a:ext uri="{FF2B5EF4-FFF2-40B4-BE49-F238E27FC236}">
                <a16:creationId xmlns:a16="http://schemas.microsoft.com/office/drawing/2014/main" id="{6F019F46-BED0-2C8D-9EE9-32717FB85F80}"/>
              </a:ext>
            </a:extLst>
          </p:cNvPr>
          <p:cNvSpPr>
            <a:spLocks/>
          </p:cNvSpPr>
          <p:nvPr/>
        </p:nvSpPr>
        <p:spPr bwMode="auto">
          <a:xfrm>
            <a:off x="1670797" y="5430744"/>
            <a:ext cx="1657350" cy="696913"/>
          </a:xfrm>
          <a:prstGeom prst="rect">
            <a:avLst/>
          </a:prstGeom>
          <a:solidFill>
            <a:srgbClr val="FCFF45"/>
          </a:solidFill>
          <a:ln w="28575">
            <a:solidFill>
              <a:schemeClr val="tx1"/>
            </a:solidFill>
            <a:round/>
            <a:headEnd/>
            <a:tailEnd/>
          </a:ln>
        </p:spPr>
        <p:txBody>
          <a:bodyPr wrap="none" lIns="90000" tIns="46800" rIns="90000" bIns="46800" anchor="ctr"/>
          <a:lstStyle>
            <a:lvl1pPr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algn="ctr" eaLnBrk="1" hangingPunct="1"/>
            <a:r>
              <a:rPr lang="ja-JP" altLang="en-US" sz="1000">
                <a:latin typeface="+mn-ea"/>
                <a:ea typeface="+mn-ea"/>
              </a:rPr>
              <a:t>アートディレクション担当</a:t>
            </a:r>
            <a:endParaRPr lang="en-US" altLang="ja-JP" sz="1000">
              <a:latin typeface="+mn-ea"/>
              <a:ea typeface="+mn-ea"/>
            </a:endParaRPr>
          </a:p>
          <a:p>
            <a:pPr algn="ctr" eaLnBrk="1" hangingPunct="1"/>
            <a:endParaRPr lang="en-US" altLang="ja-JP" sz="1000">
              <a:latin typeface="+mn-ea"/>
              <a:ea typeface="+mn-ea"/>
            </a:endParaRPr>
          </a:p>
          <a:p>
            <a:pPr algn="ctr" eaLnBrk="1" hangingPunct="1"/>
            <a:r>
              <a:rPr lang="ja-JP" altLang="en-US" sz="1200">
                <a:latin typeface="+mn-ea"/>
                <a:ea typeface="+mn-ea"/>
              </a:rPr>
              <a:t>　　　　田辺</a:t>
            </a:r>
            <a:endParaRPr lang="en-US" altLang="ja-JP" sz="1200">
              <a:latin typeface="+mn-ea"/>
              <a:ea typeface="+mn-ea"/>
            </a:endParaRPr>
          </a:p>
        </p:txBody>
      </p:sp>
      <p:sp>
        <p:nvSpPr>
          <p:cNvPr id="27" name="TextBox 19">
            <a:extLst>
              <a:ext uri="{FF2B5EF4-FFF2-40B4-BE49-F238E27FC236}">
                <a16:creationId xmlns:a16="http://schemas.microsoft.com/office/drawing/2014/main" id="{BD5A2B2B-CFE1-797E-4CBC-B8FBBC6EFD80}"/>
              </a:ext>
            </a:extLst>
          </p:cNvPr>
          <p:cNvSpPr txBox="1">
            <a:spLocks noChangeArrowheads="1"/>
          </p:cNvSpPr>
          <p:nvPr/>
        </p:nvSpPr>
        <p:spPr bwMode="auto">
          <a:xfrm>
            <a:off x="1194547" y="674594"/>
            <a:ext cx="226215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eaLnBrk="1" hangingPunct="1"/>
            <a:r>
              <a:rPr lang="ja-JP" altLang="en-US" sz="1800" b="1" dirty="0">
                <a:latin typeface="+mn-ea"/>
                <a:ea typeface="+mn-ea"/>
              </a:rPr>
              <a:t>プロジェクト体制図</a:t>
            </a:r>
          </a:p>
        </p:txBody>
      </p:sp>
    </p:spTree>
    <p:extLst>
      <p:ext uri="{BB962C8B-B14F-4D97-AF65-F5344CB8AC3E}">
        <p14:creationId xmlns:p14="http://schemas.microsoft.com/office/powerpoint/2010/main" val="22641668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2">
            <a:extLst>
              <a:ext uri="{FF2B5EF4-FFF2-40B4-BE49-F238E27FC236}">
                <a16:creationId xmlns:a16="http://schemas.microsoft.com/office/drawing/2014/main" id="{5BA2A0DE-9CB0-4B0C-5B75-35343F5C9F94}"/>
              </a:ext>
            </a:extLst>
          </p:cNvPr>
          <p:cNvSpPr>
            <a:spLocks noChangeArrowheads="1"/>
          </p:cNvSpPr>
          <p:nvPr/>
        </p:nvSpPr>
        <p:spPr bwMode="auto">
          <a:xfrm>
            <a:off x="2014817" y="1835432"/>
            <a:ext cx="7620000" cy="2924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22188" tIns="61093" rIns="122188" bIns="61093">
            <a:spAutoFit/>
          </a:bodyPr>
          <a:lstStyle>
            <a:lvl1pPr defTabSz="1222375"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1pPr>
            <a:lvl2pPr marL="742950" indent="-285750" defTabSz="1222375"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2pPr>
            <a:lvl3pPr marL="1143000" indent="-228600" defTabSz="1222375"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3pPr>
            <a:lvl4pPr marL="1600200" indent="-228600" defTabSz="1222375"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4pPr>
            <a:lvl5pPr marL="2057400" indent="-228600" defTabSz="1222375" eaLnBrk="0" hangingPunct="0">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5pPr>
            <a:lvl6pPr marL="2514600" indent="-228600" defTabSz="1222375"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6pPr>
            <a:lvl7pPr marL="2971800" indent="-228600" defTabSz="1222375"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7pPr>
            <a:lvl8pPr marL="3429000" indent="-228600" defTabSz="1222375"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8pPr>
            <a:lvl9pPr marL="3886200" indent="-228600" defTabSz="1222375" eaLnBrk="0" fontAlgn="base" hangingPunct="0">
              <a:spcBef>
                <a:spcPct val="0"/>
              </a:spcBef>
              <a:spcAft>
                <a:spcPct val="0"/>
              </a:spcAft>
              <a:defRPr kumimoji="1" sz="2400">
                <a:solidFill>
                  <a:schemeClr val="tx1"/>
                </a:solidFill>
                <a:latin typeface="ＭＳ Ｐゴシック" panose="020B0600070205080204" pitchFamily="50" charset="-128"/>
                <a:ea typeface="ＭＳ Ｐゴシック" panose="020B0600070205080204" pitchFamily="50" charset="-128"/>
                <a:sym typeface="ＭＳ Ｐゴシック" panose="020B0600070205080204" pitchFamily="50" charset="-128"/>
              </a:defRPr>
            </a:lvl9pPr>
          </a:lstStyle>
          <a:p>
            <a:pPr eaLnBrk="1" hangingPunct="1">
              <a:buFontTx/>
              <a:buChar char="•"/>
            </a:pPr>
            <a:r>
              <a:rPr lang="ja-JP" altLang="en-US" sz="1400" b="1" dirty="0">
                <a:latin typeface="+mn-ea"/>
                <a:ea typeface="+mn-ea"/>
              </a:rPr>
              <a:t> 体制図のポイント</a:t>
            </a:r>
            <a:br>
              <a:rPr lang="ja-JP" altLang="en-US" sz="1400" dirty="0">
                <a:latin typeface="+mn-ea"/>
                <a:ea typeface="+mn-ea"/>
              </a:rPr>
            </a:br>
            <a:r>
              <a:rPr lang="ja-JP" altLang="en-US" sz="1400" dirty="0">
                <a:latin typeface="+mn-ea"/>
                <a:ea typeface="+mn-ea"/>
              </a:rPr>
              <a:t>　　クライアント側を上部、制作側を下部に配置。それぞれの窓口を一本のラインで結ぶ（一本化する）ことで、原則のコミュニケーションラインを全員で共有できる。</a:t>
            </a:r>
            <a:endParaRPr lang="en-US" altLang="ja-JP" sz="1400" dirty="0">
              <a:latin typeface="+mn-ea"/>
              <a:ea typeface="+mn-ea"/>
            </a:endParaRPr>
          </a:p>
          <a:p>
            <a:pPr eaLnBrk="1" hangingPunct="1">
              <a:buFontTx/>
              <a:buChar char="•"/>
            </a:pPr>
            <a:endParaRPr lang="en-US" altLang="ja-JP" sz="1400" dirty="0">
              <a:latin typeface="+mn-ea"/>
              <a:ea typeface="+mn-ea"/>
            </a:endParaRPr>
          </a:p>
          <a:p>
            <a:pPr eaLnBrk="1" hangingPunct="1">
              <a:buFontTx/>
              <a:buChar char="•"/>
            </a:pPr>
            <a:r>
              <a:rPr lang="ja-JP" altLang="en-US" sz="1400" b="1" dirty="0">
                <a:latin typeface="+mn-ea"/>
                <a:ea typeface="+mn-ea"/>
              </a:rPr>
              <a:t>　記載するメンバー</a:t>
            </a:r>
            <a:endParaRPr lang="en-US" altLang="ja-JP" sz="1400" b="1" dirty="0">
              <a:latin typeface="+mn-ea"/>
              <a:ea typeface="+mn-ea"/>
            </a:endParaRPr>
          </a:p>
          <a:p>
            <a:pPr eaLnBrk="1" hangingPunct="1"/>
            <a:r>
              <a:rPr lang="ja-JP" altLang="en-US" sz="1400" dirty="0">
                <a:latin typeface="+mn-ea"/>
                <a:ea typeface="+mn-ea"/>
              </a:rPr>
              <a:t>　　プロジェクト・マネジャーだけでなく、クライアント側であれば決裁権をもつ人や協力が必要な関連部門の人、また制作側であれば大きなタスクごとの責任者を明記し、ステークホルダーの見落としを防ぐ。人数が多い場合でも、一つのボックスに複数名入れて、メンバーを省略しない。</a:t>
            </a:r>
            <a:endParaRPr lang="en-US" altLang="ja-JP" sz="1400" dirty="0">
              <a:latin typeface="+mn-ea"/>
              <a:ea typeface="+mn-ea"/>
            </a:endParaRPr>
          </a:p>
          <a:p>
            <a:pPr eaLnBrk="1" hangingPunct="1"/>
            <a:endParaRPr lang="en-US" altLang="ja-JP" sz="1400" b="1" dirty="0">
              <a:latin typeface="+mn-ea"/>
              <a:ea typeface="+mn-ea"/>
            </a:endParaRPr>
          </a:p>
          <a:p>
            <a:pPr eaLnBrk="1" hangingPunct="1">
              <a:buFontTx/>
              <a:buChar char="•"/>
            </a:pPr>
            <a:r>
              <a:rPr lang="ja-JP" altLang="en-US" sz="1400" b="1" dirty="0">
                <a:latin typeface="+mn-ea"/>
                <a:ea typeface="+mn-ea"/>
              </a:rPr>
              <a:t> 効果</a:t>
            </a:r>
            <a:br>
              <a:rPr lang="ja-JP" altLang="en-US" sz="1400" dirty="0">
                <a:latin typeface="+mn-ea"/>
                <a:ea typeface="+mn-ea"/>
              </a:rPr>
            </a:br>
            <a:r>
              <a:rPr lang="ja-JP" altLang="en-US" sz="1400" dirty="0">
                <a:latin typeface="+mn-ea"/>
                <a:ea typeface="+mn-ea"/>
              </a:rPr>
              <a:t>　プロジェクトの隠れたステークホルダーを防ぐことができる。また、責任の所在が明確になり、チームビルディングに効果的である。</a:t>
            </a:r>
            <a:endParaRPr lang="en-US" altLang="ja-JP" sz="1400" dirty="0">
              <a:latin typeface="+mn-ea"/>
              <a:ea typeface="+mn-ea"/>
            </a:endParaRPr>
          </a:p>
        </p:txBody>
      </p:sp>
      <p:sp>
        <p:nvSpPr>
          <p:cNvPr id="5" name="テキスト ボックス 4">
            <a:extLst>
              <a:ext uri="{FF2B5EF4-FFF2-40B4-BE49-F238E27FC236}">
                <a16:creationId xmlns:a16="http://schemas.microsoft.com/office/drawing/2014/main" id="{76CAB38A-33AD-0F55-61F6-90504F5AFF2E}"/>
              </a:ext>
            </a:extLst>
          </p:cNvPr>
          <p:cNvSpPr txBox="1"/>
          <p:nvPr/>
        </p:nvSpPr>
        <p:spPr>
          <a:xfrm>
            <a:off x="2144806" y="5372101"/>
            <a:ext cx="7059706" cy="646331"/>
          </a:xfrm>
          <a:prstGeom prst="rect">
            <a:avLst/>
          </a:prstGeom>
          <a:noFill/>
        </p:spPr>
        <p:txBody>
          <a:bodyPr wrap="square" rtlCol="0">
            <a:spAutoFit/>
          </a:bodyPr>
          <a:lstStyle/>
          <a:p>
            <a:r>
              <a:rPr kumimoji="1" lang="ja-JP" altLang="en-US" sz="900" dirty="0">
                <a:latin typeface="+mn-ea"/>
              </a:rPr>
              <a:t>参考</a:t>
            </a:r>
            <a:br>
              <a:rPr lang="en-US" altLang="ja-JP" sz="900" dirty="0">
                <a:latin typeface="+mn-ea"/>
              </a:rPr>
            </a:br>
            <a:r>
              <a:rPr lang="en-US" altLang="ja-JP" sz="900" dirty="0">
                <a:latin typeface="+mn-ea"/>
              </a:rPr>
              <a:t>Web</a:t>
            </a:r>
            <a:r>
              <a:rPr lang="ja-JP" altLang="en-US" sz="900" dirty="0">
                <a:latin typeface="+mn-ea"/>
              </a:rPr>
              <a:t>プロジェクトマネジメント標準</a:t>
            </a:r>
            <a:endParaRPr kumimoji="1" lang="en-US" altLang="ja-JP" sz="900" dirty="0">
              <a:latin typeface="+mn-ea"/>
            </a:endParaRPr>
          </a:p>
          <a:p>
            <a:r>
              <a:rPr lang="en-US" altLang="ja-JP" sz="900" dirty="0">
                <a:latin typeface="+mn-ea"/>
                <a:hlinkClick r:id="rId2"/>
              </a:rPr>
              <a:t>https://loftwork.com/jp/wp-content/uploads/sites/2/2018/02/Web_Project_Management_Hyoujun.pdf</a:t>
            </a:r>
            <a:endParaRPr lang="en-US" altLang="ja-JP" sz="900" dirty="0">
              <a:latin typeface="+mn-ea"/>
            </a:endParaRPr>
          </a:p>
          <a:p>
            <a:endParaRPr kumimoji="1" lang="ja-JP" altLang="en-US" sz="900" dirty="0">
              <a:latin typeface="+mn-ea"/>
            </a:endParaRPr>
          </a:p>
        </p:txBody>
      </p:sp>
    </p:spTree>
    <p:extLst>
      <p:ext uri="{BB962C8B-B14F-4D97-AF65-F5344CB8AC3E}">
        <p14:creationId xmlns:p14="http://schemas.microsoft.com/office/powerpoint/2010/main" val="149812913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TotalTime>
  <Words>216</Words>
  <Application>Microsoft Office PowerPoint</Application>
  <PresentationFormat>ワイド画面</PresentationFormat>
  <Paragraphs>38</Paragraphs>
  <Slides>2</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vt:i4>
      </vt:variant>
    </vt:vector>
  </HeadingPairs>
  <TitlesOfParts>
    <vt:vector size="6" baseType="lpstr">
      <vt:lpstr>游ゴシック</vt:lpstr>
      <vt:lpstr>游ゴシック Light</vt:lpstr>
      <vt:lpstr>Arial</vt:lpstr>
      <vt:lpstr>Office テーマ</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金森 路以</dc:creator>
  <cp:lastModifiedBy>金森 路以</cp:lastModifiedBy>
  <cp:revision>11</cp:revision>
  <dcterms:created xsi:type="dcterms:W3CDTF">2025-10-28T01:14:07Z</dcterms:created>
  <dcterms:modified xsi:type="dcterms:W3CDTF">2025-10-28T01:19:01Z</dcterms:modified>
</cp:coreProperties>
</file>