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T Sans Narrow"/>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PTSansNarrow-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4931b4fa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4931b4fa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4dff5f55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4dff5f55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49c72db9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49c72db9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53a53b3e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53a53b3e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523d41fd4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523d41fd4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53a53b3e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53a53b3e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73690f3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73690f3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5de88320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5de88320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49c72db9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49c72db9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4b3ce2498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4b3ce2498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480286d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480286d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49c72db9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49c72db9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160a5dd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160a5dd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5bae1a66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5bae1a66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5bae1a6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5bae1a6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5bae1a6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5bae1a6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4931b4fa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4931b4fa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businessinsider.com/mobile-video-is-the-growth-area-2014-10" TargetMode="External"/><Relationship Id="rId4" Type="http://schemas.openxmlformats.org/officeDocument/2006/relationships/image" Target="../media/image5.png"/><Relationship Id="rId5" Type="http://schemas.openxmlformats.org/officeDocument/2006/relationships/hyperlink" Target="http://www.businessofapps.com/ads/research/mobile-app-advertising-cpm-rat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marketwatch.com/story/this-is-the-insane-amount-millennials-are-spending-on-fitness-2018-01-2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hsph.harvard.edu/news/press-releases/poll-many-adults-played-sports-when-young-but-few-still-pla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datalyscenter.org/sites/datalyscenter.org/files/Sports_Participation_Prevent_Obesity.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sciencedirect.com/science/article/pii/S1054139X0800416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Pick Up Game</a:t>
            </a:r>
            <a:endParaRPr>
              <a:solidFill>
                <a:srgbClr val="000000"/>
              </a:solidFill>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A sports meet-up application!</a:t>
            </a:r>
            <a:endParaRPr>
              <a:solidFill>
                <a:srgbClr val="000000"/>
              </a:solidFill>
            </a:endParaRPr>
          </a:p>
        </p:txBody>
      </p:sp>
      <p:sp>
        <p:nvSpPr>
          <p:cNvPr id="68" name="Google Shape;68;p13"/>
          <p:cNvSpPr txBox="1"/>
          <p:nvPr/>
        </p:nvSpPr>
        <p:spPr>
          <a:xfrm>
            <a:off x="1607675" y="3437575"/>
            <a:ext cx="6043500" cy="51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Dayton Flores, Joseph Sharp Halpin, Erik Chow, Frank Frisbee</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Notable Screens (continued)</a:t>
            </a:r>
            <a:endParaRPr/>
          </a:p>
        </p:txBody>
      </p:sp>
      <p:sp>
        <p:nvSpPr>
          <p:cNvPr id="130" name="Google Shape;130;p22"/>
          <p:cNvSpPr txBox="1"/>
          <p:nvPr>
            <p:ph idx="1" type="body"/>
          </p:nvPr>
        </p:nvSpPr>
        <p:spPr>
          <a:xfrm>
            <a:off x="311700" y="1152475"/>
            <a:ext cx="51648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Event Details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Event location shows as pin on Apple Map</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Also displays sport, date/time, about the event, and username/anonymous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Username can be clicked from events in Event Detail, will segue to User Profile</a:t>
            </a:r>
            <a:endParaRPr>
              <a:solidFill>
                <a:srgbClr val="000000"/>
              </a:solidFill>
            </a:endParaRPr>
          </a:p>
        </p:txBody>
      </p:sp>
      <p:pic>
        <p:nvPicPr>
          <p:cNvPr id="131" name="Google Shape;131;p22"/>
          <p:cNvPicPr preferRelativeResize="0"/>
          <p:nvPr/>
        </p:nvPicPr>
        <p:blipFill>
          <a:blip r:embed="rId3">
            <a:alphaModFix/>
          </a:blip>
          <a:stretch>
            <a:fillRect/>
          </a:stretch>
        </p:blipFill>
        <p:spPr>
          <a:xfrm>
            <a:off x="6739450" y="903300"/>
            <a:ext cx="2042660" cy="3665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a:t>Notable Functional Requirements</a:t>
            </a:r>
            <a:endParaRPr/>
          </a:p>
        </p:txBody>
      </p:sp>
      <p:sp>
        <p:nvSpPr>
          <p:cNvPr id="137" name="Google Shape;137;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marR="1936647" rtl="0" algn="l">
              <a:spcBef>
                <a:spcPts val="0"/>
              </a:spcBef>
              <a:spcAft>
                <a:spcPts val="0"/>
              </a:spcAft>
              <a:buClr>
                <a:srgbClr val="000000"/>
              </a:buClr>
              <a:buSzPts val="1600"/>
              <a:buChar char="●"/>
            </a:pPr>
            <a:r>
              <a:rPr lang="en" sz="1600">
                <a:solidFill>
                  <a:srgbClr val="000000"/>
                </a:solidFill>
              </a:rPr>
              <a:t>Search Button</a:t>
            </a:r>
            <a:endParaRPr sz="1600">
              <a:solidFill>
                <a:srgbClr val="000000"/>
              </a:solidFill>
            </a:endParaRPr>
          </a:p>
          <a:p>
            <a:pPr indent="-330200" lvl="1" marL="914400" marR="1936647" rtl="0" algn="l">
              <a:spcBef>
                <a:spcPts val="0"/>
              </a:spcBef>
              <a:spcAft>
                <a:spcPts val="0"/>
              </a:spcAft>
              <a:buClr>
                <a:srgbClr val="000000"/>
              </a:buClr>
              <a:buSzPts val="1600"/>
              <a:buChar char="○"/>
            </a:pPr>
            <a:r>
              <a:rPr lang="en" sz="1200">
                <a:solidFill>
                  <a:srgbClr val="000000"/>
                </a:solidFill>
              </a:rPr>
              <a:t>When pressed this button will make a text box appear that the user can use to input an existing address. When the return button is pressed the Create Event Page Apple Map will show the searched location.</a:t>
            </a:r>
            <a:endParaRPr sz="1600">
              <a:solidFill>
                <a:srgbClr val="000000"/>
              </a:solidFill>
            </a:endParaRPr>
          </a:p>
          <a:p>
            <a:pPr indent="-330200" lvl="0" marL="457200" marR="1936647" rtl="0" algn="l">
              <a:spcBef>
                <a:spcPts val="0"/>
              </a:spcBef>
              <a:spcAft>
                <a:spcPts val="0"/>
              </a:spcAft>
              <a:buClr>
                <a:srgbClr val="000000"/>
              </a:buClr>
              <a:buSzPts val="1600"/>
              <a:buChar char="●"/>
            </a:pPr>
            <a:r>
              <a:rPr lang="en" sz="1600">
                <a:solidFill>
                  <a:srgbClr val="000000"/>
                </a:solidFill>
              </a:rPr>
              <a:t>Apple Map</a:t>
            </a:r>
            <a:endParaRPr sz="1600">
              <a:solidFill>
                <a:srgbClr val="000000"/>
              </a:solidFill>
            </a:endParaRPr>
          </a:p>
          <a:p>
            <a:pPr indent="-304800" lvl="1" marL="914400" marR="1936647" rtl="0" algn="l">
              <a:spcBef>
                <a:spcPts val="0"/>
              </a:spcBef>
              <a:spcAft>
                <a:spcPts val="0"/>
              </a:spcAft>
              <a:buClr>
                <a:srgbClr val="000000"/>
              </a:buClr>
              <a:buSzPts val="1200"/>
              <a:buChar char="○"/>
            </a:pPr>
            <a:r>
              <a:rPr lang="en" sz="1200">
                <a:solidFill>
                  <a:srgbClr val="000000"/>
                </a:solidFill>
              </a:rPr>
              <a:t>This will use latitude and longitude lines to show the user searched location on an Apple Map</a:t>
            </a:r>
            <a:endParaRPr sz="1200">
              <a:solidFill>
                <a:srgbClr val="000000"/>
              </a:solidFill>
            </a:endParaRPr>
          </a:p>
          <a:p>
            <a:pPr indent="-330200" lvl="0" marL="457200" marR="1936647" rtl="0" algn="l">
              <a:spcBef>
                <a:spcPts val="0"/>
              </a:spcBef>
              <a:spcAft>
                <a:spcPts val="0"/>
              </a:spcAft>
              <a:buClr>
                <a:srgbClr val="000000"/>
              </a:buClr>
              <a:buSzPts val="1600"/>
              <a:buChar char="●"/>
            </a:pPr>
            <a:r>
              <a:rPr lang="en" sz="1600">
                <a:solidFill>
                  <a:srgbClr val="000000"/>
                </a:solidFill>
              </a:rPr>
              <a:t>Create Event Button</a:t>
            </a:r>
            <a:endParaRPr sz="1600">
              <a:solidFill>
                <a:srgbClr val="000000"/>
              </a:solidFill>
            </a:endParaRPr>
          </a:p>
          <a:p>
            <a:pPr indent="-330200" lvl="1" marL="914400" marR="1936647" rtl="0" algn="l">
              <a:spcBef>
                <a:spcPts val="0"/>
              </a:spcBef>
              <a:spcAft>
                <a:spcPts val="0"/>
              </a:spcAft>
              <a:buClr>
                <a:srgbClr val="000000"/>
              </a:buClr>
              <a:buSzPts val="1600"/>
              <a:buChar char="○"/>
            </a:pPr>
            <a:r>
              <a:rPr lang="en" sz="1200">
                <a:solidFill>
                  <a:srgbClr val="000000"/>
                </a:solidFill>
              </a:rPr>
              <a:t>When pressed all data fields including; Create Event Page Search Button, Create Event Page Date/Time Picker View, and Create Event Page Drop Menu are pushed to the database. If all of the fields have been edited a segue is performed that takes the user to the Home Tab.</a:t>
            </a:r>
            <a:endParaRPr>
              <a:solidFill>
                <a:srgbClr val="000000"/>
              </a:solidFill>
            </a:endParaRPr>
          </a:p>
        </p:txBody>
      </p:sp>
      <p:pic>
        <p:nvPicPr>
          <p:cNvPr id="138" name="Google Shape;138;p23"/>
          <p:cNvPicPr preferRelativeResize="0"/>
          <p:nvPr/>
        </p:nvPicPr>
        <p:blipFill>
          <a:blip r:embed="rId3">
            <a:alphaModFix/>
          </a:blip>
          <a:stretch>
            <a:fillRect/>
          </a:stretch>
        </p:blipFill>
        <p:spPr>
          <a:xfrm>
            <a:off x="6746983" y="903275"/>
            <a:ext cx="2042763" cy="3665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Notable Functional Requirements (continued) </a:t>
            </a:r>
            <a:endParaRPr/>
          </a:p>
        </p:txBody>
      </p:sp>
      <p:sp>
        <p:nvSpPr>
          <p:cNvPr id="144" name="Google Shape;144;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marR="1936647" rtl="0" algn="l">
              <a:spcBef>
                <a:spcPts val="0"/>
              </a:spcBef>
              <a:spcAft>
                <a:spcPts val="0"/>
              </a:spcAft>
              <a:buClr>
                <a:srgbClr val="000000"/>
              </a:buClr>
              <a:buSzPts val="1800"/>
              <a:buChar char="●"/>
            </a:pPr>
            <a:r>
              <a:rPr lang="en">
                <a:solidFill>
                  <a:srgbClr val="000000"/>
                </a:solidFill>
              </a:rPr>
              <a:t>Save Button</a:t>
            </a:r>
            <a:endParaRPr>
              <a:solidFill>
                <a:srgbClr val="000000"/>
              </a:solidFill>
            </a:endParaRPr>
          </a:p>
          <a:p>
            <a:pPr indent="-317500" lvl="1" marL="914400" marR="1936647" rtl="0" algn="l">
              <a:spcBef>
                <a:spcPts val="0"/>
              </a:spcBef>
              <a:spcAft>
                <a:spcPts val="0"/>
              </a:spcAft>
              <a:buClr>
                <a:srgbClr val="000000"/>
              </a:buClr>
              <a:buSzPts val="1400"/>
              <a:buChar char="○"/>
            </a:pPr>
            <a:r>
              <a:rPr lang="en">
                <a:solidFill>
                  <a:srgbClr val="000000"/>
                </a:solidFill>
              </a:rPr>
              <a:t>When pressed the user input data such as: username, favorite sport, about me, and profile picture will be sent to the Firebase Storage.</a:t>
            </a:r>
            <a:endParaRPr>
              <a:solidFill>
                <a:srgbClr val="000000"/>
              </a:solidFill>
            </a:endParaRPr>
          </a:p>
          <a:p>
            <a:pPr indent="-317500" lvl="1" marL="914400" marR="1936647" rtl="0" algn="l">
              <a:spcBef>
                <a:spcPts val="0"/>
              </a:spcBef>
              <a:spcAft>
                <a:spcPts val="0"/>
              </a:spcAft>
              <a:buClr>
                <a:srgbClr val="000000"/>
              </a:buClr>
              <a:buSzPts val="1400"/>
              <a:buChar char="○"/>
            </a:pPr>
            <a:r>
              <a:rPr lang="en">
                <a:solidFill>
                  <a:srgbClr val="000000"/>
                </a:solidFill>
              </a:rPr>
              <a:t>A segue is performed that takes the user to the Settings Tab.</a:t>
            </a:r>
            <a:endParaRPr>
              <a:solidFill>
                <a:srgbClr val="000000"/>
              </a:solidFill>
            </a:endParaRPr>
          </a:p>
          <a:p>
            <a:pPr indent="-342900" lvl="0" marL="457200" marR="1936647" rtl="0" algn="l">
              <a:spcBef>
                <a:spcPts val="0"/>
              </a:spcBef>
              <a:spcAft>
                <a:spcPts val="0"/>
              </a:spcAft>
              <a:buClr>
                <a:srgbClr val="000000"/>
              </a:buClr>
              <a:buSzPts val="1800"/>
              <a:buChar char="●"/>
            </a:pPr>
            <a:r>
              <a:rPr lang="en">
                <a:solidFill>
                  <a:srgbClr val="000000"/>
                </a:solidFill>
              </a:rPr>
              <a:t>Profile Picture Button</a:t>
            </a:r>
            <a:endParaRPr>
              <a:solidFill>
                <a:srgbClr val="000000"/>
              </a:solidFill>
            </a:endParaRPr>
          </a:p>
          <a:p>
            <a:pPr indent="-317500" lvl="1" marL="914400" marR="1936647" rtl="0" algn="l">
              <a:spcBef>
                <a:spcPts val="0"/>
              </a:spcBef>
              <a:spcAft>
                <a:spcPts val="0"/>
              </a:spcAft>
              <a:buClr>
                <a:srgbClr val="000000"/>
              </a:buClr>
              <a:buSzPts val="1400"/>
              <a:buChar char="○"/>
            </a:pPr>
            <a:r>
              <a:rPr lang="en">
                <a:solidFill>
                  <a:srgbClr val="000000"/>
                </a:solidFill>
              </a:rPr>
              <a:t>When pressed the user will be taken to their camera roll so they can select a photo. </a:t>
            </a:r>
            <a:endParaRPr>
              <a:solidFill>
                <a:srgbClr val="000000"/>
              </a:solidFill>
            </a:endParaRPr>
          </a:p>
          <a:p>
            <a:pPr indent="-317500" lvl="1" marL="914400" marR="1936647" rtl="0" algn="l">
              <a:spcBef>
                <a:spcPts val="0"/>
              </a:spcBef>
              <a:spcAft>
                <a:spcPts val="0"/>
              </a:spcAft>
              <a:buClr>
                <a:srgbClr val="000000"/>
              </a:buClr>
              <a:buSzPts val="1400"/>
              <a:buChar char="○"/>
            </a:pPr>
            <a:r>
              <a:rPr lang="en">
                <a:solidFill>
                  <a:srgbClr val="000000"/>
                </a:solidFill>
              </a:rPr>
              <a:t>Once selected this photo will be uploaded to Firebase and saved to their account.</a:t>
            </a:r>
            <a:endParaRPr>
              <a:solidFill>
                <a:srgbClr val="000000"/>
              </a:solidFill>
            </a:endParaRPr>
          </a:p>
          <a:p>
            <a:pPr indent="0" lvl="0" marL="914400" rtl="0" algn="l">
              <a:spcBef>
                <a:spcPts val="1600"/>
              </a:spcBef>
              <a:spcAft>
                <a:spcPts val="0"/>
              </a:spcAft>
              <a:buNone/>
            </a:pPr>
            <a:r>
              <a:t/>
            </a:r>
            <a:endParaRPr sz="1200">
              <a:solidFill>
                <a:srgbClr val="000000"/>
              </a:solidFill>
            </a:endParaRPr>
          </a:p>
        </p:txBody>
      </p:sp>
      <p:pic>
        <p:nvPicPr>
          <p:cNvPr id="145" name="Google Shape;145;p24"/>
          <p:cNvPicPr preferRelativeResize="0"/>
          <p:nvPr/>
        </p:nvPicPr>
        <p:blipFill>
          <a:blip r:embed="rId3">
            <a:alphaModFix/>
          </a:blip>
          <a:stretch>
            <a:fillRect/>
          </a:stretch>
        </p:blipFill>
        <p:spPr>
          <a:xfrm>
            <a:off x="6798079" y="972325"/>
            <a:ext cx="2034211" cy="3650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Non-Functional </a:t>
            </a:r>
            <a:r>
              <a:rPr lang="en"/>
              <a:t>Requirements</a:t>
            </a:r>
            <a:endParaRPr/>
          </a:p>
        </p:txBody>
      </p:sp>
      <p:sp>
        <p:nvSpPr>
          <p:cNvPr id="151" name="Google Shape;151;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Operating System</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The application will be designed on macOS 10.13.6/</a:t>
            </a:r>
            <a:r>
              <a:rPr lang="en">
                <a:solidFill>
                  <a:srgbClr val="000000"/>
                </a:solidFill>
              </a:rPr>
              <a:t>10.14.3</a:t>
            </a:r>
            <a:r>
              <a:rPr lang="en">
                <a:solidFill>
                  <a:srgbClr val="000000"/>
                </a:solidFill>
              </a:rPr>
              <a:t> and will be written to run on iOS 12.1.4</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Programming Language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The application will be written in Swift Version 4.2.3</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Developmental</a:t>
            </a:r>
            <a:r>
              <a:rPr lang="en">
                <a:solidFill>
                  <a:srgbClr val="000000"/>
                </a:solidFill>
              </a:rPr>
              <a:t> Tools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The project will be designed, written, and tested using Xcode Version 10.1/10.2</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Database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Firebase SDK Version 5.20.1</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 Diagram</a:t>
            </a:r>
            <a:endParaRPr/>
          </a:p>
        </p:txBody>
      </p:sp>
      <p:pic>
        <p:nvPicPr>
          <p:cNvPr id="157" name="Google Shape;157;p26"/>
          <p:cNvPicPr preferRelativeResize="0"/>
          <p:nvPr/>
        </p:nvPicPr>
        <p:blipFill>
          <a:blip r:embed="rId3">
            <a:alphaModFix/>
          </a:blip>
          <a:stretch>
            <a:fillRect/>
          </a:stretch>
        </p:blipFill>
        <p:spPr>
          <a:xfrm>
            <a:off x="2768250" y="1152425"/>
            <a:ext cx="3535668" cy="3686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Potential Profit Through Advertisements</a:t>
            </a:r>
            <a:endParaRPr/>
          </a:p>
        </p:txBody>
      </p:sp>
      <p:sp>
        <p:nvSpPr>
          <p:cNvPr id="163" name="Google Shape;163;p27"/>
          <p:cNvSpPr txBox="1"/>
          <p:nvPr>
            <p:ph idx="1" type="body"/>
          </p:nvPr>
        </p:nvSpPr>
        <p:spPr>
          <a:xfrm>
            <a:off x="311700" y="1152475"/>
            <a:ext cx="4399800" cy="35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According to Business Insider “Display and video will be the fastest-growing mobile ad formats as digital ad dollars quickly shift from desktop to mobile, and ad products improve. US mobile display and mobile video ad revenues will grow at an astonishing CAGR [compound annual growth rate] of 96% and 73% respectively, between 2013 and 2018.” (Hoezel, 2014)</a:t>
            </a:r>
            <a:endParaRPr sz="1400">
              <a:solidFill>
                <a:srgbClr val="000000"/>
              </a:solidFill>
            </a:endParaRPr>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solidFill>
                <a:srgbClr val="D5A6BD"/>
              </a:solidFill>
            </a:endParaRPr>
          </a:p>
          <a:p>
            <a:pPr indent="0" lvl="0" marL="0" rtl="0" algn="l">
              <a:spcBef>
                <a:spcPts val="1600"/>
              </a:spcBef>
              <a:spcAft>
                <a:spcPts val="1600"/>
              </a:spcAft>
              <a:buNone/>
            </a:pPr>
            <a:r>
              <a:rPr lang="en" sz="1200" u="sng">
                <a:solidFill>
                  <a:srgbClr val="000000"/>
                </a:solidFill>
                <a:latin typeface="Times New Roman"/>
                <a:ea typeface="Times New Roman"/>
                <a:cs typeface="Times New Roman"/>
                <a:sym typeface="Times New Roman"/>
                <a:hlinkClick r:id="rId3"/>
              </a:rPr>
              <a:t>https://www.businessinsider.com/mobile-video-is-the-growth-area-2014-10</a:t>
            </a:r>
            <a:endParaRPr sz="1400">
              <a:solidFill>
                <a:srgbClr val="000000"/>
              </a:solidFill>
            </a:endParaRPr>
          </a:p>
        </p:txBody>
      </p:sp>
      <p:pic>
        <p:nvPicPr>
          <p:cNvPr id="164" name="Google Shape;164;p27" title="App Ad Spending"/>
          <p:cNvPicPr preferRelativeResize="0"/>
          <p:nvPr/>
        </p:nvPicPr>
        <p:blipFill>
          <a:blip r:embed="rId4">
            <a:alphaModFix/>
          </a:blip>
          <a:stretch>
            <a:fillRect/>
          </a:stretch>
        </p:blipFill>
        <p:spPr>
          <a:xfrm>
            <a:off x="4863900" y="1170125"/>
            <a:ext cx="4127699" cy="2552241"/>
          </a:xfrm>
          <a:prstGeom prst="rect">
            <a:avLst/>
          </a:prstGeom>
          <a:noFill/>
          <a:ln>
            <a:noFill/>
          </a:ln>
        </p:spPr>
      </p:pic>
      <p:sp>
        <p:nvSpPr>
          <p:cNvPr id="165" name="Google Shape;165;p27"/>
          <p:cNvSpPr txBox="1"/>
          <p:nvPr/>
        </p:nvSpPr>
        <p:spPr>
          <a:xfrm>
            <a:off x="4863900" y="3805400"/>
            <a:ext cx="3968400" cy="8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(Business of Apps, 2018)</a:t>
            </a:r>
            <a:endParaRPr/>
          </a:p>
          <a:p>
            <a:pPr indent="0" lvl="0" marL="0" rtl="0" algn="l">
              <a:spcBef>
                <a:spcPts val="0"/>
              </a:spcBef>
              <a:spcAft>
                <a:spcPts val="0"/>
              </a:spcAft>
              <a:buNone/>
            </a:pPr>
            <a:r>
              <a:t/>
            </a:r>
            <a:endParaRPr>
              <a:solidFill>
                <a:schemeClr val="lt2"/>
              </a:solidFill>
            </a:endParaRPr>
          </a:p>
          <a:p>
            <a:pPr indent="0" lvl="0" marL="0" rtl="0" algn="l">
              <a:lnSpc>
                <a:spcPct val="115000"/>
              </a:lnSpc>
              <a:spcBef>
                <a:spcPts val="0"/>
              </a:spcBef>
              <a:spcAft>
                <a:spcPts val="1600"/>
              </a:spcAft>
              <a:buNone/>
            </a:pPr>
            <a:r>
              <a:rPr lang="en" sz="1200" u="sng">
                <a:latin typeface="Times New Roman"/>
                <a:ea typeface="Times New Roman"/>
                <a:cs typeface="Times New Roman"/>
                <a:sym typeface="Times New Roman"/>
                <a:hlinkClick r:id="rId5"/>
              </a:rPr>
              <a:t>http://www.businessofapps.com/ads/research/mobile-app-advertising-cpm-rates/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User Input</a:t>
            </a:r>
            <a:endParaRPr/>
          </a:p>
        </p:txBody>
      </p:sp>
      <p:sp>
        <p:nvSpPr>
          <p:cNvPr id="171" name="Google Shape;171;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One of the largest complaints users had was accessing their own events and deleting them. That has been addressed in the newest version of the app.</a:t>
            </a:r>
            <a:endParaRPr/>
          </a:p>
          <a:p>
            <a:pPr indent="-342900" lvl="0" marL="457200" rtl="0" algn="l">
              <a:spcBef>
                <a:spcPts val="0"/>
              </a:spcBef>
              <a:spcAft>
                <a:spcPts val="0"/>
              </a:spcAft>
              <a:buSzPts val="1800"/>
              <a:buChar char="●"/>
            </a:pPr>
            <a:r>
              <a:rPr lang="en"/>
              <a:t>Another complaint was about not being able to save events or RSVP to them.</a:t>
            </a:r>
            <a:endParaRPr/>
          </a:p>
          <a:p>
            <a:pPr indent="-342900" lvl="0" marL="457200" rtl="0" algn="l">
              <a:spcBef>
                <a:spcPts val="0"/>
              </a:spcBef>
              <a:spcAft>
                <a:spcPts val="0"/>
              </a:spcAft>
              <a:buSzPts val="1800"/>
              <a:buChar char="●"/>
            </a:pPr>
            <a:r>
              <a:rPr lang="en"/>
              <a:t>Adding a messaging system that allows users to communicate with each other.</a:t>
            </a:r>
            <a:endParaRPr/>
          </a:p>
          <a:p>
            <a:pPr indent="-342900" lvl="0" marL="457200" rtl="0" algn="l">
              <a:spcBef>
                <a:spcPts val="0"/>
              </a:spcBef>
              <a:spcAft>
                <a:spcPts val="0"/>
              </a:spcAft>
              <a:buSzPts val="1800"/>
              <a:buChar char="●"/>
            </a:pPr>
            <a:r>
              <a:rPr lang="en"/>
              <a:t>Users can view their own created events which we added in the final product.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Commit History</a:t>
            </a:r>
            <a:endParaRPr/>
          </a:p>
        </p:txBody>
      </p:sp>
      <p:pic>
        <p:nvPicPr>
          <p:cNvPr id="177" name="Google Shape;177;p29"/>
          <p:cNvPicPr preferRelativeResize="0"/>
          <p:nvPr/>
        </p:nvPicPr>
        <p:blipFill>
          <a:blip r:embed="rId3">
            <a:alphaModFix/>
          </a:blip>
          <a:stretch>
            <a:fillRect/>
          </a:stretch>
        </p:blipFill>
        <p:spPr>
          <a:xfrm>
            <a:off x="1733550" y="1257350"/>
            <a:ext cx="5676900" cy="3457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Roles</a:t>
            </a:r>
            <a:endParaRPr/>
          </a:p>
        </p:txBody>
      </p:sp>
      <p:sp>
        <p:nvSpPr>
          <p:cNvPr id="183" name="Google Shape;183;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Dayton - Event details, settings tab, home tab event feed filters</a:t>
            </a:r>
            <a:endParaRPr>
              <a:solidFill>
                <a:srgbClr val="000000"/>
              </a:solidFill>
            </a:endParaRPr>
          </a:p>
          <a:p>
            <a:pPr indent="0" lvl="0" marL="0" rtl="0" algn="l">
              <a:spcBef>
                <a:spcPts val="1600"/>
              </a:spcBef>
              <a:spcAft>
                <a:spcPts val="0"/>
              </a:spcAft>
              <a:buNone/>
            </a:pPr>
            <a:r>
              <a:rPr lang="en">
                <a:solidFill>
                  <a:srgbClr val="000000"/>
                </a:solidFill>
              </a:rPr>
              <a:t>Joey - Create event page, home tab event feed pulling, creator profile page</a:t>
            </a:r>
            <a:endParaRPr>
              <a:solidFill>
                <a:srgbClr val="000000"/>
              </a:solidFill>
            </a:endParaRPr>
          </a:p>
          <a:p>
            <a:pPr indent="0" lvl="0" marL="0" rtl="0" algn="l">
              <a:spcBef>
                <a:spcPts val="1600"/>
              </a:spcBef>
              <a:spcAft>
                <a:spcPts val="0"/>
              </a:spcAft>
              <a:buNone/>
            </a:pPr>
            <a:r>
              <a:rPr lang="en">
                <a:solidFill>
                  <a:srgbClr val="000000"/>
                </a:solidFill>
              </a:rPr>
              <a:t>Erik - Profile page, database </a:t>
            </a:r>
            <a:r>
              <a:rPr lang="en">
                <a:solidFill>
                  <a:srgbClr val="000000"/>
                </a:solidFill>
              </a:rPr>
              <a:t>set up, event feed</a:t>
            </a:r>
            <a:endParaRPr>
              <a:solidFill>
                <a:srgbClr val="000000"/>
              </a:solidFill>
            </a:endParaRPr>
          </a:p>
          <a:p>
            <a:pPr indent="0" lvl="0" marL="0" rtl="0" algn="l">
              <a:spcBef>
                <a:spcPts val="1600"/>
              </a:spcBef>
              <a:spcAft>
                <a:spcPts val="1600"/>
              </a:spcAft>
              <a:buNone/>
            </a:pPr>
            <a:r>
              <a:rPr lang="en">
                <a:solidFill>
                  <a:srgbClr val="000000"/>
                </a:solidFill>
              </a:rPr>
              <a:t>Frank - Login page, create account page, keyboard tasks, logo</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Costs of Playing Sports at Gyms</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Playing any sport at a rec center can be costly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Even if it’s $5 a visit, that can still add up very fast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According to ChimeBank.com, “In 2016, Americans spent $19 billion on gym memberships… Americans spend $155 a month on health and fitness where $33 of that $155 is spent on gym fees” (Settembre, 2018)</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1100" u="sng">
                <a:solidFill>
                  <a:schemeClr val="hlink"/>
                </a:solidFill>
                <a:latin typeface="Arial"/>
                <a:ea typeface="Arial"/>
                <a:cs typeface="Arial"/>
                <a:sym typeface="Arial"/>
                <a:hlinkClick r:id="rId3"/>
              </a:rPr>
              <a:t>https://www.marketwatch.com/story/this-is-the-insane-amount-millennials-are-spending-on-fitness-2018-01-21</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Problems</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No one to play sports with</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Not enough people at the park/rec center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Your friends don’t like playing the same sports as you</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Not enough friends playing sports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According to a study conducted by Harvard T.H. Chan School of Public Health poll, “almost three in four adults played sports when they were younger (73%) [and] only one in four (25%) continue to play sports as adults” (Datz &amp; Blair, 2015)</a:t>
            </a:r>
            <a:endParaRPr>
              <a:solidFill>
                <a:srgbClr val="000000"/>
              </a:solidFill>
            </a:endParaRPr>
          </a:p>
          <a:p>
            <a:pPr indent="0" lvl="0" marL="0" rtl="0" algn="l">
              <a:spcBef>
                <a:spcPts val="1600"/>
              </a:spcBef>
              <a:spcAft>
                <a:spcPts val="1600"/>
              </a:spcAft>
              <a:buNone/>
            </a:pPr>
            <a:r>
              <a:rPr lang="en" sz="1100" u="sng">
                <a:solidFill>
                  <a:srgbClr val="000000"/>
                </a:solidFill>
                <a:hlinkClick r:id="rId3"/>
              </a:rPr>
              <a:t>https://www.hsph.harvard.edu/news/press-releases/poll-many-adults-played-sports-when-young-but-few-still-play/</a:t>
            </a:r>
            <a:endParaRPr sz="11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Lowering Obesity </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According to DatalysCenter, “A study of public high schools found that 29% of boys and 34% of girls are overweight and 16% of boys and girls are obese. At these schools, students who participated in one or more sports were much less likely to be overweight or obese.” (Sports </a:t>
            </a:r>
            <a:r>
              <a:rPr lang="en">
                <a:solidFill>
                  <a:srgbClr val="000000"/>
                </a:solidFill>
              </a:rPr>
              <a:t>Participation</a:t>
            </a:r>
            <a:r>
              <a:rPr lang="en">
                <a:solidFill>
                  <a:srgbClr val="000000"/>
                </a:solidFill>
              </a:rPr>
              <a:t> Prevent Youth Obesity, 2019)</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Getting more people involved in playing sports could help lower obesity in America</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solidFill>
                  <a:srgbClr val="000000"/>
                </a:solidFill>
              </a:rPr>
              <a:t> </a:t>
            </a:r>
            <a:r>
              <a:rPr lang="en" sz="1100" u="sng">
                <a:solidFill>
                  <a:srgbClr val="000000"/>
                </a:solidFill>
                <a:hlinkClick r:id="rId3"/>
              </a:rPr>
              <a:t>https://www.datalyscenter.org/sites/datalyscenter.org/files/Sports_Participation_Prevent_Obesity.pdf</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Solution </a:t>
            </a:r>
            <a:endParaRPr/>
          </a:p>
        </p:txBody>
      </p:sp>
      <p:sp>
        <p:nvSpPr>
          <p:cNvPr id="92" name="Google Shape;92;p17"/>
          <p:cNvSpPr txBox="1"/>
          <p:nvPr>
            <p:ph idx="1" type="body"/>
          </p:nvPr>
        </p:nvSpPr>
        <p:spPr>
          <a:xfrm>
            <a:off x="4791600" y="1491800"/>
            <a:ext cx="4040700" cy="29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Pick Up Game will bring sports players together. The app lets users create an account and set up their own profile. They can then create events for others to view in the home tab. A user can see more information about an event and choose to meet up with other users.</a:t>
            </a:r>
            <a:endParaRPr/>
          </a:p>
        </p:txBody>
      </p:sp>
      <p:pic>
        <p:nvPicPr>
          <p:cNvPr id="93" name="Google Shape;93;p17"/>
          <p:cNvPicPr preferRelativeResize="0"/>
          <p:nvPr/>
        </p:nvPicPr>
        <p:blipFill>
          <a:blip r:embed="rId3">
            <a:alphaModFix/>
          </a:blip>
          <a:stretch>
            <a:fillRect/>
          </a:stretch>
        </p:blipFill>
        <p:spPr>
          <a:xfrm>
            <a:off x="504725" y="1100200"/>
            <a:ext cx="3686276" cy="3686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Makes Them Average</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Similar “Sports Tinder” apps (i.e. Bvddy, SportsBuddy, FindSomeBuddy) match people together through common interests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These apps match people before they meet, allowing users to remotely implicitly bias and/or discriminate</a:t>
            </a:r>
            <a:endParaRPr>
              <a:solidFill>
                <a:srgbClr val="000000"/>
              </a:solidFill>
            </a:endParaRPr>
          </a:p>
          <a:p>
            <a:pPr indent="0" lvl="0" marL="914400" rtl="0" algn="l">
              <a:spcBef>
                <a:spcPts val="1600"/>
              </a:spcBef>
              <a:spcAft>
                <a:spcPts val="0"/>
              </a:spcAft>
              <a:buNone/>
            </a:pPr>
            <a:r>
              <a:t/>
            </a:r>
            <a:endParaRPr>
              <a:solidFill>
                <a:srgbClr val="000000"/>
              </a:solidFill>
            </a:endParaRPr>
          </a:p>
          <a:p>
            <a:pPr indent="0" lvl="0" marL="914400" rtl="0" algn="l">
              <a:spcBef>
                <a:spcPts val="1600"/>
              </a:spcBef>
              <a:spcAft>
                <a:spcPts val="1600"/>
              </a:spcAft>
              <a:buNone/>
            </a:pPr>
            <a:r>
              <a:t/>
            </a:r>
            <a:endParaRPr/>
          </a:p>
        </p:txBody>
      </p:sp>
      <p:sp>
        <p:nvSpPr>
          <p:cNvPr id="100" name="Google Shape;100;p18"/>
          <p:cNvSpPr txBox="1"/>
          <p:nvPr/>
        </p:nvSpPr>
        <p:spPr>
          <a:xfrm>
            <a:off x="311825" y="4572000"/>
            <a:ext cx="85206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8"/>
          <p:cNvPicPr preferRelativeResize="0"/>
          <p:nvPr/>
        </p:nvPicPr>
        <p:blipFill>
          <a:blip r:embed="rId3">
            <a:alphaModFix/>
          </a:blip>
          <a:stretch>
            <a:fillRect/>
          </a:stretch>
        </p:blipFill>
        <p:spPr>
          <a:xfrm>
            <a:off x="1777475" y="2534275"/>
            <a:ext cx="1167375" cy="2334750"/>
          </a:xfrm>
          <a:prstGeom prst="rect">
            <a:avLst/>
          </a:prstGeom>
          <a:noFill/>
          <a:ln>
            <a:noFill/>
          </a:ln>
        </p:spPr>
      </p:pic>
      <p:pic>
        <p:nvPicPr>
          <p:cNvPr id="102" name="Google Shape;102;p18"/>
          <p:cNvPicPr preferRelativeResize="0"/>
          <p:nvPr/>
        </p:nvPicPr>
        <p:blipFill>
          <a:blip r:embed="rId4">
            <a:alphaModFix/>
          </a:blip>
          <a:stretch>
            <a:fillRect/>
          </a:stretch>
        </p:blipFill>
        <p:spPr>
          <a:xfrm>
            <a:off x="3988301" y="2496811"/>
            <a:ext cx="1167375" cy="2409677"/>
          </a:xfrm>
          <a:prstGeom prst="rect">
            <a:avLst/>
          </a:prstGeom>
          <a:noFill/>
          <a:ln>
            <a:noFill/>
          </a:ln>
        </p:spPr>
      </p:pic>
      <p:pic>
        <p:nvPicPr>
          <p:cNvPr id="103" name="Google Shape;103;p18"/>
          <p:cNvPicPr preferRelativeResize="0"/>
          <p:nvPr/>
        </p:nvPicPr>
        <p:blipFill>
          <a:blip r:embed="rId5">
            <a:alphaModFix/>
          </a:blip>
          <a:stretch>
            <a:fillRect/>
          </a:stretch>
        </p:blipFill>
        <p:spPr>
          <a:xfrm>
            <a:off x="6199125" y="2527000"/>
            <a:ext cx="1167375" cy="23493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Makes Us Special</a:t>
            </a:r>
            <a:endParaRPr/>
          </a:p>
        </p:txBody>
      </p:sp>
      <p:sp>
        <p:nvSpPr>
          <p:cNvPr id="109" name="Google Shape;109;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lang="en">
                <a:solidFill>
                  <a:srgbClr val="000000"/>
                </a:solidFill>
              </a:rPr>
              <a:t>We plan to allow people to create Events, and allow users to filter their feed based on what they’re looking for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Lack of online matchmaking allow users to focus on the event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Profiles can remain empty/anonymous, as not even a username or profile picture is required</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If necessary, details regarding desired skill level can be entered in About the Event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246 high school students completed a survey, and 20% of whites, 29% of African Americans, and 42% multiracial/others experienced “online individual discrimination. Linear regressions revealed that individual racial discrimination was significantly over and above offline measures.” (Tynes, Giang, Williams, Thompson 2008).</a:t>
            </a:r>
            <a:endParaRPr>
              <a:solidFill>
                <a:srgbClr val="000000"/>
              </a:solidFill>
            </a:endParaRPr>
          </a:p>
        </p:txBody>
      </p:sp>
      <p:sp>
        <p:nvSpPr>
          <p:cNvPr id="110" name="Google Shape;110;p19"/>
          <p:cNvSpPr txBox="1"/>
          <p:nvPr/>
        </p:nvSpPr>
        <p:spPr>
          <a:xfrm>
            <a:off x="446050" y="4544125"/>
            <a:ext cx="83862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hlinkClick r:id="rId3"/>
              </a:rPr>
              <a:t>https://www.sciencedirect.com/science/article/pii/S1054139X08004163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Notable Screens</a:t>
            </a:r>
            <a:endParaRPr/>
          </a:p>
        </p:txBody>
      </p:sp>
      <p:sp>
        <p:nvSpPr>
          <p:cNvPr id="116" name="Google Shape;116;p20"/>
          <p:cNvSpPr txBox="1"/>
          <p:nvPr>
            <p:ph idx="1" type="body"/>
          </p:nvPr>
        </p:nvSpPr>
        <p:spPr>
          <a:xfrm>
            <a:off x="311700" y="1152475"/>
            <a:ext cx="5178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Home Tab</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Event feed incorporates Apple MapKit to filter city and switches from Settings Tab to filter sports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Also incorporates scrollable view for feed (each event will include date, username, sport, location, time)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Event can be clicked, which segues to Event Detail</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Profile tab takes user to view own profile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Settings tab takes user to settings, where user can modify filters for home feed and edit profile</a:t>
            </a:r>
            <a:endParaRPr>
              <a:solidFill>
                <a:srgbClr val="000000"/>
              </a:solidFill>
            </a:endParaRPr>
          </a:p>
        </p:txBody>
      </p:sp>
      <p:pic>
        <p:nvPicPr>
          <p:cNvPr id="117" name="Google Shape;117;p20"/>
          <p:cNvPicPr preferRelativeResize="0"/>
          <p:nvPr/>
        </p:nvPicPr>
        <p:blipFill>
          <a:blip r:embed="rId3">
            <a:alphaModFix/>
          </a:blip>
          <a:stretch>
            <a:fillRect/>
          </a:stretch>
        </p:blipFill>
        <p:spPr>
          <a:xfrm>
            <a:off x="6762425" y="914625"/>
            <a:ext cx="2036329" cy="365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Notable Screens (continued)</a:t>
            </a:r>
            <a:endParaRPr/>
          </a:p>
        </p:txBody>
      </p:sp>
      <p:sp>
        <p:nvSpPr>
          <p:cNvPr id="123" name="Google Shape;123;p21"/>
          <p:cNvSpPr txBox="1"/>
          <p:nvPr>
            <p:ph idx="1" type="body"/>
          </p:nvPr>
        </p:nvSpPr>
        <p:spPr>
          <a:xfrm>
            <a:off x="311700" y="1152475"/>
            <a:ext cx="5644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Create Event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Uses Apple MapKit to select location, picker to filter date/time of event, table view to select sport, text field to describe event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Create Event only sends event to Firebase if all fields (besides About the Event) are entered</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Incorporates UIAlert that will ask user to confirm creation of event</a:t>
            </a:r>
            <a:endParaRPr>
              <a:solidFill>
                <a:srgbClr val="000000"/>
              </a:solidFill>
            </a:endParaRPr>
          </a:p>
        </p:txBody>
      </p:sp>
      <p:pic>
        <p:nvPicPr>
          <p:cNvPr id="124" name="Google Shape;124;p21"/>
          <p:cNvPicPr preferRelativeResize="0"/>
          <p:nvPr/>
        </p:nvPicPr>
        <p:blipFill>
          <a:blip r:embed="rId3">
            <a:alphaModFix/>
          </a:blip>
          <a:stretch>
            <a:fillRect/>
          </a:stretch>
        </p:blipFill>
        <p:spPr>
          <a:xfrm>
            <a:off x="6752000" y="907825"/>
            <a:ext cx="2040130" cy="36610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