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8" r:id="rId6"/>
    <p:sldId id="269" r:id="rId7"/>
    <p:sldId id="260" r:id="rId8"/>
    <p:sldId id="261" r:id="rId9"/>
    <p:sldId id="262" r:id="rId10"/>
    <p:sldId id="273" r:id="rId11"/>
    <p:sldId id="265" r:id="rId12"/>
    <p:sldId id="266" r:id="rId13"/>
    <p:sldId id="264" r:id="rId14"/>
    <p:sldId id="267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8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C11AE-51F5-B343-9C4F-6CD3103992EF}" type="datetimeFigureOut">
              <a:rPr lang="en-US" smtClean="0"/>
              <a:t>5/3/19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CA07D-E365-5C4A-A3BA-AE5648CF0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0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5/3/19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5/3/19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5/3/19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Dayton Flores</a:t>
            </a:r>
          </a:p>
          <a:p>
            <a:r>
              <a:rPr lang="en-US" dirty="0" smtClean="0"/>
              <a:t>University of Nevada-Las Vegas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Quantum Tunneling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48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Well Example (E &lt; V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 descr="Crucial SSD:private:var:folders:f5:4yswzfsn4_x4n1dljqm6qfxr0000gn:T:TemporaryItems:Screen Shot 2019-04-16 at 12.51.55 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852" y="1527175"/>
            <a:ext cx="3543300" cy="233553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01752" y="3862704"/>
            <a:ext cx="8503920" cy="223634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After 10 </a:t>
            </a:r>
            <a:r>
              <a:rPr lang="en-US" dirty="0" err="1" smtClean="0"/>
              <a:t>fs</a:t>
            </a:r>
            <a:r>
              <a:rPr lang="en-US" dirty="0" smtClean="0"/>
              <a:t>, </a:t>
            </a:r>
            <a:r>
              <a:rPr lang="en-US" dirty="0"/>
              <a:t>m</a:t>
            </a:r>
            <a:r>
              <a:rPr lang="en-US" dirty="0" smtClean="0"/>
              <a:t>ajority </a:t>
            </a:r>
            <a:r>
              <a:rPr lang="en-US" dirty="0"/>
              <a:t>of the wave function will be reflected off </a:t>
            </a:r>
            <a:r>
              <a:rPr lang="en-US" dirty="0" smtClean="0"/>
              <a:t>V</a:t>
            </a:r>
            <a:r>
              <a:rPr lang="en-US" baseline="-25000" dirty="0" smtClean="0"/>
              <a:t>2</a:t>
            </a:r>
            <a:endParaRPr lang="en-US" dirty="0"/>
          </a:p>
          <a:p>
            <a:r>
              <a:rPr lang="en-US" dirty="0"/>
              <a:t>M</a:t>
            </a:r>
            <a:r>
              <a:rPr lang="en-US" dirty="0" smtClean="0"/>
              <a:t>ajority </a:t>
            </a:r>
            <a:r>
              <a:rPr lang="en-US" dirty="0"/>
              <a:t>of what’s left of that will be reflected off </a:t>
            </a:r>
            <a:r>
              <a:rPr lang="en-US" dirty="0" smtClean="0"/>
              <a:t>V</a:t>
            </a:r>
            <a:r>
              <a:rPr lang="en-US" baseline="-25000" dirty="0" smtClean="0"/>
              <a:t>3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0.02 probability that makes it through the well is the result of quantum tunneling.</a:t>
            </a:r>
            <a:r>
              <a:rPr lang="en-US" dirty="0"/>
              <a:t> </a:t>
            </a:r>
          </a:p>
        </p:txBody>
      </p:sp>
      <p:pic>
        <p:nvPicPr>
          <p:cNvPr id="9" name="Picture 8" descr="Crucial SSD:private:var:folders:f5:4yswzfsn4_x4n1dljqm6qfxr0000gn:T:TemporaryItems:Screen Shot 2019-04-16 at 12.51.28 A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2" y="1515109"/>
            <a:ext cx="3543300" cy="23475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1357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Well Example (E </a:t>
            </a:r>
            <a:r>
              <a:rPr lang="en-US" dirty="0" smtClean="0"/>
              <a:t>&lt; </a:t>
            </a:r>
            <a:r>
              <a:rPr lang="en-US" dirty="0"/>
              <a:t>V</a:t>
            </a:r>
            <a:r>
              <a:rPr lang="en-US" baseline="-25000" dirty="0"/>
              <a:t>2</a:t>
            </a:r>
            <a:r>
              <a:rPr lang="en-US" dirty="0" smtClean="0"/>
              <a:t>) [cont.]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3813048"/>
            <a:ext cx="8503920" cy="22860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</a:t>
            </a:r>
            <a:r>
              <a:rPr lang="en-US" dirty="0" smtClean="0"/>
              <a:t>ince </a:t>
            </a:r>
            <a:r>
              <a:rPr lang="en-US" dirty="0"/>
              <a:t>E &lt; V</a:t>
            </a:r>
            <a:r>
              <a:rPr lang="en-US" baseline="-25000" dirty="0"/>
              <a:t>2</a:t>
            </a:r>
            <a:r>
              <a:rPr lang="en-US" dirty="0"/>
              <a:t>, then T = (1 + [</a:t>
            </a:r>
            <a:r>
              <a:rPr lang="en-US" i="1" dirty="0"/>
              <a:t>V</a:t>
            </a:r>
            <a:r>
              <a:rPr lang="en-US" i="1" baseline="-25000" dirty="0"/>
              <a:t>2</a:t>
            </a:r>
            <a:r>
              <a:rPr lang="en-US" baseline="30000" dirty="0"/>
              <a:t>2</a:t>
            </a:r>
            <a:r>
              <a:rPr lang="en-US" i="1" baseline="-25000" dirty="0"/>
              <a:t> </a:t>
            </a:r>
            <a:r>
              <a:rPr lang="en-US" dirty="0"/>
              <a:t>sinh</a:t>
            </a:r>
            <a:r>
              <a:rPr lang="en-US" baseline="30000" dirty="0"/>
              <a:t>2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i="1" baseline="-25000" dirty="0"/>
              <a:t>0.5</a:t>
            </a:r>
            <a:r>
              <a:rPr lang="en-US" i="1" dirty="0"/>
              <a:t>a</a:t>
            </a:r>
            <a:r>
              <a:rPr lang="en-US" dirty="0"/>
              <a:t>)]/[4</a:t>
            </a:r>
            <a:r>
              <a:rPr lang="en-US" i="1" dirty="0"/>
              <a:t>E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i="1" baseline="-25000" dirty="0"/>
              <a:t>2</a:t>
            </a:r>
            <a:r>
              <a:rPr lang="en-US" i="1" dirty="0"/>
              <a:t> </a:t>
            </a:r>
            <a:r>
              <a:rPr lang="en-US" dirty="0"/>
              <a:t>- </a:t>
            </a:r>
            <a:r>
              <a:rPr lang="en-US" i="1" dirty="0"/>
              <a:t>E</a:t>
            </a:r>
            <a:r>
              <a:rPr lang="en-US" dirty="0"/>
              <a:t>)])</a:t>
            </a:r>
            <a:r>
              <a:rPr lang="en-US" baseline="30000" dirty="0"/>
              <a:t>-</a:t>
            </a:r>
            <a:r>
              <a:rPr lang="en-US" baseline="30000" dirty="0" smtClean="0"/>
              <a:t>1</a:t>
            </a:r>
          </a:p>
          <a:p>
            <a:pPr lvl="1"/>
            <a:r>
              <a:rPr lang="en-US" i="1" dirty="0" smtClean="0"/>
              <a:t>k</a:t>
            </a:r>
            <a:r>
              <a:rPr lang="en-US" i="1" baseline="-25000" dirty="0" smtClean="0"/>
              <a:t>0.5</a:t>
            </a:r>
            <a:r>
              <a:rPr lang="en-US" dirty="0" smtClean="0"/>
              <a:t> </a:t>
            </a:r>
            <a:r>
              <a:rPr lang="en-US" dirty="0"/>
              <a:t>= √[2</a:t>
            </a:r>
            <a:r>
              <a:rPr lang="en-US" i="1" dirty="0"/>
              <a:t>m</a:t>
            </a:r>
            <a:r>
              <a:rPr lang="en-US" i="1" baseline="-25000" dirty="0"/>
              <a:t>e</a:t>
            </a:r>
            <a:r>
              <a:rPr lang="en-US" dirty="0" smtClean="0"/>
              <a:t>[</a:t>
            </a:r>
            <a:r>
              <a:rPr lang="en-US" i="1" dirty="0" smtClean="0"/>
              <a:t>V</a:t>
            </a:r>
            <a:r>
              <a:rPr lang="en-US" i="1" baseline="-25000" dirty="0" smtClean="0"/>
              <a:t>2</a:t>
            </a:r>
            <a:r>
              <a:rPr lang="en-US" i="1" dirty="0" smtClean="0"/>
              <a:t> - </a:t>
            </a:r>
            <a:r>
              <a:rPr lang="en-US" i="1" dirty="0"/>
              <a:t>E</a:t>
            </a:r>
            <a:r>
              <a:rPr lang="en-US" dirty="0" smtClean="0"/>
              <a:t>] </a:t>
            </a:r>
            <a:r>
              <a:rPr lang="en-US" dirty="0"/>
              <a:t>/ </a:t>
            </a:r>
            <a:r>
              <a:rPr lang="en-US" i="1" dirty="0"/>
              <a:t>ħ</a:t>
            </a:r>
            <a:r>
              <a:rPr lang="en-US" baseline="30000" dirty="0"/>
              <a:t>2</a:t>
            </a:r>
            <a:r>
              <a:rPr lang="en-US" dirty="0"/>
              <a:t>]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NOTE: This means transmission is still possible when E &lt; V</a:t>
            </a:r>
            <a:r>
              <a:rPr lang="en-US" baseline="-25000" dirty="0" smtClean="0"/>
              <a:t>2</a:t>
            </a:r>
            <a:r>
              <a:rPr lang="en-US" dirty="0" smtClean="0"/>
              <a:t> (quantum tunneling)</a:t>
            </a:r>
          </a:p>
          <a:p>
            <a:r>
              <a:rPr lang="en-US" dirty="0" smtClean="0"/>
              <a:t>The transmission probability is inversely proportional to the width of the barrier</a:t>
            </a:r>
            <a:endParaRPr lang="en-US" dirty="0"/>
          </a:p>
        </p:txBody>
      </p:sp>
      <p:pic>
        <p:nvPicPr>
          <p:cNvPr id="4" name="Picture 3" descr="Crucial SSD:Users:daytonflores:Desktop:Screen Shot 2019-04-17 at 6.09.04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2" y="1527048"/>
            <a:ext cx="3429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rucial SSD:Users:daytonflores:Desktop:Screen Shot 2019-04-17 at 6.09.26 P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672" y="1527048"/>
            <a:ext cx="3429000" cy="2280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9980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Well Example (E &lt; V</a:t>
            </a:r>
            <a:r>
              <a:rPr lang="en-US" baseline="-25000" dirty="0"/>
              <a:t>2</a:t>
            </a:r>
            <a:r>
              <a:rPr lang="en-US" dirty="0" smtClean="0"/>
              <a:t>) [cont.]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3807968"/>
            <a:ext cx="8503920" cy="2291080"/>
          </a:xfrm>
        </p:spPr>
        <p:txBody>
          <a:bodyPr/>
          <a:lstStyle/>
          <a:p>
            <a:r>
              <a:rPr lang="en-US" dirty="0"/>
              <a:t>The transmission </a:t>
            </a:r>
            <a:r>
              <a:rPr lang="en-US" dirty="0" smtClean="0"/>
              <a:t>probability (due to quantum tunneling) is also </a:t>
            </a:r>
            <a:r>
              <a:rPr lang="en-US" dirty="0"/>
              <a:t>inversely proportional to the </a:t>
            </a:r>
            <a:r>
              <a:rPr lang="en-US" dirty="0" smtClean="0"/>
              <a:t>height of </a:t>
            </a:r>
            <a:r>
              <a:rPr lang="en-US" dirty="0"/>
              <a:t>the barrier</a:t>
            </a:r>
          </a:p>
          <a:p>
            <a:endParaRPr lang="en-US" dirty="0"/>
          </a:p>
        </p:txBody>
      </p:sp>
      <p:pic>
        <p:nvPicPr>
          <p:cNvPr id="4" name="Picture 3" descr="Crucial SSD:Users:daytonflores:Desktop:Screen Shot 2019-04-17 at 6.16.37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2" y="1527048"/>
            <a:ext cx="3429000" cy="2243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rucial SSD:Users:daytonflores:Desktop:Screen Shot 2019-04-17 at 6.16.55 P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152" y="1527048"/>
            <a:ext cx="3429000" cy="2280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1909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Well Example (E &gt; V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3859266"/>
            <a:ext cx="8503920" cy="2239781"/>
          </a:xfrm>
        </p:spPr>
        <p:txBody>
          <a:bodyPr>
            <a:normAutofit fontScale="92500"/>
          </a:bodyPr>
          <a:lstStyle/>
          <a:p>
            <a:r>
              <a:rPr lang="en-US" dirty="0"/>
              <a:t>As long as E &gt; V</a:t>
            </a:r>
            <a:r>
              <a:rPr lang="en-US" baseline="-25000" dirty="0"/>
              <a:t>2</a:t>
            </a:r>
            <a:r>
              <a:rPr lang="en-US" dirty="0"/>
              <a:t>, the perfect transmission probability oscillates with each solution of </a:t>
            </a:r>
            <a:r>
              <a:rPr lang="en-US" i="1" dirty="0"/>
              <a:t>k</a:t>
            </a:r>
            <a:r>
              <a:rPr lang="en-US" i="1" baseline="-25000" dirty="0"/>
              <a:t>0.5</a:t>
            </a:r>
            <a:r>
              <a:rPr lang="en-US" i="1" dirty="0"/>
              <a:t>a</a:t>
            </a:r>
            <a:r>
              <a:rPr lang="en-US" dirty="0"/>
              <a:t> = </a:t>
            </a:r>
            <a:r>
              <a:rPr lang="en-US" i="1" dirty="0"/>
              <a:t>n</a:t>
            </a:r>
            <a:r>
              <a:rPr lang="en-US" dirty="0"/>
              <a:t>π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en-US" i="1" dirty="0"/>
              <a:t>n </a:t>
            </a:r>
            <a:r>
              <a:rPr lang="en-US" dirty="0"/>
              <a:t>= </a:t>
            </a:r>
            <a:r>
              <a:rPr lang="en-US" i="1" dirty="0"/>
              <a:t>k</a:t>
            </a:r>
            <a:r>
              <a:rPr lang="en-US" i="1" baseline="-25000" dirty="0"/>
              <a:t>0.5</a:t>
            </a:r>
            <a:r>
              <a:rPr lang="en-US" i="1" dirty="0"/>
              <a:t>a</a:t>
            </a:r>
            <a:r>
              <a:rPr lang="en-US" dirty="0"/>
              <a:t>/π </a:t>
            </a:r>
            <a:endParaRPr lang="en-US" dirty="0" smtClean="0"/>
          </a:p>
          <a:p>
            <a:pPr lvl="1"/>
            <a:r>
              <a:rPr lang="en-US" i="1" dirty="0" smtClean="0"/>
              <a:t>k</a:t>
            </a:r>
            <a:r>
              <a:rPr lang="en-US" i="1" baseline="-25000" dirty="0" smtClean="0"/>
              <a:t>0.5</a:t>
            </a:r>
            <a:r>
              <a:rPr lang="en-US" dirty="0" smtClean="0"/>
              <a:t> </a:t>
            </a:r>
            <a:r>
              <a:rPr lang="en-US" dirty="0"/>
              <a:t>= √[2</a:t>
            </a:r>
            <a:r>
              <a:rPr lang="en-US" i="1" dirty="0"/>
              <a:t>m</a:t>
            </a:r>
            <a:r>
              <a:rPr lang="en-US" i="1" baseline="-25000" dirty="0"/>
              <a:t>e</a:t>
            </a:r>
            <a:r>
              <a:rPr lang="en-US" dirty="0"/>
              <a:t>[</a:t>
            </a:r>
            <a:r>
              <a:rPr lang="en-US" i="1" dirty="0"/>
              <a:t>E</a:t>
            </a:r>
            <a:r>
              <a:rPr lang="en-US" dirty="0"/>
              <a:t> – </a:t>
            </a:r>
            <a:r>
              <a:rPr lang="en-US" i="1" dirty="0"/>
              <a:t>V</a:t>
            </a:r>
            <a:r>
              <a:rPr lang="en-US" i="1" baseline="-25000" dirty="0"/>
              <a:t>2</a:t>
            </a:r>
            <a:r>
              <a:rPr lang="en-US" dirty="0"/>
              <a:t>] / </a:t>
            </a:r>
            <a:r>
              <a:rPr lang="en-US" i="1" dirty="0"/>
              <a:t>ħ</a:t>
            </a:r>
            <a:r>
              <a:rPr lang="en-US" baseline="30000" dirty="0"/>
              <a:t>2</a:t>
            </a:r>
            <a:r>
              <a:rPr lang="en-US" dirty="0"/>
              <a:t>]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NOTE: This means reflection is still possible when E &gt; V</a:t>
            </a:r>
            <a:r>
              <a:rPr lang="en-US" baseline="-25000" dirty="0" smtClean="0"/>
              <a:t>2</a:t>
            </a:r>
            <a:endParaRPr lang="en-US" dirty="0"/>
          </a:p>
        </p:txBody>
      </p:sp>
      <p:pic>
        <p:nvPicPr>
          <p:cNvPr id="4" name="Content Placeholder 5" descr="Crucial SSD:Users:daytonflores:Desktop:Screen Shot 2019-04-17 at 5.53.43 PM.png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4" r="-557"/>
          <a:stretch/>
        </p:blipFill>
        <p:spPr bwMode="auto">
          <a:xfrm>
            <a:off x="301752" y="1588506"/>
            <a:ext cx="3455042" cy="2270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rucial SSD:Users:daytonflores:Desktop:Screen Shot 2019-04-17 at 5.54.03 P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672" y="1588506"/>
            <a:ext cx="3429000" cy="2270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2448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Well Example (E &lt; V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 smtClean="0"/>
              <a:t>, V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3896232"/>
            <a:ext cx="8503920" cy="22028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 long as E is less than all of 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, &amp; V</a:t>
            </a:r>
            <a:r>
              <a:rPr lang="en-US" baseline="-25000" dirty="0"/>
              <a:t>3</a:t>
            </a:r>
            <a:r>
              <a:rPr lang="en-US" dirty="0"/>
              <a:t>, the electron will never exist within these </a:t>
            </a:r>
            <a:r>
              <a:rPr lang="en-US" dirty="0" smtClean="0"/>
              <a:t>bounds</a:t>
            </a:r>
          </a:p>
          <a:p>
            <a:r>
              <a:rPr lang="en-US" dirty="0" smtClean="0"/>
              <a:t>This </a:t>
            </a:r>
            <a:r>
              <a:rPr lang="en-US" dirty="0"/>
              <a:t>is because the barrier width approaches ∞ </a:t>
            </a:r>
            <a:r>
              <a:rPr lang="en-US" dirty="0" smtClean="0"/>
              <a:t>nm</a:t>
            </a:r>
            <a:r>
              <a:rPr lang="en-US" dirty="0"/>
              <a:t> </a:t>
            </a:r>
            <a:r>
              <a:rPr lang="en-US" dirty="0" smtClean="0"/>
              <a:t>(the maximum </a:t>
            </a:r>
            <a:r>
              <a:rPr lang="en-US" smtClean="0"/>
              <a:t>width to realistically </a:t>
            </a:r>
            <a:r>
              <a:rPr lang="en-US" dirty="0" smtClean="0"/>
              <a:t>quantum tunnel is </a:t>
            </a:r>
            <a:r>
              <a:rPr lang="en-US" smtClean="0"/>
              <a:t>around 3nm &gt;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Crucial SSD:Users:daytonflores:Desktop:Screen Shot 2019-04-17 at 1.17.36 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1527048"/>
            <a:ext cx="3543300" cy="23691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9382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Tunneling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232985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Josephson junctions, which consist of a very thin insulation barrier sandwiched between two superconductors</a:t>
            </a:r>
          </a:p>
          <a:p>
            <a:pPr lvl="1"/>
            <a:r>
              <a:rPr lang="en-US" dirty="0" smtClean="0"/>
              <a:t>Used in superconducting quantum interference devices (</a:t>
            </a:r>
            <a:r>
              <a:rPr lang="en-US" dirty="0" err="1" smtClean="0"/>
              <a:t>SQuIDs</a:t>
            </a:r>
            <a:r>
              <a:rPr lang="en-US" dirty="0" smtClean="0"/>
              <a:t>, used in precision magnetic measurements) </a:t>
            </a:r>
          </a:p>
          <a:p>
            <a:pPr lvl="1"/>
            <a:r>
              <a:rPr lang="en-US" dirty="0" smtClean="0"/>
              <a:t>Also used in superconducting </a:t>
            </a:r>
            <a:r>
              <a:rPr lang="en-US" dirty="0" err="1" smtClean="0"/>
              <a:t>qubits</a:t>
            </a:r>
            <a:r>
              <a:rPr lang="en-US" dirty="0" smtClean="0"/>
              <a:t> (used in quantum computing)</a:t>
            </a:r>
          </a:p>
          <a:p>
            <a:pPr lvl="1"/>
            <a:endParaRPr lang="en-US" dirty="0"/>
          </a:p>
        </p:txBody>
      </p:sp>
      <p:pic>
        <p:nvPicPr>
          <p:cNvPr id="5" name="Picture 4" descr="fig14_eng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762" y="3856899"/>
            <a:ext cx="2989272" cy="246316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8500872" cy="365760"/>
          </a:xfrm>
        </p:spPr>
        <p:txBody>
          <a:bodyPr/>
          <a:lstStyle/>
          <a:p>
            <a:r>
              <a:rPr kumimoji="0" lang="en-US" sz="1000" dirty="0" smtClean="0"/>
              <a:t>Fig. </a:t>
            </a:r>
            <a:r>
              <a:rPr lang="en-US" sz="1000" dirty="0"/>
              <a:t>4. http://</a:t>
            </a:r>
            <a:r>
              <a:rPr lang="en-US" sz="1000" dirty="0" err="1"/>
              <a:t>www.okayama-u.ac.jp</a:t>
            </a:r>
            <a:r>
              <a:rPr lang="en-US" sz="1000" dirty="0"/>
              <a:t>/user/</a:t>
            </a:r>
            <a:r>
              <a:rPr lang="en-US" sz="1000" dirty="0" err="1"/>
              <a:t>akimitsu</a:t>
            </a:r>
            <a:r>
              <a:rPr lang="en-US" sz="1000" dirty="0"/>
              <a:t>/achievements/</a:t>
            </a:r>
            <a:r>
              <a:rPr lang="en-US" sz="1000" dirty="0" err="1"/>
              <a:t>study_sc_chara_eng.html</a:t>
            </a:r>
            <a:endParaRPr kumimoji="0" lang="en-US" sz="1000" dirty="0"/>
          </a:p>
        </p:txBody>
      </p:sp>
    </p:spTree>
    <p:extLst>
      <p:ext uri="{BB962C8B-B14F-4D97-AF65-F5344CB8AC3E}">
        <p14:creationId xmlns:p14="http://schemas.microsoft.com/office/powerpoint/2010/main" val="2927727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Tunneling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267062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Tunnel diodes, which consist of a heavily doped p-n junction and thus, has a negative resistance </a:t>
            </a:r>
          </a:p>
          <a:p>
            <a:pPr lvl="1"/>
            <a:r>
              <a:rPr lang="en-US" dirty="0" smtClean="0"/>
              <a:t>Heavy doping produces a narrow depletion region (which is a potential barrier that, if narrow enough, electrons can tunnel through)</a:t>
            </a:r>
          </a:p>
          <a:p>
            <a:pPr lvl="1"/>
            <a:r>
              <a:rPr lang="en-US" dirty="0" smtClean="0"/>
              <a:t>High speed of operation, can withstand high nuclear radiations/magnetic fields, low temperature use, low cost to produce, long life, low noise</a:t>
            </a:r>
          </a:p>
          <a:p>
            <a:pPr lvl="1"/>
            <a:r>
              <a:rPr lang="en-US" dirty="0" smtClean="0"/>
              <a:t>Can be function at microwave frequencies, used in military sonars/radars, memory storage, satellite communication</a:t>
            </a:r>
            <a:endParaRPr lang="en-US" dirty="0"/>
          </a:p>
        </p:txBody>
      </p:sp>
      <p:pic>
        <p:nvPicPr>
          <p:cNvPr id="4" name="Picture 3" descr="normalpnjunctiondio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4197669"/>
            <a:ext cx="2524619" cy="2126248"/>
          </a:xfrm>
          <a:prstGeom prst="rect">
            <a:avLst/>
          </a:prstGeom>
        </p:spPr>
      </p:pic>
      <p:pic>
        <p:nvPicPr>
          <p:cNvPr id="5" name="Picture 4" descr="tunneldiodebarri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327" y="4197669"/>
            <a:ext cx="2856345" cy="212624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8500872" cy="365760"/>
          </a:xfrm>
        </p:spPr>
        <p:txBody>
          <a:bodyPr/>
          <a:lstStyle/>
          <a:p>
            <a:r>
              <a:rPr kumimoji="0" lang="en-US" sz="1000" dirty="0" smtClean="0"/>
              <a:t>Fig. </a:t>
            </a:r>
            <a:r>
              <a:rPr lang="en-US" sz="1000" dirty="0"/>
              <a:t>5 &amp; 6. https://</a:t>
            </a:r>
            <a:r>
              <a:rPr lang="en-US" sz="1000" dirty="0" err="1"/>
              <a:t>www.physics</a:t>
            </a:r>
            <a:r>
              <a:rPr lang="en-US" sz="1000" dirty="0"/>
              <a:t>-and-radio-</a:t>
            </a:r>
            <a:r>
              <a:rPr lang="en-US" sz="1000" dirty="0" err="1"/>
              <a:t>electronics.com</a:t>
            </a:r>
            <a:r>
              <a:rPr lang="en-US" sz="1000" dirty="0"/>
              <a:t>/electronic-devices-and-circuits/semiconductor-diodes/</a:t>
            </a:r>
            <a:r>
              <a:rPr lang="en-US" sz="1000" dirty="0" err="1"/>
              <a:t>tunneldiode-howitworks.html</a:t>
            </a:r>
            <a:endParaRPr kumimoji="0" lang="en-US" sz="1000" dirty="0"/>
          </a:p>
        </p:txBody>
      </p:sp>
    </p:spTree>
    <p:extLst>
      <p:ext uri="{BB962C8B-B14F-4D97-AF65-F5344CB8AC3E}">
        <p14:creationId xmlns:p14="http://schemas.microsoft.com/office/powerpoint/2010/main" val="3878641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257768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Quantum tunneling is an important, fundamental concept in the study of quantum mechanics, semiconductor physics, quantum biology, astrophysics, etc.</a:t>
            </a:r>
          </a:p>
          <a:p>
            <a:r>
              <a:rPr lang="en-US" dirty="0" smtClean="0"/>
              <a:t>Though a complex concept, can be understood with the help of visualization testing software (</a:t>
            </a:r>
            <a:r>
              <a:rPr lang="en-US" i="1" dirty="0" smtClean="0"/>
              <a:t>Quantum Tunneling &amp; Wave Packets </a:t>
            </a:r>
            <a:r>
              <a:rPr lang="en-US" dirty="0" smtClean="0"/>
              <a:t>by </a:t>
            </a:r>
            <a:r>
              <a:rPr lang="en-US" dirty="0" err="1"/>
              <a:t>P</a:t>
            </a:r>
            <a:r>
              <a:rPr lang="en-US" dirty="0" err="1" smtClean="0"/>
              <a:t>hET</a:t>
            </a:r>
            <a:r>
              <a:rPr lang="en-US" dirty="0" smtClean="0"/>
              <a:t>)</a:t>
            </a:r>
          </a:p>
        </p:txBody>
      </p:sp>
      <p:pic>
        <p:nvPicPr>
          <p:cNvPr id="4" name="Picture 3" descr="Screen Shot 2019-05-03 at 8.57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384" y="4104732"/>
            <a:ext cx="4770445" cy="221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392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Quantum Tunneling?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2283170"/>
          </a:xfrm>
        </p:spPr>
        <p:txBody>
          <a:bodyPr/>
          <a:lstStyle/>
          <a:p>
            <a:r>
              <a:rPr lang="en-US" dirty="0" smtClean="0"/>
              <a:t>Occurs when </a:t>
            </a:r>
            <a:r>
              <a:rPr lang="en-US" dirty="0"/>
              <a:t>a subatomic particle passes through a potential barrier </a:t>
            </a:r>
            <a:r>
              <a:rPr lang="en-US" dirty="0" smtClean="0"/>
              <a:t>whose energy is greater than the particle’s energy</a:t>
            </a:r>
          </a:p>
          <a:p>
            <a:r>
              <a:rPr lang="en-US" dirty="0" smtClean="0"/>
              <a:t>Barrier cannot be overcome </a:t>
            </a:r>
            <a:r>
              <a:rPr lang="en-US" dirty="0"/>
              <a:t>under classical mechanics </a:t>
            </a:r>
            <a:r>
              <a:rPr lang="en-US" dirty="0" smtClean="0"/>
              <a:t>conditions </a:t>
            </a:r>
          </a:p>
          <a:p>
            <a:endParaRPr lang="en-US" dirty="0"/>
          </a:p>
        </p:txBody>
      </p:sp>
      <p:pic>
        <p:nvPicPr>
          <p:cNvPr id="4" name="Picture 3" descr="file-20190319-28471-zsqub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435" y="3810218"/>
            <a:ext cx="3521995" cy="228883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8531352" cy="365760"/>
          </a:xfrm>
        </p:spPr>
        <p:txBody>
          <a:bodyPr/>
          <a:lstStyle/>
          <a:p>
            <a:r>
              <a:rPr lang="en-US" sz="1000" dirty="0" smtClean="0"/>
              <a:t>Fig. 1. http</a:t>
            </a:r>
            <a:r>
              <a:rPr lang="en-US" sz="1000" dirty="0"/>
              <a:t>://theconversation.com/we-did-a-breakthrough-speed-test-in-quantum-tunnelling-and-heres-why-thats-exciting-113761</a:t>
            </a:r>
            <a:endParaRPr kumimoji="0" lang="en-US" sz="1000" dirty="0"/>
          </a:p>
        </p:txBody>
      </p:sp>
    </p:spTree>
    <p:extLst>
      <p:ext uri="{BB962C8B-B14F-4D97-AF65-F5344CB8AC3E}">
        <p14:creationId xmlns:p14="http://schemas.microsoft.com/office/powerpoint/2010/main" val="2554731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Does Tunneling Happen?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259300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Direct consequence </a:t>
            </a:r>
            <a:r>
              <a:rPr lang="en-US" dirty="0"/>
              <a:t>of wave-particle </a:t>
            </a:r>
            <a:r>
              <a:rPr lang="en-US" dirty="0" smtClean="0"/>
              <a:t>duality</a:t>
            </a:r>
            <a:endParaRPr lang="en-US" dirty="0"/>
          </a:p>
          <a:p>
            <a:pPr lvl="1"/>
            <a:r>
              <a:rPr lang="en-US" dirty="0"/>
              <a:t>E</a:t>
            </a:r>
            <a:r>
              <a:rPr lang="en-US" dirty="0" smtClean="0"/>
              <a:t>verything </a:t>
            </a:r>
            <a:r>
              <a:rPr lang="en-US" dirty="0"/>
              <a:t>in the universe has particle properties as well as wave </a:t>
            </a:r>
            <a:r>
              <a:rPr lang="en-US" dirty="0" smtClean="0"/>
              <a:t>properties</a:t>
            </a:r>
          </a:p>
          <a:p>
            <a:r>
              <a:rPr lang="en-US" dirty="0"/>
              <a:t>N</a:t>
            </a:r>
            <a:r>
              <a:rPr lang="en-US" dirty="0" smtClean="0"/>
              <a:t>on</a:t>
            </a:r>
            <a:r>
              <a:rPr lang="en-US" dirty="0"/>
              <a:t>-</a:t>
            </a:r>
            <a:r>
              <a:rPr lang="en-US" dirty="0" smtClean="0"/>
              <a:t>subatomic objects are </a:t>
            </a:r>
            <a:r>
              <a:rPr lang="en-US" dirty="0"/>
              <a:t>dominated by their particle </a:t>
            </a:r>
            <a:r>
              <a:rPr lang="en-US" dirty="0" smtClean="0"/>
              <a:t>properties, as macroscopic objects’ wave-lengths are too short</a:t>
            </a:r>
            <a:endParaRPr lang="en-US" dirty="0" smtClean="0"/>
          </a:p>
          <a:p>
            <a:pPr lvl="1"/>
            <a:r>
              <a:rPr lang="en-US" dirty="0" smtClean="0"/>
              <a:t>Tunneling is impossible in classical </a:t>
            </a:r>
            <a:r>
              <a:rPr lang="en-US" dirty="0" smtClean="0"/>
              <a:t>mechanics</a:t>
            </a:r>
          </a:p>
          <a:p>
            <a:pPr lvl="1"/>
            <a:r>
              <a:rPr lang="en-US" dirty="0" smtClean="0"/>
              <a:t>Whereas subatomic particles are described by their wave functions</a:t>
            </a:r>
            <a:endParaRPr lang="en-US" dirty="0"/>
          </a:p>
        </p:txBody>
      </p:sp>
      <p:pic>
        <p:nvPicPr>
          <p:cNvPr id="4" name="Picture 3" descr="304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204" y="4120054"/>
            <a:ext cx="3083087" cy="204995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8531352" cy="365760"/>
          </a:xfrm>
        </p:spPr>
        <p:txBody>
          <a:bodyPr/>
          <a:lstStyle/>
          <a:p>
            <a:r>
              <a:rPr kumimoji="0" lang="en-US" sz="1000" dirty="0" smtClean="0"/>
              <a:t>Fig. </a:t>
            </a:r>
            <a:r>
              <a:rPr lang="en-US" sz="1000" dirty="0"/>
              <a:t>2. https://</a:t>
            </a:r>
            <a:r>
              <a:rPr lang="en-US" sz="1000" dirty="0" err="1"/>
              <a:t>madoverchemistry.wordpress.com</a:t>
            </a:r>
            <a:r>
              <a:rPr lang="en-US" sz="1000" dirty="0"/>
              <a:t>/2016/11/05/30-atomic-structure-wave-particle-dualityde-broglies-thesis/</a:t>
            </a:r>
            <a:endParaRPr kumimoji="0" lang="en-US" sz="1000" dirty="0"/>
          </a:p>
        </p:txBody>
      </p:sp>
    </p:spTree>
    <p:extLst>
      <p:ext uri="{BB962C8B-B14F-4D97-AF65-F5344CB8AC3E}">
        <p14:creationId xmlns:p14="http://schemas.microsoft.com/office/powerpoint/2010/main" val="1788720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Properties of Wave Function During Tunneling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2267894"/>
          </a:xfrm>
        </p:spPr>
        <p:txBody>
          <a:bodyPr/>
          <a:lstStyle/>
          <a:p>
            <a:r>
              <a:rPr lang="en-US" dirty="0" smtClean="0"/>
              <a:t>Electron’s wave function is sinusoidal</a:t>
            </a:r>
          </a:p>
          <a:p>
            <a:r>
              <a:rPr lang="en-US" dirty="0" smtClean="0"/>
              <a:t>Wave function decreases exponentially inside potential barrier</a:t>
            </a:r>
          </a:p>
          <a:p>
            <a:pPr lvl="1"/>
            <a:r>
              <a:rPr lang="en-US" dirty="0" smtClean="0"/>
              <a:t>Width of barrier is inversely proportional to likelihood of quantum tunneling</a:t>
            </a:r>
            <a:endParaRPr lang="en-US" dirty="0"/>
          </a:p>
        </p:txBody>
      </p:sp>
      <p:pic>
        <p:nvPicPr>
          <p:cNvPr id="4" name="Picture 3" descr="tunneleffekt3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431" y="3794942"/>
            <a:ext cx="4257008" cy="230410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8531352" cy="365760"/>
          </a:xfrm>
        </p:spPr>
        <p:txBody>
          <a:bodyPr/>
          <a:lstStyle/>
          <a:p>
            <a:r>
              <a:rPr kumimoji="0" lang="en-US" sz="1000" dirty="0" smtClean="0"/>
              <a:t>Fig. 3</a:t>
            </a:r>
            <a:r>
              <a:rPr lang="en-US" sz="1000" dirty="0"/>
              <a:t>. https://how2physics.com/2018/03/20/the-quantum-tunneling-phenomenon/</a:t>
            </a:r>
            <a:endParaRPr kumimoji="0" lang="en-US" sz="1000" dirty="0"/>
          </a:p>
        </p:txBody>
      </p:sp>
    </p:spTree>
    <p:extLst>
      <p:ext uri="{BB962C8B-B14F-4D97-AF65-F5344CB8AC3E}">
        <p14:creationId xmlns:p14="http://schemas.microsoft.com/office/powerpoint/2010/main" val="1929613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Quantum Tunneling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First theorized in 1927 by German physicist Friedrich </a:t>
            </a:r>
            <a:r>
              <a:rPr lang="en-US" dirty="0" err="1" smtClean="0"/>
              <a:t>Hund</a:t>
            </a:r>
            <a:r>
              <a:rPr lang="en-US" dirty="0"/>
              <a:t> </a:t>
            </a:r>
            <a:r>
              <a:rPr lang="en-US" dirty="0" smtClean="0"/>
              <a:t>whilst studying the ground state energy of a double-well potential</a:t>
            </a:r>
          </a:p>
          <a:p>
            <a:r>
              <a:rPr lang="en-US" dirty="0" smtClean="0"/>
              <a:t>In 1928, was first applied in a mathematical explanation for alpha decay</a:t>
            </a:r>
          </a:p>
          <a:p>
            <a:pPr lvl="1"/>
            <a:r>
              <a:rPr lang="en-US" dirty="0" smtClean="0"/>
              <a:t>A type of radioactive decay which involves an emission of alpha particles </a:t>
            </a:r>
            <a:r>
              <a:rPr lang="en-US" dirty="0"/>
              <a:t>(comprised of protons and neutrons</a:t>
            </a:r>
            <a:r>
              <a:rPr lang="en-US" dirty="0" smtClean="0"/>
              <a:t>) from nuclei </a:t>
            </a:r>
          </a:p>
          <a:p>
            <a:pPr lvl="1"/>
            <a:r>
              <a:rPr lang="en-US" dirty="0" smtClean="0"/>
              <a:t>Wasn’t until 1957 (due to semiconductor physics) that the possibility of electrons tunneling into solids was accepted</a:t>
            </a:r>
          </a:p>
          <a:p>
            <a:pPr lvl="1"/>
            <a:r>
              <a:rPr lang="en-US" dirty="0" smtClean="0"/>
              <a:t>Leo Esaki (tunnel diodes), </a:t>
            </a:r>
            <a:r>
              <a:rPr lang="en-US" dirty="0" err="1" smtClean="0"/>
              <a:t>Ivar</a:t>
            </a:r>
            <a:r>
              <a:rPr lang="en-US" dirty="0" smtClean="0"/>
              <a:t> Giaever, and Brian Josephson (Josephson junctions) received Nobel Prize in Physics for their studies on tunneling in superconducting Cooper pairs</a:t>
            </a:r>
          </a:p>
          <a:p>
            <a:r>
              <a:rPr lang="en-US" dirty="0" smtClean="0"/>
              <a:t>In 2016, quantum tunneling in water was discovered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8531352" cy="365760"/>
          </a:xfrm>
        </p:spPr>
        <p:txBody>
          <a:bodyPr/>
          <a:lstStyle/>
          <a:p>
            <a:r>
              <a:rPr lang="en-US" sz="1000" dirty="0"/>
              <a:t>https://</a:t>
            </a:r>
            <a:r>
              <a:rPr lang="en-US" sz="1000" dirty="0" err="1"/>
              <a:t>en.wikipedia.org</a:t>
            </a:r>
            <a:r>
              <a:rPr lang="en-US" sz="1000" dirty="0"/>
              <a:t>/wiki/</a:t>
            </a:r>
            <a:r>
              <a:rPr lang="en-US" sz="1000" dirty="0" err="1"/>
              <a:t>Quantum_tunnelling</a:t>
            </a:r>
            <a:endParaRPr kumimoji="0" lang="en-US" sz="1000" dirty="0"/>
          </a:p>
        </p:txBody>
      </p:sp>
    </p:spTree>
    <p:extLst>
      <p:ext uri="{BB962C8B-B14F-4D97-AF65-F5344CB8AC3E}">
        <p14:creationId xmlns:p14="http://schemas.microsoft.com/office/powerpoint/2010/main" val="3145186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in Nature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Nuclear fusion of hydrogen into helium gives stars their power and produces every element on the periodic table (except hydrogen)</a:t>
            </a:r>
          </a:p>
          <a:p>
            <a:pPr lvl="1"/>
            <a:r>
              <a:rPr lang="en-US" dirty="0" smtClean="0"/>
              <a:t>Nuclear fusion is the process by which multiple nuclei join together to form heavier nuclei, releasing large amounts of energy</a:t>
            </a:r>
          </a:p>
          <a:p>
            <a:r>
              <a:rPr lang="en-US" dirty="0" smtClean="0"/>
              <a:t>Since nuclei are of like charges, they strongly repel</a:t>
            </a:r>
          </a:p>
          <a:p>
            <a:pPr lvl="1"/>
            <a:r>
              <a:rPr lang="en-US" dirty="0" smtClean="0"/>
              <a:t>The kinetic energy required to overcome this repulsion and fuse is approximately 6 times hotter than the sun’s core</a:t>
            </a:r>
          </a:p>
          <a:p>
            <a:r>
              <a:rPr lang="en-US" dirty="0" smtClean="0"/>
              <a:t>Yet, fusion consistently happens and stars remain stable for millions of years</a:t>
            </a:r>
          </a:p>
          <a:p>
            <a:pPr lvl="1"/>
            <a:r>
              <a:rPr lang="en-US" dirty="0" smtClean="0"/>
              <a:t>Proportion of hydrogen nuclei which can undergo fusion is dramatically increased with quantum tunneling taken into account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8500872" cy="365760"/>
          </a:xfrm>
        </p:spPr>
        <p:txBody>
          <a:bodyPr/>
          <a:lstStyle/>
          <a:p>
            <a:r>
              <a:rPr lang="en-US" sz="1000" dirty="0"/>
              <a:t>https://</a:t>
            </a:r>
            <a:r>
              <a:rPr lang="en-US" sz="1000" dirty="0" err="1"/>
              <a:t>www.azoquantum.com</a:t>
            </a:r>
            <a:r>
              <a:rPr lang="en-US" sz="1000" dirty="0"/>
              <a:t>/</a:t>
            </a:r>
            <a:r>
              <a:rPr lang="en-US" sz="1000" dirty="0" err="1"/>
              <a:t>Article.aspx?ArticleID</a:t>
            </a:r>
            <a:r>
              <a:rPr lang="en-US" sz="1000" dirty="0"/>
              <a:t>=12</a:t>
            </a:r>
            <a:endParaRPr kumimoji="0" lang="en-US" sz="1000" dirty="0"/>
          </a:p>
        </p:txBody>
      </p:sp>
    </p:spTree>
    <p:extLst>
      <p:ext uri="{BB962C8B-B14F-4D97-AF65-F5344CB8AC3E}">
        <p14:creationId xmlns:p14="http://schemas.microsoft.com/office/powerpoint/2010/main" val="1160885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Quantum Tunneling &amp; Wave Packets </a:t>
            </a:r>
            <a:r>
              <a:rPr lang="en-US" dirty="0" smtClean="0"/>
              <a:t>(</a:t>
            </a:r>
            <a:r>
              <a:rPr lang="en-US" dirty="0" err="1" smtClean="0"/>
              <a:t>PhET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Allows simulation of </a:t>
            </a:r>
            <a:r>
              <a:rPr lang="en-US" dirty="0"/>
              <a:t>quantum tunneling at modifiable energy levels within four different potential configurations </a:t>
            </a:r>
          </a:p>
          <a:p>
            <a:pPr lvl="1"/>
            <a:r>
              <a:rPr lang="en-US" dirty="0" smtClean="0"/>
              <a:t>Constant, step, single well, double well</a:t>
            </a:r>
          </a:p>
          <a:p>
            <a:r>
              <a:rPr lang="en-US" dirty="0" smtClean="0"/>
              <a:t>Modifiable parameters</a:t>
            </a:r>
          </a:p>
          <a:p>
            <a:pPr lvl="1"/>
            <a:r>
              <a:rPr lang="en-US" dirty="0" smtClean="0"/>
              <a:t>Average total energy, barrier energies/widths, direction of wave, initial width/position of wave</a:t>
            </a:r>
          </a:p>
          <a:p>
            <a:r>
              <a:rPr lang="en-US" dirty="0" smtClean="0"/>
              <a:t>Observable values</a:t>
            </a:r>
          </a:p>
          <a:p>
            <a:pPr lvl="1"/>
            <a:r>
              <a:rPr lang="en-US" dirty="0" smtClean="0"/>
              <a:t>Interactive graph of potential barrier, potential values, graph of wave function (real, imaginary, magnitude, phase), graph of probability density, transmission/reflection probabilities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671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Modifiable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3" y="1527048"/>
            <a:ext cx="6516464" cy="45720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Select Potential (constant, step, single well, double well)</a:t>
            </a:r>
            <a:endParaRPr lang="en-US" dirty="0"/>
          </a:p>
          <a:p>
            <a:pPr marL="514350" lvl="0" indent="-514350">
              <a:buFont typeface="+mj-lt"/>
              <a:buAutoNum type="alphaLcParenR"/>
            </a:pPr>
            <a:r>
              <a:rPr lang="en-US" dirty="0" smtClean="0"/>
              <a:t>Show Energy Values or </a:t>
            </a:r>
            <a:r>
              <a:rPr lang="en-US" dirty="0"/>
              <a:t>Reflection &amp; Transmission </a:t>
            </a:r>
            <a:r>
              <a:rPr lang="en-US" dirty="0" smtClean="0"/>
              <a:t>Probabilities</a:t>
            </a:r>
            <a:endParaRPr lang="en-US" dirty="0"/>
          </a:p>
          <a:p>
            <a:pPr marL="514350" lvl="0" indent="-514350">
              <a:buFont typeface="+mj-lt"/>
              <a:buAutoNum type="alphaLcParenR"/>
            </a:pPr>
            <a:r>
              <a:rPr lang="en-US" dirty="0"/>
              <a:t>Choose which parts of the Wave Function to view (in Wave Function Graph)</a:t>
            </a:r>
          </a:p>
          <a:p>
            <a:pPr marL="514350" lvl="0" indent="-514350">
              <a:buFont typeface="+mj-lt"/>
              <a:buAutoNum type="alphaLcParenR"/>
            </a:pPr>
            <a:r>
              <a:rPr lang="en-US" dirty="0" smtClean="0"/>
              <a:t>Direction the </a:t>
            </a:r>
            <a:r>
              <a:rPr lang="en-US" dirty="0"/>
              <a:t>electron will be traveling</a:t>
            </a:r>
          </a:p>
          <a:p>
            <a:pPr marL="514350" lvl="0" indent="-514350">
              <a:buFont typeface="+mj-lt"/>
              <a:buAutoNum type="alphaLcParenR"/>
            </a:pPr>
            <a:r>
              <a:rPr lang="en-US" dirty="0" smtClean="0"/>
              <a:t>Wave </a:t>
            </a:r>
            <a:r>
              <a:rPr lang="en-US" dirty="0"/>
              <a:t>Packet (individual particle) </a:t>
            </a:r>
            <a:r>
              <a:rPr lang="en-US" dirty="0" smtClean="0"/>
              <a:t>or Plane </a:t>
            </a:r>
            <a:r>
              <a:rPr lang="en-US" dirty="0"/>
              <a:t>Wave (continuous stream of particles)</a:t>
            </a:r>
          </a:p>
          <a:p>
            <a:pPr marL="514350" lvl="0" indent="-514350">
              <a:buFont typeface="+mj-lt"/>
              <a:buAutoNum type="alphaLcParenR"/>
            </a:pPr>
            <a:r>
              <a:rPr lang="en-US" dirty="0" smtClean="0"/>
              <a:t>Initial width </a:t>
            </a:r>
            <a:r>
              <a:rPr lang="en-US" dirty="0"/>
              <a:t>of the Wave Packet (nm)</a:t>
            </a:r>
          </a:p>
          <a:p>
            <a:pPr marL="514350" lvl="0" indent="-514350">
              <a:buFont typeface="+mj-lt"/>
              <a:buAutoNum type="alphaLcParenR"/>
            </a:pPr>
            <a:r>
              <a:rPr lang="en-US" dirty="0" smtClean="0"/>
              <a:t>Initial position </a:t>
            </a:r>
            <a:r>
              <a:rPr lang="en-US" dirty="0"/>
              <a:t>of the Wave Packet relative to the graph (nm)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216" y="1527048"/>
            <a:ext cx="1828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595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3260852" cy="4572000"/>
          </a:xfrm>
        </p:spPr>
        <p:txBody>
          <a:bodyPr>
            <a:normAutofit fontScale="92500" lnSpcReduction="10000"/>
          </a:bodyPr>
          <a:lstStyle/>
          <a:p>
            <a:pPr marL="457200" lvl="1" indent="-457200">
              <a:buClr>
                <a:schemeClr val="accent1"/>
              </a:buClr>
              <a:buSzPct val="85000"/>
              <a:buFont typeface="+mj-lt"/>
              <a:buAutoNum type="alphaLcParenR"/>
            </a:pPr>
            <a:r>
              <a:rPr lang="en-US" sz="2400" dirty="0">
                <a:solidFill>
                  <a:schemeClr val="tx1"/>
                </a:solidFill>
              </a:rPr>
              <a:t>Energy </a:t>
            </a:r>
            <a:r>
              <a:rPr lang="en-US" sz="2400" dirty="0" smtClean="0">
                <a:solidFill>
                  <a:schemeClr val="tx1"/>
                </a:solidFill>
              </a:rPr>
              <a:t>visualization</a:t>
            </a:r>
          </a:p>
          <a:p>
            <a:pPr marL="457200" lvl="1" indent="-457200">
              <a:buClr>
                <a:schemeClr val="accent1"/>
              </a:buClr>
              <a:buSzPct val="85000"/>
              <a:buFont typeface="+mj-lt"/>
              <a:buAutoNum type="alphaLcParenR"/>
            </a:pPr>
            <a:r>
              <a:rPr lang="en-US" sz="2400" dirty="0" smtClean="0">
                <a:solidFill>
                  <a:schemeClr val="tx1"/>
                </a:solidFill>
              </a:rPr>
              <a:t>Wave Function visualization of the electron (</a:t>
            </a:r>
            <a:r>
              <a:rPr lang="en-US" sz="2400" dirty="0" err="1" smtClean="0">
                <a:solidFill>
                  <a:schemeClr val="tx1"/>
                </a:solidFill>
              </a:rPr>
              <a:t>ψ</a:t>
            </a:r>
            <a:r>
              <a:rPr lang="en-US" sz="2400" dirty="0" smtClean="0">
                <a:solidFill>
                  <a:schemeClr val="tx1"/>
                </a:solidFill>
              </a:rPr>
              <a:t>) interacting with the Potential from a)</a:t>
            </a:r>
          </a:p>
          <a:p>
            <a:pPr marL="457200" lvl="1" indent="-457200">
              <a:buClr>
                <a:schemeClr val="accent1"/>
              </a:buClr>
              <a:buSzPct val="85000"/>
              <a:buFont typeface="+mj-lt"/>
              <a:buAutoNum type="alphaLcParenR"/>
            </a:pPr>
            <a:r>
              <a:rPr lang="en-US" sz="2400" dirty="0" smtClean="0">
                <a:solidFill>
                  <a:schemeClr val="tx1"/>
                </a:solidFill>
              </a:rPr>
              <a:t>Probability Density visualization of the electron (|ψ</a:t>
            </a:r>
            <a:r>
              <a:rPr lang="en-US" sz="2400" baseline="30000" dirty="0" smtClean="0">
                <a:solidFill>
                  <a:schemeClr val="tx1"/>
                </a:solidFill>
              </a:rPr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|) interacting with the Potential from a)</a:t>
            </a:r>
          </a:p>
          <a:p>
            <a:pPr marL="457200" lvl="1" indent="-457200">
              <a:buClr>
                <a:schemeClr val="accent1"/>
              </a:buClr>
              <a:buSzPct val="85000"/>
              <a:buFont typeface="+mj-lt"/>
              <a:buAutoNum type="alphaLcParenR"/>
            </a:pPr>
            <a:r>
              <a:rPr lang="en-US" sz="2400" dirty="0" smtClean="0">
                <a:solidFill>
                  <a:schemeClr val="tx1"/>
                </a:solidFill>
              </a:rPr>
              <a:t>Restart or Pause graphs for observation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160" y="1742920"/>
            <a:ext cx="4995511" cy="435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729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319</TotalTime>
  <Words>1206</Words>
  <Application>Microsoft Macintosh PowerPoint</Application>
  <PresentationFormat>On-screen Show (4:3)</PresentationFormat>
  <Paragraphs>87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Civic</vt:lpstr>
      <vt:lpstr>Quantum Tunneling</vt:lpstr>
      <vt:lpstr>What Is Quantum Tunneling?</vt:lpstr>
      <vt:lpstr>Why Does Tunneling Happen?</vt:lpstr>
      <vt:lpstr>Properties of Wave Function During Tunneling</vt:lpstr>
      <vt:lpstr>History of Quantum Tunneling</vt:lpstr>
      <vt:lpstr>Fundamental in Nature</vt:lpstr>
      <vt:lpstr>Quantum Tunneling &amp; Wave Packets (PhET)</vt:lpstr>
      <vt:lpstr>Modifiable Parameters</vt:lpstr>
      <vt:lpstr>Observable Values</vt:lpstr>
      <vt:lpstr>Single Well Example (E &lt; V2)</vt:lpstr>
      <vt:lpstr>Single Well Example (E &lt; V2) [cont.]</vt:lpstr>
      <vt:lpstr>Single Well Example (E &lt; V2) [cont.]</vt:lpstr>
      <vt:lpstr>Single Well Example (E &gt; V2)</vt:lpstr>
      <vt:lpstr>Single Well Example (E &lt; V1, V2, V3)</vt:lpstr>
      <vt:lpstr>Applications of Tunneling</vt:lpstr>
      <vt:lpstr>Applications of Tunneling (cont.)</vt:lpstr>
      <vt:lpstr>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Tunneling</dc:title>
  <dc:creator>Dayton Flores</dc:creator>
  <cp:lastModifiedBy>Dayton Flores</cp:lastModifiedBy>
  <cp:revision>34</cp:revision>
  <dcterms:created xsi:type="dcterms:W3CDTF">2019-04-25T00:42:01Z</dcterms:created>
  <dcterms:modified xsi:type="dcterms:W3CDTF">2019-05-04T04:00:18Z</dcterms:modified>
</cp:coreProperties>
</file>