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425" r:id="rId2"/>
    <p:sldId id="785" r:id="rId3"/>
    <p:sldId id="801" r:id="rId4"/>
    <p:sldId id="559" r:id="rId5"/>
    <p:sldId id="560" r:id="rId6"/>
    <p:sldId id="563" r:id="rId7"/>
    <p:sldId id="561" r:id="rId8"/>
    <p:sldId id="565" r:id="rId9"/>
    <p:sldId id="555" r:id="rId10"/>
    <p:sldId id="566" r:id="rId11"/>
    <p:sldId id="567" r:id="rId12"/>
    <p:sldId id="802" r:id="rId13"/>
    <p:sldId id="486" r:id="rId14"/>
    <p:sldId id="577" r:id="rId15"/>
    <p:sldId id="572" r:id="rId16"/>
    <p:sldId id="597" r:id="rId17"/>
    <p:sldId id="578" r:id="rId18"/>
    <p:sldId id="570" r:id="rId19"/>
    <p:sldId id="573" r:id="rId20"/>
    <p:sldId id="598" r:id="rId21"/>
    <p:sldId id="585" r:id="rId22"/>
    <p:sldId id="571" r:id="rId23"/>
    <p:sldId id="575" r:id="rId24"/>
    <p:sldId id="599" r:id="rId25"/>
    <p:sldId id="586" r:id="rId26"/>
    <p:sldId id="803" r:id="rId2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yton Steele" initials="DS" lastIdx="1" clrIdx="0">
    <p:extLst>
      <p:ext uri="{19B8F6BF-5375-455C-9EA6-DF929625EA0E}">
        <p15:presenceInfo xmlns:p15="http://schemas.microsoft.com/office/powerpoint/2012/main" userId="3c38dc4b5c831b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B7"/>
    <a:srgbClr val="FFFFCC"/>
    <a:srgbClr val="000099"/>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38" autoAdjust="0"/>
    <p:restoredTop sz="89529" autoAdjust="0"/>
  </p:normalViewPr>
  <p:slideViewPr>
    <p:cSldViewPr snapToGrid="0" showGuides="1">
      <p:cViewPr varScale="1">
        <p:scale>
          <a:sx n="74" d="100"/>
          <a:sy n="74" d="100"/>
        </p:scale>
        <p:origin x="619" y="62"/>
      </p:cViewPr>
      <p:guideLst>
        <p:guide orient="horz" pos="2208"/>
        <p:guide pos="386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668A0743-D625-420A-B469-FACC8CD5793D}" type="datetimeFigureOut">
              <a:rPr lang="en-US" smtClean="0"/>
              <a:pPr/>
              <a:t>10/20/2025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DA0F5E3-9BD8-4022-8D6F-14CE4B367C52}" type="slidenum">
              <a:rPr lang="en-US" smtClean="0"/>
              <a:pPr/>
              <a:t>‹#›</a:t>
            </a:fld>
            <a:endParaRPr lang="en-US" dirty="0"/>
          </a:p>
        </p:txBody>
      </p:sp>
    </p:spTree>
    <p:extLst>
      <p:ext uri="{BB962C8B-B14F-4D97-AF65-F5344CB8AC3E}">
        <p14:creationId xmlns:p14="http://schemas.microsoft.com/office/powerpoint/2010/main" val="332577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0F5E3-9BD8-4022-8D6F-14CE4B367C52}" type="slidenum">
              <a:rPr lang="en-US" smtClean="0"/>
              <a:t>7</a:t>
            </a:fld>
            <a:endParaRPr lang="en-US"/>
          </a:p>
        </p:txBody>
      </p:sp>
    </p:spTree>
    <p:extLst>
      <p:ext uri="{BB962C8B-B14F-4D97-AF65-F5344CB8AC3E}">
        <p14:creationId xmlns:p14="http://schemas.microsoft.com/office/powerpoint/2010/main" val="35402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14</a:t>
            </a:fld>
            <a:endParaRPr lang="en-US" dirty="0"/>
          </a:p>
        </p:txBody>
      </p:sp>
    </p:spTree>
    <p:extLst>
      <p:ext uri="{BB962C8B-B14F-4D97-AF65-F5344CB8AC3E}">
        <p14:creationId xmlns:p14="http://schemas.microsoft.com/office/powerpoint/2010/main" val="181902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17</a:t>
            </a:fld>
            <a:endParaRPr lang="en-US" dirty="0"/>
          </a:p>
        </p:txBody>
      </p:sp>
    </p:spTree>
    <p:extLst>
      <p:ext uri="{BB962C8B-B14F-4D97-AF65-F5344CB8AC3E}">
        <p14:creationId xmlns:p14="http://schemas.microsoft.com/office/powerpoint/2010/main" val="195030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18</a:t>
            </a:fld>
            <a:endParaRPr lang="en-US" dirty="0"/>
          </a:p>
        </p:txBody>
      </p:sp>
    </p:spTree>
    <p:extLst>
      <p:ext uri="{BB962C8B-B14F-4D97-AF65-F5344CB8AC3E}">
        <p14:creationId xmlns:p14="http://schemas.microsoft.com/office/powerpoint/2010/main" val="177449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21</a:t>
            </a:fld>
            <a:endParaRPr lang="en-US" dirty="0"/>
          </a:p>
        </p:txBody>
      </p:sp>
    </p:spTree>
    <p:extLst>
      <p:ext uri="{BB962C8B-B14F-4D97-AF65-F5344CB8AC3E}">
        <p14:creationId xmlns:p14="http://schemas.microsoft.com/office/powerpoint/2010/main" val="264223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22</a:t>
            </a:fld>
            <a:endParaRPr lang="en-US" dirty="0"/>
          </a:p>
        </p:txBody>
      </p:sp>
    </p:spTree>
    <p:extLst>
      <p:ext uri="{BB962C8B-B14F-4D97-AF65-F5344CB8AC3E}">
        <p14:creationId xmlns:p14="http://schemas.microsoft.com/office/powerpoint/2010/main" val="185351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25</a:t>
            </a:fld>
            <a:endParaRPr lang="en-US" dirty="0"/>
          </a:p>
        </p:txBody>
      </p:sp>
    </p:spTree>
    <p:extLst>
      <p:ext uri="{BB962C8B-B14F-4D97-AF65-F5344CB8AC3E}">
        <p14:creationId xmlns:p14="http://schemas.microsoft.com/office/powerpoint/2010/main" val="150371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26</a:t>
            </a:fld>
            <a:endParaRPr lang="en-US" dirty="0"/>
          </a:p>
        </p:txBody>
      </p:sp>
    </p:spTree>
    <p:extLst>
      <p:ext uri="{BB962C8B-B14F-4D97-AF65-F5344CB8AC3E}">
        <p14:creationId xmlns:p14="http://schemas.microsoft.com/office/powerpoint/2010/main" val="371157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1724" y="2729551"/>
            <a:ext cx="9144000" cy="1353617"/>
          </a:xfrm>
        </p:spPr>
        <p:txBody>
          <a:bodyPr anchor="b">
            <a:normAutofit/>
          </a:bodyPr>
          <a:lstStyle>
            <a:lvl1pPr algn="ctr">
              <a:defRPr sz="4800">
                <a:solidFill>
                  <a:srgbClr val="65001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251880" y="4543738"/>
            <a:ext cx="7683689" cy="1092787"/>
          </a:xfrm>
        </p:spPr>
        <p:txBody>
          <a:bodyPr>
            <a:normAutofit/>
          </a:bodyPr>
          <a:lstStyle>
            <a:lvl1pPr marL="0" indent="0" algn="ctr">
              <a:buNone/>
              <a:defRPr sz="3200">
                <a:solidFill>
                  <a:srgbClr val="65001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477F9-0CB7-431F-9284-69A3D3FCEB2D}"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AE173-9879-4FCA-BD79-345A1A45E611}" type="slidenum">
              <a:rPr lang="en-US" smtClean="0"/>
              <a:t>‹#›</a:t>
            </a:fld>
            <a:endParaRPr lang="en-US"/>
          </a:p>
        </p:txBody>
      </p:sp>
      <p:grpSp>
        <p:nvGrpSpPr>
          <p:cNvPr id="11" name="Google Shape;67;p9">
            <a:extLst>
              <a:ext uri="{FF2B5EF4-FFF2-40B4-BE49-F238E27FC236}">
                <a16:creationId xmlns:a16="http://schemas.microsoft.com/office/drawing/2014/main" id="{2BDD7CEF-BB39-A533-683C-AF89F390E000}"/>
              </a:ext>
            </a:extLst>
          </p:cNvPr>
          <p:cNvGrpSpPr/>
          <p:nvPr/>
        </p:nvGrpSpPr>
        <p:grpSpPr>
          <a:xfrm>
            <a:off x="0" y="6338709"/>
            <a:ext cx="12192000" cy="539400"/>
            <a:chOff x="0" y="6318504"/>
            <a:chExt cx="12192000" cy="539400"/>
          </a:xfrm>
        </p:grpSpPr>
        <p:sp>
          <p:nvSpPr>
            <p:cNvPr id="12" name="Google Shape;68;p9">
              <a:extLst>
                <a:ext uri="{FF2B5EF4-FFF2-40B4-BE49-F238E27FC236}">
                  <a16:creationId xmlns:a16="http://schemas.microsoft.com/office/drawing/2014/main" id="{04AF0397-532B-A20A-9708-492A9373EF64}"/>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 name="Google Shape;69;p9" descr="Minnesota Carlson logo with University of Minnesota block M.">
              <a:extLst>
                <a:ext uri="{FF2B5EF4-FFF2-40B4-BE49-F238E27FC236}">
                  <a16:creationId xmlns:a16="http://schemas.microsoft.com/office/drawing/2014/main" id="{0D112E5B-AC4F-7C75-BCDB-57232C71F61B}"/>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230921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477F9-0CB7-431F-9284-69A3D3FCEB2D}"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AE173-9879-4FCA-BD79-345A1A45E611}" type="slidenum">
              <a:rPr lang="en-US" smtClean="0"/>
              <a:t>‹#›</a:t>
            </a:fld>
            <a:endParaRPr lang="en-US"/>
          </a:p>
        </p:txBody>
      </p:sp>
      <p:grpSp>
        <p:nvGrpSpPr>
          <p:cNvPr id="14" name="Google Shape;67;p9">
            <a:extLst>
              <a:ext uri="{FF2B5EF4-FFF2-40B4-BE49-F238E27FC236}">
                <a16:creationId xmlns:a16="http://schemas.microsoft.com/office/drawing/2014/main" id="{8F4171BC-CE8E-9F41-542D-0AB869B32109}"/>
              </a:ext>
            </a:extLst>
          </p:cNvPr>
          <p:cNvGrpSpPr/>
          <p:nvPr/>
        </p:nvGrpSpPr>
        <p:grpSpPr>
          <a:xfrm>
            <a:off x="0" y="6338709"/>
            <a:ext cx="12192000" cy="539400"/>
            <a:chOff x="0" y="6318504"/>
            <a:chExt cx="12192000" cy="539400"/>
          </a:xfrm>
        </p:grpSpPr>
        <p:sp>
          <p:nvSpPr>
            <p:cNvPr id="15" name="Google Shape;68;p9">
              <a:extLst>
                <a:ext uri="{FF2B5EF4-FFF2-40B4-BE49-F238E27FC236}">
                  <a16:creationId xmlns:a16="http://schemas.microsoft.com/office/drawing/2014/main" id="{EC630E3C-B4DC-D133-BCEC-7CE4B6ABF33C}"/>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 name="Google Shape;69;p9" descr="Minnesota Carlson logo with University of Minnesota block M.">
              <a:extLst>
                <a:ext uri="{FF2B5EF4-FFF2-40B4-BE49-F238E27FC236}">
                  <a16:creationId xmlns:a16="http://schemas.microsoft.com/office/drawing/2014/main" id="{C3428405-7F60-51A3-6447-7D4B7CCF30DE}"/>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49454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477F9-0CB7-431F-9284-69A3D3FCEB2D}"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AE173-9879-4FCA-BD79-345A1A45E611}" type="slidenum">
              <a:rPr lang="en-US" smtClean="0"/>
              <a:t>‹#›</a:t>
            </a:fld>
            <a:endParaRPr lang="en-US"/>
          </a:p>
        </p:txBody>
      </p:sp>
      <p:grpSp>
        <p:nvGrpSpPr>
          <p:cNvPr id="15" name="Google Shape;67;p9">
            <a:extLst>
              <a:ext uri="{FF2B5EF4-FFF2-40B4-BE49-F238E27FC236}">
                <a16:creationId xmlns:a16="http://schemas.microsoft.com/office/drawing/2014/main" id="{0A5F23C1-3E58-B700-ECF7-F6CD191E523C}"/>
              </a:ext>
            </a:extLst>
          </p:cNvPr>
          <p:cNvGrpSpPr/>
          <p:nvPr/>
        </p:nvGrpSpPr>
        <p:grpSpPr>
          <a:xfrm>
            <a:off x="0" y="6338709"/>
            <a:ext cx="12192000" cy="539400"/>
            <a:chOff x="0" y="6318504"/>
            <a:chExt cx="12192000" cy="539400"/>
          </a:xfrm>
        </p:grpSpPr>
        <p:sp>
          <p:nvSpPr>
            <p:cNvPr id="16" name="Google Shape;68;p9">
              <a:extLst>
                <a:ext uri="{FF2B5EF4-FFF2-40B4-BE49-F238E27FC236}">
                  <a16:creationId xmlns:a16="http://schemas.microsoft.com/office/drawing/2014/main" id="{ECD20520-73AD-CAD2-1C07-563C178D420A}"/>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 name="Google Shape;69;p9" descr="Minnesota Carlson logo with University of Minnesota block M.">
              <a:extLst>
                <a:ext uri="{FF2B5EF4-FFF2-40B4-BE49-F238E27FC236}">
                  <a16:creationId xmlns:a16="http://schemas.microsoft.com/office/drawing/2014/main" id="{5B2EB7D2-7F1D-7362-CD6A-8FABA62AC692}"/>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19777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477F9-0CB7-431F-9284-69A3D3FCEB2D}" type="datetimeFigureOut">
              <a:rPr lang="en-US" smtClean="0"/>
              <a:t>10/20/2025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AE173-9879-4FCA-BD79-345A1A45E611}" type="slidenum">
              <a:rPr lang="en-US" smtClean="0"/>
              <a:t>‹#›</a:t>
            </a:fld>
            <a:endParaRPr lang="en-US"/>
          </a:p>
        </p:txBody>
      </p:sp>
      <p:grpSp>
        <p:nvGrpSpPr>
          <p:cNvPr id="14" name="Google Shape;67;p9">
            <a:extLst>
              <a:ext uri="{FF2B5EF4-FFF2-40B4-BE49-F238E27FC236}">
                <a16:creationId xmlns:a16="http://schemas.microsoft.com/office/drawing/2014/main" id="{8C80B812-3E68-611D-3766-F3D25CECAD37}"/>
              </a:ext>
            </a:extLst>
          </p:cNvPr>
          <p:cNvGrpSpPr/>
          <p:nvPr/>
        </p:nvGrpSpPr>
        <p:grpSpPr>
          <a:xfrm>
            <a:off x="0" y="6338709"/>
            <a:ext cx="12192000" cy="539400"/>
            <a:chOff x="0" y="6318504"/>
            <a:chExt cx="12192000" cy="539400"/>
          </a:xfrm>
        </p:grpSpPr>
        <p:sp>
          <p:nvSpPr>
            <p:cNvPr id="15" name="Google Shape;68;p9">
              <a:extLst>
                <a:ext uri="{FF2B5EF4-FFF2-40B4-BE49-F238E27FC236}">
                  <a16:creationId xmlns:a16="http://schemas.microsoft.com/office/drawing/2014/main" id="{5A3CD030-63A6-F556-D46E-3819E07A4BFA}"/>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 name="Google Shape;69;p9" descr="Minnesota Carlson logo with University of Minnesota block M.">
              <a:extLst>
                <a:ext uri="{FF2B5EF4-FFF2-40B4-BE49-F238E27FC236}">
                  <a16:creationId xmlns:a16="http://schemas.microsoft.com/office/drawing/2014/main" id="{9F958254-856D-2763-BECC-8C313D3EB095}"/>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19478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477F9-0CB7-431F-9284-69A3D3FCEB2D}" type="datetimeFigureOut">
              <a:rPr lang="en-US" smtClean="0"/>
              <a:t>10/20/2025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AE173-9879-4FCA-BD79-345A1A45E611}" type="slidenum">
              <a:rPr lang="en-US" smtClean="0"/>
              <a:t>‹#›</a:t>
            </a:fld>
            <a:endParaRPr lang="en-US"/>
          </a:p>
        </p:txBody>
      </p:sp>
      <p:grpSp>
        <p:nvGrpSpPr>
          <p:cNvPr id="10" name="Google Shape;67;p9">
            <a:extLst>
              <a:ext uri="{FF2B5EF4-FFF2-40B4-BE49-F238E27FC236}">
                <a16:creationId xmlns:a16="http://schemas.microsoft.com/office/drawing/2014/main" id="{65CA2D78-067C-F819-6603-2D02487C1DC0}"/>
              </a:ext>
            </a:extLst>
          </p:cNvPr>
          <p:cNvGrpSpPr/>
          <p:nvPr/>
        </p:nvGrpSpPr>
        <p:grpSpPr>
          <a:xfrm>
            <a:off x="0" y="6338709"/>
            <a:ext cx="12192000" cy="539400"/>
            <a:chOff x="0" y="6318504"/>
            <a:chExt cx="12192000" cy="539400"/>
          </a:xfrm>
        </p:grpSpPr>
        <p:sp>
          <p:nvSpPr>
            <p:cNvPr id="11" name="Google Shape;68;p9">
              <a:extLst>
                <a:ext uri="{FF2B5EF4-FFF2-40B4-BE49-F238E27FC236}">
                  <a16:creationId xmlns:a16="http://schemas.microsoft.com/office/drawing/2014/main" id="{352A7172-5F01-681D-9A75-0EA6932DED04}"/>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 name="Google Shape;69;p9" descr="Minnesota Carlson logo with University of Minnesota block M.">
              <a:extLst>
                <a:ext uri="{FF2B5EF4-FFF2-40B4-BE49-F238E27FC236}">
                  <a16:creationId xmlns:a16="http://schemas.microsoft.com/office/drawing/2014/main" id="{275A9D0F-C866-8E62-6900-74A94BDA770B}"/>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27704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477F9-0CB7-431F-9284-69A3D3FCEB2D}" type="datetimeFigureOut">
              <a:rPr lang="en-US" smtClean="0"/>
              <a:t>10/20/2025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AE173-9879-4FCA-BD79-345A1A45E611}" type="slidenum">
              <a:rPr lang="en-US" smtClean="0"/>
              <a:t>‹#›</a:t>
            </a:fld>
            <a:endParaRPr lang="en-US"/>
          </a:p>
        </p:txBody>
      </p:sp>
      <p:grpSp>
        <p:nvGrpSpPr>
          <p:cNvPr id="9" name="Google Shape;67;p9">
            <a:extLst>
              <a:ext uri="{FF2B5EF4-FFF2-40B4-BE49-F238E27FC236}">
                <a16:creationId xmlns:a16="http://schemas.microsoft.com/office/drawing/2014/main" id="{BFD0E121-050A-5000-5F69-828ADE4999A4}"/>
              </a:ext>
            </a:extLst>
          </p:cNvPr>
          <p:cNvGrpSpPr/>
          <p:nvPr/>
        </p:nvGrpSpPr>
        <p:grpSpPr>
          <a:xfrm>
            <a:off x="0" y="6338709"/>
            <a:ext cx="12192000" cy="539400"/>
            <a:chOff x="0" y="6318504"/>
            <a:chExt cx="12192000" cy="539400"/>
          </a:xfrm>
        </p:grpSpPr>
        <p:sp>
          <p:nvSpPr>
            <p:cNvPr id="10" name="Google Shape;68;p9">
              <a:extLst>
                <a:ext uri="{FF2B5EF4-FFF2-40B4-BE49-F238E27FC236}">
                  <a16:creationId xmlns:a16="http://schemas.microsoft.com/office/drawing/2014/main" id="{823E3F81-2C50-ED1C-26A0-C346912C1066}"/>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 name="Google Shape;69;p9" descr="Minnesota Carlson logo with University of Minnesota block M.">
              <a:extLst>
                <a:ext uri="{FF2B5EF4-FFF2-40B4-BE49-F238E27FC236}">
                  <a16:creationId xmlns:a16="http://schemas.microsoft.com/office/drawing/2014/main" id="{6507B965-2F89-CD1C-0B3F-73C47D44FC9C}"/>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295028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477F9-0CB7-431F-9284-69A3D3FCEB2D}"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AE173-9879-4FCA-BD79-345A1A45E611}" type="slidenum">
              <a:rPr lang="en-US" smtClean="0"/>
              <a:t>‹#›</a:t>
            </a:fld>
            <a:endParaRPr lang="en-US"/>
          </a:p>
        </p:txBody>
      </p:sp>
      <p:grpSp>
        <p:nvGrpSpPr>
          <p:cNvPr id="12" name="Google Shape;67;p9">
            <a:extLst>
              <a:ext uri="{FF2B5EF4-FFF2-40B4-BE49-F238E27FC236}">
                <a16:creationId xmlns:a16="http://schemas.microsoft.com/office/drawing/2014/main" id="{5ABF10BE-ED8A-3978-A765-A78C3F2ED805}"/>
              </a:ext>
            </a:extLst>
          </p:cNvPr>
          <p:cNvGrpSpPr/>
          <p:nvPr/>
        </p:nvGrpSpPr>
        <p:grpSpPr>
          <a:xfrm>
            <a:off x="0" y="6338709"/>
            <a:ext cx="12192000" cy="539400"/>
            <a:chOff x="0" y="6318504"/>
            <a:chExt cx="12192000" cy="539400"/>
          </a:xfrm>
        </p:grpSpPr>
        <p:sp>
          <p:nvSpPr>
            <p:cNvPr id="13" name="Google Shape;68;p9">
              <a:extLst>
                <a:ext uri="{FF2B5EF4-FFF2-40B4-BE49-F238E27FC236}">
                  <a16:creationId xmlns:a16="http://schemas.microsoft.com/office/drawing/2014/main" id="{C90FC485-0E25-4EFC-7E78-B3D49B5362A5}"/>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 name="Google Shape;69;p9" descr="Minnesota Carlson logo with University of Minnesota block M.">
              <a:extLst>
                <a:ext uri="{FF2B5EF4-FFF2-40B4-BE49-F238E27FC236}">
                  <a16:creationId xmlns:a16="http://schemas.microsoft.com/office/drawing/2014/main" id="{62A06264-B893-F613-0926-D55ADCAE3FC5}"/>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242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477F9-0CB7-431F-9284-69A3D3FCEB2D}"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AE173-9879-4FCA-BD79-345A1A45E611}" type="slidenum">
              <a:rPr lang="en-US" smtClean="0"/>
              <a:t>‹#›</a:t>
            </a:fld>
            <a:endParaRPr lang="en-US"/>
          </a:p>
        </p:txBody>
      </p:sp>
      <p:grpSp>
        <p:nvGrpSpPr>
          <p:cNvPr id="12" name="Google Shape;67;p9">
            <a:extLst>
              <a:ext uri="{FF2B5EF4-FFF2-40B4-BE49-F238E27FC236}">
                <a16:creationId xmlns:a16="http://schemas.microsoft.com/office/drawing/2014/main" id="{076779C8-0E10-FD9E-30B0-713214EA012D}"/>
              </a:ext>
            </a:extLst>
          </p:cNvPr>
          <p:cNvGrpSpPr/>
          <p:nvPr/>
        </p:nvGrpSpPr>
        <p:grpSpPr>
          <a:xfrm>
            <a:off x="0" y="6338709"/>
            <a:ext cx="12192000" cy="539400"/>
            <a:chOff x="0" y="6318504"/>
            <a:chExt cx="12192000" cy="539400"/>
          </a:xfrm>
        </p:grpSpPr>
        <p:sp>
          <p:nvSpPr>
            <p:cNvPr id="13" name="Google Shape;68;p9">
              <a:extLst>
                <a:ext uri="{FF2B5EF4-FFF2-40B4-BE49-F238E27FC236}">
                  <a16:creationId xmlns:a16="http://schemas.microsoft.com/office/drawing/2014/main" id="{9296D61E-A33D-4C89-6645-8313CF8331A5}"/>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 name="Google Shape;69;p9" descr="Minnesota Carlson logo with University of Minnesota block M.">
              <a:extLst>
                <a:ext uri="{FF2B5EF4-FFF2-40B4-BE49-F238E27FC236}">
                  <a16:creationId xmlns:a16="http://schemas.microsoft.com/office/drawing/2014/main" id="{02FE1436-6897-3FA3-BC0D-42A4737EA825}"/>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76991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2296592"/>
            <a:ext cx="9827051" cy="1565725"/>
          </a:xfrm>
        </p:spPr>
        <p:txBody>
          <a:bodyPr anchor="t">
            <a:normAutofit/>
          </a:bodyPr>
          <a:lstStyle>
            <a:lvl1pPr algn="ctr">
              <a:defRPr sz="4800">
                <a:solidFill>
                  <a:srgbClr val="650013"/>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56151" y="3862317"/>
            <a:ext cx="8626049" cy="1094569"/>
          </a:xfrm>
        </p:spPr>
        <p:txBody>
          <a:bodyPr>
            <a:normAutofit/>
          </a:bodyPr>
          <a:lstStyle>
            <a:lvl1pPr marL="0" indent="0" algn="ctr">
              <a:buNone/>
              <a:defRPr sz="3600">
                <a:solidFill>
                  <a:srgbClr val="65001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477F9-0CB7-431F-9284-69A3D3FCEB2D}"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AE173-9879-4FCA-BD79-345A1A45E611}" type="slidenum">
              <a:rPr lang="en-US" smtClean="0"/>
              <a:t>‹#›</a:t>
            </a:fld>
            <a:endParaRPr lang="en-US"/>
          </a:p>
        </p:txBody>
      </p:sp>
      <p:grpSp>
        <p:nvGrpSpPr>
          <p:cNvPr id="8" name="Google Shape;67;p9">
            <a:extLst>
              <a:ext uri="{FF2B5EF4-FFF2-40B4-BE49-F238E27FC236}">
                <a16:creationId xmlns:a16="http://schemas.microsoft.com/office/drawing/2014/main" id="{FD75748F-F7AB-C501-B555-BF674D8F4EE1}"/>
              </a:ext>
            </a:extLst>
          </p:cNvPr>
          <p:cNvGrpSpPr/>
          <p:nvPr/>
        </p:nvGrpSpPr>
        <p:grpSpPr>
          <a:xfrm>
            <a:off x="0" y="6338709"/>
            <a:ext cx="12192000" cy="539400"/>
            <a:chOff x="0" y="6318504"/>
            <a:chExt cx="12192000" cy="539400"/>
          </a:xfrm>
        </p:grpSpPr>
        <p:sp>
          <p:nvSpPr>
            <p:cNvPr id="9" name="Google Shape;68;p9">
              <a:extLst>
                <a:ext uri="{FF2B5EF4-FFF2-40B4-BE49-F238E27FC236}">
                  <a16:creationId xmlns:a16="http://schemas.microsoft.com/office/drawing/2014/main" id="{82794223-F843-87D6-9D53-BA696F3F53EE}"/>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 name="Google Shape;69;p9" descr="Minnesota Carlson logo with University of Minnesota block M.">
              <a:extLst>
                <a:ext uri="{FF2B5EF4-FFF2-40B4-BE49-F238E27FC236}">
                  <a16:creationId xmlns:a16="http://schemas.microsoft.com/office/drawing/2014/main" id="{E2BD6C23-DE07-9170-2874-B9F7F3CB9AC7}"/>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26419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EFF477F9-0CB7-431F-9284-69A3D3FCEB2D}" type="datetimeFigureOut">
              <a:rPr lang="en-US" smtClean="0"/>
              <a:t>10/20/2025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C01AE173-9879-4FCA-BD79-345A1A45E611}" type="slidenum">
              <a:rPr lang="en-US" smtClean="0"/>
              <a:t>‹#›</a:t>
            </a:fld>
            <a:endParaRPr lang="en-US"/>
          </a:p>
        </p:txBody>
      </p:sp>
    </p:spTree>
    <p:extLst>
      <p:ext uri="{BB962C8B-B14F-4D97-AF65-F5344CB8AC3E}">
        <p14:creationId xmlns:p14="http://schemas.microsoft.com/office/powerpoint/2010/main" val="38248450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9ADA-7EB3-4597-825E-4D1A8F5098E5}"/>
              </a:ext>
            </a:extLst>
          </p:cNvPr>
          <p:cNvSpPr>
            <a:spLocks noGrp="1"/>
          </p:cNvSpPr>
          <p:nvPr>
            <p:ph type="ctrTitle"/>
          </p:nvPr>
        </p:nvSpPr>
        <p:spPr>
          <a:xfrm>
            <a:off x="2626121" y="2200459"/>
            <a:ext cx="6939758" cy="1353617"/>
          </a:xfrm>
          <a:ln>
            <a:noFill/>
          </a:ln>
        </p:spPr>
        <p:txBody>
          <a:bodyPr/>
          <a:lstStyle/>
          <a:p>
            <a:r>
              <a:rPr lang="en-US" dirty="0"/>
              <a:t>Hypothesis Testing</a:t>
            </a:r>
          </a:p>
        </p:txBody>
      </p:sp>
    </p:spTree>
    <p:extLst>
      <p:ext uri="{BB962C8B-B14F-4D97-AF65-F5344CB8AC3E}">
        <p14:creationId xmlns:p14="http://schemas.microsoft.com/office/powerpoint/2010/main" val="75431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80" y="617373"/>
            <a:ext cx="10515600" cy="788557"/>
          </a:xfrm>
          <a:ln>
            <a:noFill/>
          </a:ln>
        </p:spPr>
        <p:txBody>
          <a:bodyPr/>
          <a:lstStyle/>
          <a:p>
            <a:r>
              <a:rPr lang="en-US" dirty="0"/>
              <a:t>Statistical vs. Practical Significance</a:t>
            </a:r>
          </a:p>
        </p:txBody>
      </p:sp>
      <p:sp>
        <p:nvSpPr>
          <p:cNvPr id="3" name="Rectangle 2"/>
          <p:cNvSpPr/>
          <p:nvPr/>
        </p:nvSpPr>
        <p:spPr>
          <a:xfrm>
            <a:off x="512379" y="1758645"/>
            <a:ext cx="11426775" cy="2862322"/>
          </a:xfrm>
          <a:prstGeom prst="rect">
            <a:avLst/>
          </a:prstGeom>
        </p:spPr>
        <p:txBody>
          <a:bodyPr wrap="square">
            <a:spAutoFit/>
          </a:bodyPr>
          <a:lstStyle/>
          <a:p>
            <a:r>
              <a:rPr lang="en-US" sz="2000" u="sng" dirty="0">
                <a:latin typeface="Arial" panose="020B0604020202020204" pitchFamily="34" charset="0"/>
              </a:rPr>
              <a:t>Statistical significance</a:t>
            </a:r>
            <a:r>
              <a:rPr lang="en-US" sz="2000" dirty="0">
                <a:latin typeface="Arial" panose="020B0604020202020204" pitchFamily="34" charset="0"/>
              </a:rPr>
              <a:t> is based on the results of the hypothesis test according to </a:t>
            </a:r>
            <a:r>
              <a:rPr lang="en-US" sz="2000" dirty="0">
                <a:latin typeface="Segoe UI Symbol" panose="020B0502040204020203" pitchFamily="34" charset="0"/>
                <a:ea typeface="Segoe UI Symbol" panose="020B0502040204020203" pitchFamily="34" charset="0"/>
              </a:rPr>
              <a:t>α </a:t>
            </a:r>
            <a:r>
              <a:rPr lang="en-US" sz="2000" dirty="0">
                <a:latin typeface="Arial" panose="020B0604020202020204" pitchFamily="34" charset="0"/>
              </a:rPr>
              <a:t>(black and white)</a:t>
            </a:r>
          </a:p>
          <a:p>
            <a:pPr marL="342900" indent="-342900">
              <a:buFont typeface="Arial" panose="020B0604020202020204" pitchFamily="34" charset="0"/>
              <a:buChar char="•"/>
            </a:pPr>
            <a:r>
              <a:rPr lang="en-US" sz="2000" dirty="0">
                <a:latin typeface="Arial" panose="020B0604020202020204" pitchFamily="34" charset="0"/>
              </a:rPr>
              <a:t>Example: the bag of apples statistically weighed less than the grocer claimed at .05 significance</a:t>
            </a:r>
          </a:p>
          <a:p>
            <a:pPr marL="342900" indent="-342900">
              <a:buFont typeface="Arial" panose="020B0604020202020204" pitchFamily="34" charset="0"/>
              <a:buChar char="•"/>
            </a:pPr>
            <a:r>
              <a:rPr lang="en-US" sz="2000" dirty="0">
                <a:latin typeface="Arial" panose="020B0604020202020204" pitchFamily="34" charset="0"/>
              </a:rPr>
              <a:t>Statistical significance = the likelihood of a Type I error (more next slide)</a:t>
            </a:r>
          </a:p>
          <a:p>
            <a:endParaRPr lang="en-US" sz="2000" dirty="0">
              <a:latin typeface="Arial" panose="020B0604020202020204" pitchFamily="34" charset="0"/>
            </a:endParaRPr>
          </a:p>
          <a:p>
            <a:r>
              <a:rPr lang="en-US" sz="2000" u="sng" dirty="0">
                <a:latin typeface="Arial" panose="020B0604020202020204" pitchFamily="34" charset="0"/>
              </a:rPr>
              <a:t>Practical significance</a:t>
            </a:r>
            <a:r>
              <a:rPr lang="en-US" sz="2000" dirty="0">
                <a:latin typeface="Arial" panose="020B0604020202020204" pitchFamily="34" charset="0"/>
              </a:rPr>
              <a:t> is based on the application (less black and white)</a:t>
            </a:r>
          </a:p>
          <a:p>
            <a:pPr marL="342900" indent="-342900">
              <a:buFont typeface="Arial" panose="020B0604020202020204" pitchFamily="34" charset="0"/>
              <a:buChar char="•"/>
            </a:pPr>
            <a:r>
              <a:rPr lang="en-US" sz="2000" dirty="0">
                <a:latin typeface="Arial" panose="020B0604020202020204" pitchFamily="34" charset="0"/>
              </a:rPr>
              <a:t>Example: is it worth suing over a bag of apples? How much money could you realistically ask for if there is a 0.2lbs difference?</a:t>
            </a:r>
          </a:p>
          <a:p>
            <a:endParaRPr lang="en-US" sz="2000" dirty="0">
              <a:latin typeface="Arial" panose="020B0604020202020204" pitchFamily="34" charset="0"/>
            </a:endParaRPr>
          </a:p>
          <a:p>
            <a:r>
              <a:rPr lang="en-US" sz="2000" dirty="0">
                <a:latin typeface="Arial" panose="020B0604020202020204" pitchFamily="34" charset="0"/>
              </a:rPr>
              <a:t>Business managers consider </a:t>
            </a:r>
            <a:r>
              <a:rPr lang="en-US" sz="2000" b="1" dirty="0">
                <a:latin typeface="Arial" panose="020B0604020202020204" pitchFamily="34" charset="0"/>
              </a:rPr>
              <a:t>both</a:t>
            </a:r>
            <a:r>
              <a:rPr lang="en-US" sz="2000" dirty="0">
                <a:latin typeface="Arial" panose="020B0604020202020204" pitchFamily="34" charset="0"/>
              </a:rPr>
              <a:t> types of significance</a:t>
            </a:r>
          </a:p>
        </p:txBody>
      </p:sp>
    </p:spTree>
    <p:extLst>
      <p:ext uri="{BB962C8B-B14F-4D97-AF65-F5344CB8AC3E}">
        <p14:creationId xmlns:p14="http://schemas.microsoft.com/office/powerpoint/2010/main" val="33499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86" y="192299"/>
            <a:ext cx="10515600" cy="788557"/>
          </a:xfrm>
          <a:ln>
            <a:noFill/>
          </a:ln>
        </p:spPr>
        <p:txBody>
          <a:bodyPr/>
          <a:lstStyle/>
          <a:p>
            <a:r>
              <a:rPr lang="en-US" dirty="0"/>
              <a:t>Type I vs. Type II Error</a:t>
            </a:r>
          </a:p>
        </p:txBody>
      </p:sp>
      <p:sp>
        <p:nvSpPr>
          <p:cNvPr id="4" name="Rectangle 3"/>
          <p:cNvSpPr/>
          <p:nvPr/>
        </p:nvSpPr>
        <p:spPr>
          <a:xfrm>
            <a:off x="722586" y="1122414"/>
            <a:ext cx="11469414" cy="5016758"/>
          </a:xfrm>
          <a:prstGeom prst="rect">
            <a:avLst/>
          </a:prstGeom>
        </p:spPr>
        <p:txBody>
          <a:bodyPr wrap="square">
            <a:spAutoFit/>
          </a:bodyPr>
          <a:lstStyle/>
          <a:p>
            <a:r>
              <a:rPr lang="en-US" sz="2000" b="1" dirty="0">
                <a:latin typeface="Arial" panose="020B0604020202020204" pitchFamily="34" charset="0"/>
              </a:rPr>
              <a:t>Type I error </a:t>
            </a:r>
            <a:r>
              <a:rPr lang="en-US" sz="2000" dirty="0">
                <a:latin typeface="Arial" panose="020B0604020202020204" pitchFamily="34" charset="0"/>
              </a:rPr>
              <a:t>is the probability of rejecting the null hypothesis but H</a:t>
            </a:r>
            <a:r>
              <a:rPr lang="en-US" sz="2000" baseline="-25000" dirty="0">
                <a:latin typeface="Arial" panose="020B0604020202020204" pitchFamily="34" charset="0"/>
              </a:rPr>
              <a:t>0</a:t>
            </a:r>
            <a:r>
              <a:rPr lang="en-US" sz="2000" dirty="0">
                <a:latin typeface="Arial" panose="020B0604020202020204" pitchFamily="34" charset="0"/>
              </a:rPr>
              <a:t> is true</a:t>
            </a:r>
          </a:p>
          <a:p>
            <a:pPr marL="285750" indent="-285750">
              <a:buFont typeface="Arial" panose="020B0604020202020204" pitchFamily="34" charset="0"/>
              <a:buChar char="•"/>
            </a:pPr>
            <a:r>
              <a:rPr lang="en-US" sz="2000" dirty="0">
                <a:latin typeface="Arial" panose="020B0604020202020204" pitchFamily="34" charset="0"/>
              </a:rPr>
              <a:t>Small levels of </a:t>
            </a: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such as .01 and .05 to ensure that we are confident in making conclusions</a:t>
            </a:r>
          </a:p>
          <a:p>
            <a:pPr marL="285750" indent="-285750">
              <a:buFont typeface="Arial" panose="020B0604020202020204" pitchFamily="34" charset="0"/>
              <a:buChar char="•"/>
            </a:pPr>
            <a:endParaRPr lang="en-US" sz="2000" dirty="0">
              <a:latin typeface="Arial" panose="020B0604020202020204" pitchFamily="34" charset="0"/>
            </a:endParaRPr>
          </a:p>
          <a:p>
            <a:r>
              <a:rPr lang="en-US" sz="2000" b="1" dirty="0">
                <a:latin typeface="Arial" panose="020B0604020202020204" pitchFamily="34" charset="0"/>
              </a:rPr>
              <a:t>Type II error </a:t>
            </a:r>
            <a:r>
              <a:rPr lang="en-US" sz="2000" dirty="0">
                <a:latin typeface="Arial" panose="020B0604020202020204" pitchFamily="34" charset="0"/>
              </a:rPr>
              <a:t>is the probability of not rejecting the null hypothesis when H</a:t>
            </a:r>
            <a:r>
              <a:rPr lang="en-US" sz="2000" baseline="-25000" dirty="0">
                <a:latin typeface="Arial" panose="020B0604020202020204" pitchFamily="34" charset="0"/>
              </a:rPr>
              <a:t>a</a:t>
            </a:r>
            <a:r>
              <a:rPr lang="en-US" sz="2000" dirty="0">
                <a:latin typeface="Arial" panose="020B0604020202020204" pitchFamily="34" charset="0"/>
              </a:rPr>
              <a:t> is true</a:t>
            </a:r>
          </a:p>
          <a:p>
            <a:pPr marL="342900" indent="-342900">
              <a:buFont typeface="Arial" panose="020B0604020202020204" pitchFamily="34" charset="0"/>
              <a:buChar char="•"/>
            </a:pPr>
            <a:r>
              <a:rPr lang="en-US" sz="2000" dirty="0">
                <a:latin typeface="Arial" panose="020B0604020202020204" pitchFamily="34" charset="0"/>
              </a:rPr>
              <a:t>Measured by </a:t>
            </a:r>
            <a:r>
              <a:rPr lang="el-GR" sz="2000" dirty="0">
                <a:latin typeface="Arial" panose="020B0604020202020204" pitchFamily="34" charset="0"/>
              </a:rPr>
              <a:t>β</a:t>
            </a:r>
            <a:r>
              <a:rPr lang="en-US" sz="2000" dirty="0">
                <a:latin typeface="Arial" panose="020B0604020202020204" pitchFamily="34" charset="0"/>
              </a:rPr>
              <a:t>, typically set at 0.20</a:t>
            </a:r>
          </a:p>
          <a:p>
            <a:pPr marL="342900" indent="-342900">
              <a:buFont typeface="Arial" panose="020B0604020202020204" pitchFamily="34" charset="0"/>
              <a:buChar char="•"/>
            </a:pPr>
            <a:r>
              <a:rPr lang="en-US" sz="2000" dirty="0">
                <a:latin typeface="Arial" panose="020B0604020202020204" pitchFamily="34" charset="0"/>
              </a:rPr>
              <a:t>Most common way of reducing Type II error is increasing the sample size</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sz="2000" dirty="0">
              <a:latin typeface="Arial" panose="020B0604020202020204" pitchFamily="34" charset="0"/>
            </a:endParaRPr>
          </a:p>
          <a:p>
            <a:r>
              <a:rPr lang="en-US" sz="2000" dirty="0">
                <a:latin typeface="Arial" panose="020B0604020202020204" pitchFamily="34" charset="0"/>
              </a:rPr>
              <a:t>In US court system, “innocent until proven guilty,” so H</a:t>
            </a:r>
            <a:r>
              <a:rPr lang="en-US" sz="2000" baseline="-25000" dirty="0">
                <a:latin typeface="Arial" panose="020B0604020202020204" pitchFamily="34" charset="0"/>
              </a:rPr>
              <a:t>0</a:t>
            </a:r>
            <a:r>
              <a:rPr lang="en-US" sz="2000" dirty="0">
                <a:latin typeface="Arial" panose="020B0604020202020204" pitchFamily="34" charset="0"/>
              </a:rPr>
              <a:t> is innocent and H</a:t>
            </a:r>
            <a:r>
              <a:rPr lang="en-US" sz="2000" baseline="-25000" dirty="0">
                <a:latin typeface="Arial" panose="020B0604020202020204" pitchFamily="34" charset="0"/>
              </a:rPr>
              <a:t>a</a:t>
            </a:r>
            <a:r>
              <a:rPr lang="en-US" sz="2000" dirty="0">
                <a:latin typeface="Arial" panose="020B0604020202020204" pitchFamily="34" charset="0"/>
              </a:rPr>
              <a:t> is guilty</a:t>
            </a:r>
          </a:p>
          <a:p>
            <a:pPr marL="285750" indent="-285750">
              <a:buFont typeface="Arial" panose="020B0604020202020204" pitchFamily="34" charset="0"/>
              <a:buChar char="•"/>
            </a:pPr>
            <a:r>
              <a:rPr lang="en-US" sz="2000" dirty="0">
                <a:latin typeface="Arial" panose="020B0604020202020204" pitchFamily="34" charset="0"/>
              </a:rPr>
              <a:t>Type I error would be the equivalent of convicting an innocent person in court (less ok, lower </a:t>
            </a: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a:t>
            </a:r>
          </a:p>
          <a:p>
            <a:pPr marL="285750" indent="-285750">
              <a:buFont typeface="Arial" panose="020B0604020202020204" pitchFamily="34" charset="0"/>
              <a:buChar char="•"/>
            </a:pPr>
            <a:r>
              <a:rPr lang="en-US" sz="2000" dirty="0">
                <a:latin typeface="Arial" panose="020B0604020202020204" pitchFamily="34" charset="0"/>
              </a:rPr>
              <a:t>Type II error would be equivalent to the jury finding a guilty person as innocent (more ok, higher </a:t>
            </a:r>
            <a:r>
              <a:rPr lang="el-GR" sz="2000" dirty="0">
                <a:latin typeface="Arial" panose="020B0604020202020204" pitchFamily="34" charset="0"/>
              </a:rPr>
              <a:t>β</a:t>
            </a:r>
            <a:r>
              <a:rPr lang="en-US" sz="2000" dirty="0">
                <a:latin typeface="Arial" panose="020B0604020202020204" pitchFamily="34" charset="0"/>
              </a:rPr>
              <a:t>) </a:t>
            </a:r>
          </a:p>
        </p:txBody>
      </p:sp>
      <p:graphicFrame>
        <p:nvGraphicFramePr>
          <p:cNvPr id="5" name="Group 40"/>
          <p:cNvGraphicFramePr>
            <a:graphicFrameLocks/>
          </p:cNvGraphicFramePr>
          <p:nvPr>
            <p:extLst>
              <p:ext uri="{D42A27DB-BD31-4B8C-83A1-F6EECF244321}">
                <p14:modId xmlns:p14="http://schemas.microsoft.com/office/powerpoint/2010/main" val="1582491948"/>
              </p:ext>
            </p:extLst>
          </p:nvPr>
        </p:nvGraphicFramePr>
        <p:xfrm>
          <a:off x="2398273" y="3420177"/>
          <a:ext cx="6154898" cy="1188720"/>
        </p:xfrm>
        <a:graphic>
          <a:graphicData uri="http://schemas.openxmlformats.org/drawingml/2006/table">
            <a:tbl>
              <a:tblPr firstRow="1"/>
              <a:tblGrid>
                <a:gridCol w="1395204">
                  <a:extLst>
                    <a:ext uri="{9D8B030D-6E8A-4147-A177-3AD203B41FA5}">
                      <a16:colId xmlns:a16="http://schemas.microsoft.com/office/drawing/2014/main" val="20000"/>
                    </a:ext>
                  </a:extLst>
                </a:gridCol>
                <a:gridCol w="2451607">
                  <a:extLst>
                    <a:ext uri="{9D8B030D-6E8A-4147-A177-3AD203B41FA5}">
                      <a16:colId xmlns:a16="http://schemas.microsoft.com/office/drawing/2014/main" val="20001"/>
                    </a:ext>
                  </a:extLst>
                </a:gridCol>
                <a:gridCol w="2308087">
                  <a:extLst>
                    <a:ext uri="{9D8B030D-6E8A-4147-A177-3AD203B41FA5}">
                      <a16:colId xmlns:a16="http://schemas.microsoft.com/office/drawing/2014/main" val="20002"/>
                    </a:ext>
                  </a:extLst>
                </a:gridCol>
              </a:tblGrid>
              <a:tr h="3674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endParaRPr>
                    </a:p>
                  </a:txBody>
                  <a:tcPr anchor="b" horzOverflow="overflow">
                    <a:lnL w="28575" cap="flat" cmpd="sng" algn="ctr">
                      <a:noFill/>
                      <a:prstDash val="solid"/>
                      <a:round/>
                      <a:headEnd type="none" w="sm" len="sm"/>
                      <a:tailEnd type="none" w="sm" len="sm"/>
                    </a:lnL>
                    <a:lnR w="12700" cap="flat" cmpd="sng" algn="ctr">
                      <a:noFill/>
                      <a:prstDash val="solid"/>
                      <a:round/>
                      <a:headEnd type="none" w="sm" len="sm"/>
                      <a:tailEnd type="none" w="sm" len="sm"/>
                    </a:lnR>
                    <a:lnT w="28575" cap="flat" cmpd="sng" algn="ctr">
                      <a:noFill/>
                      <a:prstDash val="solid"/>
                      <a:round/>
                      <a:headEnd type="none" w="sm" len="sm"/>
                      <a:tailEnd type="none" w="sm" len="sm"/>
                    </a:lnT>
                    <a:lnB w="12700" cap="flat" cmpd="sng" algn="ctr">
                      <a:no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Reject H</a:t>
                      </a:r>
                      <a:r>
                        <a:rPr kumimoji="1" lang="en-US" sz="2000" b="0" i="0" u="none" strike="noStrike" cap="none" normalizeH="0" baseline="-25000" dirty="0">
                          <a:ln>
                            <a:noFill/>
                          </a:ln>
                          <a:solidFill>
                            <a:schemeClr val="tx1"/>
                          </a:solidFill>
                          <a:effectLst/>
                          <a:latin typeface="Calibri" panose="020F0502020204030204" pitchFamily="34" charset="0"/>
                        </a:rPr>
                        <a:t>0</a:t>
                      </a:r>
                    </a:p>
                  </a:txBody>
                  <a:tcPr anchor="b" horzOverflow="overflow">
                    <a:lnL w="12700" cap="flat" cmpd="sng" algn="ctr">
                      <a:noFill/>
                      <a:prstDash val="solid"/>
                      <a:round/>
                      <a:headEnd type="none" w="sm" len="sm"/>
                      <a:tailEnd type="none" w="sm" len="sm"/>
                    </a:lnL>
                    <a:lnR w="12700" cap="flat" cmpd="sng" algn="ctr">
                      <a:noFill/>
                      <a:prstDash val="solid"/>
                      <a:round/>
                      <a:headEnd type="none" w="sm" len="sm"/>
                      <a:tailEnd type="none" w="sm" len="sm"/>
                    </a:lnR>
                    <a:lnT w="2857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Do not reject H</a:t>
                      </a:r>
                      <a:r>
                        <a:rPr kumimoji="1" lang="en-US" sz="2000" b="0" i="0" u="none" strike="noStrike" cap="none" normalizeH="0" baseline="-25000" dirty="0">
                          <a:ln>
                            <a:noFill/>
                          </a:ln>
                          <a:solidFill>
                            <a:schemeClr val="tx1"/>
                          </a:solidFill>
                          <a:effectLst/>
                          <a:latin typeface="Calibri" panose="020F0502020204030204" pitchFamily="34" charset="0"/>
                        </a:rPr>
                        <a:t>0</a:t>
                      </a:r>
                    </a:p>
                  </a:txBody>
                  <a:tcPr anchor="b" horzOverflow="overflow">
                    <a:lnL w="12700" cap="flat" cmpd="sng" algn="ctr">
                      <a:noFill/>
                      <a:prstDash val="solid"/>
                      <a:round/>
                      <a:headEnd type="none" w="sm" len="sm"/>
                      <a:tailEnd type="none" w="sm" len="sm"/>
                    </a:lnL>
                    <a:lnR w="28575" cap="flat" cmpd="sng" algn="ctr">
                      <a:noFill/>
                      <a:prstDash val="solid"/>
                      <a:round/>
                      <a:headEnd type="none" w="sm" len="sm"/>
                      <a:tailEnd type="none" w="sm" len="sm"/>
                    </a:lnR>
                    <a:lnT w="2857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4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H</a:t>
                      </a:r>
                      <a:r>
                        <a:rPr kumimoji="1" lang="en-US" sz="2000" b="0" i="0" u="none" strike="noStrike" cap="none" normalizeH="0" baseline="-25000" dirty="0">
                          <a:ln>
                            <a:noFill/>
                          </a:ln>
                          <a:solidFill>
                            <a:schemeClr val="tx1"/>
                          </a:solidFill>
                          <a:effectLst/>
                          <a:latin typeface="Calibri" panose="020F0502020204030204" pitchFamily="34" charset="0"/>
                        </a:rPr>
                        <a:t>0</a:t>
                      </a:r>
                      <a:r>
                        <a:rPr kumimoji="1" lang="en-US" sz="2000" b="0" i="0" u="none" strike="noStrike" cap="none" normalizeH="0" baseline="0" dirty="0">
                          <a:ln>
                            <a:noFill/>
                          </a:ln>
                          <a:solidFill>
                            <a:schemeClr val="tx1"/>
                          </a:solidFill>
                          <a:effectLst/>
                          <a:latin typeface="Calibri" panose="020F0502020204030204" pitchFamily="34" charset="0"/>
                        </a:rPr>
                        <a:t> is true</a:t>
                      </a:r>
                    </a:p>
                  </a:txBody>
                  <a:tcPr anchor="b" horzOverflow="overflow">
                    <a:lnL w="28575" cap="flat" cmpd="sng" algn="ctr">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sm" len="sm"/>
                      <a:tailEnd type="none" w="sm" len="sm"/>
                    </a:lnT>
                    <a:lnB w="12700" cap="flat" cmpd="sng" algn="ctr">
                      <a:no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FF0000"/>
                          </a:solidFill>
                          <a:effectLst/>
                          <a:latin typeface="Calibri" panose="020F0502020204030204" pitchFamily="34" charset="0"/>
                        </a:rPr>
                        <a:t>X</a:t>
                      </a:r>
                      <a:r>
                        <a:rPr kumimoji="1" lang="en-US" sz="2000" b="0" i="0" u="none" strike="noStrike" cap="none" normalizeH="0" baseline="0" dirty="0">
                          <a:ln>
                            <a:noFill/>
                          </a:ln>
                          <a:solidFill>
                            <a:schemeClr val="tx1"/>
                          </a:solidFill>
                          <a:effectLst/>
                          <a:latin typeface="Calibri" panose="020F0502020204030204" pitchFamily="34" charset="0"/>
                        </a:rPr>
                        <a:t> Type I Error</a:t>
                      </a:r>
                      <a:endParaRPr kumimoji="1" lang="el-GR"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00B050"/>
                          </a:solidFill>
                          <a:effectLst/>
                          <a:latin typeface="Calibri" panose="020F0502020204030204" pitchFamily="34" charset="0"/>
                          <a:sym typeface="Wingdings" panose="05000000000000000000" pitchFamily="2" charset="2"/>
                        </a:rPr>
                        <a:t></a:t>
                      </a:r>
                      <a:r>
                        <a:rPr kumimoji="1" lang="en-US" sz="2000" b="0" i="0" u="none" strike="noStrike" cap="none" normalizeH="0" baseline="0" dirty="0">
                          <a:ln>
                            <a:noFill/>
                          </a:ln>
                          <a:solidFill>
                            <a:schemeClr val="tx1"/>
                          </a:solidFill>
                          <a:effectLst/>
                          <a:latin typeface="Calibri" panose="020F0502020204030204" pitchFamily="34" charset="0"/>
                          <a:sym typeface="Wingdings" panose="05000000000000000000" pitchFamily="2" charset="2"/>
                        </a:rPr>
                        <a:t> </a:t>
                      </a:r>
                      <a:r>
                        <a:rPr kumimoji="1" lang="en-US" sz="2000" b="0" i="0" u="none" strike="noStrike" cap="none" normalizeH="0" baseline="0" dirty="0">
                          <a:ln>
                            <a:noFill/>
                          </a:ln>
                          <a:solidFill>
                            <a:schemeClr val="tx1"/>
                          </a:solidFill>
                          <a:effectLst/>
                          <a:latin typeface="Calibri" panose="020F0502020204030204" pitchFamily="34" charset="0"/>
                        </a:rPr>
                        <a:t>Correct Decision</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4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H</a:t>
                      </a:r>
                      <a:r>
                        <a:rPr kumimoji="1" lang="en-US" sz="2000" b="0" i="0" u="none" strike="noStrike" cap="none" normalizeH="0" baseline="-25000" dirty="0">
                          <a:ln>
                            <a:noFill/>
                          </a:ln>
                          <a:solidFill>
                            <a:schemeClr val="tx1"/>
                          </a:solidFill>
                          <a:effectLst/>
                          <a:latin typeface="Calibri" panose="020F0502020204030204" pitchFamily="34" charset="0"/>
                        </a:rPr>
                        <a:t>0</a:t>
                      </a:r>
                      <a:r>
                        <a:rPr kumimoji="1" lang="en-US" sz="2000" b="0" i="0" u="none" strike="noStrike" cap="none" normalizeH="0" baseline="0" dirty="0">
                          <a:ln>
                            <a:noFill/>
                          </a:ln>
                          <a:solidFill>
                            <a:schemeClr val="tx1"/>
                          </a:solidFill>
                          <a:effectLst/>
                          <a:latin typeface="Calibri" panose="020F0502020204030204" pitchFamily="34" charset="0"/>
                        </a:rPr>
                        <a:t> is false</a:t>
                      </a:r>
                    </a:p>
                  </a:txBody>
                  <a:tcPr anchor="b" horzOverflow="overflow">
                    <a:lnL w="28575" cap="flat" cmpd="sng" algn="ctr">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sm" len="sm"/>
                      <a:tailEnd type="none" w="sm" len="sm"/>
                    </a:lnT>
                    <a:lnB w="28575" cap="flat" cmpd="sng" algn="ctr">
                      <a:no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00B050"/>
                          </a:solidFill>
                          <a:effectLst/>
                          <a:latin typeface="Calibri" panose="020F0502020204030204" pitchFamily="34" charset="0"/>
                          <a:sym typeface="Wingdings" panose="05000000000000000000" pitchFamily="2" charset="2"/>
                        </a:rPr>
                        <a:t></a:t>
                      </a:r>
                      <a:r>
                        <a:rPr kumimoji="1" lang="en-US" sz="2000" b="0" i="0" u="none" strike="noStrike" cap="none" normalizeH="0" baseline="0" dirty="0">
                          <a:ln>
                            <a:noFill/>
                          </a:ln>
                          <a:solidFill>
                            <a:schemeClr val="tx1"/>
                          </a:solidFill>
                          <a:effectLst/>
                          <a:latin typeface="Calibri" panose="020F0502020204030204" pitchFamily="34" charset="0"/>
                          <a:sym typeface="Wingdings" panose="05000000000000000000" pitchFamily="2" charset="2"/>
                        </a:rPr>
                        <a:t> </a:t>
                      </a:r>
                      <a:r>
                        <a:rPr kumimoji="1" lang="en-US" sz="2000" b="0" i="0" u="none" strike="noStrike" cap="none" normalizeH="0" baseline="0" dirty="0">
                          <a:ln>
                            <a:noFill/>
                          </a:ln>
                          <a:solidFill>
                            <a:schemeClr val="tx1"/>
                          </a:solidFill>
                          <a:effectLst/>
                          <a:latin typeface="Calibri" panose="020F0502020204030204" pitchFamily="34" charset="0"/>
                          <a:sym typeface="Symbol" pitchFamily="18" charset="2"/>
                        </a:rPr>
                        <a:t>Correct Decision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FF0000"/>
                          </a:solidFill>
                          <a:effectLst/>
                          <a:latin typeface="Calibri" panose="020F0502020204030204" pitchFamily="34" charset="0"/>
                        </a:rPr>
                        <a:t>X</a:t>
                      </a:r>
                      <a:r>
                        <a:rPr kumimoji="1" lang="en-US" sz="2000" b="0" i="0" u="none" strike="noStrike" cap="none" normalizeH="0" baseline="0" dirty="0">
                          <a:ln>
                            <a:noFill/>
                          </a:ln>
                          <a:solidFill>
                            <a:schemeClr val="tx1"/>
                          </a:solidFill>
                          <a:effectLst/>
                          <a:latin typeface="Calibri" panose="020F0502020204030204" pitchFamily="34" charset="0"/>
                        </a:rPr>
                        <a:t> Type II error</a:t>
                      </a:r>
                      <a:endParaRPr kumimoji="1" lang="en-US" sz="2000" b="0" i="0" u="none" strike="noStrike" cap="none" normalizeH="0" baseline="0" dirty="0">
                        <a:ln>
                          <a:noFill/>
                        </a:ln>
                        <a:solidFill>
                          <a:schemeClr val="tx1"/>
                        </a:solidFill>
                        <a:effectLst/>
                        <a:latin typeface="Calibri" panose="020F0502020204030204" pitchFamily="34" charset="0"/>
                        <a:sym typeface="Symbol" pitchFamily="18" charset="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5"/>
          <p:cNvSpPr/>
          <p:nvPr/>
        </p:nvSpPr>
        <p:spPr>
          <a:xfrm>
            <a:off x="1198180" y="4014537"/>
            <a:ext cx="1112549" cy="369332"/>
          </a:xfrm>
          <a:prstGeom prst="rect">
            <a:avLst/>
          </a:prstGeom>
        </p:spPr>
        <p:txBody>
          <a:bodyPr wrap="none">
            <a:spAutoFit/>
          </a:bodyPr>
          <a:lstStyle/>
          <a:p>
            <a:pPr lvl="0" eaLnBrk="0" fontAlgn="base" hangingPunct="0">
              <a:spcBef>
                <a:spcPct val="20000"/>
              </a:spcBef>
              <a:spcAft>
                <a:spcPct val="0"/>
              </a:spcAft>
            </a:pPr>
            <a:r>
              <a:rPr kumimoji="1" lang="en-US" u="sng" dirty="0">
                <a:latin typeface="Calibri" panose="020F0502020204030204" pitchFamily="34" charset="0"/>
              </a:rPr>
              <a:t>True state</a:t>
            </a:r>
          </a:p>
        </p:txBody>
      </p:sp>
      <p:sp>
        <p:nvSpPr>
          <p:cNvPr id="7" name="Rectangle 6"/>
          <p:cNvSpPr/>
          <p:nvPr/>
        </p:nvSpPr>
        <p:spPr>
          <a:xfrm>
            <a:off x="5749159" y="3100792"/>
            <a:ext cx="979755" cy="369332"/>
          </a:xfrm>
          <a:prstGeom prst="rect">
            <a:avLst/>
          </a:prstGeom>
        </p:spPr>
        <p:txBody>
          <a:bodyPr wrap="none">
            <a:spAutoFit/>
          </a:bodyPr>
          <a:lstStyle/>
          <a:p>
            <a:pPr lvl="0" eaLnBrk="0" fontAlgn="base" hangingPunct="0">
              <a:spcBef>
                <a:spcPct val="20000"/>
              </a:spcBef>
              <a:spcAft>
                <a:spcPct val="0"/>
              </a:spcAft>
            </a:pPr>
            <a:r>
              <a:rPr kumimoji="1" lang="en-US" u="sng" dirty="0">
                <a:latin typeface="Calibri" panose="020F0502020204030204" pitchFamily="34" charset="0"/>
              </a:rPr>
              <a:t>Decision</a:t>
            </a:r>
          </a:p>
        </p:txBody>
      </p:sp>
    </p:spTree>
    <p:extLst>
      <p:ext uri="{BB962C8B-B14F-4D97-AF65-F5344CB8AC3E}">
        <p14:creationId xmlns:p14="http://schemas.microsoft.com/office/powerpoint/2010/main" val="384648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17" y="312886"/>
            <a:ext cx="10515600" cy="745828"/>
          </a:xfrm>
          <a:ln>
            <a:noFill/>
          </a:ln>
        </p:spPr>
        <p:txBody>
          <a:bodyPr>
            <a:normAutofit/>
          </a:bodyPr>
          <a:lstStyle/>
          <a:p>
            <a:r>
              <a:rPr lang="en-US" dirty="0"/>
              <a:t>General Approach</a:t>
            </a:r>
          </a:p>
        </p:txBody>
      </p:sp>
      <p:sp>
        <p:nvSpPr>
          <p:cNvPr id="3" name="Content Placeholder 2"/>
          <p:cNvSpPr>
            <a:spLocks noGrp="1"/>
          </p:cNvSpPr>
          <p:nvPr>
            <p:ph idx="1"/>
          </p:nvPr>
        </p:nvSpPr>
        <p:spPr>
          <a:xfrm>
            <a:off x="754117" y="1341206"/>
            <a:ext cx="10675883" cy="4841385"/>
          </a:xfrm>
        </p:spPr>
        <p:txBody>
          <a:bodyPr>
            <a:normAutofit lnSpcReduction="10000"/>
          </a:bodyPr>
          <a:lstStyle/>
          <a:p>
            <a:pPr marL="514350" indent="-514350">
              <a:buFont typeface="+mj-lt"/>
              <a:buAutoNum type="arabicPeriod"/>
            </a:pPr>
            <a:r>
              <a:rPr lang="en-US" dirty="0"/>
              <a:t>Formulate the null and alternative hypotheses</a:t>
            </a:r>
          </a:p>
          <a:p>
            <a:pPr lvl="1"/>
            <a:r>
              <a:rPr lang="en-US" dirty="0"/>
              <a:t>Is this a one-tailed or two-tailed? Lower-tail or upper-tail?</a:t>
            </a:r>
          </a:p>
          <a:p>
            <a:pPr marL="514350" indent="-514350">
              <a:buFont typeface="+mj-lt"/>
              <a:buAutoNum type="arabicPeriod"/>
            </a:pPr>
            <a:r>
              <a:rPr lang="en-US" dirty="0"/>
              <a:t>Calculate the observed statistic based on the data (</a:t>
            </a:r>
            <a:r>
              <a:rPr lang="en-US" dirty="0" err="1"/>
              <a:t>t</a:t>
            </a:r>
            <a:r>
              <a:rPr lang="en-US" baseline="-25000" dirty="0" err="1"/>
              <a:t>obs</a:t>
            </a:r>
            <a:r>
              <a:rPr lang="en-US" dirty="0"/>
              <a:t> or </a:t>
            </a:r>
            <a:r>
              <a:rPr lang="en-US" dirty="0" err="1"/>
              <a:t>z</a:t>
            </a:r>
            <a:r>
              <a:rPr lang="en-US" baseline="-25000" dirty="0" err="1"/>
              <a:t>obs</a:t>
            </a:r>
            <a:r>
              <a:rPr lang="en-US" dirty="0"/>
              <a:t>)</a:t>
            </a:r>
          </a:p>
          <a:p>
            <a:pPr marL="514350" indent="-514350">
              <a:buFont typeface="+mj-lt"/>
              <a:buAutoNum type="arabicPeriod"/>
            </a:pPr>
            <a:r>
              <a:rPr lang="en-US" dirty="0"/>
              <a:t>Choose p-value approach or critical value approach</a:t>
            </a:r>
          </a:p>
          <a:p>
            <a:pPr lvl="1"/>
            <a:r>
              <a:rPr lang="en-US" dirty="0"/>
              <a:t>P-value approach</a:t>
            </a:r>
          </a:p>
          <a:p>
            <a:pPr lvl="2"/>
            <a:r>
              <a:rPr lang="en-US" dirty="0"/>
              <a:t>Calculate the area in the appropriate tail(s) based on H</a:t>
            </a:r>
            <a:r>
              <a:rPr lang="en-US" baseline="-25000" dirty="0"/>
              <a:t>a</a:t>
            </a:r>
            <a:r>
              <a:rPr lang="en-US" dirty="0"/>
              <a:t>, using </a:t>
            </a:r>
            <a:r>
              <a:rPr lang="en-US" dirty="0" err="1"/>
              <a:t>pnorm</a:t>
            </a:r>
            <a:r>
              <a:rPr lang="en-US" dirty="0"/>
              <a:t>(</a:t>
            </a:r>
            <a:r>
              <a:rPr lang="en-US" dirty="0" err="1"/>
              <a:t>zobs</a:t>
            </a:r>
            <a:r>
              <a:rPr lang="en-US" dirty="0"/>
              <a:t>) or pt(</a:t>
            </a:r>
            <a:r>
              <a:rPr lang="en-US" dirty="0" err="1"/>
              <a:t>tobs,df</a:t>
            </a:r>
            <a:r>
              <a:rPr lang="en-US" dirty="0"/>
              <a:t>=n-1)</a:t>
            </a:r>
          </a:p>
          <a:p>
            <a:pPr lvl="2"/>
            <a:r>
              <a:rPr lang="en-US" dirty="0"/>
              <a:t>If p-value &lt; α reject H</a:t>
            </a:r>
            <a:r>
              <a:rPr lang="en-US" baseline="-25000" dirty="0"/>
              <a:t>0</a:t>
            </a:r>
            <a:r>
              <a:rPr lang="en-US" dirty="0"/>
              <a:t>; if p-value ≥ α fail to reject H</a:t>
            </a:r>
            <a:r>
              <a:rPr lang="en-US" baseline="-25000" dirty="0"/>
              <a:t>0</a:t>
            </a:r>
            <a:endParaRPr lang="en-US" dirty="0"/>
          </a:p>
          <a:p>
            <a:pPr lvl="1"/>
            <a:r>
              <a:rPr lang="en-US" dirty="0"/>
              <a:t>Critical value approach:</a:t>
            </a:r>
          </a:p>
          <a:p>
            <a:pPr lvl="2"/>
            <a:r>
              <a:rPr lang="en-US" dirty="0"/>
              <a:t>Calculate the critical value(s) for the rejection region based on H</a:t>
            </a:r>
            <a:r>
              <a:rPr lang="en-US" baseline="-25000" dirty="0"/>
              <a:t>a</a:t>
            </a:r>
            <a:r>
              <a:rPr lang="en-US" dirty="0"/>
              <a:t>, using </a:t>
            </a:r>
            <a:r>
              <a:rPr lang="en-US" dirty="0" err="1">
                <a:ea typeface="Segoe UI Symbol" panose="020B0502040204020203" pitchFamily="34" charset="0"/>
              </a:rPr>
              <a:t>qnorm</a:t>
            </a:r>
            <a:r>
              <a:rPr lang="en-US" dirty="0">
                <a:ea typeface="Segoe UI Symbol" panose="020B0502040204020203" pitchFamily="34" charset="0"/>
              </a:rPr>
              <a:t> for </a:t>
            </a:r>
            <a:r>
              <a:rPr lang="en-US" dirty="0"/>
              <a:t>z</a:t>
            </a:r>
            <a:r>
              <a:rPr lang="en-US" baseline="-25000" dirty="0">
                <a:latin typeface="Segoe UI Symbol" panose="020B0502040204020203" pitchFamily="34" charset="0"/>
                <a:ea typeface="Segoe UI Symbol" panose="020B0502040204020203" pitchFamily="34" charset="0"/>
              </a:rPr>
              <a:t>α</a:t>
            </a:r>
            <a:r>
              <a:rPr lang="en-US" dirty="0"/>
              <a:t> or qt for t</a:t>
            </a:r>
            <a:r>
              <a:rPr lang="en-US" baseline="-25000" dirty="0">
                <a:latin typeface="Segoe UI Symbol" panose="020B0502040204020203" pitchFamily="34" charset="0"/>
                <a:ea typeface="Segoe UI Symbol" panose="020B0502040204020203" pitchFamily="34" charset="0"/>
              </a:rPr>
              <a:t>α </a:t>
            </a:r>
            <a:endParaRPr lang="en-US" dirty="0">
              <a:ea typeface="Segoe UI Symbol" panose="020B0502040204020203" pitchFamily="34" charset="0"/>
            </a:endParaRPr>
          </a:p>
          <a:p>
            <a:pPr lvl="2"/>
            <a:r>
              <a:rPr lang="en-US" dirty="0"/>
              <a:t>If </a:t>
            </a:r>
            <a:r>
              <a:rPr lang="en-US" dirty="0" err="1"/>
              <a:t>z</a:t>
            </a:r>
            <a:r>
              <a:rPr lang="en-US" baseline="-25000" dirty="0" err="1"/>
              <a:t>obs</a:t>
            </a:r>
            <a:r>
              <a:rPr lang="en-US" dirty="0"/>
              <a:t> or </a:t>
            </a:r>
            <a:r>
              <a:rPr lang="en-US" dirty="0" err="1"/>
              <a:t>t</a:t>
            </a:r>
            <a:r>
              <a:rPr lang="en-US" baseline="-25000" dirty="0" err="1"/>
              <a:t>obs</a:t>
            </a:r>
            <a:r>
              <a:rPr lang="en-US" dirty="0"/>
              <a:t> is in the rejection region, reject H</a:t>
            </a:r>
            <a:r>
              <a:rPr lang="en-US" baseline="-25000" dirty="0"/>
              <a:t>0</a:t>
            </a:r>
            <a:r>
              <a:rPr lang="en-US" dirty="0"/>
              <a:t>; otherwise fail to reject H</a:t>
            </a:r>
            <a:r>
              <a:rPr lang="en-US" baseline="-25000" dirty="0"/>
              <a:t>0</a:t>
            </a:r>
          </a:p>
          <a:p>
            <a:pPr marL="514350" indent="-514350">
              <a:buFont typeface="+mj-lt"/>
              <a:buAutoNum type="arabicPeriod"/>
            </a:pPr>
            <a:r>
              <a:rPr lang="en-US" dirty="0"/>
              <a:t>Make a conclusion based on rejecting/failing to reject H</a:t>
            </a:r>
            <a:r>
              <a:rPr lang="en-US" baseline="-25000" dirty="0"/>
              <a:t>0</a:t>
            </a:r>
          </a:p>
        </p:txBody>
      </p:sp>
    </p:spTree>
    <p:extLst>
      <p:ext uri="{BB962C8B-B14F-4D97-AF65-F5344CB8AC3E}">
        <p14:creationId xmlns:p14="http://schemas.microsoft.com/office/powerpoint/2010/main" val="188211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4BE-0C9F-4A51-AADC-BFA9E886AA26}"/>
              </a:ext>
            </a:extLst>
          </p:cNvPr>
          <p:cNvSpPr>
            <a:spLocks noGrp="1"/>
          </p:cNvSpPr>
          <p:nvPr>
            <p:ph type="title"/>
          </p:nvPr>
        </p:nvSpPr>
        <p:spPr>
          <a:xfrm>
            <a:off x="740175" y="250824"/>
            <a:ext cx="7617655" cy="788557"/>
          </a:xfrm>
          <a:ln>
            <a:noFill/>
          </a:ln>
        </p:spPr>
        <p:txBody>
          <a:bodyPr/>
          <a:lstStyle/>
          <a:p>
            <a:r>
              <a:rPr lang="en-US" dirty="0"/>
              <a:t>Hypothesis Testing Overview</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D541581-94CC-442C-82D6-193DF3066ACE}"/>
                  </a:ext>
                </a:extLst>
              </p:cNvPr>
              <p:cNvGraphicFramePr>
                <a:graphicFrameLocks noGrp="1"/>
              </p:cNvGraphicFramePr>
              <p:nvPr>
                <p:extLst>
                  <p:ext uri="{D42A27DB-BD31-4B8C-83A1-F6EECF244321}">
                    <p14:modId xmlns:p14="http://schemas.microsoft.com/office/powerpoint/2010/main" val="714084834"/>
                  </p:ext>
                </p:extLst>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7D541581-94CC-442C-82D6-193DF3066ACE}"/>
                  </a:ext>
                </a:extLst>
              </p:cNvPr>
              <p:cNvGraphicFramePr>
                <a:graphicFrameLocks noGrp="1"/>
              </p:cNvGraphicFramePr>
              <p:nvPr>
                <p:extLst>
                  <p:ext uri="{D42A27DB-BD31-4B8C-83A1-F6EECF244321}">
                    <p14:modId xmlns:p14="http://schemas.microsoft.com/office/powerpoint/2010/main" val="714084834"/>
                  </p:ext>
                </p:extLst>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Tree>
    <p:extLst>
      <p:ext uri="{BB962C8B-B14F-4D97-AF65-F5344CB8AC3E}">
        <p14:creationId xmlns:p14="http://schemas.microsoft.com/office/powerpoint/2010/main" val="96746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Line 39">
            <a:extLst>
              <a:ext uri="{C183D7F6-B498-43B3-948B-1728B52AA6E4}">
                <adec:decorative xmlns:adec="http://schemas.microsoft.com/office/drawing/2017/decorative" val="1"/>
              </a:ext>
            </a:extLst>
          </p:cNvPr>
          <p:cNvSpPr>
            <a:spLocks noChangeShapeType="1"/>
          </p:cNvSpPr>
          <p:nvPr/>
        </p:nvSpPr>
        <p:spPr bwMode="auto">
          <a:xfrm>
            <a:off x="10756900" y="2438399"/>
            <a:ext cx="152400" cy="152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ysClr val="windowText" lastClr="000000"/>
              </a:solidFill>
              <a:latin typeface="Calibri" panose="020F0502020204030204" pitchFamily="34" charset="0"/>
            </a:endParaRPr>
          </a:p>
        </p:txBody>
      </p:sp>
      <p:sp>
        <p:nvSpPr>
          <p:cNvPr id="12296" name="Line 40">
            <a:extLst>
              <a:ext uri="{C183D7F6-B498-43B3-948B-1728B52AA6E4}">
                <adec:decorative xmlns:adec="http://schemas.microsoft.com/office/drawing/2017/decorative" val="1"/>
              </a:ext>
            </a:extLst>
          </p:cNvPr>
          <p:cNvSpPr>
            <a:spLocks noChangeShapeType="1"/>
          </p:cNvSpPr>
          <p:nvPr/>
        </p:nvSpPr>
        <p:spPr bwMode="auto">
          <a:xfrm>
            <a:off x="10985500" y="2438399"/>
            <a:ext cx="152400" cy="152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ysClr val="windowText" lastClr="000000"/>
              </a:solidFill>
              <a:latin typeface="Calibri" panose="020F0502020204030204" pitchFamily="34" charset="0"/>
            </a:endParaRPr>
          </a:p>
        </p:txBody>
      </p:sp>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848550" y="599584"/>
            <a:ext cx="10979031" cy="1065348"/>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Calculating p-values in R (after calculating the test statistic)</a:t>
            </a:r>
          </a:p>
        </p:txBody>
      </p:sp>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848550" y="2039005"/>
            <a:ext cx="3881105" cy="2890345"/>
          </a:xfrm>
          <a:prstGeom prst="rect">
            <a:avLst/>
          </a:prstGeom>
          <a:solidFill>
            <a:schemeClr val="bg1">
              <a:alpha val="75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algn="ctr"/>
            <a:r>
              <a:rPr lang="en-US" sz="2000" u="sng" dirty="0">
                <a:solidFill>
                  <a:schemeClr val="tx1"/>
                </a:solidFill>
              </a:rPr>
              <a:t>z statistic</a:t>
            </a:r>
          </a:p>
          <a:p>
            <a:pPr algn="ctr"/>
            <a:endParaRPr lang="en-US" sz="2000" dirty="0">
              <a:solidFill>
                <a:schemeClr val="tx1"/>
              </a:solidFill>
            </a:endParaRPr>
          </a:p>
          <a:p>
            <a:pPr algn="ctr"/>
            <a:r>
              <a:rPr lang="en-US" sz="2000" dirty="0">
                <a:solidFill>
                  <a:schemeClr val="tx1"/>
                </a:solidFill>
              </a:rPr>
              <a:t>###One-tail, lower tail</a:t>
            </a:r>
          </a:p>
          <a:p>
            <a:pPr algn="ctr"/>
            <a:r>
              <a:rPr lang="en-US" sz="2000" dirty="0" err="1">
                <a:solidFill>
                  <a:schemeClr val="tx1"/>
                </a:solidFill>
              </a:rPr>
              <a:t>pnorm</a:t>
            </a:r>
            <a:r>
              <a:rPr lang="en-US" sz="2000" dirty="0">
                <a:solidFill>
                  <a:schemeClr val="tx1"/>
                </a:solidFill>
              </a:rPr>
              <a:t>( </a:t>
            </a:r>
            <a:r>
              <a:rPr lang="en-US" sz="2000" dirty="0" err="1">
                <a:solidFill>
                  <a:schemeClr val="tx1"/>
                </a:solidFill>
              </a:rPr>
              <a:t>zobs</a:t>
            </a:r>
            <a:r>
              <a:rPr lang="en-US" sz="2000" dirty="0">
                <a:solidFill>
                  <a:schemeClr val="tx1"/>
                </a:solidFill>
              </a:rPr>
              <a:t> )   </a:t>
            </a:r>
          </a:p>
          <a:p>
            <a:pPr algn="ctr"/>
            <a:r>
              <a:rPr lang="en-US" sz="2000" dirty="0">
                <a:solidFill>
                  <a:schemeClr val="tx1"/>
                </a:solidFill>
              </a:rPr>
              <a:t>   </a:t>
            </a:r>
          </a:p>
          <a:p>
            <a:pPr algn="ctr"/>
            <a:r>
              <a:rPr lang="en-US" sz="2000" dirty="0">
                <a:solidFill>
                  <a:schemeClr val="tx1"/>
                </a:solidFill>
              </a:rPr>
              <a:t>###One-tail, upper tail</a:t>
            </a:r>
          </a:p>
          <a:p>
            <a:pPr algn="ctr"/>
            <a:r>
              <a:rPr lang="en-US" sz="2000" dirty="0">
                <a:solidFill>
                  <a:schemeClr val="tx1"/>
                </a:solidFill>
              </a:rPr>
              <a:t>1-pnorm( </a:t>
            </a:r>
            <a:r>
              <a:rPr lang="en-US" sz="2000" dirty="0" err="1">
                <a:solidFill>
                  <a:schemeClr val="tx1"/>
                </a:solidFill>
              </a:rPr>
              <a:t>zobs</a:t>
            </a:r>
            <a:r>
              <a:rPr lang="en-US" sz="2000" dirty="0">
                <a:solidFill>
                  <a:schemeClr val="tx1"/>
                </a:solidFill>
              </a:rPr>
              <a:t> ) </a:t>
            </a:r>
          </a:p>
          <a:p>
            <a:pPr algn="ctr"/>
            <a:r>
              <a:rPr lang="en-US" sz="2000" dirty="0">
                <a:solidFill>
                  <a:schemeClr val="tx1"/>
                </a:solidFill>
              </a:rPr>
              <a:t>  </a:t>
            </a:r>
          </a:p>
          <a:p>
            <a:pPr algn="ctr"/>
            <a:r>
              <a:rPr lang="en-US" sz="2000" dirty="0">
                <a:solidFill>
                  <a:schemeClr val="tx1"/>
                </a:solidFill>
              </a:rPr>
              <a:t>###Two-tailed</a:t>
            </a:r>
          </a:p>
          <a:p>
            <a:pPr algn="ctr"/>
            <a:r>
              <a:rPr lang="en-US" sz="2000" dirty="0">
                <a:solidFill>
                  <a:schemeClr val="tx1"/>
                </a:solidFill>
              </a:rPr>
              <a:t>2*</a:t>
            </a:r>
            <a:r>
              <a:rPr lang="en-US" sz="2000" dirty="0" err="1">
                <a:solidFill>
                  <a:schemeClr val="tx1"/>
                </a:solidFill>
              </a:rPr>
              <a:t>pnorm</a:t>
            </a:r>
            <a:r>
              <a:rPr lang="en-US" sz="2000" dirty="0">
                <a:solidFill>
                  <a:schemeClr val="tx1"/>
                </a:solidFill>
              </a:rPr>
              <a:t>( -abs(</a:t>
            </a:r>
            <a:r>
              <a:rPr lang="en-US" sz="2000" dirty="0" err="1">
                <a:solidFill>
                  <a:schemeClr val="tx1"/>
                </a:solidFill>
              </a:rPr>
              <a:t>zobs</a:t>
            </a:r>
            <a:r>
              <a:rPr lang="en-US" sz="2000" dirty="0">
                <a:solidFill>
                  <a:schemeClr val="tx1"/>
                </a:solidFill>
              </a:rPr>
              <a:t>) )</a:t>
            </a:r>
          </a:p>
        </p:txBody>
      </p:sp>
      <p:sp>
        <p:nvSpPr>
          <p:cNvPr id="10" name="Rectangle 2">
            <a:extLst>
              <a:ext uri="{FF2B5EF4-FFF2-40B4-BE49-F238E27FC236}">
                <a16:creationId xmlns:a16="http://schemas.microsoft.com/office/drawing/2014/main" id="{B04A6B2F-470E-462A-86F9-10C9BC10A0F7}"/>
              </a:ext>
            </a:extLst>
          </p:cNvPr>
          <p:cNvSpPr txBox="1">
            <a:spLocks noChangeArrowheads="1"/>
          </p:cNvSpPr>
          <p:nvPr/>
        </p:nvSpPr>
        <p:spPr>
          <a:xfrm>
            <a:off x="5517931" y="2039006"/>
            <a:ext cx="4225159" cy="2890345"/>
          </a:xfrm>
          <a:prstGeom prst="rect">
            <a:avLst/>
          </a:prstGeom>
          <a:solidFill>
            <a:schemeClr val="bg1">
              <a:alpha val="75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algn="ctr"/>
            <a:r>
              <a:rPr lang="en-US" sz="2000" u="sng" dirty="0">
                <a:solidFill>
                  <a:schemeClr val="tx1"/>
                </a:solidFill>
              </a:rPr>
              <a:t>t statistic</a:t>
            </a:r>
          </a:p>
          <a:p>
            <a:pPr algn="ctr"/>
            <a:endParaRPr lang="en-US" sz="2000" dirty="0">
              <a:solidFill>
                <a:schemeClr val="tx1"/>
              </a:solidFill>
            </a:endParaRPr>
          </a:p>
          <a:p>
            <a:pPr algn="ctr"/>
            <a:r>
              <a:rPr lang="en-US" sz="2000" dirty="0">
                <a:solidFill>
                  <a:schemeClr val="tx1"/>
                </a:solidFill>
              </a:rPr>
              <a:t>###One-tail, lower tail</a:t>
            </a:r>
          </a:p>
          <a:p>
            <a:pPr algn="ctr"/>
            <a:r>
              <a:rPr lang="en-US" sz="2000" dirty="0" err="1">
                <a:solidFill>
                  <a:schemeClr val="tx1"/>
                </a:solidFill>
              </a:rPr>
              <a:t>pt</a:t>
            </a:r>
            <a:r>
              <a:rPr lang="en-US" sz="2000" dirty="0">
                <a:solidFill>
                  <a:schemeClr val="tx1"/>
                </a:solidFill>
              </a:rPr>
              <a:t>( </a:t>
            </a:r>
            <a:r>
              <a:rPr lang="en-US" sz="2000" dirty="0" err="1">
                <a:solidFill>
                  <a:schemeClr val="tx1"/>
                </a:solidFill>
              </a:rPr>
              <a:t>tobs</a:t>
            </a:r>
            <a:r>
              <a:rPr lang="en-US" sz="2000" dirty="0">
                <a:solidFill>
                  <a:schemeClr val="tx1"/>
                </a:solidFill>
              </a:rPr>
              <a:t>, </a:t>
            </a:r>
            <a:r>
              <a:rPr lang="en-US" sz="2000" dirty="0" err="1">
                <a:solidFill>
                  <a:schemeClr val="tx1"/>
                </a:solidFill>
              </a:rPr>
              <a:t>df</a:t>
            </a:r>
            <a:r>
              <a:rPr lang="en-US" sz="2000" dirty="0">
                <a:solidFill>
                  <a:schemeClr val="tx1"/>
                </a:solidFill>
              </a:rPr>
              <a:t>=n-1 )    </a:t>
            </a:r>
          </a:p>
          <a:p>
            <a:pPr algn="ctr"/>
            <a:r>
              <a:rPr lang="en-US" sz="2000" dirty="0">
                <a:solidFill>
                  <a:schemeClr val="tx1"/>
                </a:solidFill>
              </a:rPr>
              <a:t>  </a:t>
            </a:r>
          </a:p>
          <a:p>
            <a:pPr algn="ctr"/>
            <a:r>
              <a:rPr lang="en-US" sz="2000" dirty="0">
                <a:solidFill>
                  <a:schemeClr val="tx1"/>
                </a:solidFill>
              </a:rPr>
              <a:t>###One-tail, upper tail</a:t>
            </a:r>
          </a:p>
          <a:p>
            <a:pPr algn="ctr"/>
            <a:r>
              <a:rPr lang="en-US" sz="2000" dirty="0">
                <a:solidFill>
                  <a:schemeClr val="tx1"/>
                </a:solidFill>
              </a:rPr>
              <a:t>1-pt( </a:t>
            </a:r>
            <a:r>
              <a:rPr lang="en-US" sz="2000" dirty="0" err="1">
                <a:solidFill>
                  <a:schemeClr val="tx1"/>
                </a:solidFill>
              </a:rPr>
              <a:t>tobs</a:t>
            </a:r>
            <a:r>
              <a:rPr lang="en-US" sz="2000" dirty="0">
                <a:solidFill>
                  <a:schemeClr val="tx1"/>
                </a:solidFill>
              </a:rPr>
              <a:t>, </a:t>
            </a:r>
            <a:r>
              <a:rPr lang="en-US" sz="2000" dirty="0" err="1">
                <a:solidFill>
                  <a:schemeClr val="tx1"/>
                </a:solidFill>
              </a:rPr>
              <a:t>df</a:t>
            </a:r>
            <a:r>
              <a:rPr lang="en-US" sz="2000" dirty="0">
                <a:solidFill>
                  <a:schemeClr val="tx1"/>
                </a:solidFill>
              </a:rPr>
              <a:t>=n-1 )</a:t>
            </a:r>
          </a:p>
          <a:p>
            <a:pPr algn="ctr"/>
            <a:r>
              <a:rPr lang="en-US" sz="2000" dirty="0">
                <a:solidFill>
                  <a:schemeClr val="tx1"/>
                </a:solidFill>
              </a:rPr>
              <a:t>   </a:t>
            </a:r>
          </a:p>
          <a:p>
            <a:pPr algn="ctr"/>
            <a:r>
              <a:rPr lang="en-US" sz="2000" dirty="0">
                <a:solidFill>
                  <a:schemeClr val="tx1"/>
                </a:solidFill>
              </a:rPr>
              <a:t>###Two-tailed</a:t>
            </a:r>
          </a:p>
          <a:p>
            <a:pPr algn="ctr"/>
            <a:r>
              <a:rPr lang="en-US" sz="2000" dirty="0">
                <a:solidFill>
                  <a:schemeClr val="tx1"/>
                </a:solidFill>
              </a:rPr>
              <a:t>2*</a:t>
            </a:r>
            <a:r>
              <a:rPr lang="en-US" sz="2000" dirty="0" err="1">
                <a:solidFill>
                  <a:schemeClr val="tx1"/>
                </a:solidFill>
              </a:rPr>
              <a:t>pt</a:t>
            </a:r>
            <a:r>
              <a:rPr lang="en-US" sz="2000" dirty="0">
                <a:solidFill>
                  <a:schemeClr val="tx1"/>
                </a:solidFill>
              </a:rPr>
              <a:t>( -abs(</a:t>
            </a:r>
            <a:r>
              <a:rPr lang="en-US" sz="2000" dirty="0" err="1">
                <a:solidFill>
                  <a:schemeClr val="tx1"/>
                </a:solidFill>
              </a:rPr>
              <a:t>tobs</a:t>
            </a:r>
            <a:r>
              <a:rPr lang="en-US" sz="2000" dirty="0">
                <a:solidFill>
                  <a:schemeClr val="tx1"/>
                </a:solidFill>
              </a:rPr>
              <a:t>), </a:t>
            </a:r>
            <a:r>
              <a:rPr lang="en-US" sz="2000" dirty="0" err="1">
                <a:solidFill>
                  <a:schemeClr val="tx1"/>
                </a:solidFill>
              </a:rPr>
              <a:t>df</a:t>
            </a:r>
            <a:r>
              <a:rPr lang="en-US" sz="2000" dirty="0">
                <a:solidFill>
                  <a:schemeClr val="tx1"/>
                </a:solidFill>
              </a:rPr>
              <a:t>=n-1 )</a:t>
            </a:r>
          </a:p>
        </p:txBody>
      </p:sp>
    </p:spTree>
    <p:extLst>
      <p:ext uri="{BB962C8B-B14F-4D97-AF65-F5344CB8AC3E}">
        <p14:creationId xmlns:p14="http://schemas.microsoft.com/office/powerpoint/2010/main" val="42050323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042" y="2740463"/>
            <a:ext cx="6193220" cy="1621329"/>
          </a:xfrm>
          <a:ln>
            <a:noFill/>
          </a:ln>
        </p:spPr>
        <p:txBody>
          <a:bodyPr>
            <a:normAutofit fontScale="90000"/>
          </a:bodyPr>
          <a:lstStyle/>
          <a:p>
            <a:pPr algn="ctr"/>
            <a:r>
              <a:rPr lang="en-US" dirty="0"/>
              <a:t>Hypothesis Test for Mean</a:t>
            </a:r>
            <a:br>
              <a:rPr lang="en-US" dirty="0"/>
            </a:br>
            <a:r>
              <a:rPr lang="en-US" dirty="0"/>
              <a:t>Large Sample</a:t>
            </a:r>
          </a:p>
        </p:txBody>
      </p:sp>
    </p:spTree>
    <p:extLst>
      <p:ext uri="{BB962C8B-B14F-4D97-AF65-F5344CB8AC3E}">
        <p14:creationId xmlns:p14="http://schemas.microsoft.com/office/powerpoint/2010/main" val="208769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E306C-5341-ABF3-75B0-933AA9D74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426FB-64C6-17DA-8DCC-6816B8D7A388}"/>
              </a:ext>
            </a:extLst>
          </p:cNvPr>
          <p:cNvSpPr>
            <a:spLocks noGrp="1"/>
          </p:cNvSpPr>
          <p:nvPr>
            <p:ph type="title"/>
          </p:nvPr>
        </p:nvSpPr>
        <p:spPr>
          <a:xfrm>
            <a:off x="740175" y="250824"/>
            <a:ext cx="10515601" cy="788557"/>
          </a:xfrm>
          <a:ln>
            <a:noFill/>
          </a:ln>
        </p:spPr>
        <p:txBody>
          <a:bodyPr>
            <a:normAutofit fontScale="90000"/>
          </a:bodyPr>
          <a:lstStyle/>
          <a:p>
            <a:r>
              <a:rPr lang="en-US" dirty="0"/>
              <a:t>Hypothesis Testing Overview – Large Sample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4108A64-D834-5118-101A-A13AC0562603}"/>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74108A64-D834-5118-101A-A13AC0562603}"/>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
        <p:nvSpPr>
          <p:cNvPr id="4" name="Rounded Rectangle 3">
            <a:extLst>
              <a:ext uri="{FF2B5EF4-FFF2-40B4-BE49-F238E27FC236}">
                <a16:creationId xmlns:a16="http://schemas.microsoft.com/office/drawing/2014/main" id="{21004D63-A939-4267-33A0-BF8209B1D948}"/>
              </a:ext>
              <a:ext uri="{C183D7F6-B498-43B3-948B-1728B52AA6E4}">
                <adec:decorative xmlns:adec="http://schemas.microsoft.com/office/drawing/2017/decorative" val="1"/>
              </a:ext>
            </a:extLst>
          </p:cNvPr>
          <p:cNvSpPr/>
          <p:nvPr/>
        </p:nvSpPr>
        <p:spPr>
          <a:xfrm>
            <a:off x="3433062" y="3155492"/>
            <a:ext cx="3478924" cy="87235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6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3945711" y="4760873"/>
            <a:ext cx="6478607" cy="1456752"/>
          </a:xfrm>
          <a:prstGeom prst="rect">
            <a:avLst/>
          </a:prstGeom>
          <a:solidFill>
            <a:schemeClr val="bg1">
              <a:alpha val="75000"/>
            </a:schemeClr>
          </a:solidFill>
          <a:ln>
            <a:no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600" u="sng" dirty="0">
                <a:solidFill>
                  <a:schemeClr val="accent1"/>
                </a:solidFill>
              </a:rPr>
              <a:t>R Script</a:t>
            </a:r>
          </a:p>
          <a:p>
            <a:r>
              <a:rPr lang="en-US" sz="1600" dirty="0" err="1">
                <a:solidFill>
                  <a:schemeClr val="accent1"/>
                </a:solidFill>
              </a:rPr>
              <a:t>xbar</a:t>
            </a:r>
            <a:r>
              <a:rPr lang="en-US" sz="1600" dirty="0">
                <a:solidFill>
                  <a:schemeClr val="accent1"/>
                </a:solidFill>
              </a:rPr>
              <a:t> &lt;- 24.9; mu0 &lt;-25.2; sigma &lt;- 0.7; n &lt;- 30 #inputs same line with ;</a:t>
            </a:r>
          </a:p>
          <a:p>
            <a:r>
              <a:rPr lang="en-US" sz="1600" dirty="0">
                <a:solidFill>
                  <a:schemeClr val="accent1"/>
                </a:solidFill>
              </a:rPr>
              <a:t>se &lt;- sigma / </a:t>
            </a:r>
            <a:r>
              <a:rPr lang="en-US" sz="1600" dirty="0" err="1">
                <a:solidFill>
                  <a:schemeClr val="accent1"/>
                </a:solidFill>
              </a:rPr>
              <a:t>sqrt</a:t>
            </a:r>
            <a:r>
              <a:rPr lang="en-US" sz="1600" dirty="0">
                <a:solidFill>
                  <a:schemeClr val="accent1"/>
                </a:solidFill>
              </a:rPr>
              <a:t>(n)</a:t>
            </a:r>
          </a:p>
          <a:p>
            <a:r>
              <a:rPr lang="en-US" sz="1600" dirty="0" err="1">
                <a:solidFill>
                  <a:schemeClr val="accent1"/>
                </a:solidFill>
              </a:rPr>
              <a:t>zobs</a:t>
            </a:r>
            <a:r>
              <a:rPr lang="en-US" sz="1600" dirty="0">
                <a:solidFill>
                  <a:schemeClr val="accent1"/>
                </a:solidFill>
              </a:rPr>
              <a:t> &lt;-  (xbar-mu0)/se</a:t>
            </a:r>
          </a:p>
          <a:p>
            <a:r>
              <a:rPr lang="en-US" sz="1600" dirty="0" err="1">
                <a:solidFill>
                  <a:schemeClr val="accent1"/>
                </a:solidFill>
              </a:rPr>
              <a:t>pvalue</a:t>
            </a:r>
            <a:r>
              <a:rPr lang="en-US" sz="1600" dirty="0">
                <a:solidFill>
                  <a:schemeClr val="accent1"/>
                </a:solidFill>
              </a:rPr>
              <a:t> &lt;- 2*</a:t>
            </a:r>
            <a:r>
              <a:rPr lang="en-US" sz="1600" dirty="0" err="1">
                <a:solidFill>
                  <a:schemeClr val="accent1"/>
                </a:solidFill>
              </a:rPr>
              <a:t>pnorm</a:t>
            </a:r>
            <a:r>
              <a:rPr lang="en-US" sz="1600" dirty="0">
                <a:solidFill>
                  <a:schemeClr val="accent1"/>
                </a:solidFill>
              </a:rPr>
              <a:t>( - abs( </a:t>
            </a:r>
            <a:r>
              <a:rPr lang="en-US" sz="1600" dirty="0" err="1">
                <a:solidFill>
                  <a:schemeClr val="accent1"/>
                </a:solidFill>
              </a:rPr>
              <a:t>zobs</a:t>
            </a:r>
            <a:r>
              <a:rPr lang="en-US" sz="1600" dirty="0">
                <a:solidFill>
                  <a:schemeClr val="accent1"/>
                </a:solidFill>
              </a:rPr>
              <a:t> ) )</a:t>
            </a:r>
          </a:p>
          <a:p>
            <a:r>
              <a:rPr lang="en-US" sz="1600" dirty="0">
                <a:solidFill>
                  <a:schemeClr val="accent1"/>
                </a:solidFill>
              </a:rPr>
              <a:t>print(</a:t>
            </a:r>
            <a:r>
              <a:rPr lang="en-US" sz="1600" dirty="0" err="1">
                <a:solidFill>
                  <a:schemeClr val="accent1"/>
                </a:solidFill>
              </a:rPr>
              <a:t>pvalue</a:t>
            </a:r>
            <a:r>
              <a:rPr lang="en-US" sz="1600" dirty="0">
                <a:solidFill>
                  <a:schemeClr val="accent1"/>
                </a:solidFill>
              </a:rPr>
              <a:t>)</a:t>
            </a:r>
          </a:p>
          <a:p>
            <a:r>
              <a:rPr lang="en-US" sz="1600" dirty="0">
                <a:solidFill>
                  <a:schemeClr val="accent1"/>
                </a:solidFill>
              </a:rPr>
              <a:t>[1] 0.01890584</a:t>
            </a:r>
          </a:p>
        </p:txBody>
      </p:sp>
      <p:pic>
        <p:nvPicPr>
          <p:cNvPr id="33" name="Picture 32" descr="Both upper and lower rejection region, divided into alpha/2=.005 in both lower and upper."/>
          <p:cNvPicPr>
            <a:picLocks noChangeAspect="1"/>
          </p:cNvPicPr>
          <p:nvPr/>
        </p:nvPicPr>
        <p:blipFill>
          <a:blip r:embed="rId3"/>
          <a:stretch>
            <a:fillRect/>
          </a:stretch>
        </p:blipFill>
        <p:spPr>
          <a:xfrm>
            <a:off x="828659" y="3578219"/>
            <a:ext cx="2678754" cy="2581931"/>
          </a:xfrm>
          <a:prstGeom prst="rect">
            <a:avLst/>
          </a:prstGeom>
        </p:spPr>
      </p:pic>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710322" y="133601"/>
            <a:ext cx="9693915" cy="647699"/>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75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Application – Hypothesis Test for Mean, Large Sample</a:t>
            </a:r>
          </a:p>
        </p:txBody>
      </p:sp>
      <p:sp>
        <p:nvSpPr>
          <p:cNvPr id="59" name="Text Box 45">
            <a:extLst>
              <a:ext uri="{FF2B5EF4-FFF2-40B4-BE49-F238E27FC236}">
                <a16:creationId xmlns:a16="http://schemas.microsoft.com/office/drawing/2014/main" id="{3E21095A-F739-4955-B40C-975DBDFEB5B2}"/>
              </a:ext>
            </a:extLst>
          </p:cNvPr>
          <p:cNvSpPr txBox="1">
            <a:spLocks noChangeArrowheads="1"/>
          </p:cNvSpPr>
          <p:nvPr/>
        </p:nvSpPr>
        <p:spPr bwMode="auto">
          <a:xfrm>
            <a:off x="1930329" y="4584151"/>
            <a:ext cx="820424"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Do Not Reject H</a:t>
            </a:r>
            <a:r>
              <a:rPr lang="en-US" sz="1400" baseline="-25000" dirty="0">
                <a:solidFill>
                  <a:sysClr val="windowText" lastClr="000000"/>
                </a:solidFill>
                <a:latin typeface="Calibri" panose="020F0502020204030204" pitchFamily="34" charset="0"/>
              </a:rPr>
              <a:t>0</a:t>
            </a:r>
          </a:p>
        </p:txBody>
      </p:sp>
      <p:sp>
        <p:nvSpPr>
          <p:cNvPr id="2" name="Rectangle: Rounded Corners 1"/>
          <p:cNvSpPr/>
          <p:nvPr/>
        </p:nvSpPr>
        <p:spPr>
          <a:xfrm>
            <a:off x="710322" y="904172"/>
            <a:ext cx="11135314" cy="1634490"/>
          </a:xfrm>
          <a:prstGeom prst="roundRect">
            <a:avLst/>
          </a:prstGeom>
          <a:solidFill>
            <a:schemeClr val="accent2"/>
          </a:solidFill>
          <a:ln>
            <a:solidFill>
              <a:schemeClr val="accent1"/>
            </a:solidFill>
          </a:ln>
        </p:spPr>
        <p:txBody>
          <a:bodyPr wrap="square">
            <a:spAutoFit/>
          </a:bodyPr>
          <a:lstStyle/>
          <a:p>
            <a:r>
              <a:rPr lang="en-US" sz="1800" dirty="0">
                <a:latin typeface="Arial" panose="020B0604020202020204" pitchFamily="34" charset="0"/>
              </a:rPr>
              <a:t>A plastic wrap manufacturer claims true mean of 25.2’ per roll with population standard deviation of 0.7’. An auditor finds a random sample of n=30 boxes with a sample mean of 24.9’. </a:t>
            </a:r>
          </a:p>
          <a:p>
            <a:endParaRPr lang="en-US" sz="1800" dirty="0">
              <a:latin typeface="Arial" panose="020B0604020202020204" pitchFamily="34" charset="0"/>
            </a:endParaRPr>
          </a:p>
          <a:p>
            <a:r>
              <a:rPr lang="en-US" sz="1800" dirty="0">
                <a:latin typeface="Arial" panose="020B0604020202020204" pitchFamily="34" charset="0"/>
              </a:rPr>
              <a:t>Test whether the true mean length of plastic wrap is significantly different than 25.2’ at the 0.01 alpha level.</a:t>
            </a:r>
          </a:p>
          <a:p>
            <a:r>
              <a:rPr lang="en-US" sz="1800" dirty="0">
                <a:latin typeface="Arial" panose="020B0604020202020204" pitchFamily="34" charset="0"/>
              </a:rPr>
              <a:t>What about at the 0.05 level? 0.10 level?  </a:t>
            </a:r>
          </a:p>
        </p:txBody>
      </p:sp>
      <p:sp>
        <p:nvSpPr>
          <p:cNvPr id="34"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2706117" y="4707024"/>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=.005</a:t>
            </a:r>
            <a:endParaRPr lang="en-US" sz="1400" baseline="-25000" dirty="0">
              <a:solidFill>
                <a:sysClr val="windowText" lastClr="00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5" name="Rectangle 34"/>
              <p:cNvSpPr/>
              <p:nvPr/>
            </p:nvSpPr>
            <p:spPr>
              <a:xfrm>
                <a:off x="118861" y="2744435"/>
                <a:ext cx="3408621" cy="769441"/>
              </a:xfrm>
              <a:prstGeom prst="rect">
                <a:avLst/>
              </a:prstGeom>
            </p:spPr>
            <p:txBody>
              <a:bodyPr wrap="square">
                <a:spAutoFit/>
              </a:bodyPr>
              <a:lstStyle/>
              <a:p>
                <a:r>
                  <a:rPr lang="en-US" sz="2400" dirty="0">
                    <a:latin typeface="Arial" panose="020B0604020202020204" pitchFamily="34" charset="0"/>
                  </a:rPr>
                  <a:t>	</a:t>
                </a:r>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wrap</a:t>
                </a:r>
                <a:r>
                  <a:rPr lang="en-US" sz="2000" dirty="0">
                    <a:latin typeface="Arial" panose="020B0604020202020204" pitchFamily="34" charset="0"/>
                  </a:rPr>
                  <a:t> =  25.2 </a:t>
                </a:r>
                <a:r>
                  <a:rPr lang="en-US" sz="2000" dirty="0" err="1">
                    <a:latin typeface="Arial" panose="020B0604020202020204" pitchFamily="34" charset="0"/>
                  </a:rPr>
                  <a:t>lbs</a:t>
                </a:r>
                <a:endParaRPr lang="en-US" sz="2000" dirty="0">
                  <a:latin typeface="Arial" panose="020B0604020202020204" pitchFamily="34" charset="0"/>
                </a:endParaRPr>
              </a:p>
              <a:p>
                <a:r>
                  <a:rPr lang="en-US" sz="2000" dirty="0">
                    <a:latin typeface="Arial" panose="020B0604020202020204" pitchFamily="34" charset="0"/>
                  </a:rPr>
                  <a:t>	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wrap</a:t>
                </a:r>
                <a:r>
                  <a:rPr lang="en-US" sz="2000" dirty="0">
                    <a:latin typeface="Arial" panose="020B0604020202020204" pitchFamily="34" charset="0"/>
                  </a:rPr>
                  <a:t> </a:t>
                </a:r>
                <a:r>
                  <a:rPr lang="en-US" sz="2000" dirty="0">
                    <a:latin typeface="+mn-lt"/>
                    <a:ea typeface="Segoe UI Symbol" panose="020B0502040204020203" pitchFamily="34" charset="0"/>
                  </a:rPr>
                  <a:t>≠</a:t>
                </a:r>
                <a:r>
                  <a:rPr lang="en-US" sz="2000" dirty="0">
                    <a:latin typeface="Arial" panose="020B0604020202020204" pitchFamily="34" charset="0"/>
                  </a:rPr>
                  <a:t>  25.2 </a:t>
                </a:r>
                <a:r>
                  <a:rPr lang="en-US" sz="2000" dirty="0" err="1">
                    <a:latin typeface="Arial" panose="020B0604020202020204" pitchFamily="34" charset="0"/>
                  </a:rPr>
                  <a:t>lbs</a:t>
                </a:r>
                <a:endParaRPr lang="en-US" sz="2000" dirty="0">
                  <a:latin typeface="Arial" panose="020B0604020202020204"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118861" y="2744435"/>
                <a:ext cx="3408621" cy="769441"/>
              </a:xfrm>
              <a:prstGeom prst="rect">
                <a:avLst/>
              </a:prstGeom>
              <a:blipFill>
                <a:blip r:embed="rId4"/>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945711" y="2808813"/>
                <a:ext cx="6729371" cy="1953420"/>
              </a:xfrm>
              <a:prstGeom prst="rect">
                <a:avLst/>
              </a:prstGeom>
            </p:spPr>
            <p:txBody>
              <a:bodyPr wrap="square">
                <a:spAutoFit/>
              </a:bodyPr>
              <a:lstStyle/>
              <a:p>
                <a:pPr marL="342900" indent="-342900">
                  <a:buFont typeface="+mj-lt"/>
                  <a:buAutoNum type="arabicPeriod"/>
                </a:pPr>
                <a:r>
                  <a:rPr lang="en-US" sz="1600" dirty="0">
                    <a:latin typeface="Arial" panose="020B0604020202020204" pitchFamily="34" charset="0"/>
                  </a:rPr>
                  <a:t>Two-tailed test with </a:t>
                </a:r>
                <a:r>
                  <a:rPr lang="en-US" sz="16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=0.01. Large sample as n=30 ≥ 30.</a:t>
                </a:r>
              </a:p>
              <a:p>
                <a:pPr marL="342900" indent="-342900">
                  <a:buFont typeface="+mj-lt"/>
                  <a:buAutoNum type="arabicPeriod"/>
                </a:pPr>
                <a:r>
                  <a:rPr lang="en-US" sz="1600" dirty="0">
                    <a:latin typeface="Arial" panose="020B0604020202020204" pitchFamily="34" charset="0"/>
                  </a:rPr>
                  <a:t>Calculate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i="1">
                            <a:latin typeface="Cambria Math" panose="02040503050406030204" pitchFamily="18" charset="0"/>
                            <a:ea typeface="Cambria Math" panose="02040503050406030204" pitchFamily="18" charset="0"/>
                          </a:rPr>
                          <m:t>𝜎</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den>
                    </m:f>
                  </m:oMath>
                </a14:m>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24.9−25.2</m:t>
                        </m:r>
                      </m:num>
                      <m:den>
                        <m:r>
                          <a:rPr lang="en-US" sz="1600" b="0" i="1" smtClean="0">
                            <a:latin typeface="Cambria Math" panose="02040503050406030204" pitchFamily="18" charset="0"/>
                          </a:rPr>
                          <m:t>0.7</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30</m:t>
                            </m:r>
                          </m:e>
                        </m:rad>
                      </m:den>
                    </m:f>
                  </m:oMath>
                </a14:m>
                <a:r>
                  <a:rPr lang="en-US" sz="1600" dirty="0">
                    <a:latin typeface="Arial" panose="020B0604020202020204" pitchFamily="34" charset="0"/>
                  </a:rPr>
                  <a:t> = -2.347</a:t>
                </a:r>
              </a:p>
              <a:p>
                <a:pPr marL="342900" indent="-342900">
                  <a:buFont typeface="+mj-lt"/>
                  <a:buAutoNum type="arabicPeriod"/>
                </a:pPr>
                <a:r>
                  <a:rPr lang="en-US" sz="1600" dirty="0">
                    <a:latin typeface="Arial" panose="020B0604020202020204" pitchFamily="34" charset="0"/>
                  </a:rPr>
                  <a:t>Calculate p-value = 2*</a:t>
                </a:r>
                <a:r>
                  <a:rPr lang="en-US" sz="1600" dirty="0" err="1">
                    <a:latin typeface="Arial" panose="020B0604020202020204" pitchFamily="34" charset="0"/>
                  </a:rPr>
                  <a:t>pnorm</a:t>
                </a:r>
                <a:r>
                  <a:rPr lang="en-US" sz="1600" dirty="0">
                    <a:latin typeface="Arial" panose="020B0604020202020204" pitchFamily="34" charset="0"/>
                  </a:rPr>
                  <a:t>( -abs(-2.347) ) = 0.019</a:t>
                </a:r>
              </a:p>
              <a:p>
                <a:pPr marL="342900" indent="-342900">
                  <a:buFont typeface="+mj-lt"/>
                  <a:buAutoNum type="arabicPeriod"/>
                </a:pPr>
                <a:r>
                  <a:rPr lang="en-US" sz="1600" dirty="0">
                    <a:latin typeface="Arial" panose="020B0604020202020204" pitchFamily="34" charset="0"/>
                  </a:rPr>
                  <a:t>Since 0.019 &gt;  0.01, </a:t>
                </a:r>
                <a:r>
                  <a:rPr lang="en-US" sz="1600" u="sng" dirty="0">
                    <a:latin typeface="Arial" panose="020B0604020202020204" pitchFamily="34" charset="0"/>
                  </a:rPr>
                  <a:t>fail to reject </a:t>
                </a:r>
                <a:r>
                  <a:rPr lang="en-US" sz="1600" dirty="0">
                    <a:latin typeface="Arial" panose="020B0604020202020204" pitchFamily="34" charset="0"/>
                  </a:rPr>
                  <a:t>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0.01 significance level. Conclude that manufacturer claim of 25.2’ is appropriate.</a:t>
                </a:r>
              </a:p>
              <a:p>
                <a:pPr marL="800100" lvl="1" indent="-342900">
                  <a:buFont typeface="Arial" panose="020B0604020202020204" pitchFamily="34" charset="0"/>
                  <a:buChar char="•"/>
                </a:pPr>
                <a:r>
                  <a:rPr lang="en-US" sz="1600" dirty="0">
                    <a:latin typeface="Arial" panose="020B0604020202020204" pitchFamily="34" charset="0"/>
                  </a:rPr>
                  <a:t>Since 0.019 &lt;  0.05, </a:t>
                </a:r>
                <a:r>
                  <a:rPr lang="en-US" sz="1600" u="sng" dirty="0">
                    <a:latin typeface="Arial" panose="020B0604020202020204" pitchFamily="34" charset="0"/>
                  </a:rPr>
                  <a:t>reject</a:t>
                </a:r>
                <a:r>
                  <a:rPr lang="en-US" sz="1600" dirty="0">
                    <a:latin typeface="Arial" panose="020B0604020202020204" pitchFamily="34" charset="0"/>
                  </a:rPr>
                  <a:t> 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0.05 significance level</a:t>
                </a:r>
              </a:p>
              <a:p>
                <a:pPr marL="800100" lvl="1" indent="-342900">
                  <a:buFont typeface="Arial" panose="020B0604020202020204" pitchFamily="34" charset="0"/>
                  <a:buChar char="•"/>
                </a:pPr>
                <a:r>
                  <a:rPr lang="en-US" sz="1600" dirty="0">
                    <a:latin typeface="Arial" panose="020B0604020202020204" pitchFamily="34" charset="0"/>
                  </a:rPr>
                  <a:t>Since 0.019 &lt;  0.10, </a:t>
                </a:r>
                <a:r>
                  <a:rPr lang="en-US" sz="1600" u="sng" dirty="0">
                    <a:latin typeface="Arial" panose="020B0604020202020204" pitchFamily="34" charset="0"/>
                  </a:rPr>
                  <a:t>reject</a:t>
                </a:r>
                <a:r>
                  <a:rPr lang="en-US" sz="1600" dirty="0">
                    <a:latin typeface="Arial" panose="020B0604020202020204" pitchFamily="34" charset="0"/>
                  </a:rPr>
                  <a:t> 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0.10 significance level</a:t>
                </a:r>
              </a:p>
            </p:txBody>
          </p:sp>
        </mc:Choice>
        <mc:Fallback xmlns="">
          <p:sp>
            <p:nvSpPr>
              <p:cNvPr id="36" name="Rectangle 35"/>
              <p:cNvSpPr>
                <a:spLocks noRot="1" noChangeAspect="1" noMove="1" noResize="1" noEditPoints="1" noAdjustHandles="1" noChangeArrowheads="1" noChangeShapeType="1" noTextEdit="1"/>
              </p:cNvSpPr>
              <p:nvPr/>
            </p:nvSpPr>
            <p:spPr>
              <a:xfrm>
                <a:off x="3945711" y="2808813"/>
                <a:ext cx="6729371" cy="1953420"/>
              </a:xfrm>
              <a:prstGeom prst="rect">
                <a:avLst/>
              </a:prstGeom>
              <a:blipFill>
                <a:blip r:embed="rId5"/>
                <a:stretch>
                  <a:fillRect l="-362" t="-1250" b="-3438"/>
                </a:stretch>
              </a:blipFill>
            </p:spPr>
            <p:txBody>
              <a:bodyPr/>
              <a:lstStyle/>
              <a:p>
                <a:r>
                  <a:rPr lang="en-US">
                    <a:noFill/>
                  </a:rPr>
                  <a:t> </a:t>
                </a:r>
              </a:p>
            </p:txBody>
          </p:sp>
        </mc:Fallback>
      </mc:AlternateContent>
      <p:sp>
        <p:nvSpPr>
          <p:cNvPr id="38"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1222803" y="4707024"/>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=.005</a:t>
            </a:r>
            <a:endParaRPr lang="en-US" sz="1400" baseline="-25000" dirty="0">
              <a:solidFill>
                <a:sysClr val="windowText" lastClr="000000"/>
              </a:solidFill>
              <a:latin typeface="Calibri" panose="020F0502020204030204" pitchFamily="34" charset="0"/>
            </a:endParaRPr>
          </a:p>
        </p:txBody>
      </p:sp>
    </p:spTree>
    <p:extLst>
      <p:ext uri="{BB962C8B-B14F-4D97-AF65-F5344CB8AC3E}">
        <p14:creationId xmlns:p14="http://schemas.microsoft.com/office/powerpoint/2010/main" val="3374883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9" grpId="0"/>
      <p:bldP spid="34" grpId="0"/>
      <p:bldP spid="35" grpId="0"/>
      <p:bldP spid="36"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9187" y="401970"/>
            <a:ext cx="11177848" cy="727846"/>
          </a:xfrm>
          <a:ln>
            <a:noFill/>
          </a:ln>
        </p:spPr>
        <p:txBody>
          <a:bodyPr>
            <a:normAutofit/>
          </a:bodyPr>
          <a:lstStyle/>
          <a:p>
            <a:r>
              <a:rPr lang="en-US" sz="3600" dirty="0">
                <a:solidFill>
                  <a:schemeClr val="accent1"/>
                </a:solidFill>
              </a:rPr>
              <a:t>JIT 21 – Hypothesis Test for mean </a:t>
            </a:r>
            <a:r>
              <a:rPr lang="en-US" sz="3600" dirty="0">
                <a:solidFill>
                  <a:schemeClr val="accent1"/>
                </a:solidFill>
                <a:sym typeface="Symbol" pitchFamily="18" charset="2"/>
              </a:rPr>
              <a:t>, large sample</a:t>
            </a:r>
          </a:p>
        </p:txBody>
      </p:sp>
      <p:sp>
        <p:nvSpPr>
          <p:cNvPr id="4" name="TextBox 3">
            <a:extLst>
              <a:ext uri="{FF2B5EF4-FFF2-40B4-BE49-F238E27FC236}">
                <a16:creationId xmlns:a16="http://schemas.microsoft.com/office/drawing/2014/main" id="{0BC71E3E-4D63-9405-3855-23FD74A44E13}"/>
              </a:ext>
            </a:extLst>
          </p:cNvPr>
          <p:cNvSpPr txBox="1"/>
          <p:nvPr/>
        </p:nvSpPr>
        <p:spPr>
          <a:xfrm>
            <a:off x="439187" y="1360711"/>
            <a:ext cx="10013577" cy="1409748"/>
          </a:xfrm>
          <a:prstGeom prst="roundRect">
            <a:avLst/>
          </a:prstGeom>
          <a:noFill/>
          <a:ln>
            <a:solidFill>
              <a:schemeClr val="accent1"/>
            </a:solidFill>
          </a:ln>
        </p:spPr>
        <p:txBody>
          <a:bodyPr wrap="square">
            <a:spAutoFit/>
          </a:bodyPr>
          <a:lstStyle/>
          <a:p>
            <a:pPr marL="533400" indent="-533400">
              <a:lnSpc>
                <a:spcPct val="80000"/>
              </a:lnSpc>
              <a:buNone/>
            </a:pPr>
            <a:r>
              <a:rPr lang="en-US" sz="2400" dirty="0">
                <a:latin typeface="+mn-lt"/>
                <a:sym typeface="Symbol" pitchFamily="18" charset="2"/>
              </a:rPr>
              <a:t>The true mean stopping distance for an automobile has been 65’.  A new brake system has been developed – determine if it is more effective than the old.  Take n = 64 observations, x bar is 63.5’.  Assume sigma is known and the same as the old at 4.0’.  </a:t>
            </a:r>
          </a:p>
        </p:txBody>
      </p:sp>
      <p:sp>
        <p:nvSpPr>
          <p:cNvPr id="6" name="TextBox 5">
            <a:extLst>
              <a:ext uri="{FF2B5EF4-FFF2-40B4-BE49-F238E27FC236}">
                <a16:creationId xmlns:a16="http://schemas.microsoft.com/office/drawing/2014/main" id="{ED76ADE7-F39E-47A6-5A39-3DA9D616BB3C}"/>
              </a:ext>
            </a:extLst>
          </p:cNvPr>
          <p:cNvSpPr txBox="1"/>
          <p:nvPr/>
        </p:nvSpPr>
        <p:spPr>
          <a:xfrm>
            <a:off x="0" y="3103227"/>
            <a:ext cx="11305309" cy="2456057"/>
          </a:xfrm>
          <a:prstGeom prst="rect">
            <a:avLst/>
          </a:prstGeom>
          <a:noFill/>
        </p:spPr>
        <p:txBody>
          <a:bodyPr wrap="square">
            <a:spAutoFit/>
          </a:bodyPr>
          <a:lstStyle/>
          <a:p>
            <a:pPr marL="990600" lvl="1" indent="-533400">
              <a:lnSpc>
                <a:spcPct val="80000"/>
              </a:lnSpc>
              <a:buFontTx/>
              <a:buAutoNum type="alphaLcPeriod"/>
            </a:pPr>
            <a:r>
              <a:rPr lang="en-US" dirty="0">
                <a:latin typeface="+mn-lt"/>
                <a:sym typeface="Symbol" pitchFamily="18" charset="2"/>
              </a:rPr>
              <a:t>Set up Ho and Ha in terms of the business application.</a:t>
            </a:r>
          </a:p>
          <a:p>
            <a:pPr marL="990600" lvl="1" indent="-533400">
              <a:lnSpc>
                <a:spcPct val="80000"/>
              </a:lnSpc>
              <a:buFontTx/>
              <a:buAutoNum type="alphaLcPeriod"/>
            </a:pPr>
            <a:endParaRPr lang="en-US" dirty="0">
              <a:latin typeface="+mn-lt"/>
              <a:sym typeface="Symbol" pitchFamily="18" charset="2"/>
            </a:endParaRPr>
          </a:p>
          <a:p>
            <a:pPr marL="990600" lvl="1" indent="-533400">
              <a:lnSpc>
                <a:spcPct val="80000"/>
              </a:lnSpc>
              <a:buFontTx/>
              <a:buAutoNum type="alphaLcPeriod"/>
            </a:pPr>
            <a:r>
              <a:rPr lang="en-US" dirty="0">
                <a:latin typeface="+mn-lt"/>
                <a:sym typeface="Symbol" pitchFamily="18" charset="2"/>
              </a:rPr>
              <a:t>Identify Type I and II errors and potential costs.  Which is worse?  Do you think a small (.01), medium (.05), or large (.10) alpha is more appropriate?</a:t>
            </a:r>
          </a:p>
          <a:p>
            <a:pPr marL="990600" lvl="1" indent="-533400">
              <a:lnSpc>
                <a:spcPct val="80000"/>
              </a:lnSpc>
              <a:buFontTx/>
              <a:buAutoNum type="alphaLcPeriod"/>
            </a:pPr>
            <a:endParaRPr lang="en-US" dirty="0">
              <a:latin typeface="+mn-lt"/>
              <a:sym typeface="Symbol" pitchFamily="18" charset="2"/>
            </a:endParaRPr>
          </a:p>
          <a:p>
            <a:pPr marL="990600" lvl="1" indent="-533400">
              <a:lnSpc>
                <a:spcPct val="80000"/>
              </a:lnSpc>
              <a:buFontTx/>
              <a:buAutoNum type="alphaLcPeriod"/>
            </a:pPr>
            <a:r>
              <a:rPr lang="en-US" dirty="0">
                <a:latin typeface="+mn-lt"/>
              </a:rPr>
              <a:t>Test at the 0.05 level of significance.  </a:t>
            </a:r>
            <a:r>
              <a:rPr lang="en-US" b="1" dirty="0">
                <a:latin typeface="+mn-lt"/>
              </a:rPr>
              <a:t>Show all steps</a:t>
            </a:r>
            <a:r>
              <a:rPr lang="en-US" dirty="0">
                <a:latin typeface="+mn-lt"/>
              </a:rPr>
              <a:t>: set up the null and alternative hypothesis and make a determination based on the p-value approach. Show the calculations in R.</a:t>
            </a:r>
          </a:p>
        </p:txBody>
      </p:sp>
      <p:sp>
        <p:nvSpPr>
          <p:cNvPr id="3" name="TextBox 2">
            <a:extLst>
              <a:ext uri="{FF2B5EF4-FFF2-40B4-BE49-F238E27FC236}">
                <a16:creationId xmlns:a16="http://schemas.microsoft.com/office/drawing/2014/main" id="{43FD0BA4-97D1-C7AC-428E-8D3B2EEBA797}"/>
              </a:ext>
            </a:extLst>
          </p:cNvPr>
          <p:cNvSpPr txBox="1"/>
          <p:nvPr/>
        </p:nvSpPr>
        <p:spPr>
          <a:xfrm>
            <a:off x="439187" y="5691997"/>
            <a:ext cx="7592986" cy="400110"/>
          </a:xfrm>
          <a:prstGeom prst="rect">
            <a:avLst/>
          </a:prstGeom>
          <a:noFill/>
        </p:spPr>
        <p:txBody>
          <a:bodyPr wrap="square">
            <a:spAutoFit/>
          </a:bodyPr>
          <a:lstStyle/>
          <a:p>
            <a:r>
              <a:rPr lang="en-US" sz="2000" i="1" dirty="0">
                <a:latin typeface="+mn-lt"/>
              </a:rPr>
              <a:t>(If you have extra time, try the critical value approach)</a:t>
            </a:r>
          </a:p>
        </p:txBody>
      </p:sp>
    </p:spTree>
    <p:extLst>
      <p:ext uri="{BB962C8B-B14F-4D97-AF65-F5344CB8AC3E}">
        <p14:creationId xmlns:p14="http://schemas.microsoft.com/office/powerpoint/2010/main" val="37257115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042" y="2740463"/>
            <a:ext cx="6193220" cy="1621329"/>
          </a:xfrm>
          <a:ln>
            <a:noFill/>
          </a:ln>
        </p:spPr>
        <p:txBody>
          <a:bodyPr>
            <a:normAutofit fontScale="90000"/>
          </a:bodyPr>
          <a:lstStyle/>
          <a:p>
            <a:pPr algn="ctr"/>
            <a:r>
              <a:rPr lang="en-US" dirty="0"/>
              <a:t>Hypothesis Test for Mean</a:t>
            </a:r>
            <a:br>
              <a:rPr lang="en-US" dirty="0"/>
            </a:br>
            <a:r>
              <a:rPr lang="en-US" dirty="0"/>
              <a:t>Small Sample</a:t>
            </a:r>
          </a:p>
        </p:txBody>
      </p:sp>
    </p:spTree>
    <p:extLst>
      <p:ext uri="{BB962C8B-B14F-4D97-AF65-F5344CB8AC3E}">
        <p14:creationId xmlns:p14="http://schemas.microsoft.com/office/powerpoint/2010/main" val="368875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F26-9F3F-4693-4CCD-57ACEA511C00}"/>
              </a:ext>
            </a:extLst>
          </p:cNvPr>
          <p:cNvSpPr>
            <a:spLocks noGrp="1"/>
          </p:cNvSpPr>
          <p:nvPr>
            <p:ph type="title"/>
          </p:nvPr>
        </p:nvSpPr>
        <p:spPr>
          <a:xfrm>
            <a:off x="838200" y="4916"/>
            <a:ext cx="10515600" cy="1325563"/>
          </a:xfrm>
        </p:spPr>
        <p:txBody>
          <a:bodyPr/>
          <a:lstStyle/>
          <a:p>
            <a:r>
              <a:rPr lang="en-US" dirty="0"/>
              <a:t>Course Points &amp; Grading (from Syllabus)</a:t>
            </a:r>
          </a:p>
        </p:txBody>
      </p:sp>
      <p:pic>
        <p:nvPicPr>
          <p:cNvPr id="7" name="Picture 6" descr="Syllabus snippet grading table">
            <a:extLs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914400" y="3808567"/>
            <a:ext cx="9629775" cy="2419350"/>
          </a:xfrm>
          <a:prstGeom prst="rect">
            <a:avLst/>
          </a:prstGeom>
        </p:spPr>
      </p:pic>
      <p:pic>
        <p:nvPicPr>
          <p:cNvPr id="3" name="Picture 2">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14400" y="1236961"/>
            <a:ext cx="8271678" cy="2362200"/>
          </a:xfrm>
          <a:prstGeom prst="rect">
            <a:avLst/>
          </a:prstGeom>
        </p:spPr>
      </p:pic>
    </p:spTree>
    <p:extLst>
      <p:ext uri="{BB962C8B-B14F-4D97-AF65-F5344CB8AC3E}">
        <p14:creationId xmlns:p14="http://schemas.microsoft.com/office/powerpoint/2010/main" val="931776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3BFE-D0A3-6472-ACFE-557E8FA8E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CE960-EB7E-E9D7-83FF-4B032245629F}"/>
              </a:ext>
            </a:extLst>
          </p:cNvPr>
          <p:cNvSpPr>
            <a:spLocks noGrp="1"/>
          </p:cNvSpPr>
          <p:nvPr>
            <p:ph type="title"/>
          </p:nvPr>
        </p:nvSpPr>
        <p:spPr>
          <a:xfrm>
            <a:off x="740175" y="250824"/>
            <a:ext cx="10600615" cy="788557"/>
          </a:xfrm>
          <a:ln>
            <a:noFill/>
          </a:ln>
        </p:spPr>
        <p:txBody>
          <a:bodyPr>
            <a:normAutofit fontScale="90000"/>
          </a:bodyPr>
          <a:lstStyle/>
          <a:p>
            <a:r>
              <a:rPr lang="en-US" dirty="0"/>
              <a:t>Hypothesis Testing Overview – Small Sample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509F6CC-EBCA-7FDB-44B2-AA1465808EA2}"/>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C509F6CC-EBCA-7FDB-44B2-AA1465808EA2}"/>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
        <p:nvSpPr>
          <p:cNvPr id="5" name="Rounded Rectangle 3">
            <a:extLst>
              <a:ext uri="{FF2B5EF4-FFF2-40B4-BE49-F238E27FC236}">
                <a16:creationId xmlns:a16="http://schemas.microsoft.com/office/drawing/2014/main" id="{ECB1F8C0-838C-CEE4-B473-2E114B206406}"/>
              </a:ext>
              <a:ext uri="{C183D7F6-B498-43B3-948B-1728B52AA6E4}">
                <adec:decorative xmlns:adec="http://schemas.microsoft.com/office/drawing/2017/decorative" val="1"/>
              </a:ext>
            </a:extLst>
          </p:cNvPr>
          <p:cNvSpPr/>
          <p:nvPr/>
        </p:nvSpPr>
        <p:spPr>
          <a:xfrm>
            <a:off x="3474626" y="3747775"/>
            <a:ext cx="3478924" cy="87235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73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pper region shaded, alpha=.05."/>
          <p:cNvPicPr>
            <a:picLocks noChangeAspect="1"/>
          </p:cNvPicPr>
          <p:nvPr/>
        </p:nvPicPr>
        <p:blipFill>
          <a:blip r:embed="rId3"/>
          <a:stretch>
            <a:fillRect/>
          </a:stretch>
        </p:blipFill>
        <p:spPr>
          <a:xfrm>
            <a:off x="683203" y="3494904"/>
            <a:ext cx="2656925" cy="2592384"/>
          </a:xfrm>
          <a:prstGeom prst="rect">
            <a:avLst/>
          </a:prstGeom>
        </p:spPr>
      </p:pic>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511629" y="301535"/>
            <a:ext cx="9693915" cy="647699"/>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75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Application – Hypothesis Test for Mean, Small Sample</a:t>
            </a:r>
          </a:p>
        </p:txBody>
      </p:sp>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3635398" y="4640121"/>
            <a:ext cx="4144216" cy="1283169"/>
          </a:xfrm>
          <a:prstGeom prst="rect">
            <a:avLst/>
          </a:prstGeom>
          <a:solidFill>
            <a:schemeClr val="bg1">
              <a:alpha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400" u="sng" dirty="0">
                <a:solidFill>
                  <a:schemeClr val="accent1"/>
                </a:solidFill>
              </a:rPr>
              <a:t>R Script</a:t>
            </a:r>
          </a:p>
          <a:p>
            <a:r>
              <a:rPr lang="en-US" sz="1400" dirty="0">
                <a:solidFill>
                  <a:schemeClr val="accent1"/>
                </a:solidFill>
              </a:rPr>
              <a:t>#pvalue approach</a:t>
            </a:r>
          </a:p>
          <a:p>
            <a:r>
              <a:rPr lang="en-US" sz="1400" dirty="0" err="1">
                <a:solidFill>
                  <a:schemeClr val="accent1"/>
                </a:solidFill>
              </a:rPr>
              <a:t>xbar</a:t>
            </a:r>
            <a:r>
              <a:rPr lang="en-US" sz="1400" dirty="0">
                <a:solidFill>
                  <a:schemeClr val="accent1"/>
                </a:solidFill>
              </a:rPr>
              <a:t> &lt;- 432; mu0 &lt;-420; s &lt;- 26.49; n &lt;- 16</a:t>
            </a:r>
          </a:p>
          <a:p>
            <a:r>
              <a:rPr lang="en-US" sz="1400" dirty="0">
                <a:solidFill>
                  <a:schemeClr val="accent1"/>
                </a:solidFill>
              </a:rPr>
              <a:t>se &lt;- s / sqrt(n)</a:t>
            </a:r>
          </a:p>
          <a:p>
            <a:r>
              <a:rPr lang="en-US" sz="1400" dirty="0" err="1">
                <a:solidFill>
                  <a:schemeClr val="accent1"/>
                </a:solidFill>
              </a:rPr>
              <a:t>tobs</a:t>
            </a:r>
            <a:r>
              <a:rPr lang="en-US" sz="1400" dirty="0">
                <a:solidFill>
                  <a:schemeClr val="accent1"/>
                </a:solidFill>
              </a:rPr>
              <a:t> &lt;-  (xbar-mu0)/se</a:t>
            </a:r>
          </a:p>
          <a:p>
            <a:r>
              <a:rPr lang="en-US" sz="1400" dirty="0" err="1">
                <a:solidFill>
                  <a:schemeClr val="accent1"/>
                </a:solidFill>
              </a:rPr>
              <a:t>pvalue</a:t>
            </a:r>
            <a:r>
              <a:rPr lang="en-US" sz="1400" dirty="0">
                <a:solidFill>
                  <a:schemeClr val="accent1"/>
                </a:solidFill>
              </a:rPr>
              <a:t> &lt;- 1-pt( </a:t>
            </a:r>
            <a:r>
              <a:rPr lang="en-US" sz="1400" dirty="0" err="1">
                <a:solidFill>
                  <a:schemeClr val="accent1"/>
                </a:solidFill>
              </a:rPr>
              <a:t>tobs</a:t>
            </a:r>
            <a:r>
              <a:rPr lang="en-US" sz="1400" dirty="0">
                <a:solidFill>
                  <a:schemeClr val="accent1"/>
                </a:solidFill>
              </a:rPr>
              <a:t> , </a:t>
            </a:r>
            <a:r>
              <a:rPr lang="en-US" sz="1400" dirty="0" err="1">
                <a:solidFill>
                  <a:schemeClr val="accent1"/>
                </a:solidFill>
              </a:rPr>
              <a:t>df</a:t>
            </a:r>
            <a:r>
              <a:rPr lang="en-US" sz="1400" dirty="0">
                <a:solidFill>
                  <a:schemeClr val="accent1"/>
                </a:solidFill>
              </a:rPr>
              <a:t>=n-1) # 0.045</a:t>
            </a:r>
          </a:p>
        </p:txBody>
      </p:sp>
      <p:sp>
        <p:nvSpPr>
          <p:cNvPr id="2" name="Rectangle: Rounded Corners 1"/>
          <p:cNvSpPr/>
          <p:nvPr/>
        </p:nvSpPr>
        <p:spPr>
          <a:xfrm>
            <a:off x="584365" y="1047141"/>
            <a:ext cx="10462423" cy="1328023"/>
          </a:xfrm>
          <a:prstGeom prst="roundRect">
            <a:avLst/>
          </a:prstGeom>
          <a:solidFill>
            <a:schemeClr val="accent2"/>
          </a:solidFill>
          <a:ln>
            <a:solidFill>
              <a:schemeClr val="accent1"/>
            </a:solidFill>
          </a:ln>
        </p:spPr>
        <p:txBody>
          <a:bodyPr wrap="square">
            <a:spAutoFit/>
          </a:bodyPr>
          <a:lstStyle/>
          <a:p>
            <a:r>
              <a:rPr lang="en-US" sz="1800" dirty="0">
                <a:latin typeface="Arial" panose="020B0604020202020204" pitchFamily="34" charset="0"/>
              </a:rPr>
              <a:t>Accounts payable measures time it takes to pay an invoice has historically taken seven minutes (420 seconds). Assume the population is approximately normal. A financial analyst measures recent data from a new system of n=16 observations, x bar = 432, s = 26.49 seconds.  Test at the 0.05 level whether a new financial system makes the process less efficient. What about the 0.01 level?</a:t>
            </a:r>
          </a:p>
        </p:txBody>
      </p:sp>
      <mc:AlternateContent xmlns:mc="http://schemas.openxmlformats.org/markup-compatibility/2006" xmlns:a14="http://schemas.microsoft.com/office/drawing/2010/main">
        <mc:Choice Requires="a14">
          <p:sp>
            <p:nvSpPr>
              <p:cNvPr id="36" name="Rectangle 35"/>
              <p:cNvSpPr/>
              <p:nvPr/>
            </p:nvSpPr>
            <p:spPr>
              <a:xfrm>
                <a:off x="3635398" y="2641304"/>
                <a:ext cx="7139275" cy="1707199"/>
              </a:xfrm>
              <a:prstGeom prst="rect">
                <a:avLst/>
              </a:prstGeom>
            </p:spPr>
            <p:txBody>
              <a:bodyPr wrap="square">
                <a:spAutoFit/>
              </a:bodyPr>
              <a:lstStyle/>
              <a:p>
                <a:pPr marL="342900" indent="-342900">
                  <a:buFont typeface="+mj-lt"/>
                  <a:buAutoNum type="arabicPeriod"/>
                </a:pPr>
                <a:r>
                  <a:rPr lang="en-US" sz="1600" dirty="0">
                    <a:latin typeface="Arial" panose="020B0604020202020204" pitchFamily="34" charset="0"/>
                  </a:rPr>
                  <a:t>One-tailed test with </a:t>
                </a:r>
                <a:r>
                  <a:rPr lang="en-US" sz="16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=0.05. Small sample as n=16&lt;30.</a:t>
                </a:r>
              </a:p>
              <a:p>
                <a:pPr marL="342900" indent="-342900">
                  <a:buFont typeface="+mj-lt"/>
                  <a:buAutoNum type="arabicPeriod"/>
                </a:pPr>
                <a:r>
                  <a:rPr lang="en-US" sz="1600" dirty="0">
                    <a:latin typeface="Arial" panose="020B0604020202020204" pitchFamily="34" charset="0"/>
                  </a:rPr>
                  <a:t>Calculate </a:t>
                </a:r>
                <a:r>
                  <a:rPr lang="en-US" sz="1600" dirty="0" err="1">
                    <a:latin typeface="Arial" panose="020B0604020202020204" pitchFamily="34" charset="0"/>
                  </a:rPr>
                  <a:t>t</a:t>
                </a:r>
                <a:r>
                  <a:rPr lang="en-US" sz="1600" baseline="-25000" dirty="0" err="1">
                    <a:latin typeface="Arial" panose="020B0604020202020204" pitchFamily="34" charset="0"/>
                  </a:rPr>
                  <a:t>obs</a:t>
                </a:r>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b="0" i="1" smtClean="0">
                            <a:latin typeface="Cambria Math" panose="02040503050406030204" pitchFamily="18" charset="0"/>
                          </a:rPr>
                          <m:t>𝑠</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den>
                    </m:f>
                  </m:oMath>
                </a14:m>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432−420</m:t>
                        </m:r>
                      </m:num>
                      <m:den>
                        <m:r>
                          <a:rPr lang="en-US" sz="1600" b="0" i="1" smtClean="0">
                            <a:latin typeface="Cambria Math" panose="02040503050406030204" pitchFamily="18" charset="0"/>
                          </a:rPr>
                          <m:t>26.49</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16</m:t>
                            </m:r>
                          </m:e>
                        </m:rad>
                      </m:den>
                    </m:f>
                  </m:oMath>
                </a14:m>
                <a:r>
                  <a:rPr lang="en-US" sz="1600" dirty="0">
                    <a:latin typeface="Arial" panose="020B0604020202020204" pitchFamily="34" charset="0"/>
                  </a:rPr>
                  <a:t> = 1.812</a:t>
                </a:r>
              </a:p>
              <a:p>
                <a:pPr marL="342900" indent="-342900">
                  <a:buFont typeface="+mj-lt"/>
                  <a:buAutoNum type="arabicPeriod"/>
                </a:pPr>
                <a:r>
                  <a:rPr lang="en-US" sz="1600" dirty="0">
                    <a:latin typeface="Arial" panose="020B0604020202020204" pitchFamily="34" charset="0"/>
                  </a:rPr>
                  <a:t>Calculate p-value = 1 - </a:t>
                </a:r>
                <a:r>
                  <a:rPr lang="en-US" sz="1600" dirty="0" err="1">
                    <a:latin typeface="Arial" panose="020B0604020202020204" pitchFamily="34" charset="0"/>
                  </a:rPr>
                  <a:t>pt</a:t>
                </a:r>
                <a:r>
                  <a:rPr lang="en-US" sz="1600" dirty="0">
                    <a:latin typeface="Arial" panose="020B0604020202020204" pitchFamily="34" charset="0"/>
                  </a:rPr>
                  <a:t>( </a:t>
                </a:r>
                <a:r>
                  <a:rPr lang="en-US" sz="1600" dirty="0" err="1">
                    <a:latin typeface="Arial" panose="020B0604020202020204" pitchFamily="34" charset="0"/>
                  </a:rPr>
                  <a:t>t</a:t>
                </a:r>
                <a:r>
                  <a:rPr lang="en-US" sz="1600" baseline="-25000" dirty="0" err="1">
                    <a:latin typeface="Arial" panose="020B0604020202020204" pitchFamily="34" charset="0"/>
                  </a:rPr>
                  <a:t>obs</a:t>
                </a:r>
                <a:r>
                  <a:rPr lang="en-US" sz="1600" dirty="0">
                    <a:latin typeface="Arial" panose="020B0604020202020204" pitchFamily="34" charset="0"/>
                  </a:rPr>
                  <a:t> , </a:t>
                </a:r>
                <a:r>
                  <a:rPr lang="en-US" sz="1600" dirty="0" err="1">
                    <a:latin typeface="Arial" panose="020B0604020202020204" pitchFamily="34" charset="0"/>
                  </a:rPr>
                  <a:t>df</a:t>
                </a:r>
                <a:r>
                  <a:rPr lang="en-US" sz="1600" dirty="0">
                    <a:latin typeface="Arial" panose="020B0604020202020204" pitchFamily="34" charset="0"/>
                  </a:rPr>
                  <a:t>=16-1) = 0.045</a:t>
                </a:r>
              </a:p>
              <a:p>
                <a:pPr marL="342900" indent="-342900">
                  <a:buFont typeface="+mj-lt"/>
                  <a:buAutoNum type="arabicPeriod"/>
                </a:pPr>
                <a:r>
                  <a:rPr lang="en-US" sz="1600" dirty="0">
                    <a:latin typeface="Arial" panose="020B0604020202020204" pitchFamily="34" charset="0"/>
                  </a:rPr>
                  <a:t>Since 0.045 &lt;  0.05, </a:t>
                </a:r>
                <a:r>
                  <a:rPr lang="en-US" sz="1600" u="sng" dirty="0">
                    <a:latin typeface="Arial" panose="020B0604020202020204" pitchFamily="34" charset="0"/>
                  </a:rPr>
                  <a:t>reject </a:t>
                </a:r>
                <a:r>
                  <a:rPr lang="en-US" sz="1600" dirty="0">
                    <a:latin typeface="Arial" panose="020B0604020202020204" pitchFamily="34" charset="0"/>
                  </a:rPr>
                  <a:t>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0.05 significance level. Conclude that the new system is less efficient than before.</a:t>
                </a:r>
              </a:p>
              <a:p>
                <a:pPr marL="800100" lvl="1" indent="-342900">
                  <a:buFont typeface="Arial" panose="020B0604020202020204" pitchFamily="34" charset="0"/>
                  <a:buChar char="•"/>
                </a:pPr>
                <a:r>
                  <a:rPr lang="en-US" sz="1600" dirty="0">
                    <a:latin typeface="Arial" panose="020B0604020202020204" pitchFamily="34" charset="0"/>
                  </a:rPr>
                  <a:t>Since 0.045 &gt; 0.01, </a:t>
                </a:r>
                <a:r>
                  <a:rPr lang="en-US" sz="1600" u="sng" dirty="0">
                    <a:latin typeface="Arial" panose="020B0604020202020204" pitchFamily="34" charset="0"/>
                  </a:rPr>
                  <a:t>fail to reject</a:t>
                </a:r>
                <a:r>
                  <a:rPr lang="en-US" sz="1600" dirty="0">
                    <a:latin typeface="Arial" panose="020B0604020202020204" pitchFamily="34" charset="0"/>
                  </a:rPr>
                  <a:t> 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0.01 significance level</a:t>
                </a:r>
              </a:p>
            </p:txBody>
          </p:sp>
        </mc:Choice>
        <mc:Fallback xmlns="">
          <p:sp>
            <p:nvSpPr>
              <p:cNvPr id="36" name="Rectangle 35"/>
              <p:cNvSpPr>
                <a:spLocks noRot="1" noChangeAspect="1" noMove="1" noResize="1" noEditPoints="1" noAdjustHandles="1" noChangeArrowheads="1" noChangeShapeType="1" noTextEdit="1"/>
              </p:cNvSpPr>
              <p:nvPr/>
            </p:nvSpPr>
            <p:spPr>
              <a:xfrm>
                <a:off x="3635398" y="2641304"/>
                <a:ext cx="7139275" cy="1707199"/>
              </a:xfrm>
              <a:prstGeom prst="rect">
                <a:avLst/>
              </a:prstGeom>
              <a:blipFill>
                <a:blip r:embed="rId4"/>
                <a:stretch>
                  <a:fillRect l="-342" t="-1429" b="-3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945726" y="2603563"/>
                <a:ext cx="2394402" cy="707886"/>
              </a:xfrm>
              <a:prstGeom prst="rect">
                <a:avLst/>
              </a:prstGeom>
            </p:spPr>
            <p:txBody>
              <a:bodyPr wrap="square">
                <a:spAutoFit/>
              </a:bodyPr>
              <a:lstStyle/>
              <a:p>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r>
                      <m:rPr>
                        <m:sty m:val="p"/>
                      </m:rPr>
                      <a:rPr lang="en-US" sz="2000" baseline="-25000">
                        <a:solidFill>
                          <a:srgbClr val="000000"/>
                        </a:solidFill>
                        <a:latin typeface="Cambria Math" panose="02040503050406030204" pitchFamily="18" charset="0"/>
                      </a:rPr>
                      <m:t>invoice</m:t>
                    </m:r>
                  </m:oMath>
                </a14:m>
                <a:r>
                  <a:rPr lang="en-US" sz="2000" dirty="0">
                    <a:latin typeface="Arial" panose="020B0604020202020204" pitchFamily="34" charset="0"/>
                  </a:rPr>
                  <a:t> </a:t>
                </a:r>
                <a:r>
                  <a:rPr lang="en-US" sz="2000" dirty="0">
                    <a:latin typeface="+mn-lt"/>
                    <a:ea typeface="Segoe UI Symbol" panose="020B0502040204020203" pitchFamily="34" charset="0"/>
                  </a:rPr>
                  <a:t>≤</a:t>
                </a:r>
                <a:r>
                  <a:rPr lang="en-US" sz="2000" dirty="0">
                    <a:latin typeface="Arial" panose="020B0604020202020204" pitchFamily="34" charset="0"/>
                  </a:rPr>
                  <a:t>  420</a:t>
                </a:r>
              </a:p>
              <a:p>
                <a:r>
                  <a:rPr lang="en-US" sz="2000" dirty="0">
                    <a:latin typeface="Arial" panose="020B0604020202020204" pitchFamily="34" charset="0"/>
                  </a:rPr>
                  <a:t>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r>
                      <m:rPr>
                        <m:sty m:val="p"/>
                      </m:rPr>
                      <a:rPr lang="en-US" sz="2000" b="0" i="0" baseline="-25000" smtClean="0">
                        <a:solidFill>
                          <a:srgbClr val="000000"/>
                        </a:solidFill>
                        <a:latin typeface="Cambria Math" panose="02040503050406030204" pitchFamily="18" charset="0"/>
                      </a:rPr>
                      <m:t>invoice</m:t>
                    </m:r>
                  </m:oMath>
                </a14:m>
                <a:r>
                  <a:rPr lang="en-US" sz="2000" dirty="0">
                    <a:latin typeface="Arial" panose="020B0604020202020204" pitchFamily="34" charset="0"/>
                  </a:rPr>
                  <a:t> &gt;  420</a:t>
                </a:r>
              </a:p>
            </p:txBody>
          </p:sp>
        </mc:Choice>
        <mc:Fallback xmlns="">
          <p:sp>
            <p:nvSpPr>
              <p:cNvPr id="13" name="Rectangle 12"/>
              <p:cNvSpPr>
                <a:spLocks noRot="1" noChangeAspect="1" noMove="1" noResize="1" noEditPoints="1" noAdjustHandles="1" noChangeArrowheads="1" noChangeShapeType="1" noTextEdit="1"/>
              </p:cNvSpPr>
              <p:nvPr/>
            </p:nvSpPr>
            <p:spPr>
              <a:xfrm>
                <a:off x="945726" y="2603563"/>
                <a:ext cx="2394402" cy="707886"/>
              </a:xfrm>
              <a:prstGeom prst="rect">
                <a:avLst/>
              </a:prstGeom>
              <a:blipFill>
                <a:blip r:embed="rId5"/>
                <a:stretch>
                  <a:fillRect l="-2545" t="-3448" b="-15517"/>
                </a:stretch>
              </a:blipFill>
            </p:spPr>
            <p:txBody>
              <a:bodyPr/>
              <a:lstStyle/>
              <a:p>
                <a:r>
                  <a:rPr lang="en-US">
                    <a:noFill/>
                  </a:rPr>
                  <a:t> </a:t>
                </a:r>
              </a:p>
            </p:txBody>
          </p:sp>
        </mc:Fallback>
      </mc:AlternateContent>
      <p:sp>
        <p:nvSpPr>
          <p:cNvPr id="14" name="Text Box 45">
            <a:extLst>
              <a:ext uri="{FF2B5EF4-FFF2-40B4-BE49-F238E27FC236}">
                <a16:creationId xmlns:a16="http://schemas.microsoft.com/office/drawing/2014/main" id="{3E21095A-F739-4955-B40C-975DBDFEB5B2}"/>
              </a:ext>
            </a:extLst>
          </p:cNvPr>
          <p:cNvSpPr txBox="1">
            <a:spLocks noChangeArrowheads="1"/>
          </p:cNvSpPr>
          <p:nvPr/>
        </p:nvSpPr>
        <p:spPr bwMode="auto">
          <a:xfrm>
            <a:off x="1752675" y="4871562"/>
            <a:ext cx="820424"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Do Not Reject H</a:t>
            </a:r>
            <a:r>
              <a:rPr lang="en-US" sz="1400" baseline="-25000" dirty="0">
                <a:solidFill>
                  <a:sysClr val="windowText" lastClr="000000"/>
                </a:solidFill>
                <a:latin typeface="Calibri" panose="020F0502020204030204" pitchFamily="34" charset="0"/>
              </a:rPr>
              <a:t>0</a:t>
            </a:r>
          </a:p>
        </p:txBody>
      </p:sp>
      <p:sp>
        <p:nvSpPr>
          <p:cNvPr id="16"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2601820" y="4909171"/>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a:t>
            </a:r>
            <a:r>
              <a:rPr lang="en-US" sz="1200" dirty="0">
                <a:solidFill>
                  <a:sysClr val="windowText" lastClr="000000"/>
                </a:solidFill>
                <a:latin typeface="Calibri" panose="020F0502020204030204" pitchFamily="34" charset="0"/>
              </a:rPr>
              <a:t>=.05</a:t>
            </a:r>
            <a:endParaRPr lang="en-US" sz="1400" baseline="-25000" dirty="0">
              <a:solidFill>
                <a:sysClr val="windowText" lastClr="000000"/>
              </a:solidFill>
              <a:latin typeface="Calibri" panose="020F0502020204030204" pitchFamily="34" charset="0"/>
            </a:endParaRPr>
          </a:p>
        </p:txBody>
      </p:sp>
      <p:sp>
        <p:nvSpPr>
          <p:cNvPr id="3" name="Rectangle 2">
            <a:extLst>
              <a:ext uri="{FF2B5EF4-FFF2-40B4-BE49-F238E27FC236}">
                <a16:creationId xmlns:a16="http://schemas.microsoft.com/office/drawing/2014/main" id="{44FB65DD-7DFB-78E5-2F3D-046AECCD1DAD}"/>
              </a:ext>
            </a:extLst>
          </p:cNvPr>
          <p:cNvSpPr txBox="1">
            <a:spLocks noChangeArrowheads="1"/>
          </p:cNvSpPr>
          <p:nvPr/>
        </p:nvSpPr>
        <p:spPr>
          <a:xfrm>
            <a:off x="7908628" y="4640121"/>
            <a:ext cx="4144216" cy="1477328"/>
          </a:xfrm>
          <a:prstGeom prst="rect">
            <a:avLst/>
          </a:prstGeom>
          <a:solidFill>
            <a:schemeClr val="bg1">
              <a:alpha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400" u="sng" dirty="0">
                <a:solidFill>
                  <a:schemeClr val="accent1"/>
                </a:solidFill>
              </a:rPr>
              <a:t>R Script</a:t>
            </a:r>
          </a:p>
          <a:p>
            <a:r>
              <a:rPr lang="en-US" sz="1400" dirty="0">
                <a:solidFill>
                  <a:schemeClr val="accent1"/>
                </a:solidFill>
              </a:rPr>
              <a:t>#critical value approach</a:t>
            </a:r>
          </a:p>
          <a:p>
            <a:r>
              <a:rPr lang="en-US" sz="1400" dirty="0" err="1">
                <a:solidFill>
                  <a:schemeClr val="accent1"/>
                </a:solidFill>
              </a:rPr>
              <a:t>xbar</a:t>
            </a:r>
            <a:r>
              <a:rPr lang="en-US" sz="1400" dirty="0">
                <a:solidFill>
                  <a:schemeClr val="accent1"/>
                </a:solidFill>
              </a:rPr>
              <a:t> &lt;- 432; mu0 &lt;-420; s &lt;- 26.49; n &lt;- 16</a:t>
            </a:r>
          </a:p>
          <a:p>
            <a:r>
              <a:rPr lang="en-US" sz="1400" dirty="0">
                <a:solidFill>
                  <a:schemeClr val="accent1"/>
                </a:solidFill>
              </a:rPr>
              <a:t>se &lt;- s / sqrt(n)</a:t>
            </a:r>
          </a:p>
          <a:p>
            <a:r>
              <a:rPr lang="en-US" sz="1400" dirty="0" err="1">
                <a:solidFill>
                  <a:schemeClr val="accent1"/>
                </a:solidFill>
              </a:rPr>
              <a:t>tobs</a:t>
            </a:r>
            <a:r>
              <a:rPr lang="en-US" sz="1400" dirty="0">
                <a:solidFill>
                  <a:schemeClr val="accent1"/>
                </a:solidFill>
              </a:rPr>
              <a:t> &lt;-  (xbar-mu0)/se</a:t>
            </a:r>
          </a:p>
          <a:p>
            <a:r>
              <a:rPr lang="en-US" sz="1400" dirty="0">
                <a:solidFill>
                  <a:schemeClr val="accent1"/>
                </a:solidFill>
              </a:rPr>
              <a:t>alpha&lt;-.05; </a:t>
            </a:r>
            <a:r>
              <a:rPr lang="en-US" sz="1400" dirty="0" err="1">
                <a:solidFill>
                  <a:schemeClr val="accent1"/>
                </a:solidFill>
              </a:rPr>
              <a:t>talpha</a:t>
            </a:r>
            <a:r>
              <a:rPr lang="en-US" sz="1400" dirty="0">
                <a:solidFill>
                  <a:schemeClr val="accent1"/>
                </a:solidFill>
              </a:rPr>
              <a:t>&lt;-qt(1-alpha,n-1) #1.753</a:t>
            </a:r>
          </a:p>
          <a:p>
            <a:r>
              <a:rPr lang="en-US" sz="1400" dirty="0">
                <a:solidFill>
                  <a:schemeClr val="accent1"/>
                </a:solidFill>
              </a:rPr>
              <a:t>alpha&lt;-.01; </a:t>
            </a:r>
            <a:r>
              <a:rPr lang="en-US" sz="1400" dirty="0" err="1">
                <a:solidFill>
                  <a:schemeClr val="accent1"/>
                </a:solidFill>
              </a:rPr>
              <a:t>talpha</a:t>
            </a:r>
            <a:r>
              <a:rPr lang="en-US" sz="1400" dirty="0">
                <a:solidFill>
                  <a:schemeClr val="accent1"/>
                </a:solidFill>
              </a:rPr>
              <a:t>&lt;-qt(1-alpha,n-1) #2.602</a:t>
            </a:r>
          </a:p>
        </p:txBody>
      </p:sp>
      <p:sp>
        <p:nvSpPr>
          <p:cNvPr id="5" name="TextBox 4">
            <a:extLst>
              <a:ext uri="{FF2B5EF4-FFF2-40B4-BE49-F238E27FC236}">
                <a16:creationId xmlns:a16="http://schemas.microsoft.com/office/drawing/2014/main" id="{7C0E7051-E9D5-07EE-E4CA-3EC58A85FA94}"/>
              </a:ext>
            </a:extLst>
          </p:cNvPr>
          <p:cNvSpPr txBox="1"/>
          <p:nvPr/>
        </p:nvSpPr>
        <p:spPr>
          <a:xfrm>
            <a:off x="3635398" y="5942300"/>
            <a:ext cx="3988352" cy="338554"/>
          </a:xfrm>
          <a:prstGeom prst="rect">
            <a:avLst/>
          </a:prstGeom>
          <a:noFill/>
        </p:spPr>
        <p:txBody>
          <a:bodyPr wrap="square" rtlCol="0">
            <a:spAutoFit/>
          </a:bodyPr>
          <a:lstStyle/>
          <a:p>
            <a:r>
              <a:rPr lang="en-US" sz="1600" dirty="0">
                <a:latin typeface="Arial" panose="020B0604020202020204" pitchFamily="34" charset="0"/>
              </a:rPr>
              <a:t>Same conclusion under either approach.</a:t>
            </a:r>
          </a:p>
        </p:txBody>
      </p:sp>
    </p:spTree>
    <p:extLst>
      <p:ext uri="{BB962C8B-B14F-4D97-AF65-F5344CB8AC3E}">
        <p14:creationId xmlns:p14="http://schemas.microsoft.com/office/powerpoint/2010/main" val="4216929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6" grpId="0"/>
      <p:bldP spid="13" grpId="0"/>
      <p:bldP spid="14" grpId="0"/>
      <p:bldP spid="16" grpId="0"/>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36443" y="340351"/>
            <a:ext cx="10990984" cy="832554"/>
          </a:xfrm>
          <a:ln>
            <a:noFill/>
          </a:ln>
        </p:spPr>
        <p:txBody>
          <a:bodyPr>
            <a:noAutofit/>
          </a:bodyPr>
          <a:lstStyle/>
          <a:p>
            <a:r>
              <a:rPr lang="en-US" sz="3600" dirty="0"/>
              <a:t>JIT 22 – Hypothesis Test for mean µ, small sample</a:t>
            </a:r>
          </a:p>
        </p:txBody>
      </p:sp>
      <p:sp>
        <p:nvSpPr>
          <p:cNvPr id="3" name="TextBox 2">
            <a:extLst>
              <a:ext uri="{FF2B5EF4-FFF2-40B4-BE49-F238E27FC236}">
                <a16:creationId xmlns:a16="http://schemas.microsoft.com/office/drawing/2014/main" id="{CD880B79-B9EE-8B6F-F73F-BDCDB8B56BC6}"/>
              </a:ext>
            </a:extLst>
          </p:cNvPr>
          <p:cNvSpPr txBox="1"/>
          <p:nvPr/>
        </p:nvSpPr>
        <p:spPr>
          <a:xfrm>
            <a:off x="636442" y="1485444"/>
            <a:ext cx="10377922" cy="1736646"/>
          </a:xfrm>
          <a:prstGeom prst="roundRect">
            <a:avLst/>
          </a:prstGeom>
          <a:noFill/>
          <a:ln>
            <a:solidFill>
              <a:schemeClr val="accent1"/>
            </a:solidFill>
          </a:ln>
        </p:spPr>
        <p:txBody>
          <a:bodyPr wrap="square">
            <a:spAutoFit/>
          </a:bodyPr>
          <a:lstStyle/>
          <a:p>
            <a:pPr>
              <a:buFontTx/>
              <a:buNone/>
            </a:pPr>
            <a:r>
              <a:rPr lang="en-US" sz="2400" dirty="0">
                <a:latin typeface="+mn-lt"/>
              </a:rPr>
              <a:t>Gas mileage for a Toyota Camry has averaged 30 mpg in the past.  A new gasoline additive claims to significantly improve gas mileage. To test, there are n = 20 trials, x bar = 34.6 mpg, s = 18 mpg.  Assume the population of mpg is approximately normal.</a:t>
            </a:r>
          </a:p>
        </p:txBody>
      </p:sp>
      <p:sp>
        <p:nvSpPr>
          <p:cNvPr id="2" name="TextBox 1">
            <a:extLst>
              <a:ext uri="{FF2B5EF4-FFF2-40B4-BE49-F238E27FC236}">
                <a16:creationId xmlns:a16="http://schemas.microsoft.com/office/drawing/2014/main" id="{C6DF0349-3074-9386-21BB-BCB38345A045}"/>
              </a:ext>
            </a:extLst>
          </p:cNvPr>
          <p:cNvSpPr txBox="1"/>
          <p:nvPr/>
        </p:nvSpPr>
        <p:spPr>
          <a:xfrm>
            <a:off x="636442" y="3534629"/>
            <a:ext cx="10263621" cy="1877437"/>
          </a:xfrm>
          <a:prstGeom prst="rect">
            <a:avLst/>
          </a:prstGeom>
          <a:noFill/>
        </p:spPr>
        <p:txBody>
          <a:bodyPr wrap="square">
            <a:spAutoFit/>
          </a:bodyPr>
          <a:lstStyle/>
          <a:p>
            <a:pPr marL="457200" indent="-457200">
              <a:buFont typeface="+mj-lt"/>
              <a:buAutoNum type="alphaLcParenR"/>
            </a:pPr>
            <a:r>
              <a:rPr lang="en-US" sz="2400" dirty="0">
                <a:latin typeface="+mn-lt"/>
              </a:rPr>
              <a:t>Test at the 0.10 level of significance.  </a:t>
            </a:r>
            <a:r>
              <a:rPr lang="en-US" sz="2400" b="1" dirty="0">
                <a:latin typeface="+mn-lt"/>
              </a:rPr>
              <a:t>Show all steps</a:t>
            </a:r>
            <a:r>
              <a:rPr lang="en-US" sz="2400" dirty="0">
                <a:latin typeface="+mn-lt"/>
              </a:rPr>
              <a:t>: set up the null and alternative hypothesis and make a determination based on the p-value approach. Show the calculations in R.</a:t>
            </a:r>
          </a:p>
          <a:p>
            <a:pPr marL="457200" indent="-457200">
              <a:buFont typeface="+mj-lt"/>
              <a:buAutoNum type="alphaLcParenR"/>
            </a:pPr>
            <a:endParaRPr lang="en-US" i="1" dirty="0">
              <a:latin typeface="+mn-lt"/>
            </a:endParaRPr>
          </a:p>
          <a:p>
            <a:r>
              <a:rPr lang="en-US" sz="2000" i="1" dirty="0">
                <a:latin typeface="+mn-lt"/>
              </a:rPr>
              <a:t>(If you have extra time, try the critical value approach)</a:t>
            </a:r>
          </a:p>
        </p:txBody>
      </p:sp>
    </p:spTree>
    <p:extLst>
      <p:ext uri="{BB962C8B-B14F-4D97-AF65-F5344CB8AC3E}">
        <p14:creationId xmlns:p14="http://schemas.microsoft.com/office/powerpoint/2010/main" val="19902723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889" y="2793015"/>
            <a:ext cx="8179676" cy="1621329"/>
          </a:xfrm>
          <a:ln>
            <a:noFill/>
          </a:ln>
        </p:spPr>
        <p:txBody>
          <a:bodyPr>
            <a:normAutofit fontScale="90000"/>
          </a:bodyPr>
          <a:lstStyle/>
          <a:p>
            <a:pPr algn="ctr"/>
            <a:r>
              <a:rPr lang="en-US" dirty="0"/>
              <a:t>Hypothesis Test for Proportion</a:t>
            </a:r>
            <a:br>
              <a:rPr lang="en-US" dirty="0"/>
            </a:br>
            <a:r>
              <a:rPr lang="en-US" dirty="0"/>
              <a:t>(Large Sample Only – Check CLT)</a:t>
            </a:r>
          </a:p>
        </p:txBody>
      </p:sp>
    </p:spTree>
    <p:extLst>
      <p:ext uri="{BB962C8B-B14F-4D97-AF65-F5344CB8AC3E}">
        <p14:creationId xmlns:p14="http://schemas.microsoft.com/office/powerpoint/2010/main" val="227707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6530B-F40B-3010-5DBF-71E3DC89B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DEC06-7CE7-EDD4-3056-B3C1E0BDD7F4}"/>
              </a:ext>
            </a:extLst>
          </p:cNvPr>
          <p:cNvSpPr>
            <a:spLocks noGrp="1"/>
          </p:cNvSpPr>
          <p:nvPr>
            <p:ph type="title"/>
          </p:nvPr>
        </p:nvSpPr>
        <p:spPr>
          <a:xfrm>
            <a:off x="740175" y="250824"/>
            <a:ext cx="10515601" cy="788557"/>
          </a:xfrm>
          <a:ln>
            <a:noFill/>
          </a:ln>
        </p:spPr>
        <p:txBody>
          <a:bodyPr/>
          <a:lstStyle/>
          <a:p>
            <a:r>
              <a:rPr lang="en-US" dirty="0"/>
              <a:t>Hypothesis Testing Overview - Proportion</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D937BCE-D963-B9A9-50AE-1284C158F139}"/>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DD937BCE-D963-B9A9-50AE-1284C158F139}"/>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
        <p:nvSpPr>
          <p:cNvPr id="5" name="Rounded Rectangle 3">
            <a:extLst>
              <a:ext uri="{FF2B5EF4-FFF2-40B4-BE49-F238E27FC236}">
                <a16:creationId xmlns:a16="http://schemas.microsoft.com/office/drawing/2014/main" id="{549A4F8A-3CB8-9869-772E-F0C4AB7FB311}"/>
              </a:ext>
              <a:ext uri="{C183D7F6-B498-43B3-948B-1728B52AA6E4}">
                <adec:decorative xmlns:adec="http://schemas.microsoft.com/office/drawing/2017/decorative" val="1"/>
              </a:ext>
            </a:extLst>
          </p:cNvPr>
          <p:cNvSpPr/>
          <p:nvPr/>
        </p:nvSpPr>
        <p:spPr>
          <a:xfrm>
            <a:off x="7381608" y="3429000"/>
            <a:ext cx="3478924" cy="87235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470066" y="43069"/>
            <a:ext cx="10053776" cy="647699"/>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Application – Hypothesis Test for Proportion, Large Sample</a:t>
            </a:r>
          </a:p>
        </p:txBody>
      </p:sp>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3461099" y="4657949"/>
            <a:ext cx="7425280" cy="1625237"/>
          </a:xfrm>
          <a:prstGeom prst="rect">
            <a:avLst/>
          </a:prstGeom>
          <a:solidFill>
            <a:schemeClr val="bg1">
              <a:alpha val="75000"/>
            </a:schemeClr>
          </a:solid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600" u="sng" dirty="0">
                <a:solidFill>
                  <a:schemeClr val="accent1"/>
                </a:solidFill>
              </a:rPr>
              <a:t>R Script</a:t>
            </a:r>
          </a:p>
          <a:p>
            <a:r>
              <a:rPr lang="en-US" sz="1600" dirty="0">
                <a:solidFill>
                  <a:schemeClr val="accent1"/>
                </a:solidFill>
              </a:rPr>
              <a:t>p0 &lt;- 0.75; phat &lt;- 86/120; n &lt;- 120 #inputs same line with ;</a:t>
            </a:r>
          </a:p>
          <a:p>
            <a:r>
              <a:rPr lang="en-US" sz="1600" dirty="0">
                <a:solidFill>
                  <a:schemeClr val="accent1"/>
                </a:solidFill>
              </a:rPr>
              <a:t>se &lt;- </a:t>
            </a:r>
            <a:r>
              <a:rPr lang="en-US" sz="1600" dirty="0" err="1">
                <a:solidFill>
                  <a:schemeClr val="accent1"/>
                </a:solidFill>
              </a:rPr>
              <a:t>sqrt</a:t>
            </a:r>
            <a:r>
              <a:rPr lang="en-US" sz="1600" dirty="0">
                <a:solidFill>
                  <a:schemeClr val="accent1"/>
                </a:solidFill>
              </a:rPr>
              <a:t>( p0 * (1-p0) / n)</a:t>
            </a:r>
          </a:p>
          <a:p>
            <a:r>
              <a:rPr lang="en-US" sz="1600" dirty="0" err="1">
                <a:solidFill>
                  <a:schemeClr val="accent1"/>
                </a:solidFill>
              </a:rPr>
              <a:t>zobs</a:t>
            </a:r>
            <a:r>
              <a:rPr lang="en-US" sz="1600" dirty="0">
                <a:solidFill>
                  <a:schemeClr val="accent1"/>
                </a:solidFill>
              </a:rPr>
              <a:t> &lt;-  (phat-p0)/se</a:t>
            </a:r>
          </a:p>
          <a:p>
            <a:r>
              <a:rPr lang="en-US" sz="1600" dirty="0" err="1">
                <a:solidFill>
                  <a:schemeClr val="accent1"/>
                </a:solidFill>
              </a:rPr>
              <a:t>pvalue</a:t>
            </a:r>
            <a:r>
              <a:rPr lang="en-US" sz="1600" dirty="0">
                <a:solidFill>
                  <a:schemeClr val="accent1"/>
                </a:solidFill>
              </a:rPr>
              <a:t> &lt;- 2*</a:t>
            </a:r>
            <a:r>
              <a:rPr lang="en-US" sz="1600" dirty="0" err="1">
                <a:solidFill>
                  <a:schemeClr val="accent1"/>
                </a:solidFill>
              </a:rPr>
              <a:t>pnorm</a:t>
            </a:r>
            <a:r>
              <a:rPr lang="en-US" sz="1600" dirty="0">
                <a:solidFill>
                  <a:schemeClr val="accent1"/>
                </a:solidFill>
              </a:rPr>
              <a:t>( -abs(</a:t>
            </a:r>
            <a:r>
              <a:rPr lang="en-US" sz="1600" dirty="0" err="1">
                <a:solidFill>
                  <a:schemeClr val="accent1"/>
                </a:solidFill>
              </a:rPr>
              <a:t>zobs</a:t>
            </a:r>
            <a:r>
              <a:rPr lang="en-US" sz="1600" dirty="0">
                <a:solidFill>
                  <a:schemeClr val="accent1"/>
                </a:solidFill>
              </a:rPr>
              <a:t>) )</a:t>
            </a:r>
          </a:p>
          <a:p>
            <a:r>
              <a:rPr lang="en-US" sz="1600" dirty="0">
                <a:solidFill>
                  <a:schemeClr val="accent1"/>
                </a:solidFill>
              </a:rPr>
              <a:t>print(</a:t>
            </a:r>
            <a:r>
              <a:rPr lang="en-US" sz="1600" dirty="0" err="1">
                <a:solidFill>
                  <a:schemeClr val="accent1"/>
                </a:solidFill>
              </a:rPr>
              <a:t>pvalue</a:t>
            </a:r>
            <a:r>
              <a:rPr lang="en-US" sz="1600" dirty="0">
                <a:solidFill>
                  <a:schemeClr val="accent1"/>
                </a:solidFill>
              </a:rPr>
              <a:t>)</a:t>
            </a:r>
          </a:p>
          <a:p>
            <a:r>
              <a:rPr lang="en-US" sz="1600" dirty="0">
                <a:solidFill>
                  <a:schemeClr val="accent1"/>
                </a:solidFill>
              </a:rPr>
              <a:t>[1] 0.3990752</a:t>
            </a:r>
          </a:p>
        </p:txBody>
      </p:sp>
      <p:sp>
        <p:nvSpPr>
          <p:cNvPr id="2" name="Rectangle: Rounded Corners 1"/>
          <p:cNvSpPr/>
          <p:nvPr/>
        </p:nvSpPr>
        <p:spPr>
          <a:xfrm>
            <a:off x="597051" y="749499"/>
            <a:ext cx="10997897" cy="1634490"/>
          </a:xfrm>
          <a:prstGeom prst="roundRect">
            <a:avLst/>
          </a:prstGeom>
          <a:solidFill>
            <a:schemeClr val="accent2"/>
          </a:solidFill>
          <a:ln>
            <a:solidFill>
              <a:schemeClr val="accent1"/>
            </a:solidFill>
          </a:ln>
        </p:spPr>
        <p:txBody>
          <a:bodyPr wrap="square">
            <a:spAutoFit/>
          </a:bodyPr>
          <a:lstStyle/>
          <a:p>
            <a:r>
              <a:rPr lang="en-US" sz="1800" dirty="0">
                <a:latin typeface="Arial" panose="020B0604020202020204" pitchFamily="34" charset="0"/>
              </a:rPr>
              <a:t>Customer delight is defined as responses on a 7 point </a:t>
            </a:r>
            <a:r>
              <a:rPr lang="en-US" sz="1800" dirty="0" err="1">
                <a:latin typeface="Arial" panose="020B0604020202020204" pitchFamily="34" charset="0"/>
              </a:rPr>
              <a:t>likert</a:t>
            </a:r>
            <a:r>
              <a:rPr lang="en-US" sz="1800" dirty="0">
                <a:latin typeface="Arial" panose="020B0604020202020204" pitchFamily="34" charset="0"/>
              </a:rPr>
              <a:t> scale that are ‘likely’ (6) or ‘highly likely’ (7) to purchase again.  A sample of n = 120 customers is taken and x = 86 customers are likely or highly likely to purchase again.</a:t>
            </a:r>
          </a:p>
          <a:p>
            <a:endParaRPr lang="en-US" sz="1800" dirty="0">
              <a:latin typeface="Arial" panose="020B0604020202020204" pitchFamily="34" charset="0"/>
            </a:endParaRPr>
          </a:p>
          <a:p>
            <a:r>
              <a:rPr lang="en-US" sz="1800" dirty="0">
                <a:latin typeface="Arial" panose="020B0604020202020204" pitchFamily="34" charset="0"/>
              </a:rPr>
              <a:t>Is this significantly different than the long-run proportion of 0.75? Test at the 0.05 level of significance.</a:t>
            </a:r>
          </a:p>
        </p:txBody>
      </p:sp>
      <mc:AlternateContent xmlns:mc="http://schemas.openxmlformats.org/markup-compatibility/2006" xmlns:a14="http://schemas.microsoft.com/office/drawing/2010/main">
        <mc:Choice Requires="a14">
          <p:sp>
            <p:nvSpPr>
              <p:cNvPr id="36" name="Rectangle 35"/>
              <p:cNvSpPr/>
              <p:nvPr/>
            </p:nvSpPr>
            <p:spPr>
              <a:xfrm>
                <a:off x="3461100" y="2527308"/>
                <a:ext cx="8530010" cy="1945597"/>
              </a:xfrm>
              <a:prstGeom prst="rect">
                <a:avLst/>
              </a:prstGeom>
            </p:spPr>
            <p:txBody>
              <a:bodyPr wrap="square">
                <a:spAutoFit/>
              </a:bodyPr>
              <a:lstStyle/>
              <a:p>
                <a:pPr marL="342900" indent="-342900">
                  <a:buFont typeface="+mj-lt"/>
                  <a:buAutoNum type="arabicPeriod"/>
                </a:pPr>
                <a:r>
                  <a:rPr lang="en-US" sz="1800" dirty="0">
                    <a:latin typeface="Arial" panose="020B0604020202020204" pitchFamily="34" charset="0"/>
                  </a:rPr>
                  <a:t>Large sample as 120*.75=90 and 120*.25=30, both of which are &gt; 15.</a:t>
                </a:r>
              </a:p>
              <a:p>
                <a:pPr marL="342900" indent="-342900">
                  <a:buFont typeface="+mj-lt"/>
                  <a:buAutoNum type="arabicPeriod"/>
                </a:pPr>
                <a:r>
                  <a:rPr lang="en-US" sz="1800" dirty="0">
                    <a:latin typeface="Arial" panose="020B0604020202020204" pitchFamily="34" charset="0"/>
                  </a:rPr>
                  <a:t>Two-tailed test with </a:t>
                </a:r>
                <a:r>
                  <a:rPr lang="en-US" sz="1800" dirty="0">
                    <a:latin typeface="Segoe UI Symbol" panose="020B0502040204020203" pitchFamily="34" charset="0"/>
                    <a:ea typeface="Segoe UI Symbol" panose="020B0502040204020203" pitchFamily="34" charset="0"/>
                  </a:rPr>
                  <a:t>α</a:t>
                </a:r>
                <a:r>
                  <a:rPr lang="en-US" sz="1800" dirty="0">
                    <a:latin typeface="Arial" panose="020B0604020202020204" pitchFamily="34" charset="0"/>
                  </a:rPr>
                  <a:t>=0.05;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oMath>
                </a14:m>
                <a:r>
                  <a:rPr lang="en-US" sz="1800" dirty="0">
                    <a:latin typeface="Arial" panose="020B0604020202020204" pitchFamily="34" charset="0"/>
                  </a:rPr>
                  <a:t> = 86/120 = 0.716</a:t>
                </a:r>
              </a:p>
              <a:p>
                <a:pPr marL="342900" indent="-342900">
                  <a:buFont typeface="+mj-lt"/>
                  <a:buAutoNum type="arabicPeriod"/>
                </a:pPr>
                <a:r>
                  <a:rPr lang="en-US" sz="1800" dirty="0">
                    <a:latin typeface="Arial" panose="020B0604020202020204" pitchFamily="34" charset="0"/>
                  </a:rPr>
                  <a:t>Calculate </a:t>
                </a:r>
                <a:r>
                  <a:rPr lang="en-US" sz="1800" dirty="0" err="1">
                    <a:latin typeface="Arial" panose="020B0604020202020204" pitchFamily="34" charset="0"/>
                  </a:rPr>
                  <a:t>z</a:t>
                </a:r>
                <a:r>
                  <a:rPr lang="en-US" sz="1800" baseline="-25000" dirty="0" err="1">
                    <a:latin typeface="Arial" panose="020B0604020202020204" pitchFamily="34" charset="0"/>
                  </a:rPr>
                  <a:t>obs</a:t>
                </a:r>
                <a:r>
                  <a:rPr lang="en-US" sz="1800" dirty="0">
                    <a:latin typeface="Arial" panose="020B0604020202020204" pitchFamily="34" charset="0"/>
                  </a:rPr>
                  <a:t> =</a:t>
                </a:r>
                <a14:m>
                  <m:oMath xmlns:m="http://schemas.openxmlformats.org/officeDocument/2006/math">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0</m:t>
                            </m:r>
                          </m:sub>
                        </m:sSub>
                      </m:num>
                      <m:den>
                        <m:rad>
                          <m:radPr>
                            <m:degHide m:val="on"/>
                            <m:ctrlPr>
                              <a:rPr lang="en-US" sz="1800" i="1">
                                <a:latin typeface="Cambria Math" panose="02040503050406030204" pitchFamily="18" charset="0"/>
                              </a:rPr>
                            </m:ctrlPr>
                          </m:radPr>
                          <m:deg/>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0</m:t>
                                </m:r>
                              </m:sub>
                            </m:sSub>
                            <m:r>
                              <a:rPr lang="en-US" sz="1800" i="1">
                                <a:latin typeface="Cambria Math" panose="02040503050406030204" pitchFamily="18" charset="0"/>
                                <a:ea typeface="Cambria Math" panose="02040503050406030204" pitchFamily="18" charset="0"/>
                              </a:rPr>
                              <m:t>(1−</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0</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𝑛</m:t>
                            </m:r>
                          </m:e>
                        </m:rad>
                      </m:den>
                    </m:f>
                  </m:oMath>
                </a14:m>
                <a:r>
                  <a:rPr lang="en-US" sz="1800" dirty="0">
                    <a:latin typeface="Arial" panose="020B0604020202020204" pitchFamily="34" charset="0"/>
                  </a:rPr>
                  <a:t>= </a:t>
                </a:r>
                <a14:m>
                  <m:oMath xmlns:m="http://schemas.openxmlformats.org/officeDocument/2006/math">
                    <m:f>
                      <m:fPr>
                        <m:ctrlPr>
                          <a:rPr lang="en-US" sz="1800" i="1">
                            <a:latin typeface="Cambria Math" panose="02040503050406030204" pitchFamily="18" charset="0"/>
                          </a:rPr>
                        </m:ctrlPr>
                      </m:fPr>
                      <m:num>
                        <m:r>
                          <a:rPr lang="en-US" sz="1800" b="0" i="1" smtClean="0">
                            <a:latin typeface="Cambria Math" panose="02040503050406030204" pitchFamily="18" charset="0"/>
                          </a:rPr>
                          <m:t>0.716−0.75</m:t>
                        </m:r>
                      </m:num>
                      <m:den>
                        <m:rad>
                          <m:radPr>
                            <m:degHide m:val="on"/>
                            <m:ctrlPr>
                              <a:rPr lang="en-US" sz="1800" i="1">
                                <a:latin typeface="Cambria Math" panose="02040503050406030204" pitchFamily="18" charset="0"/>
                                <a:ea typeface="Cambria Math" panose="02040503050406030204" pitchFamily="18" charset="0"/>
                              </a:rPr>
                            </m:ctrlPr>
                          </m:radPr>
                          <m:deg/>
                          <m:e>
                            <m:r>
                              <a:rPr lang="en-US" sz="1800" b="0" i="1" smtClean="0">
                                <a:latin typeface="Cambria Math" panose="02040503050406030204" pitchFamily="18" charset="0"/>
                                <a:ea typeface="Cambria Math" panose="02040503050406030204" pitchFamily="18" charset="0"/>
                              </a:rPr>
                              <m:t>0.75(1−0.75)/120</m:t>
                            </m:r>
                          </m:e>
                        </m:rad>
                      </m:den>
                    </m:f>
                  </m:oMath>
                </a14:m>
                <a:r>
                  <a:rPr lang="en-US" sz="1800" dirty="0">
                    <a:latin typeface="Arial" panose="020B0604020202020204" pitchFamily="34" charset="0"/>
                  </a:rPr>
                  <a:t> =  -0.843</a:t>
                </a:r>
              </a:p>
              <a:p>
                <a:pPr marL="342900" indent="-342900">
                  <a:buFont typeface="+mj-lt"/>
                  <a:buAutoNum type="arabicPeriod"/>
                </a:pPr>
                <a:r>
                  <a:rPr lang="en-US" sz="1800" dirty="0">
                    <a:latin typeface="Arial" panose="020B0604020202020204" pitchFamily="34" charset="0"/>
                  </a:rPr>
                  <a:t>Calculate p-value = 2*</a:t>
                </a:r>
                <a:r>
                  <a:rPr lang="en-US" sz="1800" dirty="0" err="1">
                    <a:latin typeface="Arial" panose="020B0604020202020204" pitchFamily="34" charset="0"/>
                  </a:rPr>
                  <a:t>pnorm</a:t>
                </a:r>
                <a:r>
                  <a:rPr lang="en-US" sz="1800" dirty="0">
                    <a:latin typeface="Arial" panose="020B0604020202020204" pitchFamily="34" charset="0"/>
                  </a:rPr>
                  <a:t>( -abs( </a:t>
                </a:r>
                <a:r>
                  <a:rPr lang="en-US" sz="1800" dirty="0" err="1">
                    <a:latin typeface="Arial" panose="020B0604020202020204" pitchFamily="34" charset="0"/>
                  </a:rPr>
                  <a:t>z</a:t>
                </a:r>
                <a:r>
                  <a:rPr lang="en-US" sz="1800" baseline="-25000" dirty="0" err="1">
                    <a:latin typeface="Arial" panose="020B0604020202020204" pitchFamily="34" charset="0"/>
                  </a:rPr>
                  <a:t>obs</a:t>
                </a:r>
                <a:r>
                  <a:rPr lang="en-US" sz="1800" dirty="0">
                    <a:latin typeface="Arial" panose="020B0604020202020204" pitchFamily="34" charset="0"/>
                  </a:rPr>
                  <a:t> ) ) = 0.399</a:t>
                </a:r>
              </a:p>
              <a:p>
                <a:pPr marL="342900" indent="-342900">
                  <a:buFont typeface="+mj-lt"/>
                  <a:buAutoNum type="arabicPeriod"/>
                </a:pPr>
                <a:r>
                  <a:rPr lang="en-US" sz="1800" dirty="0">
                    <a:latin typeface="Arial" panose="020B0604020202020204" pitchFamily="34" charset="0"/>
                  </a:rPr>
                  <a:t>Since 0.399 &gt;  0.05, </a:t>
                </a:r>
                <a:r>
                  <a:rPr lang="en-US" sz="1800" u="sng" dirty="0">
                    <a:latin typeface="Arial" panose="020B0604020202020204" pitchFamily="34" charset="0"/>
                  </a:rPr>
                  <a:t>fail to reject </a:t>
                </a:r>
                <a:r>
                  <a:rPr lang="en-US" sz="1800" dirty="0">
                    <a:latin typeface="Arial" panose="020B0604020202020204" pitchFamily="34" charset="0"/>
                  </a:rPr>
                  <a:t>H</a:t>
                </a:r>
                <a:r>
                  <a:rPr lang="en-US" sz="1800" baseline="-25000" dirty="0">
                    <a:latin typeface="Arial" panose="020B0604020202020204" pitchFamily="34" charset="0"/>
                  </a:rPr>
                  <a:t>0</a:t>
                </a:r>
                <a:r>
                  <a:rPr lang="en-US" sz="1800" dirty="0">
                    <a:latin typeface="Arial" panose="020B0604020202020204" pitchFamily="34" charset="0"/>
                  </a:rPr>
                  <a:t> at </a:t>
                </a:r>
                <a:r>
                  <a:rPr lang="en-US" sz="1800" dirty="0">
                    <a:latin typeface="Segoe UI Symbol" panose="020B0502040204020203" pitchFamily="34" charset="0"/>
                    <a:ea typeface="Segoe UI Symbol" panose="020B0502040204020203" pitchFamily="34" charset="0"/>
                  </a:rPr>
                  <a:t>α </a:t>
                </a:r>
                <a:r>
                  <a:rPr lang="en-US" sz="1800" dirty="0">
                    <a:latin typeface="Arial" panose="020B0604020202020204" pitchFamily="34" charset="0"/>
                  </a:rPr>
                  <a:t>= 0.05 significance level. Conclude that the long-run average is not statistically different from 0.75.</a:t>
                </a:r>
              </a:p>
            </p:txBody>
          </p:sp>
        </mc:Choice>
        <mc:Fallback xmlns="">
          <p:sp>
            <p:nvSpPr>
              <p:cNvPr id="36" name="Rectangle 35"/>
              <p:cNvSpPr>
                <a:spLocks noRot="1" noChangeAspect="1" noMove="1" noResize="1" noEditPoints="1" noAdjustHandles="1" noChangeArrowheads="1" noChangeShapeType="1" noTextEdit="1"/>
              </p:cNvSpPr>
              <p:nvPr/>
            </p:nvSpPr>
            <p:spPr>
              <a:xfrm>
                <a:off x="3461100" y="2527308"/>
                <a:ext cx="8530010" cy="1945597"/>
              </a:xfrm>
              <a:prstGeom prst="rect">
                <a:avLst/>
              </a:prstGeom>
              <a:blipFill>
                <a:blip r:embed="rId3"/>
                <a:stretch>
                  <a:fillRect l="-500" t="-1881" b="-4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92373" y="2567052"/>
                <a:ext cx="2306132" cy="646331"/>
              </a:xfrm>
              <a:prstGeom prst="rect">
                <a:avLst/>
              </a:prstGeom>
            </p:spPr>
            <p:txBody>
              <a:bodyPr wrap="square">
                <a:spAutoFit/>
              </a:bodyPr>
              <a:lstStyle/>
              <a:p>
                <a:r>
                  <a:rPr lang="en-US" sz="1800" dirty="0">
                    <a:latin typeface="Arial" panose="020B0604020202020204" pitchFamily="34" charset="0"/>
                  </a:rPr>
                  <a:t>H</a:t>
                </a:r>
                <a:r>
                  <a:rPr lang="en-US" sz="1800" baseline="-25000" dirty="0">
                    <a:latin typeface="Arial" panose="020B0604020202020204" pitchFamily="34" charset="0"/>
                  </a:rPr>
                  <a:t>0</a:t>
                </a:r>
                <a:r>
                  <a:rPr lang="en-US" sz="1800" dirty="0">
                    <a:latin typeface="Arial" panose="020B0604020202020204" pitchFamily="34" charset="0"/>
                  </a:rPr>
                  <a:t>: p</a:t>
                </a:r>
                <a14:m>
                  <m:oMath xmlns:m="http://schemas.openxmlformats.org/officeDocument/2006/math">
                    <m:r>
                      <m:rPr>
                        <m:sty m:val="p"/>
                      </m:rPr>
                      <a:rPr lang="en-US" sz="1800" b="0" i="0" baseline="-25000" smtClean="0">
                        <a:solidFill>
                          <a:srgbClr val="000000"/>
                        </a:solidFill>
                        <a:latin typeface="Cambria Math" panose="02040503050406030204" pitchFamily="18" charset="0"/>
                      </a:rPr>
                      <m:t>purchase</m:t>
                    </m:r>
                  </m:oMath>
                </a14:m>
                <a:r>
                  <a:rPr lang="en-US" sz="1800" dirty="0">
                    <a:latin typeface="Arial" panose="020B0604020202020204" pitchFamily="34" charset="0"/>
                  </a:rPr>
                  <a:t> </a:t>
                </a:r>
                <a:r>
                  <a:rPr lang="en-US" sz="1800" dirty="0">
                    <a:latin typeface="Segoe UI Symbol" panose="020B0502040204020203" pitchFamily="34" charset="0"/>
                    <a:ea typeface="Segoe UI Symbol" panose="020B0502040204020203" pitchFamily="34" charset="0"/>
                  </a:rPr>
                  <a:t>=</a:t>
                </a:r>
                <a:r>
                  <a:rPr lang="en-US" sz="1800" dirty="0">
                    <a:latin typeface="Arial" panose="020B0604020202020204" pitchFamily="34" charset="0"/>
                  </a:rPr>
                  <a:t>  0.75</a:t>
                </a:r>
              </a:p>
              <a:p>
                <a:r>
                  <a:rPr lang="en-US" sz="1800" dirty="0">
                    <a:latin typeface="Arial" panose="020B0604020202020204" pitchFamily="34" charset="0"/>
                  </a:rPr>
                  <a:t>H</a:t>
                </a:r>
                <a:r>
                  <a:rPr lang="en-US" sz="1800" baseline="-25000" dirty="0">
                    <a:latin typeface="Arial" panose="020B0604020202020204" pitchFamily="34" charset="0"/>
                  </a:rPr>
                  <a:t>a</a:t>
                </a:r>
                <a:r>
                  <a:rPr lang="en-US" sz="1800" dirty="0">
                    <a:latin typeface="Arial" panose="020B0604020202020204" pitchFamily="34" charset="0"/>
                  </a:rPr>
                  <a:t>: p</a:t>
                </a:r>
                <a14:m>
                  <m:oMath xmlns:m="http://schemas.openxmlformats.org/officeDocument/2006/math">
                    <m:r>
                      <m:rPr>
                        <m:sty m:val="p"/>
                      </m:rPr>
                      <a:rPr lang="en-US" sz="1800" baseline="-25000">
                        <a:solidFill>
                          <a:srgbClr val="000000"/>
                        </a:solidFill>
                        <a:latin typeface="Cambria Math" panose="02040503050406030204" pitchFamily="18" charset="0"/>
                      </a:rPr>
                      <m:t>purchase</m:t>
                    </m:r>
                  </m:oMath>
                </a14:m>
                <a:r>
                  <a:rPr lang="en-US" sz="1800" dirty="0">
                    <a:latin typeface="Arial" panose="020B0604020202020204" pitchFamily="34" charset="0"/>
                  </a:rPr>
                  <a:t> </a:t>
                </a:r>
                <a:r>
                  <a:rPr lang="en-US" sz="1800" dirty="0">
                    <a:latin typeface="Segoe UI Symbol" panose="020B0502040204020203" pitchFamily="34" charset="0"/>
                    <a:ea typeface="Segoe UI Symbol" panose="020B0502040204020203" pitchFamily="34" charset="0"/>
                  </a:rPr>
                  <a:t>≠</a:t>
                </a:r>
                <a:r>
                  <a:rPr lang="en-US" sz="1800" dirty="0">
                    <a:latin typeface="Arial" panose="020B0604020202020204" pitchFamily="34" charset="0"/>
                  </a:rPr>
                  <a:t>  0.75</a:t>
                </a:r>
                <a:endParaRPr lang="en-US" sz="2000" dirty="0">
                  <a:latin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92373" y="2567052"/>
                <a:ext cx="2306132" cy="646331"/>
              </a:xfrm>
              <a:prstGeom prst="rect">
                <a:avLst/>
              </a:prstGeom>
              <a:blipFill>
                <a:blip r:embed="rId4"/>
                <a:stretch>
                  <a:fillRect l="-2111" t="-4717" b="-14151"/>
                </a:stretch>
              </a:blipFill>
            </p:spPr>
            <p:txBody>
              <a:bodyPr/>
              <a:lstStyle/>
              <a:p>
                <a:r>
                  <a:rPr lang="en-US">
                    <a:noFill/>
                  </a:rPr>
                  <a:t> </a:t>
                </a:r>
              </a:p>
            </p:txBody>
          </p:sp>
        </mc:Fallback>
      </mc:AlternateContent>
      <p:pic>
        <p:nvPicPr>
          <p:cNvPr id="15" name="Picture 14" descr="Both lower and upper regions shaded, alpha/2=.025."/>
          <p:cNvPicPr>
            <a:picLocks noChangeAspect="1"/>
          </p:cNvPicPr>
          <p:nvPr/>
        </p:nvPicPr>
        <p:blipFill>
          <a:blip r:embed="rId5"/>
          <a:stretch>
            <a:fillRect/>
          </a:stretch>
        </p:blipFill>
        <p:spPr>
          <a:xfrm>
            <a:off x="450548" y="3336256"/>
            <a:ext cx="2678754" cy="2581931"/>
          </a:xfrm>
          <a:prstGeom prst="rect">
            <a:avLst/>
          </a:prstGeom>
        </p:spPr>
      </p:pic>
      <p:sp>
        <p:nvSpPr>
          <p:cNvPr id="17" name="Text Box 45">
            <a:extLst>
              <a:ext uri="{FF2B5EF4-FFF2-40B4-BE49-F238E27FC236}">
                <a16:creationId xmlns:a16="http://schemas.microsoft.com/office/drawing/2014/main" id="{3E21095A-F739-4955-B40C-975DBDFEB5B2}"/>
              </a:ext>
            </a:extLst>
          </p:cNvPr>
          <p:cNvSpPr txBox="1">
            <a:spLocks noChangeArrowheads="1"/>
          </p:cNvSpPr>
          <p:nvPr/>
        </p:nvSpPr>
        <p:spPr bwMode="auto">
          <a:xfrm>
            <a:off x="1576785" y="4342189"/>
            <a:ext cx="820424"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Do Not Reject H</a:t>
            </a:r>
            <a:r>
              <a:rPr lang="en-US" sz="1400" baseline="-25000" dirty="0">
                <a:solidFill>
                  <a:sysClr val="windowText" lastClr="000000"/>
                </a:solidFill>
                <a:latin typeface="Calibri" panose="020F0502020204030204" pitchFamily="34" charset="0"/>
              </a:rPr>
              <a:t>0</a:t>
            </a:r>
          </a:p>
        </p:txBody>
      </p:sp>
      <p:sp>
        <p:nvSpPr>
          <p:cNvPr id="18"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2328006" y="4465061"/>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=.025</a:t>
            </a:r>
            <a:endParaRPr lang="en-US" sz="1400" baseline="-25000" dirty="0">
              <a:solidFill>
                <a:sysClr val="windowText" lastClr="000000"/>
              </a:solidFill>
              <a:latin typeface="Calibri" panose="020F0502020204030204" pitchFamily="34" charset="0"/>
            </a:endParaRPr>
          </a:p>
        </p:txBody>
      </p:sp>
      <p:sp>
        <p:nvSpPr>
          <p:cNvPr id="19"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844692" y="4465061"/>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=.025</a:t>
            </a:r>
            <a:endParaRPr lang="en-US" sz="1400" baseline="-25000" dirty="0">
              <a:solidFill>
                <a:sysClr val="windowText" lastClr="000000"/>
              </a:solidFill>
              <a:latin typeface="Calibri" panose="020F0502020204030204" pitchFamily="34" charset="0"/>
            </a:endParaRPr>
          </a:p>
        </p:txBody>
      </p:sp>
    </p:spTree>
    <p:extLst>
      <p:ext uri="{BB962C8B-B14F-4D97-AF65-F5344CB8AC3E}">
        <p14:creationId xmlns:p14="http://schemas.microsoft.com/office/powerpoint/2010/main" val="231225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6" grpId="0"/>
      <p:bldP spid="13" grpId="0"/>
      <p:bldP spid="17"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72662" y="393916"/>
            <a:ext cx="9541602" cy="602661"/>
          </a:xfrm>
          <a:solidFill>
            <a:schemeClr val="bg1">
              <a:alpha val="75000"/>
            </a:schemeClr>
          </a:solidFill>
          <a:ln>
            <a:noFill/>
          </a:ln>
        </p:spPr>
        <p:txBody>
          <a:bodyPr>
            <a:normAutofit/>
          </a:bodyPr>
          <a:lstStyle/>
          <a:p>
            <a:r>
              <a:rPr lang="en-US" sz="3600" dirty="0"/>
              <a:t>JIT 23 – Hypothesis Testing for p</a:t>
            </a:r>
          </a:p>
        </p:txBody>
      </p:sp>
      <p:sp>
        <p:nvSpPr>
          <p:cNvPr id="46083" name="Rectangle 3"/>
          <p:cNvSpPr>
            <a:spLocks noGrp="1" noChangeArrowheads="1"/>
          </p:cNvSpPr>
          <p:nvPr>
            <p:ph idx="1"/>
          </p:nvPr>
        </p:nvSpPr>
        <p:spPr>
          <a:xfrm>
            <a:off x="672661" y="3499475"/>
            <a:ext cx="11035863" cy="2631678"/>
          </a:xfrm>
          <a:noFill/>
        </p:spPr>
        <p:txBody>
          <a:bodyPr>
            <a:normAutofit/>
          </a:bodyPr>
          <a:lstStyle/>
          <a:p>
            <a:pPr marL="457200" indent="-457200">
              <a:lnSpc>
                <a:spcPct val="80000"/>
              </a:lnSpc>
              <a:buFont typeface="+mj-lt"/>
              <a:buAutoNum type="alphaLcParenR"/>
            </a:pPr>
            <a:r>
              <a:rPr lang="en-US" sz="2400" dirty="0"/>
              <a:t>The CEO tasks the marketing department to form a consumer focus group, resulting in a sample of n=60 customers where 31 stated they would enroll in VOIP. Based on this sample, test at the .01 level whether enough customers will be willing to enroll. Show the calculations in R.</a:t>
            </a:r>
          </a:p>
          <a:p>
            <a:pPr marL="457200" indent="-457200">
              <a:lnSpc>
                <a:spcPct val="80000"/>
              </a:lnSpc>
              <a:buFont typeface="+mj-lt"/>
              <a:buAutoNum type="alphaLcParenR"/>
            </a:pPr>
            <a:r>
              <a:rPr lang="en-US" sz="2400" dirty="0"/>
              <a:t>Assess both the statistical significance and practical significance of the hypothesis test. </a:t>
            </a:r>
          </a:p>
        </p:txBody>
      </p:sp>
      <p:sp>
        <p:nvSpPr>
          <p:cNvPr id="3" name="TextBox 2">
            <a:extLst>
              <a:ext uri="{FF2B5EF4-FFF2-40B4-BE49-F238E27FC236}">
                <a16:creationId xmlns:a16="http://schemas.microsoft.com/office/drawing/2014/main" id="{D0547500-8560-1D8B-524A-5C769A59527B}"/>
              </a:ext>
            </a:extLst>
          </p:cNvPr>
          <p:cNvSpPr txBox="1"/>
          <p:nvPr/>
        </p:nvSpPr>
        <p:spPr>
          <a:xfrm>
            <a:off x="672661" y="1294982"/>
            <a:ext cx="11245712" cy="2063544"/>
          </a:xfrm>
          <a:prstGeom prst="roundRect">
            <a:avLst/>
          </a:prstGeom>
          <a:noFill/>
          <a:ln>
            <a:solidFill>
              <a:schemeClr val="accent1"/>
            </a:solidFill>
          </a:ln>
        </p:spPr>
        <p:txBody>
          <a:bodyPr wrap="square">
            <a:spAutoFit/>
          </a:bodyPr>
          <a:lstStyle/>
          <a:p>
            <a:pPr marL="381000" indent="-381000">
              <a:lnSpc>
                <a:spcPct val="80000"/>
              </a:lnSpc>
              <a:buNone/>
            </a:pPr>
            <a:r>
              <a:rPr lang="en-US" dirty="0">
                <a:latin typeface="+mn-lt"/>
              </a:rPr>
              <a:t>The CEO at a cell phone carrier is pushing an initiative to offer Voice-Over-Internet-Protocol (VOIP) to consumers, but the CFO will only approve purchase of the technology if enough consumers are willing to enroll in an upgraded VOIP service plan to justify the cost of the technology. If the true proportion of consumers that enroll in VOIP is greater than 1/3, then the CFO will approve the CEO’s initiative.</a:t>
            </a:r>
          </a:p>
        </p:txBody>
      </p:sp>
    </p:spTree>
    <p:extLst>
      <p:ext uri="{BB962C8B-B14F-4D97-AF65-F5344CB8AC3E}">
        <p14:creationId xmlns:p14="http://schemas.microsoft.com/office/powerpoint/2010/main" val="8536895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BFB2-CD5D-7061-D0E7-83DF6D42A45F}"/>
              </a:ext>
            </a:extLst>
          </p:cNvPr>
          <p:cNvSpPr>
            <a:spLocks noGrp="1"/>
          </p:cNvSpPr>
          <p:nvPr>
            <p:ph type="title"/>
          </p:nvPr>
        </p:nvSpPr>
        <p:spPr>
          <a:xfrm>
            <a:off x="838200" y="46491"/>
            <a:ext cx="10515600" cy="1325563"/>
          </a:xfrm>
        </p:spPr>
        <p:txBody>
          <a:bodyPr/>
          <a:lstStyle/>
          <a:p>
            <a:r>
              <a:rPr lang="en-US" dirty="0"/>
              <a:t>Midterm checkpoint</a:t>
            </a:r>
          </a:p>
        </p:txBody>
      </p:sp>
      <p:sp>
        <p:nvSpPr>
          <p:cNvPr id="5" name="TextBox 4">
            <a:extLst>
              <a:ext uri="{FF2B5EF4-FFF2-40B4-BE49-F238E27FC236}">
                <a16:creationId xmlns:a16="http://schemas.microsoft.com/office/drawing/2014/main" id="{D02BE2FC-8C18-C419-7439-A77C55E57FCA}"/>
              </a:ext>
            </a:extLst>
          </p:cNvPr>
          <p:cNvSpPr txBox="1"/>
          <p:nvPr/>
        </p:nvSpPr>
        <p:spPr>
          <a:xfrm>
            <a:off x="838200" y="4078179"/>
            <a:ext cx="10893136" cy="2031325"/>
          </a:xfrm>
          <a:prstGeom prst="rect">
            <a:avLst/>
          </a:prstGeom>
          <a:noFill/>
        </p:spPr>
        <p:txBody>
          <a:bodyPr wrap="square">
            <a:spAutoFit/>
          </a:bodyPr>
          <a:lstStyle/>
          <a:p>
            <a:r>
              <a:rPr lang="en-US" sz="1800" dirty="0">
                <a:latin typeface="+mn-lt"/>
              </a:rPr>
              <a:t>Improving your grade requires:</a:t>
            </a:r>
          </a:p>
          <a:p>
            <a:pPr marL="800100" lvl="1" indent="-342900">
              <a:buFont typeface="Arial" panose="020B0604020202020204" pitchFamily="34" charset="0"/>
              <a:buChar char="•"/>
            </a:pPr>
            <a:r>
              <a:rPr lang="en-US" sz="1800" dirty="0">
                <a:latin typeface="+mn-lt"/>
              </a:rPr>
              <a:t>Staying on top of in-class labs, homework, and group project.</a:t>
            </a:r>
          </a:p>
          <a:p>
            <a:pPr marL="1257300" lvl="2" indent="-342900">
              <a:buFont typeface="Arial" panose="020B0604020202020204" pitchFamily="34" charset="0"/>
              <a:buChar char="•"/>
            </a:pPr>
            <a:r>
              <a:rPr lang="en-US" sz="1800" dirty="0">
                <a:latin typeface="+mn-lt"/>
              </a:rPr>
              <a:t>These can really pull up a bad test score!</a:t>
            </a:r>
          </a:p>
          <a:p>
            <a:pPr marL="800100" lvl="1" indent="-342900">
              <a:buFont typeface="Arial" panose="020B0604020202020204" pitchFamily="34" charset="0"/>
              <a:buChar char="•"/>
            </a:pPr>
            <a:r>
              <a:rPr lang="en-US" sz="1800" dirty="0">
                <a:latin typeface="+mn-lt"/>
              </a:rPr>
              <a:t>Doing well on the Final Exam</a:t>
            </a:r>
          </a:p>
          <a:p>
            <a:pPr marL="1257300" lvl="2" indent="-342900">
              <a:buFont typeface="Arial" panose="020B0604020202020204" pitchFamily="34" charset="0"/>
              <a:buChar char="•"/>
            </a:pPr>
            <a:r>
              <a:rPr lang="en-US" sz="1800" dirty="0">
                <a:latin typeface="+mn-lt"/>
              </a:rPr>
              <a:t>Reflect on your study habits and consider what could have improved. Examples include: practicing on all labs/</a:t>
            </a:r>
            <a:r>
              <a:rPr lang="en-US" sz="1800" dirty="0" err="1">
                <a:latin typeface="+mn-lt"/>
              </a:rPr>
              <a:t>homeworks</a:t>
            </a:r>
            <a:r>
              <a:rPr lang="en-US" sz="1800" dirty="0">
                <a:latin typeface="+mn-lt"/>
              </a:rPr>
              <a:t>, treating the practice exam as the real exam, etc.</a:t>
            </a:r>
          </a:p>
          <a:p>
            <a:pPr marL="800100" lvl="1" indent="-342900">
              <a:buFont typeface="Arial" panose="020B0604020202020204" pitchFamily="34" charset="0"/>
              <a:buChar char="•"/>
            </a:pPr>
            <a:r>
              <a:rPr lang="en-US" sz="1800" b="1" dirty="0">
                <a:latin typeface="+mn-lt"/>
              </a:rPr>
              <a:t>If you did poorly on the Midterm Exam, figure out why and how you can improve</a:t>
            </a:r>
          </a:p>
        </p:txBody>
      </p:sp>
      <p:graphicFrame>
        <p:nvGraphicFramePr>
          <p:cNvPr id="6" name="Table 5">
            <a:extLst>
              <a:ext uri="{FF2B5EF4-FFF2-40B4-BE49-F238E27FC236}">
                <a16:creationId xmlns:a16="http://schemas.microsoft.com/office/drawing/2014/main" id="{A0EBAA85-77F1-4236-F636-835066458570}"/>
              </a:ext>
            </a:extLst>
          </p:cNvPr>
          <p:cNvGraphicFramePr>
            <a:graphicFrameLocks noGrp="1"/>
          </p:cNvGraphicFramePr>
          <p:nvPr>
            <p:extLst>
              <p:ext uri="{D42A27DB-BD31-4B8C-83A1-F6EECF244321}">
                <p14:modId xmlns:p14="http://schemas.microsoft.com/office/powerpoint/2010/main" val="3832947612"/>
              </p:ext>
            </p:extLst>
          </p:nvPr>
        </p:nvGraphicFramePr>
        <p:xfrm>
          <a:off x="1781177" y="1716685"/>
          <a:ext cx="2580409" cy="1828800"/>
        </p:xfrm>
        <a:graphic>
          <a:graphicData uri="http://schemas.openxmlformats.org/drawingml/2006/table">
            <a:tbl>
              <a:tblPr>
                <a:tableStyleId>{5C22544A-7EE6-4342-B048-85BDC9FD1C3A}</a:tableStyleId>
              </a:tblPr>
              <a:tblGrid>
                <a:gridCol w="992465">
                  <a:extLst>
                    <a:ext uri="{9D8B030D-6E8A-4147-A177-3AD203B41FA5}">
                      <a16:colId xmlns:a16="http://schemas.microsoft.com/office/drawing/2014/main" val="1669197058"/>
                    </a:ext>
                  </a:extLst>
                </a:gridCol>
                <a:gridCol w="793972">
                  <a:extLst>
                    <a:ext uri="{9D8B030D-6E8A-4147-A177-3AD203B41FA5}">
                      <a16:colId xmlns:a16="http://schemas.microsoft.com/office/drawing/2014/main" val="3859075454"/>
                    </a:ext>
                  </a:extLst>
                </a:gridCol>
                <a:gridCol w="793972">
                  <a:extLst>
                    <a:ext uri="{9D8B030D-6E8A-4147-A177-3AD203B41FA5}">
                      <a16:colId xmlns:a16="http://schemas.microsoft.com/office/drawing/2014/main" val="2959471580"/>
                    </a:ext>
                  </a:extLst>
                </a:gridCol>
              </a:tblGrid>
              <a:tr h="190500">
                <a:tc>
                  <a:txBody>
                    <a:bodyPr/>
                    <a:lstStyle/>
                    <a:p>
                      <a:pPr algn="l" fontAlgn="b">
                        <a:buNone/>
                      </a:pPr>
                      <a:r>
                        <a:rPr lang="en-US" sz="1400" b="1" u="none" strike="noStrike" dirty="0">
                          <a:effectLst/>
                        </a:rPr>
                        <a:t>Measure</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Points</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299021"/>
                  </a:ext>
                </a:extLst>
              </a:tr>
              <a:tr h="190500">
                <a:tc>
                  <a:txBody>
                    <a:bodyPr/>
                    <a:lstStyle/>
                    <a:p>
                      <a:pPr algn="l" fontAlgn="b">
                        <a:buNone/>
                      </a:pPr>
                      <a:r>
                        <a:rPr lang="en-US" sz="1400" u="none" strike="noStrike" dirty="0">
                          <a:effectLst/>
                        </a:rPr>
                        <a:t>Minimum</a:t>
                      </a:r>
                      <a:endParaRPr lang="en-US" sz="1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20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a:solidFill>
                            <a:schemeClr val="dk1"/>
                          </a:solidFill>
                          <a:effectLst/>
                          <a:latin typeface="+mn-lt"/>
                          <a:ea typeface="+mn-ea"/>
                          <a:cs typeface="+mn-cs"/>
                        </a:rPr>
                        <a:t>8.0%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4728449"/>
                  </a:ext>
                </a:extLst>
              </a:tr>
              <a:tr h="182880">
                <a:tc>
                  <a:txBody>
                    <a:bodyPr/>
                    <a:lstStyle/>
                    <a:p>
                      <a:pPr algn="l" fontAlgn="b">
                        <a:buNone/>
                      </a:pPr>
                      <a:r>
                        <a:rPr lang="en-US" sz="1400" u="none" strike="noStrike">
                          <a:effectLst/>
                        </a:rPr>
                        <a:t>Q1</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130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52.0%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373498"/>
                  </a:ext>
                </a:extLst>
              </a:tr>
              <a:tr h="182880">
                <a:tc>
                  <a:txBody>
                    <a:bodyPr/>
                    <a:lstStyle/>
                    <a:p>
                      <a:pPr algn="l" fontAlgn="b">
                        <a:buNone/>
                      </a:pPr>
                      <a:r>
                        <a:rPr lang="en-US" sz="1400" u="none" strike="noStrike">
                          <a:effectLst/>
                        </a:rPr>
                        <a:t>Median</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a:solidFill>
                            <a:schemeClr val="dk1"/>
                          </a:solidFill>
                          <a:effectLst/>
                          <a:latin typeface="+mn-lt"/>
                          <a:ea typeface="+mn-ea"/>
                          <a:cs typeface="+mn-cs"/>
                        </a:rPr>
                        <a:t>170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68.0%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0643624"/>
                  </a:ext>
                </a:extLst>
              </a:tr>
              <a:tr h="182880">
                <a:tc>
                  <a:txBody>
                    <a:bodyPr/>
                    <a:lstStyle/>
                    <a:p>
                      <a:pPr algn="l" fontAlgn="b">
                        <a:buNone/>
                      </a:pPr>
                      <a:r>
                        <a:rPr lang="en-US" sz="1400" u="none" strike="noStrike">
                          <a:effectLst/>
                        </a:rPr>
                        <a:t>Q3</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a:solidFill>
                            <a:schemeClr val="dk1"/>
                          </a:solidFill>
                          <a:effectLst/>
                          <a:latin typeface="+mn-lt"/>
                          <a:ea typeface="+mn-ea"/>
                          <a:cs typeface="+mn-cs"/>
                        </a:rPr>
                        <a:t>200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80.0%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3812892"/>
                  </a:ext>
                </a:extLst>
              </a:tr>
              <a:tr h="190500">
                <a:tc>
                  <a:txBody>
                    <a:bodyPr/>
                    <a:lstStyle/>
                    <a:p>
                      <a:pPr algn="l" fontAlgn="b">
                        <a:buNone/>
                      </a:pPr>
                      <a:r>
                        <a:rPr lang="en-US" sz="1400" u="none" strike="noStrike">
                          <a:effectLst/>
                        </a:rPr>
                        <a:t>Max</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u="none" strike="noStrike" dirty="0">
                          <a:effectLst/>
                        </a:rPr>
                        <a:t>250</a:t>
                      </a:r>
                      <a:endParaRPr lang="en-US" sz="1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0827535"/>
                  </a:ext>
                </a:extLst>
              </a:tr>
            </a:tbl>
          </a:graphicData>
        </a:graphic>
      </p:graphicFrame>
      <p:graphicFrame>
        <p:nvGraphicFramePr>
          <p:cNvPr id="7" name="Table 6">
            <a:extLst>
              <a:ext uri="{FF2B5EF4-FFF2-40B4-BE49-F238E27FC236}">
                <a16:creationId xmlns:a16="http://schemas.microsoft.com/office/drawing/2014/main" id="{E81A87E5-228C-1462-1258-58AE9F076F02}"/>
              </a:ext>
            </a:extLst>
          </p:cNvPr>
          <p:cNvGraphicFramePr>
            <a:graphicFrameLocks noGrp="1"/>
          </p:cNvGraphicFramePr>
          <p:nvPr>
            <p:extLst>
              <p:ext uri="{D42A27DB-BD31-4B8C-83A1-F6EECF244321}">
                <p14:modId xmlns:p14="http://schemas.microsoft.com/office/powerpoint/2010/main" val="1421115743"/>
              </p:ext>
            </p:extLst>
          </p:nvPr>
        </p:nvGraphicFramePr>
        <p:xfrm>
          <a:off x="5716732" y="1636275"/>
          <a:ext cx="5760027" cy="2346960"/>
        </p:xfrm>
        <a:graphic>
          <a:graphicData uri="http://schemas.openxmlformats.org/drawingml/2006/table">
            <a:tbl>
              <a:tblPr>
                <a:tableStyleId>{5C22544A-7EE6-4342-B048-85BDC9FD1C3A}</a:tableStyleId>
              </a:tblPr>
              <a:tblGrid>
                <a:gridCol w="2562365">
                  <a:extLst>
                    <a:ext uri="{9D8B030D-6E8A-4147-A177-3AD203B41FA5}">
                      <a16:colId xmlns:a16="http://schemas.microsoft.com/office/drawing/2014/main" val="3415058700"/>
                    </a:ext>
                  </a:extLst>
                </a:gridCol>
                <a:gridCol w="1948244">
                  <a:extLst>
                    <a:ext uri="{9D8B030D-6E8A-4147-A177-3AD203B41FA5}">
                      <a16:colId xmlns:a16="http://schemas.microsoft.com/office/drawing/2014/main" val="1354552047"/>
                    </a:ext>
                  </a:extLst>
                </a:gridCol>
                <a:gridCol w="1249418">
                  <a:extLst>
                    <a:ext uri="{9D8B030D-6E8A-4147-A177-3AD203B41FA5}">
                      <a16:colId xmlns:a16="http://schemas.microsoft.com/office/drawing/2014/main" val="4105915983"/>
                    </a:ext>
                  </a:extLst>
                </a:gridCol>
              </a:tblGrid>
              <a:tr h="403860">
                <a:tc>
                  <a:txBody>
                    <a:bodyPr/>
                    <a:lstStyle/>
                    <a:p>
                      <a:pPr algn="ctr" fontAlgn="b">
                        <a:buNone/>
                      </a:pPr>
                      <a:r>
                        <a:rPr lang="en-US" sz="1400" b="1" u="none" strike="noStrike" dirty="0">
                          <a:effectLst/>
                        </a:rPr>
                        <a:t>Current Canvas % Total Points - Bottom</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Current Canvas % Total Points - Top</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Current Grade</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8458820"/>
                  </a:ext>
                </a:extLst>
              </a:tr>
              <a:tr h="182880">
                <a:tc>
                  <a:txBody>
                    <a:bodyPr/>
                    <a:lstStyle/>
                    <a:p>
                      <a:pPr algn="ctr">
                        <a:buNone/>
                      </a:pPr>
                      <a:r>
                        <a:rPr lang="en-US" sz="1400" dirty="0">
                          <a:effectLst/>
                        </a:rPr>
                        <a:t>88.94%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181592"/>
                  </a:ext>
                </a:extLst>
              </a:tr>
              <a:tr h="182880">
                <a:tc>
                  <a:txBody>
                    <a:bodyPr/>
                    <a:lstStyle/>
                    <a:p>
                      <a:pPr algn="ctr">
                        <a:buNone/>
                      </a:pPr>
                      <a:r>
                        <a:rPr lang="en-US" sz="1400" dirty="0">
                          <a:effectLst/>
                        </a:rPr>
                        <a:t>87.12%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88.79%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9741512"/>
                  </a:ext>
                </a:extLst>
              </a:tr>
              <a:tr h="182880">
                <a:tc>
                  <a:txBody>
                    <a:bodyPr/>
                    <a:lstStyle/>
                    <a:p>
                      <a:pPr algn="ctr">
                        <a:buNone/>
                      </a:pPr>
                      <a:r>
                        <a:rPr lang="en-US" sz="1400">
                          <a:effectLst/>
                        </a:rPr>
                        <a:t>84.09%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86.36%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487810"/>
                  </a:ext>
                </a:extLst>
              </a:tr>
              <a:tr h="182880">
                <a:tc>
                  <a:txBody>
                    <a:bodyPr/>
                    <a:lstStyle/>
                    <a:p>
                      <a:pPr algn="ctr">
                        <a:buNone/>
                      </a:pPr>
                      <a:r>
                        <a:rPr lang="en-US" sz="1400" dirty="0">
                          <a:effectLst/>
                        </a:rPr>
                        <a:t>74.24%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83.79%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7880178"/>
                  </a:ext>
                </a:extLst>
              </a:tr>
              <a:tr h="182880">
                <a:tc>
                  <a:txBody>
                    <a:bodyPr/>
                    <a:lstStyle/>
                    <a:p>
                      <a:pPr algn="ctr">
                        <a:buNone/>
                      </a:pPr>
                      <a:r>
                        <a:rPr lang="en-US" sz="1400" dirty="0">
                          <a:effectLst/>
                        </a:rPr>
                        <a:t>72.73%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72.73%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1222279"/>
                  </a:ext>
                </a:extLst>
              </a:tr>
              <a:tr h="182880">
                <a:tc>
                  <a:txBody>
                    <a:bodyPr/>
                    <a:lstStyle/>
                    <a:p>
                      <a:pPr marL="0" algn="ctr" defTabSz="914400" rtl="0" eaLnBrk="1" latinLnBrk="0" hangingPunct="1">
                        <a:buNone/>
                      </a:pPr>
                      <a:r>
                        <a:rPr lang="en-US" sz="1400" kern="1200" dirty="0">
                          <a:solidFill>
                            <a:schemeClr val="dk1"/>
                          </a:solidFill>
                          <a:effectLst/>
                          <a:latin typeface="+mn-lt"/>
                          <a:ea typeface="+mn-ea"/>
                          <a:cs typeface="+mn-cs"/>
                        </a:rPr>
                        <a:t>61.21%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buNone/>
                      </a:pPr>
                      <a:r>
                        <a:rPr lang="en-US" sz="1400" kern="1200" dirty="0">
                          <a:solidFill>
                            <a:schemeClr val="dk1"/>
                          </a:solidFill>
                          <a:effectLst/>
                          <a:latin typeface="+mn-lt"/>
                          <a:ea typeface="+mn-ea"/>
                          <a:cs typeface="+mn-cs"/>
                        </a:rPr>
                        <a:t>62.88%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buNone/>
                      </a:pPr>
                      <a:r>
                        <a:rPr lang="en-US" sz="1400" kern="1200" dirty="0">
                          <a:solidFill>
                            <a:schemeClr val="dk1"/>
                          </a:solidFill>
                          <a:effectLst/>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984918"/>
                  </a:ext>
                </a:extLst>
              </a:tr>
            </a:tbl>
          </a:graphicData>
        </a:graphic>
      </p:graphicFrame>
      <p:sp>
        <p:nvSpPr>
          <p:cNvPr id="9" name="TextBox 8">
            <a:extLst>
              <a:ext uri="{FF2B5EF4-FFF2-40B4-BE49-F238E27FC236}">
                <a16:creationId xmlns:a16="http://schemas.microsoft.com/office/drawing/2014/main" id="{BE772F03-2274-72A5-CB43-D8917B4E099E}"/>
              </a:ext>
            </a:extLst>
          </p:cNvPr>
          <p:cNvSpPr txBox="1"/>
          <p:nvPr/>
        </p:nvSpPr>
        <p:spPr>
          <a:xfrm>
            <a:off x="7339446" y="1202777"/>
            <a:ext cx="3013361" cy="338554"/>
          </a:xfrm>
          <a:prstGeom prst="rect">
            <a:avLst/>
          </a:prstGeom>
          <a:noFill/>
        </p:spPr>
        <p:txBody>
          <a:bodyPr wrap="square" rtlCol="0">
            <a:spAutoFit/>
          </a:bodyPr>
          <a:lstStyle/>
          <a:p>
            <a:pPr algn="l"/>
            <a:r>
              <a:rPr lang="en-US" sz="1600" b="1" dirty="0">
                <a:latin typeface="+mn-lt"/>
              </a:rPr>
              <a:t>Midterm grade distribution</a:t>
            </a:r>
          </a:p>
        </p:txBody>
      </p:sp>
      <p:sp>
        <p:nvSpPr>
          <p:cNvPr id="10" name="TextBox 9">
            <a:extLst>
              <a:ext uri="{FF2B5EF4-FFF2-40B4-BE49-F238E27FC236}">
                <a16:creationId xmlns:a16="http://schemas.microsoft.com/office/drawing/2014/main" id="{77E249EF-52E3-1832-BE35-3AF74783286D}"/>
              </a:ext>
            </a:extLst>
          </p:cNvPr>
          <p:cNvSpPr txBox="1"/>
          <p:nvPr/>
        </p:nvSpPr>
        <p:spPr>
          <a:xfrm>
            <a:off x="2240976" y="1202777"/>
            <a:ext cx="1827066" cy="338554"/>
          </a:xfrm>
          <a:prstGeom prst="rect">
            <a:avLst/>
          </a:prstGeom>
          <a:noFill/>
        </p:spPr>
        <p:txBody>
          <a:bodyPr wrap="square" rtlCol="0">
            <a:spAutoFit/>
          </a:bodyPr>
          <a:lstStyle/>
          <a:p>
            <a:pPr algn="l"/>
            <a:r>
              <a:rPr lang="en-US" sz="1600" b="1" dirty="0">
                <a:latin typeface="+mn-lt"/>
              </a:rPr>
              <a:t>Midterm scores</a:t>
            </a:r>
          </a:p>
        </p:txBody>
      </p:sp>
    </p:spTree>
    <p:extLst>
      <p:ext uri="{BB962C8B-B14F-4D97-AF65-F5344CB8AC3E}">
        <p14:creationId xmlns:p14="http://schemas.microsoft.com/office/powerpoint/2010/main" val="52503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78"/>
            <a:ext cx="10515600" cy="745828"/>
          </a:xfrm>
          <a:ln>
            <a:noFill/>
          </a:ln>
        </p:spPr>
        <p:txBody>
          <a:bodyPr/>
          <a:lstStyle/>
          <a:p>
            <a:r>
              <a:rPr lang="en-US" dirty="0"/>
              <a:t>Hypothesis testing - basics</a:t>
            </a:r>
          </a:p>
        </p:txBody>
      </p:sp>
      <p:sp>
        <p:nvSpPr>
          <p:cNvPr id="4" name="Content Placeholder 2"/>
          <p:cNvSpPr txBox="1">
            <a:spLocks/>
          </p:cNvSpPr>
          <p:nvPr/>
        </p:nvSpPr>
        <p:spPr>
          <a:xfrm>
            <a:off x="838199" y="1249891"/>
            <a:ext cx="11038491" cy="2370440"/>
          </a:xfrm>
          <a:prstGeom prst="rect">
            <a:avLst/>
          </a:prstGeom>
          <a:solidFill>
            <a:schemeClr val="bg1">
              <a:alpha val="75000"/>
            </a:schemeClr>
          </a:solidFill>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b="0" i="0" u="none"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Research (alternative) hypothesis (denoted H</a:t>
            </a:r>
            <a:r>
              <a:rPr lang="en-US" sz="2400" baseline="-25000" dirty="0"/>
              <a:t>a</a:t>
            </a:r>
            <a:r>
              <a:rPr lang="en-US" sz="2400" dirty="0"/>
              <a:t>)</a:t>
            </a:r>
          </a:p>
          <a:p>
            <a:pPr lvl="1"/>
            <a:r>
              <a:rPr lang="en-US" sz="2000" dirty="0"/>
              <a:t>What the researcher wants to gather evidence to support about the </a:t>
            </a:r>
            <a:r>
              <a:rPr lang="en-US" sz="2000" b="1" u="sng" dirty="0"/>
              <a:t>population parameter</a:t>
            </a:r>
          </a:p>
          <a:p>
            <a:pPr lvl="1"/>
            <a:r>
              <a:rPr lang="en-US" sz="2000" dirty="0"/>
              <a:t>Recommend specifying this </a:t>
            </a:r>
            <a:r>
              <a:rPr lang="en-US" sz="2000" u="sng" dirty="0"/>
              <a:t>first</a:t>
            </a:r>
            <a:endParaRPr lang="en-US" sz="2000" dirty="0"/>
          </a:p>
          <a:p>
            <a:r>
              <a:rPr lang="en-US" sz="2400" dirty="0"/>
              <a:t>Null hypothesis (denoted H</a:t>
            </a:r>
            <a:r>
              <a:rPr lang="en-US" sz="2400" baseline="-25000" dirty="0"/>
              <a:t>0</a:t>
            </a:r>
            <a:r>
              <a:rPr lang="en-US" sz="2400" dirty="0"/>
              <a:t>)</a:t>
            </a:r>
          </a:p>
          <a:p>
            <a:pPr lvl="1"/>
            <a:r>
              <a:rPr lang="en-US" sz="2000" dirty="0"/>
              <a:t>The “status quo” before the researcher’s test</a:t>
            </a:r>
          </a:p>
          <a:p>
            <a:pPr lvl="1"/>
            <a:r>
              <a:rPr lang="en-US" sz="2000" dirty="0"/>
              <a:t>The opposite of what the researcher wants to show (not believed and why called “null”)</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838199" y="3838442"/>
                <a:ext cx="10796753" cy="2370440"/>
              </a:xfrm>
              <a:prstGeom prst="rect">
                <a:avLst/>
              </a:prstGeom>
              <a:solidFill>
                <a:schemeClr val="bg1">
                  <a:alpha val="75000"/>
                </a:schemeClr>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b="0" i="0" u="none"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t>Example</a:t>
                </a:r>
                <a:r>
                  <a:rPr lang="en-US" sz="2000" dirty="0"/>
                  <a:t>. Grocer claims bags of apples are 3lbs. A customer has consistently received apples weighing less and wants money back. Form a hypothesis test for the customer.</a:t>
                </a:r>
              </a:p>
              <a:p>
                <a:pPr marL="0" indent="0">
                  <a:buNone/>
                </a:pPr>
                <a:endParaRPr lang="en-US" sz="1000" dirty="0"/>
              </a:p>
              <a:p>
                <a:pPr marL="0" indent="0">
                  <a:buNone/>
                </a:pPr>
                <a:r>
                  <a:rPr lang="en-US" sz="2400" dirty="0"/>
                  <a:t>	H</a:t>
                </a:r>
                <a:r>
                  <a:rPr lang="en-US" sz="2400" baseline="-25000" dirty="0"/>
                  <a:t>0</a:t>
                </a:r>
                <a:r>
                  <a:rPr lang="en-US" sz="2400" dirty="0"/>
                  <a:t>: </a:t>
                </a:r>
                <a14:m>
                  <m:oMath xmlns:m="http://schemas.openxmlformats.org/officeDocument/2006/math">
                    <m:r>
                      <a:rPr lang="en-US" sz="2400" i="1">
                        <a:solidFill>
                          <a:srgbClr val="000000"/>
                        </a:solidFill>
                        <a:latin typeface="Cambria Math" panose="02040503050406030204" pitchFamily="18" charset="0"/>
                      </a:rPr>
                      <m:t>𝜇</m:t>
                    </m:r>
                  </m:oMath>
                </a14:m>
                <a:r>
                  <a:rPr lang="en-US" sz="1800" baseline="-25000" dirty="0"/>
                  <a:t>apples</a:t>
                </a:r>
                <a:r>
                  <a:rPr lang="en-US" sz="2400" dirty="0"/>
                  <a:t> ≥  3 </a:t>
                </a:r>
                <a:r>
                  <a:rPr lang="en-US" sz="2400" dirty="0" err="1"/>
                  <a:t>lbs</a:t>
                </a:r>
                <a:endParaRPr lang="en-US" sz="2400" dirty="0"/>
              </a:p>
              <a:p>
                <a:pPr marL="0" indent="0">
                  <a:buNone/>
                </a:pPr>
                <a:r>
                  <a:rPr lang="en-US" sz="2400" dirty="0"/>
                  <a:t>	H</a:t>
                </a:r>
                <a:r>
                  <a:rPr lang="en-US" sz="2400" baseline="-25000" dirty="0"/>
                  <a:t>a</a:t>
                </a:r>
                <a:r>
                  <a:rPr lang="en-US" sz="2400" dirty="0"/>
                  <a:t>: </a:t>
                </a:r>
                <a14:m>
                  <m:oMath xmlns:m="http://schemas.openxmlformats.org/officeDocument/2006/math">
                    <m:r>
                      <a:rPr lang="en-US" sz="2400" i="1">
                        <a:solidFill>
                          <a:srgbClr val="000000"/>
                        </a:solidFill>
                        <a:latin typeface="Cambria Math" panose="02040503050406030204" pitchFamily="18" charset="0"/>
                      </a:rPr>
                      <m:t>𝜇</m:t>
                    </m:r>
                  </m:oMath>
                </a14:m>
                <a:r>
                  <a:rPr lang="en-US" sz="1800" baseline="-25000" dirty="0"/>
                  <a:t>apples</a:t>
                </a:r>
                <a:r>
                  <a:rPr lang="en-US" sz="2400" dirty="0"/>
                  <a:t> &lt;  3 </a:t>
                </a:r>
                <a:r>
                  <a:rPr lang="en-US" sz="2400" dirty="0" err="1"/>
                  <a:t>lbs</a:t>
                </a:r>
                <a:endParaRPr lang="en-US" sz="24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3838442"/>
                <a:ext cx="10796753" cy="2370440"/>
              </a:xfrm>
              <a:prstGeom prst="rect">
                <a:avLst/>
              </a:prstGeom>
              <a:blipFill>
                <a:blip r:embed="rId2"/>
                <a:stretch>
                  <a:fillRect l="-451" t="-1285"/>
                </a:stretch>
              </a:blipFill>
            </p:spPr>
            <p:txBody>
              <a:bodyPr/>
              <a:lstStyle/>
              <a:p>
                <a:r>
                  <a:rPr lang="en-US">
                    <a:noFill/>
                  </a:rPr>
                  <a:t> </a:t>
                </a:r>
              </a:p>
            </p:txBody>
          </p:sp>
        </mc:Fallback>
      </mc:AlternateContent>
      <p:cxnSp>
        <p:nvCxnSpPr>
          <p:cNvPr id="9" name="Straight Arrow Connector 8">
            <a:extLst>
              <a:ext uri="{C183D7F6-B498-43B3-948B-1728B52AA6E4}">
                <adec:decorative xmlns:adec="http://schemas.microsoft.com/office/drawing/2017/decorative" val="1"/>
              </a:ext>
            </a:extLst>
          </p:cNvPr>
          <p:cNvCxnSpPr/>
          <p:nvPr/>
        </p:nvCxnSpPr>
        <p:spPr>
          <a:xfrm flipH="1">
            <a:off x="4787459" y="5600236"/>
            <a:ext cx="819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C183D7F6-B498-43B3-948B-1728B52AA6E4}">
                <adec:decorative xmlns:adec="http://schemas.microsoft.com/office/drawing/2017/decorative" val="1"/>
              </a:ext>
            </a:extLst>
          </p:cNvPr>
          <p:cNvCxnSpPr/>
          <p:nvPr/>
        </p:nvCxnSpPr>
        <p:spPr>
          <a:xfrm flipH="1">
            <a:off x="4787459" y="5106251"/>
            <a:ext cx="819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17020" y="4921585"/>
            <a:ext cx="3297144" cy="400110"/>
          </a:xfrm>
          <a:prstGeom prst="rect">
            <a:avLst/>
          </a:prstGeom>
          <a:noFill/>
        </p:spPr>
        <p:txBody>
          <a:bodyPr wrap="square" rtlCol="0">
            <a:spAutoFit/>
          </a:bodyPr>
          <a:lstStyle/>
          <a:p>
            <a:r>
              <a:rPr lang="en-US" sz="2000" dirty="0">
                <a:latin typeface="+mn-lt"/>
              </a:rPr>
              <a:t>Write as opposite of H</a:t>
            </a:r>
            <a:r>
              <a:rPr lang="en-US" sz="2000" baseline="-25000" dirty="0">
                <a:latin typeface="+mn-lt"/>
              </a:rPr>
              <a:t>a</a:t>
            </a:r>
          </a:p>
        </p:txBody>
      </p:sp>
      <p:sp>
        <p:nvSpPr>
          <p:cNvPr id="13" name="TextBox 12"/>
          <p:cNvSpPr txBox="1"/>
          <p:nvPr/>
        </p:nvSpPr>
        <p:spPr>
          <a:xfrm>
            <a:off x="6117020" y="5436485"/>
            <a:ext cx="5236780" cy="400110"/>
          </a:xfrm>
          <a:prstGeom prst="rect">
            <a:avLst/>
          </a:prstGeom>
          <a:noFill/>
        </p:spPr>
        <p:txBody>
          <a:bodyPr wrap="square" rtlCol="0">
            <a:spAutoFit/>
          </a:bodyPr>
          <a:lstStyle/>
          <a:p>
            <a:r>
              <a:rPr lang="en-US" sz="2000" dirty="0">
                <a:latin typeface="+mn-lt"/>
              </a:rPr>
              <a:t>Write first based on what trying to show</a:t>
            </a:r>
            <a:endParaRPr lang="en-US" sz="2000" baseline="-25000" dirty="0">
              <a:latin typeface="+mn-lt"/>
            </a:endParaRPr>
          </a:p>
        </p:txBody>
      </p:sp>
      <p:cxnSp>
        <p:nvCxnSpPr>
          <p:cNvPr id="15" name="Straight Arrow Connector 14">
            <a:extLst>
              <a:ext uri="{C183D7F6-B498-43B3-948B-1728B52AA6E4}">
                <adec:decorative xmlns:adec="http://schemas.microsoft.com/office/drawing/2017/decorative" val="1"/>
              </a:ext>
            </a:extLst>
          </p:cNvPr>
          <p:cNvCxnSpPr>
            <a:cxnSpLocks/>
          </p:cNvCxnSpPr>
          <p:nvPr/>
        </p:nvCxnSpPr>
        <p:spPr>
          <a:xfrm flipV="1">
            <a:off x="1734401" y="5836595"/>
            <a:ext cx="582772" cy="139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698" y="5562551"/>
            <a:ext cx="1581002" cy="646331"/>
          </a:xfrm>
          <a:prstGeom prst="rect">
            <a:avLst/>
          </a:prstGeom>
          <a:noFill/>
        </p:spPr>
        <p:txBody>
          <a:bodyPr wrap="square" rtlCol="0">
            <a:spAutoFit/>
          </a:bodyPr>
          <a:lstStyle/>
          <a:p>
            <a:r>
              <a:rPr lang="en-US" sz="1200" dirty="0">
                <a:latin typeface="+mn-lt"/>
              </a:rPr>
              <a:t>Always written in terms of </a:t>
            </a:r>
            <a:r>
              <a:rPr lang="en-US" sz="1200" b="1" u="sng" dirty="0">
                <a:latin typeface="+mn-lt"/>
              </a:rPr>
              <a:t>population parameter</a:t>
            </a:r>
          </a:p>
        </p:txBody>
      </p:sp>
      <p:sp>
        <p:nvSpPr>
          <p:cNvPr id="3" name="TextBox 2">
            <a:extLst>
              <a:ext uri="{FF2B5EF4-FFF2-40B4-BE49-F238E27FC236}">
                <a16:creationId xmlns:a16="http://schemas.microsoft.com/office/drawing/2014/main" id="{09C659F5-FC3F-E1AE-43F2-7A215F2842C4}"/>
              </a:ext>
            </a:extLst>
          </p:cNvPr>
          <p:cNvSpPr txBox="1"/>
          <p:nvPr/>
        </p:nvSpPr>
        <p:spPr>
          <a:xfrm>
            <a:off x="8131173" y="430797"/>
            <a:ext cx="3894250" cy="1077218"/>
          </a:xfrm>
          <a:prstGeom prst="rect">
            <a:avLst/>
          </a:prstGeom>
          <a:noFill/>
        </p:spPr>
        <p:txBody>
          <a:bodyPr wrap="square" rtlCol="0">
            <a:spAutoFit/>
          </a:bodyPr>
          <a:lstStyle/>
          <a:p>
            <a:r>
              <a:rPr lang="en-US" sz="1600" dirty="0">
                <a:solidFill>
                  <a:srgbClr val="FF0000"/>
                </a:solidFill>
                <a:latin typeface="Arial" panose="020B0604020202020204" pitchFamily="34" charset="0"/>
              </a:rPr>
              <a:t>Another way to consider: as a “researcher” you only have a job if show something “interesting” in Ha, which is “alternative” to the “status quo” of H</a:t>
            </a:r>
            <a:r>
              <a:rPr lang="en-US" sz="1600" baseline="-25000" dirty="0">
                <a:solidFill>
                  <a:srgbClr val="FF0000"/>
                </a:solidFill>
                <a:latin typeface="Arial" panose="020B0604020202020204" pitchFamily="34" charset="0"/>
              </a:rPr>
              <a:t>0</a:t>
            </a:r>
            <a:r>
              <a:rPr lang="en-US" sz="1600" dirty="0">
                <a:solidFill>
                  <a:srgbClr val="FF0000"/>
                </a:solidFill>
                <a:latin typeface="Arial" panose="020B0604020202020204" pitchFamily="34" charset="0"/>
              </a:rPr>
              <a:t> </a:t>
            </a:r>
          </a:p>
        </p:txBody>
      </p:sp>
      <p:cxnSp>
        <p:nvCxnSpPr>
          <p:cNvPr id="5" name="Straight Arrow Connector 4" descr="arrow pointing to Ha">
            <a:extLst>
              <a:ext uri="{FF2B5EF4-FFF2-40B4-BE49-F238E27FC236}">
                <a16:creationId xmlns:a16="http://schemas.microsoft.com/office/drawing/2014/main" id="{51BB188B-29CA-1468-54E3-2AF926EA842B}"/>
              </a:ext>
            </a:extLst>
          </p:cNvPr>
          <p:cNvCxnSpPr>
            <a:cxnSpLocks/>
          </p:cNvCxnSpPr>
          <p:nvPr/>
        </p:nvCxnSpPr>
        <p:spPr>
          <a:xfrm flipH="1">
            <a:off x="7304809" y="1242735"/>
            <a:ext cx="826364" cy="18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51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53450"/>
            <a:ext cx="10515600" cy="745828"/>
          </a:xfrm>
          <a:ln>
            <a:noFill/>
          </a:ln>
        </p:spPr>
        <p:txBody>
          <a:bodyPr>
            <a:normAutofit/>
          </a:bodyPr>
          <a:lstStyle/>
          <a:p>
            <a:r>
              <a:rPr lang="en-US" dirty="0"/>
              <a:t>Key Principles in Hypothesis Testing</a:t>
            </a:r>
          </a:p>
        </p:txBody>
      </p:sp>
      <p:sp>
        <p:nvSpPr>
          <p:cNvPr id="6" name="Rectangle 5"/>
          <p:cNvSpPr/>
          <p:nvPr/>
        </p:nvSpPr>
        <p:spPr>
          <a:xfrm>
            <a:off x="838198" y="1175557"/>
            <a:ext cx="10820045" cy="3877985"/>
          </a:xfrm>
          <a:prstGeom prst="rect">
            <a:avLst/>
          </a:prstGeom>
        </p:spPr>
        <p:txBody>
          <a:bodyPr wrap="square">
            <a:spAutoFit/>
          </a:bodyPr>
          <a:lstStyle/>
          <a:p>
            <a:pPr marL="342900" indent="-342900">
              <a:buFont typeface="Arial" panose="020B0604020202020204" pitchFamily="34" charset="0"/>
              <a:buChar char="•"/>
            </a:pPr>
            <a:r>
              <a:rPr lang="en-US" sz="2200" b="1" dirty="0">
                <a:latin typeface="Arial" panose="020B0604020202020204" pitchFamily="34" charset="0"/>
              </a:rPr>
              <a:t>Straw man approach </a:t>
            </a:r>
            <a:r>
              <a:rPr lang="en-US" sz="2200" dirty="0">
                <a:latin typeface="Arial" panose="020B0604020202020204" pitchFamily="34" charset="0"/>
              </a:rPr>
              <a:t>– the researcher thinks the null hypothesis is wrong (why it is called “null”), so poses H</a:t>
            </a:r>
            <a:r>
              <a:rPr lang="en-US" sz="2200" baseline="-25000" dirty="0">
                <a:latin typeface="Arial" panose="020B0604020202020204" pitchFamily="34" charset="0"/>
              </a:rPr>
              <a:t>0</a:t>
            </a:r>
            <a:r>
              <a:rPr lang="en-US" sz="2200" dirty="0">
                <a:latin typeface="Arial" panose="020B0604020202020204" pitchFamily="34" charset="0"/>
              </a:rPr>
              <a:t> as a “</a:t>
            </a:r>
            <a:r>
              <a:rPr lang="en-US" sz="2200" u="sng" dirty="0">
                <a:latin typeface="Arial" panose="020B0604020202020204" pitchFamily="34" charset="0"/>
              </a:rPr>
              <a:t>strawman</a:t>
            </a:r>
            <a:r>
              <a:rPr lang="en-US" sz="2200" dirty="0">
                <a:latin typeface="Arial" panose="020B0604020202020204" pitchFamily="34" charset="0"/>
              </a:rPr>
              <a:t>” to reject in favor of H</a:t>
            </a:r>
            <a:r>
              <a:rPr lang="en-US" sz="2200" baseline="-25000" dirty="0">
                <a:latin typeface="Arial" panose="020B0604020202020204" pitchFamily="34" charset="0"/>
              </a:rPr>
              <a:t>a</a:t>
            </a:r>
            <a:r>
              <a:rPr lang="en-US" sz="2200" dirty="0">
                <a:latin typeface="Arial" panose="020B0604020202020204" pitchFamily="34" charset="0"/>
              </a:rPr>
              <a:t> based on data</a:t>
            </a:r>
          </a:p>
          <a:p>
            <a:pPr marL="342900" indent="-342900">
              <a:buFont typeface="Arial" panose="020B0604020202020204" pitchFamily="34" charset="0"/>
              <a:buChar char="•"/>
            </a:pPr>
            <a:endParaRPr lang="en-US" sz="2000" dirty="0">
              <a:latin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rPr>
              <a:t>Rare event approach </a:t>
            </a:r>
            <a:r>
              <a:rPr lang="en-US" sz="2200" dirty="0">
                <a:latin typeface="Arial" panose="020B0604020202020204" pitchFamily="34" charset="0"/>
              </a:rPr>
              <a:t>– the researcher shows the null hypothesis is wrong by showing it is statistically unlikely with the data (data observed is “</a:t>
            </a:r>
            <a:r>
              <a:rPr lang="en-US" sz="2200" u="sng" dirty="0">
                <a:latin typeface="Arial" panose="020B0604020202020204" pitchFamily="34" charset="0"/>
              </a:rPr>
              <a:t>rare</a:t>
            </a:r>
            <a:r>
              <a:rPr lang="en-US" sz="2200" dirty="0">
                <a:latin typeface="Arial" panose="020B0604020202020204" pitchFamily="34" charset="0"/>
              </a:rPr>
              <a:t>”)</a:t>
            </a:r>
          </a:p>
          <a:p>
            <a:pPr marL="800100" lvl="1" indent="-342900">
              <a:buFont typeface="Arial" panose="020B0604020202020204" pitchFamily="34" charset="0"/>
              <a:buChar char="•"/>
            </a:pPr>
            <a:r>
              <a:rPr lang="en-US" sz="2000" dirty="0">
                <a:latin typeface="Arial" panose="020B0604020202020204" pitchFamily="34" charset="0"/>
              </a:rPr>
              <a:t>We use a </a:t>
            </a:r>
            <a:r>
              <a:rPr lang="en-US" sz="2000" u="sng" dirty="0">
                <a:latin typeface="Arial" panose="020B0604020202020204" pitchFamily="34" charset="0"/>
              </a:rPr>
              <a:t>p-value</a:t>
            </a:r>
            <a:r>
              <a:rPr lang="en-US" sz="2000" dirty="0">
                <a:latin typeface="Arial" panose="020B0604020202020204" pitchFamily="34" charset="0"/>
              </a:rPr>
              <a:t> to determine the probability such extreme data could have occurred under the null hypothesis (in R, use </a:t>
            </a:r>
            <a:r>
              <a:rPr lang="en-US" sz="2000" b="1" dirty="0" err="1">
                <a:latin typeface="Arial" panose="020B0604020202020204" pitchFamily="34" charset="0"/>
              </a:rPr>
              <a:t>pnorm</a:t>
            </a:r>
            <a:r>
              <a:rPr lang="en-US" sz="2000" b="1" dirty="0">
                <a:latin typeface="Arial" panose="020B0604020202020204" pitchFamily="34" charset="0"/>
              </a:rPr>
              <a:t> for z </a:t>
            </a:r>
            <a:r>
              <a:rPr lang="en-US" sz="2000" dirty="0">
                <a:latin typeface="Arial" panose="020B0604020202020204" pitchFamily="34" charset="0"/>
              </a:rPr>
              <a:t>and </a:t>
            </a:r>
            <a:r>
              <a:rPr lang="en-US" sz="2000" b="1" dirty="0">
                <a:latin typeface="Arial" panose="020B0604020202020204" pitchFamily="34" charset="0"/>
              </a:rPr>
              <a:t>pt for t</a:t>
            </a:r>
            <a:r>
              <a:rPr lang="en-US" sz="2000" dirty="0">
                <a:latin typeface="Arial" panose="020B0604020202020204" pitchFamily="34" charset="0"/>
              </a:rPr>
              <a:t>)</a:t>
            </a:r>
          </a:p>
          <a:p>
            <a:pPr marL="800100" lvl="1" indent="-342900">
              <a:buFont typeface="Arial" panose="020B0604020202020204" pitchFamily="34" charset="0"/>
              <a:buChar char="•"/>
            </a:pPr>
            <a:endParaRPr lang="en-US" sz="1800" dirty="0">
              <a:latin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rPr>
              <a:t>To determine whether the p-value is “rare”, we compare to a threshold of rarity</a:t>
            </a:r>
          </a:p>
          <a:p>
            <a:pPr marL="800100" lvl="1" indent="-342900">
              <a:buFont typeface="Arial" panose="020B0604020202020204" pitchFamily="34" charset="0"/>
              <a:buChar char="•"/>
            </a:pP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is a “</a:t>
            </a:r>
            <a:r>
              <a:rPr lang="en-US" sz="2000" b="1" dirty="0">
                <a:latin typeface="Arial" panose="020B0604020202020204" pitchFamily="34" charset="0"/>
              </a:rPr>
              <a:t>significance level</a:t>
            </a:r>
            <a:r>
              <a:rPr lang="en-US" sz="2000" dirty="0">
                <a:latin typeface="Arial" panose="020B0604020202020204" pitchFamily="34" charset="0"/>
              </a:rPr>
              <a:t>” </a:t>
            </a:r>
            <a:r>
              <a:rPr lang="en-US" sz="2000" i="1" dirty="0">
                <a:latin typeface="Arial" panose="020B0604020202020204" pitchFamily="34" charset="0"/>
              </a:rPr>
              <a:t>chosen</a:t>
            </a:r>
            <a:r>
              <a:rPr lang="en-US" sz="2000" dirty="0">
                <a:latin typeface="Arial" panose="020B0604020202020204" pitchFamily="34" charset="0"/>
              </a:rPr>
              <a:t> </a:t>
            </a:r>
            <a:r>
              <a:rPr lang="en-US" sz="2000" i="1" dirty="0">
                <a:latin typeface="Arial" panose="020B0604020202020204" pitchFamily="34" charset="0"/>
              </a:rPr>
              <a:t>before seeing data</a:t>
            </a:r>
            <a:r>
              <a:rPr lang="en-US" sz="2000" dirty="0">
                <a:latin typeface="Arial" panose="020B0604020202020204" pitchFamily="34" charset="0"/>
              </a:rPr>
              <a:t> as the threshold of rarity</a:t>
            </a:r>
          </a:p>
          <a:p>
            <a:pPr marL="1257300" lvl="2" indent="-34290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α </a:t>
            </a:r>
            <a:r>
              <a:rPr lang="en-US" sz="1800" dirty="0">
                <a:latin typeface="Arial" panose="020B0604020202020204" pitchFamily="34" charset="0"/>
              </a:rPr>
              <a:t>describes the </a:t>
            </a:r>
            <a:r>
              <a:rPr lang="en-US" sz="1800" i="1" dirty="0">
                <a:latin typeface="Arial" panose="020B0604020202020204" pitchFamily="34" charset="0"/>
              </a:rPr>
              <a:t>benchmark area</a:t>
            </a:r>
            <a:r>
              <a:rPr lang="en-US" sz="1800" dirty="0">
                <a:latin typeface="Arial" panose="020B0604020202020204" pitchFamily="34" charset="0"/>
              </a:rPr>
              <a:t> in the tail(s) – e.g., .05 or .01</a:t>
            </a:r>
          </a:p>
          <a:p>
            <a:pPr marL="800100" lvl="1" indent="-342900">
              <a:buFont typeface="Arial" panose="020B0604020202020204" pitchFamily="34" charset="0"/>
              <a:buChar char="•"/>
            </a:pPr>
            <a:r>
              <a:rPr lang="en-US" sz="2000" dirty="0">
                <a:latin typeface="Arial" panose="020B0604020202020204" pitchFamily="34" charset="0"/>
              </a:rPr>
              <a:t>p-value describes the area in the tails, but based on the data</a:t>
            </a:r>
          </a:p>
        </p:txBody>
      </p:sp>
      <p:sp>
        <p:nvSpPr>
          <p:cNvPr id="8" name="Rectangle 7"/>
          <p:cNvSpPr/>
          <p:nvPr/>
        </p:nvSpPr>
        <p:spPr>
          <a:xfrm>
            <a:off x="2823511" y="5260599"/>
            <a:ext cx="4561490" cy="830997"/>
          </a:xfrm>
          <a:prstGeom prst="rect">
            <a:avLst/>
          </a:prstGeom>
          <a:ln>
            <a:solidFill>
              <a:schemeClr val="tx1"/>
            </a:solidFill>
          </a:ln>
        </p:spPr>
        <p:txBody>
          <a:bodyPr wrap="square">
            <a:spAutoFit/>
          </a:bodyPr>
          <a:lstStyle/>
          <a:p>
            <a:pPr lvl="1"/>
            <a:r>
              <a:rPr lang="en-US" sz="2400" dirty="0">
                <a:latin typeface="Arial" panose="020B0604020202020204" pitchFamily="34" charset="0"/>
              </a:rPr>
              <a:t>If p-value &lt; </a:t>
            </a:r>
            <a:r>
              <a:rPr lang="en-US" sz="2400" dirty="0">
                <a:latin typeface="Segoe UI Symbol" panose="020B0502040204020203" pitchFamily="34" charset="0"/>
                <a:ea typeface="Segoe UI Symbol" panose="020B0502040204020203" pitchFamily="34" charset="0"/>
              </a:rPr>
              <a:t>α </a:t>
            </a:r>
            <a:r>
              <a:rPr lang="en-US" sz="2400" dirty="0">
                <a:latin typeface="Arial" panose="020B0604020202020204" pitchFamily="34" charset="0"/>
              </a:rPr>
              <a:t>reject H</a:t>
            </a:r>
            <a:r>
              <a:rPr lang="en-US" sz="2400" baseline="-25000" dirty="0">
                <a:latin typeface="Arial" panose="020B0604020202020204" pitchFamily="34" charset="0"/>
              </a:rPr>
              <a:t>0</a:t>
            </a:r>
          </a:p>
          <a:p>
            <a:pPr lvl="1"/>
            <a:r>
              <a:rPr lang="en-US" sz="2400" dirty="0">
                <a:latin typeface="Arial" panose="020B0604020202020204" pitchFamily="34" charset="0"/>
              </a:rPr>
              <a:t>If p-value ≥ </a:t>
            </a:r>
            <a:r>
              <a:rPr lang="en-US" sz="2400" dirty="0">
                <a:latin typeface="Segoe UI Symbol" panose="020B0502040204020203" pitchFamily="34" charset="0"/>
                <a:ea typeface="Segoe UI Symbol" panose="020B0502040204020203" pitchFamily="34" charset="0"/>
              </a:rPr>
              <a:t>α </a:t>
            </a:r>
            <a:r>
              <a:rPr lang="en-US" sz="2400" dirty="0">
                <a:latin typeface="Arial" panose="020B0604020202020204" pitchFamily="34" charset="0"/>
              </a:rPr>
              <a:t>fail to reject H</a:t>
            </a:r>
            <a:r>
              <a:rPr lang="en-US" sz="2400" baseline="-25000" dirty="0">
                <a:latin typeface="Arial" panose="020B0604020202020204" pitchFamily="34" charset="0"/>
              </a:rPr>
              <a:t>0</a:t>
            </a:r>
          </a:p>
        </p:txBody>
      </p:sp>
      <p:cxnSp>
        <p:nvCxnSpPr>
          <p:cNvPr id="10" name="Straight Arrow Connector 9">
            <a:extLst>
              <a:ext uri="{C183D7F6-B498-43B3-948B-1728B52AA6E4}">
                <adec:decorative xmlns:adec="http://schemas.microsoft.com/office/drawing/2017/decorative" val="1"/>
              </a:ext>
            </a:extLst>
          </p:cNvPr>
          <p:cNvCxnSpPr>
            <a:cxnSpLocks/>
          </p:cNvCxnSpPr>
          <p:nvPr/>
        </p:nvCxnSpPr>
        <p:spPr>
          <a:xfrm flipH="1" flipV="1">
            <a:off x="6639791" y="5507182"/>
            <a:ext cx="1600319" cy="15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43482" y="5152860"/>
            <a:ext cx="3481373" cy="1015663"/>
          </a:xfrm>
          <a:prstGeom prst="rect">
            <a:avLst/>
          </a:prstGeom>
          <a:noFill/>
        </p:spPr>
        <p:txBody>
          <a:bodyPr wrap="square" rtlCol="0">
            <a:spAutoFit/>
          </a:bodyPr>
          <a:lstStyle/>
          <a:p>
            <a:r>
              <a:rPr lang="en-US" sz="2000" dirty="0">
                <a:latin typeface="Arial" panose="020B0604020202020204" pitchFamily="34" charset="0"/>
              </a:rPr>
              <a:t>If probability of data occurring is “rarer” than threshold, reject the null</a:t>
            </a:r>
          </a:p>
        </p:txBody>
      </p:sp>
    </p:spTree>
    <p:extLst>
      <p:ext uri="{BB962C8B-B14F-4D97-AF65-F5344CB8AC3E}">
        <p14:creationId xmlns:p14="http://schemas.microsoft.com/office/powerpoint/2010/main" val="349309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533"/>
            <a:ext cx="10515600" cy="745828"/>
          </a:xfrm>
          <a:ln>
            <a:noFill/>
          </a:ln>
        </p:spPr>
        <p:txBody>
          <a:bodyPr/>
          <a:lstStyle/>
          <a:p>
            <a:r>
              <a:rPr lang="en-US" dirty="0"/>
              <a:t>Rejection Region</a:t>
            </a:r>
          </a:p>
        </p:txBody>
      </p:sp>
      <mc:AlternateContent xmlns:mc="http://schemas.openxmlformats.org/markup-compatibility/2006" xmlns:a14="http://schemas.microsoft.com/office/drawing/2010/main">
        <mc:Choice Requires="a14">
          <p:sp>
            <p:nvSpPr>
              <p:cNvPr id="5" name="Rectangle 4"/>
              <p:cNvSpPr/>
              <p:nvPr/>
            </p:nvSpPr>
            <p:spPr>
              <a:xfrm>
                <a:off x="838200" y="1295719"/>
                <a:ext cx="4046482" cy="769441"/>
              </a:xfrm>
              <a:prstGeom prst="rect">
                <a:avLst/>
              </a:prstGeom>
            </p:spPr>
            <p:txBody>
              <a:bodyPr wrap="square">
                <a:spAutoFit/>
              </a:bodyPr>
              <a:lstStyle/>
              <a:p>
                <a:r>
                  <a:rPr lang="en-US" sz="2400" dirty="0">
                    <a:latin typeface="Arial" panose="020B0604020202020204" pitchFamily="34" charset="0"/>
                  </a:rPr>
                  <a:t>	</a:t>
                </a:r>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  3 </a:t>
                </a:r>
                <a:r>
                  <a:rPr lang="en-US" sz="2000" dirty="0" err="1">
                    <a:latin typeface="Arial" panose="020B0604020202020204" pitchFamily="34" charset="0"/>
                  </a:rPr>
                  <a:t>lbs</a:t>
                </a:r>
                <a:endParaRPr lang="en-US" sz="2000" dirty="0">
                  <a:latin typeface="Arial" panose="020B0604020202020204" pitchFamily="34" charset="0"/>
                </a:endParaRPr>
              </a:p>
              <a:p>
                <a:r>
                  <a:rPr lang="en-US" sz="2000" dirty="0">
                    <a:latin typeface="Arial" panose="020B0604020202020204" pitchFamily="34" charset="0"/>
                  </a:rPr>
                  <a:t>	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&lt;  3 </a:t>
                </a:r>
                <a:r>
                  <a:rPr lang="en-US" sz="2000" dirty="0" err="1">
                    <a:latin typeface="Arial" panose="020B0604020202020204" pitchFamily="34" charset="0"/>
                  </a:rPr>
                  <a:t>lbs</a:t>
                </a:r>
                <a:endParaRPr lang="en-US" sz="2000" dirty="0">
                  <a:latin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8200" y="1295719"/>
                <a:ext cx="4046482" cy="769441"/>
              </a:xfrm>
              <a:prstGeom prst="rect">
                <a:avLst/>
              </a:prstGeom>
              <a:blipFill>
                <a:blip r:embed="rId2"/>
                <a:stretch>
                  <a:fillRect b="-14286"/>
                </a:stretch>
              </a:blipFill>
            </p:spPr>
            <p:txBody>
              <a:bodyPr/>
              <a:lstStyle/>
              <a:p>
                <a:r>
                  <a:rPr lang="en-US">
                    <a:noFill/>
                  </a:rPr>
                  <a:t> </a:t>
                </a:r>
              </a:p>
            </p:txBody>
          </p:sp>
        </mc:Fallback>
      </mc:AlternateContent>
      <p:sp>
        <p:nvSpPr>
          <p:cNvPr id="6" name="Rectangle 5"/>
          <p:cNvSpPr/>
          <p:nvPr/>
        </p:nvSpPr>
        <p:spPr>
          <a:xfrm>
            <a:off x="838200" y="952591"/>
            <a:ext cx="6096000" cy="400110"/>
          </a:xfrm>
          <a:prstGeom prst="rect">
            <a:avLst/>
          </a:prstGeom>
        </p:spPr>
        <p:txBody>
          <a:bodyPr>
            <a:spAutoFit/>
          </a:bodyPr>
          <a:lstStyle/>
          <a:p>
            <a:r>
              <a:rPr lang="en-US" sz="2000" dirty="0">
                <a:latin typeface="Arial" panose="020B0604020202020204" pitchFamily="34" charset="0"/>
              </a:rPr>
              <a:t>Consider the example hypothesis before:</a:t>
            </a:r>
          </a:p>
        </p:txBody>
      </p:sp>
      <p:sp>
        <p:nvSpPr>
          <p:cNvPr id="7" name="Rectangle 6"/>
          <p:cNvSpPr/>
          <p:nvPr/>
        </p:nvSpPr>
        <p:spPr>
          <a:xfrm>
            <a:off x="838200" y="2097975"/>
            <a:ext cx="10424950" cy="1323439"/>
          </a:xfrm>
          <a:prstGeom prst="rect">
            <a:avLst/>
          </a:prstGeom>
        </p:spPr>
        <p:txBody>
          <a:bodyPr wrap="square">
            <a:spAutoFit/>
          </a:bodyPr>
          <a:lstStyle/>
          <a:p>
            <a:r>
              <a:rPr lang="en-US" sz="2000" dirty="0">
                <a:latin typeface="Arial" panose="020B0604020202020204" pitchFamily="34" charset="0"/>
              </a:rPr>
              <a:t>Using an </a:t>
            </a: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 .05 significance level, how do we decide which hypothesis is right?</a:t>
            </a:r>
          </a:p>
          <a:p>
            <a:pPr marL="800100" lvl="1" indent="-342900">
              <a:buFont typeface="Arial" panose="020B0604020202020204" pitchFamily="34" charset="0"/>
              <a:buChar char="•"/>
            </a:pPr>
            <a:r>
              <a:rPr lang="en-US" sz="2000" dirty="0">
                <a:latin typeface="Arial" panose="020B0604020202020204" pitchFamily="34" charset="0"/>
              </a:rPr>
              <a:t>Set a </a:t>
            </a:r>
            <a:r>
              <a:rPr lang="en-US" sz="2000" b="1" dirty="0">
                <a:latin typeface="Arial" panose="020B0604020202020204" pitchFamily="34" charset="0"/>
              </a:rPr>
              <a:t>rejection region</a:t>
            </a:r>
            <a:r>
              <a:rPr lang="en-US" sz="2000" dirty="0">
                <a:latin typeface="Arial" panose="020B0604020202020204" pitchFamily="34" charset="0"/>
              </a:rPr>
              <a:t> from z</a:t>
            </a:r>
            <a:r>
              <a:rPr lang="en-US" sz="2000" baseline="-25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a:t>
            </a:r>
          </a:p>
          <a:p>
            <a:pPr marL="1257300" lvl="2" indent="-342900">
              <a:buFont typeface="Arial" panose="020B0604020202020204" pitchFamily="34" charset="0"/>
              <a:buChar char="•"/>
            </a:pPr>
            <a:r>
              <a:rPr lang="en-US" sz="2000" dirty="0">
                <a:latin typeface="Arial" panose="020B0604020202020204" pitchFamily="34" charset="0"/>
              </a:rPr>
              <a:t>If the </a:t>
            </a:r>
            <a:r>
              <a:rPr lang="en-US" sz="2000" i="1" dirty="0">
                <a:latin typeface="Arial" panose="020B0604020202020204" pitchFamily="34" charset="0"/>
              </a:rPr>
              <a:t>observed test statistic </a:t>
            </a:r>
            <a:r>
              <a:rPr lang="en-US" sz="2000" dirty="0" err="1">
                <a:latin typeface="Arial" panose="020B0604020202020204" pitchFamily="34" charset="0"/>
              </a:rPr>
              <a:t>z</a:t>
            </a:r>
            <a:r>
              <a:rPr lang="en-US" sz="2000" baseline="-25000" dirty="0" err="1">
                <a:latin typeface="Arial" panose="020B0604020202020204" pitchFamily="34" charset="0"/>
              </a:rPr>
              <a:t>obs</a:t>
            </a:r>
            <a:r>
              <a:rPr lang="en-US" sz="2000" baseline="-25000" dirty="0">
                <a:latin typeface="Arial" panose="020B0604020202020204" pitchFamily="34" charset="0"/>
              </a:rPr>
              <a:t> </a:t>
            </a:r>
            <a:r>
              <a:rPr lang="en-US" sz="2000" dirty="0">
                <a:latin typeface="Arial" panose="020B0604020202020204" pitchFamily="34" charset="0"/>
              </a:rPr>
              <a:t>falls in that area then the researcher can reject the status quo of H</a:t>
            </a:r>
            <a:r>
              <a:rPr lang="en-US" sz="2000" baseline="-25000" dirty="0">
                <a:latin typeface="Arial" panose="020B0604020202020204" pitchFamily="34" charset="0"/>
              </a:rPr>
              <a:t>0</a:t>
            </a:r>
            <a:r>
              <a:rPr lang="en-US" sz="2000" dirty="0">
                <a:latin typeface="Arial" panose="020B0604020202020204" pitchFamily="34" charset="0"/>
              </a:rPr>
              <a:t> and conclude H</a:t>
            </a:r>
            <a:r>
              <a:rPr lang="en-US" sz="2000" baseline="-25000" dirty="0">
                <a:latin typeface="Arial" panose="020B0604020202020204" pitchFamily="34" charset="0"/>
              </a:rPr>
              <a:t>a</a:t>
            </a:r>
          </a:p>
        </p:txBody>
      </p:sp>
      <p:pic>
        <p:nvPicPr>
          <p:cNvPr id="9" name="Picture 8" descr="Chart of rejection region."/>
          <p:cNvPicPr>
            <a:picLocks noChangeAspect="1"/>
          </p:cNvPicPr>
          <p:nvPr/>
        </p:nvPicPr>
        <p:blipFill>
          <a:blip r:embed="rId3"/>
          <a:stretch>
            <a:fillRect/>
          </a:stretch>
        </p:blipFill>
        <p:spPr>
          <a:xfrm>
            <a:off x="1215914" y="3645134"/>
            <a:ext cx="6305550" cy="2630974"/>
          </a:xfrm>
          <a:prstGeom prst="rect">
            <a:avLst/>
          </a:prstGeom>
        </p:spPr>
      </p:pic>
      <p:sp>
        <p:nvSpPr>
          <p:cNvPr id="15" name="Rectangle 14"/>
          <p:cNvSpPr/>
          <p:nvPr/>
        </p:nvSpPr>
        <p:spPr>
          <a:xfrm>
            <a:off x="2421243" y="3601876"/>
            <a:ext cx="1778051" cy="707886"/>
          </a:xfrm>
          <a:prstGeom prst="rect">
            <a:avLst/>
          </a:prstGeom>
        </p:spPr>
        <p:txBody>
          <a:bodyPr wrap="none">
            <a:spAutoFit/>
          </a:bodyPr>
          <a:lstStyle/>
          <a:p>
            <a:pPr algn="ctr"/>
            <a:r>
              <a:rPr lang="en-US" sz="2000" dirty="0">
                <a:latin typeface="Arial" panose="020B0604020202020204" pitchFamily="34" charset="0"/>
              </a:rPr>
              <a:t>Observed test</a:t>
            </a:r>
          </a:p>
          <a:p>
            <a:pPr algn="ctr"/>
            <a:r>
              <a:rPr lang="en-US" sz="2000" dirty="0">
                <a:latin typeface="Arial" panose="020B0604020202020204" pitchFamily="34" charset="0"/>
              </a:rPr>
              <a:t>statistic </a:t>
            </a:r>
            <a:r>
              <a:rPr lang="en-US" sz="2000" dirty="0" err="1">
                <a:latin typeface="Arial" panose="020B0604020202020204" pitchFamily="34" charset="0"/>
              </a:rPr>
              <a:t>z</a:t>
            </a:r>
            <a:r>
              <a:rPr lang="en-US" sz="2000" baseline="-25000" dirty="0" err="1">
                <a:latin typeface="Arial" panose="020B0604020202020204" pitchFamily="34" charset="0"/>
              </a:rPr>
              <a:t>obs</a:t>
            </a:r>
            <a:endParaRPr lang="en-US" sz="2000" baseline="-25000" dirty="0">
              <a:latin typeface="Arial" panose="020B0604020202020204" pitchFamily="34" charset="0"/>
            </a:endParaRPr>
          </a:p>
        </p:txBody>
      </p:sp>
      <p:cxnSp>
        <p:nvCxnSpPr>
          <p:cNvPr id="17" name="Straight Arrow Connector 16">
            <a:extLst>
              <a:ext uri="{C183D7F6-B498-43B3-948B-1728B52AA6E4}">
                <adec:decorative xmlns:adec="http://schemas.microsoft.com/office/drawing/2017/decorative" val="1"/>
              </a:ext>
            </a:extLst>
          </p:cNvPr>
          <p:cNvCxnSpPr/>
          <p:nvPr/>
        </p:nvCxnSpPr>
        <p:spPr>
          <a:xfrm flipH="1">
            <a:off x="3238100" y="4368480"/>
            <a:ext cx="144338" cy="10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C183D7F6-B498-43B3-948B-1728B52AA6E4}">
                <adec:decorative xmlns:adec="http://schemas.microsoft.com/office/drawing/2017/decorative" val="1"/>
              </a:ext>
            </a:extLst>
          </p:cNvPr>
          <p:cNvCxnSpPr>
            <a:cxnSpLocks/>
          </p:cNvCxnSpPr>
          <p:nvPr/>
        </p:nvCxnSpPr>
        <p:spPr>
          <a:xfrm>
            <a:off x="3949310" y="4386689"/>
            <a:ext cx="601834" cy="90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04954" y="4668233"/>
            <a:ext cx="1390815" cy="584775"/>
          </a:xfrm>
          <a:prstGeom prst="rect">
            <a:avLst/>
          </a:prstGeom>
          <a:noFill/>
          <a:ln>
            <a:solidFill>
              <a:schemeClr val="tx1"/>
            </a:solidFill>
          </a:ln>
        </p:spPr>
        <p:txBody>
          <a:bodyPr wrap="square" rtlCol="0">
            <a:spAutoFit/>
          </a:bodyPr>
          <a:lstStyle/>
          <a:p>
            <a:pPr algn="ctr"/>
            <a:r>
              <a:rPr lang="en-US" sz="1800" dirty="0">
                <a:latin typeface="Arial" panose="020B0604020202020204" pitchFamily="34" charset="0"/>
              </a:rPr>
              <a:t>Reject H</a:t>
            </a:r>
            <a:r>
              <a:rPr lang="en-US" sz="1800" baseline="-25000" dirty="0">
                <a:latin typeface="Arial" panose="020B0604020202020204" pitchFamily="34" charset="0"/>
              </a:rPr>
              <a:t>0</a:t>
            </a:r>
            <a:r>
              <a:rPr lang="en-US" sz="1800" dirty="0">
                <a:latin typeface="Arial" panose="020B0604020202020204" pitchFamily="34" charset="0"/>
              </a:rPr>
              <a:t> </a:t>
            </a:r>
          </a:p>
          <a:p>
            <a:pPr algn="ctr"/>
            <a:r>
              <a:rPr lang="en-US" sz="1400" dirty="0">
                <a:latin typeface="Arial" panose="020B0604020202020204" pitchFamily="34" charset="0"/>
              </a:rPr>
              <a:t>(p-value &lt; </a:t>
            </a:r>
            <a:r>
              <a:rPr lang="en-US" sz="1400" dirty="0">
                <a:latin typeface="Segoe UI Symbol" panose="020B0502040204020203" pitchFamily="34" charset="0"/>
                <a:ea typeface="Segoe UI Symbol" panose="020B0502040204020203" pitchFamily="34" charset="0"/>
              </a:rPr>
              <a:t>α)</a:t>
            </a:r>
            <a:endParaRPr lang="en-US" sz="1400" baseline="-25000" dirty="0">
              <a:latin typeface="Arial" panose="020B0604020202020204" pitchFamily="34" charset="0"/>
            </a:endParaRPr>
          </a:p>
        </p:txBody>
      </p:sp>
      <p:sp>
        <p:nvSpPr>
          <p:cNvPr id="22" name="TextBox 21"/>
          <p:cNvSpPr txBox="1"/>
          <p:nvPr/>
        </p:nvSpPr>
        <p:spPr>
          <a:xfrm>
            <a:off x="5306587" y="4547423"/>
            <a:ext cx="2025957" cy="584775"/>
          </a:xfrm>
          <a:prstGeom prst="rect">
            <a:avLst/>
          </a:prstGeom>
          <a:noFill/>
          <a:ln>
            <a:solidFill>
              <a:schemeClr val="tx1"/>
            </a:solidFill>
          </a:ln>
        </p:spPr>
        <p:txBody>
          <a:bodyPr wrap="square" rtlCol="0">
            <a:spAutoFit/>
          </a:bodyPr>
          <a:lstStyle/>
          <a:p>
            <a:pPr algn="ctr"/>
            <a:r>
              <a:rPr lang="en-US" sz="1800" dirty="0">
                <a:latin typeface="Arial" panose="020B0604020202020204" pitchFamily="34" charset="0"/>
              </a:rPr>
              <a:t>Fail to Reject H</a:t>
            </a:r>
            <a:r>
              <a:rPr lang="en-US" sz="1800" baseline="-25000" dirty="0">
                <a:latin typeface="Arial" panose="020B0604020202020204" pitchFamily="34" charset="0"/>
              </a:rPr>
              <a:t>0 </a:t>
            </a:r>
            <a:r>
              <a:rPr lang="en-US" sz="1400" dirty="0">
                <a:latin typeface="Arial" panose="020B0604020202020204" pitchFamily="34" charset="0"/>
              </a:rPr>
              <a:t>(p-value ≥ </a:t>
            </a:r>
            <a:r>
              <a:rPr lang="en-US" sz="1400" dirty="0">
                <a:latin typeface="Segoe UI Symbol" panose="020B0502040204020203" pitchFamily="34" charset="0"/>
                <a:ea typeface="Segoe UI Symbol" panose="020B0502040204020203" pitchFamily="34" charset="0"/>
              </a:rPr>
              <a:t>α )</a:t>
            </a:r>
            <a:endParaRPr lang="en-US" sz="1400" baseline="-25000" dirty="0">
              <a:latin typeface="Arial" panose="020B0604020202020204" pitchFamily="34" charset="0"/>
            </a:endParaRPr>
          </a:p>
        </p:txBody>
      </p:sp>
      <p:sp>
        <p:nvSpPr>
          <p:cNvPr id="27" name="TextBox 26"/>
          <p:cNvSpPr txBox="1"/>
          <p:nvPr/>
        </p:nvSpPr>
        <p:spPr>
          <a:xfrm>
            <a:off x="7656239" y="3875451"/>
            <a:ext cx="4438348" cy="1631216"/>
          </a:xfrm>
          <a:prstGeom prst="rect">
            <a:avLst/>
          </a:prstGeom>
          <a:noFill/>
        </p:spPr>
        <p:txBody>
          <a:bodyPr wrap="square" rtlCol="0">
            <a:spAutoFit/>
          </a:bodyPr>
          <a:lstStyle/>
          <a:p>
            <a:r>
              <a:rPr lang="en-US" sz="2000" b="1" dirty="0">
                <a:latin typeface="Arial" panose="020B0604020202020204" pitchFamily="34" charset="0"/>
              </a:rPr>
              <a:t>In</a:t>
            </a:r>
            <a:r>
              <a:rPr lang="en-US" sz="2000" dirty="0">
                <a:latin typeface="Arial" panose="020B0604020202020204" pitchFamily="34" charset="0"/>
              </a:rPr>
              <a:t> </a:t>
            </a:r>
            <a:r>
              <a:rPr lang="en-US" sz="2000" b="1" dirty="0">
                <a:latin typeface="Arial" panose="020B0604020202020204" pitchFamily="34" charset="0"/>
              </a:rPr>
              <a:t>p-value language</a:t>
            </a:r>
            <a:r>
              <a:rPr lang="en-US" sz="2000" dirty="0">
                <a:latin typeface="Arial" panose="020B0604020202020204" pitchFamily="34" charset="0"/>
              </a:rPr>
              <a:t>:</a:t>
            </a:r>
          </a:p>
          <a:p>
            <a:pPr marL="285750" indent="-285750">
              <a:buFont typeface="Arial" panose="020B0604020202020204" pitchFamily="34" charset="0"/>
              <a:buChar char="•"/>
            </a:pPr>
            <a:r>
              <a:rPr lang="en-US" sz="2000" dirty="0">
                <a:latin typeface="Arial" panose="020B0604020202020204" pitchFamily="34" charset="0"/>
              </a:rPr>
              <a:t>Shaded area of </a:t>
            </a:r>
            <a:r>
              <a:rPr lang="en-US" sz="2000" dirty="0" err="1">
                <a:latin typeface="Arial" panose="020B0604020202020204" pitchFamily="34" charset="0"/>
              </a:rPr>
              <a:t>z</a:t>
            </a:r>
            <a:r>
              <a:rPr lang="en-US" sz="2000" baseline="-25000" dirty="0" err="1">
                <a:latin typeface="Arial" panose="020B0604020202020204" pitchFamily="34" charset="0"/>
              </a:rPr>
              <a:t>obs</a:t>
            </a:r>
            <a:r>
              <a:rPr lang="en-US" sz="2000" dirty="0">
                <a:latin typeface="Arial" panose="020B0604020202020204" pitchFamily="34" charset="0"/>
              </a:rPr>
              <a:t> &lt; shaded area of z</a:t>
            </a:r>
            <a:r>
              <a:rPr lang="en-US" sz="2000" baseline="-25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a:t>
            </a:r>
            <a:r>
              <a:rPr lang="en-US" sz="2000" dirty="0">
                <a:latin typeface="Segoe UI Symbol" panose="020B0502040204020203" pitchFamily="34" charset="0"/>
                <a:ea typeface="Segoe UI Symbol" panose="020B0502040204020203" pitchFamily="34" charset="0"/>
              </a:rPr>
              <a:t>→</a:t>
            </a:r>
            <a:r>
              <a:rPr lang="en-US" sz="2000" dirty="0">
                <a:latin typeface="Arial" panose="020B0604020202020204" pitchFamily="34" charset="0"/>
              </a:rPr>
              <a:t> reject (rare)</a:t>
            </a:r>
          </a:p>
          <a:p>
            <a:pPr marL="285750" indent="-285750">
              <a:buFont typeface="Arial" panose="020B0604020202020204" pitchFamily="34" charset="0"/>
              <a:buChar char="•"/>
            </a:pPr>
            <a:r>
              <a:rPr lang="en-US" sz="2000" dirty="0">
                <a:latin typeface="Arial" panose="020B0604020202020204" pitchFamily="34" charset="0"/>
              </a:rPr>
              <a:t>Shaded area of </a:t>
            </a:r>
            <a:r>
              <a:rPr lang="en-US" sz="2000" dirty="0" err="1">
                <a:latin typeface="Arial" panose="020B0604020202020204" pitchFamily="34" charset="0"/>
              </a:rPr>
              <a:t>z</a:t>
            </a:r>
            <a:r>
              <a:rPr lang="en-US" sz="2000" baseline="-25000" dirty="0" err="1">
                <a:latin typeface="Arial" panose="020B0604020202020204" pitchFamily="34" charset="0"/>
              </a:rPr>
              <a:t>obs</a:t>
            </a:r>
            <a:r>
              <a:rPr lang="en-US" sz="2000" dirty="0">
                <a:latin typeface="Arial" panose="020B0604020202020204" pitchFamily="34" charset="0"/>
              </a:rPr>
              <a:t> &gt; shaded area of z</a:t>
            </a:r>
            <a:r>
              <a:rPr lang="en-US" sz="2000" baseline="-25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then fail to reject (not rare)</a:t>
            </a:r>
          </a:p>
        </p:txBody>
      </p:sp>
      <p:sp>
        <p:nvSpPr>
          <p:cNvPr id="32" name="Rectangle 31"/>
          <p:cNvSpPr/>
          <p:nvPr/>
        </p:nvSpPr>
        <p:spPr>
          <a:xfrm>
            <a:off x="3257747" y="5934716"/>
            <a:ext cx="418704" cy="400110"/>
          </a:xfrm>
          <a:prstGeom prst="rect">
            <a:avLst/>
          </a:prstGeom>
        </p:spPr>
        <p:txBody>
          <a:bodyPr wrap="none">
            <a:spAutoFit/>
          </a:bodyPr>
          <a:lstStyle/>
          <a:p>
            <a:r>
              <a:rPr lang="en-US" sz="2000" dirty="0">
                <a:latin typeface="Arial" panose="020B0604020202020204" pitchFamily="34" charset="0"/>
              </a:rPr>
              <a:t>z</a:t>
            </a:r>
            <a:r>
              <a:rPr lang="en-US" sz="2000" baseline="-25000" dirty="0">
                <a:latin typeface="Segoe UI Symbol" panose="020B0502040204020203" pitchFamily="34" charset="0"/>
                <a:ea typeface="Segoe UI Symbol" panose="020B0502040204020203" pitchFamily="34" charset="0"/>
              </a:rPr>
              <a:t>α</a:t>
            </a:r>
            <a:endParaRPr lang="en-US" sz="2000" dirty="0">
              <a:latin typeface="Arial" panose="020B0604020202020204" pitchFamily="34" charset="0"/>
            </a:endParaRPr>
          </a:p>
        </p:txBody>
      </p:sp>
      <p:cxnSp>
        <p:nvCxnSpPr>
          <p:cNvPr id="36" name="Straight Connector 35">
            <a:extLst>
              <a:ext uri="{C183D7F6-B498-43B3-948B-1728B52AA6E4}">
                <adec:decorative xmlns:adec="http://schemas.microsoft.com/office/drawing/2017/decorative" val="1"/>
              </a:ext>
            </a:extLst>
          </p:cNvPr>
          <p:cNvCxnSpPr/>
          <p:nvPr/>
        </p:nvCxnSpPr>
        <p:spPr>
          <a:xfrm>
            <a:off x="3467099" y="5317540"/>
            <a:ext cx="0" cy="58923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50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488"/>
            <a:ext cx="10515600" cy="745828"/>
          </a:xfrm>
          <a:ln>
            <a:noFill/>
          </a:ln>
        </p:spPr>
        <p:txBody>
          <a:bodyPr/>
          <a:lstStyle/>
          <a:p>
            <a:r>
              <a:rPr lang="en-US" dirty="0"/>
              <a:t>Three types of Hypothesis tests</a:t>
            </a:r>
          </a:p>
        </p:txBody>
      </p:sp>
      <p:sp>
        <p:nvSpPr>
          <p:cNvPr id="4" name="Rectangle 3"/>
          <p:cNvSpPr/>
          <p:nvPr/>
        </p:nvSpPr>
        <p:spPr>
          <a:xfrm>
            <a:off x="796157" y="1369760"/>
            <a:ext cx="2999099" cy="646331"/>
          </a:xfrm>
          <a:prstGeom prst="rect">
            <a:avLst/>
          </a:prstGeom>
        </p:spPr>
        <p:txBody>
          <a:bodyPr wrap="square">
            <a:spAutoFit/>
          </a:bodyPr>
          <a:lstStyle/>
          <a:p>
            <a:pPr algn="ctr"/>
            <a:r>
              <a:rPr lang="en-US" sz="1800" b="1" dirty="0">
                <a:latin typeface="Arial" panose="020B0604020202020204" pitchFamily="34" charset="0"/>
              </a:rPr>
              <a:t>One-tail, lower tail</a:t>
            </a:r>
          </a:p>
          <a:p>
            <a:pPr algn="ctr"/>
            <a:r>
              <a:rPr lang="en-US" sz="1800" dirty="0">
                <a:latin typeface="Arial" panose="020B0604020202020204" pitchFamily="34" charset="0"/>
              </a:rPr>
              <a:t>(Rejection region in left tail)</a:t>
            </a:r>
          </a:p>
        </p:txBody>
      </p:sp>
      <p:sp>
        <p:nvSpPr>
          <p:cNvPr id="5" name="Rectangle 4"/>
          <p:cNvSpPr/>
          <p:nvPr/>
        </p:nvSpPr>
        <p:spPr>
          <a:xfrm>
            <a:off x="4067632" y="1351275"/>
            <a:ext cx="3429762" cy="646331"/>
          </a:xfrm>
          <a:prstGeom prst="rect">
            <a:avLst/>
          </a:prstGeom>
        </p:spPr>
        <p:txBody>
          <a:bodyPr wrap="square">
            <a:spAutoFit/>
          </a:bodyPr>
          <a:lstStyle/>
          <a:p>
            <a:pPr algn="ctr"/>
            <a:r>
              <a:rPr lang="en-US" sz="1800" b="1" dirty="0">
                <a:latin typeface="Arial" panose="020B0604020202020204" pitchFamily="34" charset="0"/>
              </a:rPr>
              <a:t>One-tail, upper tail</a:t>
            </a:r>
          </a:p>
          <a:p>
            <a:pPr algn="ctr"/>
            <a:r>
              <a:rPr lang="en-US" sz="1800" dirty="0">
                <a:latin typeface="Arial" panose="020B0604020202020204" pitchFamily="34" charset="0"/>
              </a:rPr>
              <a:t>(Rejection region in right tail)</a:t>
            </a:r>
          </a:p>
        </p:txBody>
      </p:sp>
      <p:sp>
        <p:nvSpPr>
          <p:cNvPr id="6" name="Rectangle 5"/>
          <p:cNvSpPr/>
          <p:nvPr/>
        </p:nvSpPr>
        <p:spPr>
          <a:xfrm>
            <a:off x="8027671" y="1369760"/>
            <a:ext cx="3429762" cy="646331"/>
          </a:xfrm>
          <a:prstGeom prst="rect">
            <a:avLst/>
          </a:prstGeom>
        </p:spPr>
        <p:txBody>
          <a:bodyPr wrap="square">
            <a:spAutoFit/>
          </a:bodyPr>
          <a:lstStyle/>
          <a:p>
            <a:pPr algn="ctr"/>
            <a:r>
              <a:rPr lang="en-US" sz="1800" b="1" dirty="0">
                <a:latin typeface="Arial" panose="020B0604020202020204" pitchFamily="34" charset="0"/>
              </a:rPr>
              <a:t>Two-tail</a:t>
            </a:r>
          </a:p>
          <a:p>
            <a:pPr algn="ctr"/>
            <a:r>
              <a:rPr lang="en-US" sz="1800" dirty="0">
                <a:latin typeface="Arial" panose="020B0604020202020204" pitchFamily="34" charset="0"/>
              </a:rPr>
              <a:t>(Rejection region in both tails)</a:t>
            </a:r>
          </a:p>
        </p:txBody>
      </p:sp>
      <mc:AlternateContent xmlns:mc="http://schemas.openxmlformats.org/markup-compatibility/2006" xmlns:a14="http://schemas.microsoft.com/office/drawing/2010/main">
        <mc:Choice Requires="a14">
          <p:sp>
            <p:nvSpPr>
              <p:cNvPr id="8" name="Rectangle 7"/>
              <p:cNvSpPr/>
              <p:nvPr/>
            </p:nvSpPr>
            <p:spPr>
              <a:xfrm>
                <a:off x="1532001" y="2070703"/>
                <a:ext cx="1720353" cy="584775"/>
              </a:xfrm>
              <a:prstGeom prst="rect">
                <a:avLst/>
              </a:prstGeom>
            </p:spPr>
            <p:txBody>
              <a:bodyPr wrap="square">
                <a:spAutoFit/>
              </a:bodyPr>
              <a:lstStyle/>
              <a:p>
                <a:r>
                  <a:rPr lang="en-US" sz="1600" dirty="0">
                    <a:latin typeface="Arial" panose="020B0604020202020204" pitchFamily="34" charset="0"/>
                  </a:rPr>
                  <a:t>H</a:t>
                </a:r>
                <a:r>
                  <a:rPr lang="en-US" sz="1600" baseline="-25000" dirty="0">
                    <a:latin typeface="Arial" panose="020B0604020202020204" pitchFamily="34" charset="0"/>
                  </a:rPr>
                  <a:t>0</a:t>
                </a:r>
                <a:r>
                  <a:rPr lang="en-US" sz="1600" dirty="0">
                    <a:latin typeface="Arial" panose="020B0604020202020204" pitchFamily="34" charset="0"/>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Arial" panose="020B0604020202020204" pitchFamily="34" charset="0"/>
                  </a:rPr>
                  <a:t>apples</a:t>
                </a:r>
                <a:r>
                  <a:rPr lang="en-US" sz="1600" dirty="0">
                    <a:latin typeface="Arial" panose="020B0604020202020204" pitchFamily="34" charset="0"/>
                  </a:rPr>
                  <a:t> ≥  3 </a:t>
                </a:r>
                <a:r>
                  <a:rPr lang="en-US" sz="1600" dirty="0" err="1">
                    <a:latin typeface="Arial" panose="020B0604020202020204" pitchFamily="34" charset="0"/>
                  </a:rPr>
                  <a:t>lbs</a:t>
                </a:r>
                <a:endParaRPr lang="en-US" sz="1600" dirty="0">
                  <a:latin typeface="Arial" panose="020B0604020202020204" pitchFamily="34" charset="0"/>
                </a:endParaRPr>
              </a:p>
              <a:p>
                <a:r>
                  <a:rPr lang="en-US" sz="1600" dirty="0">
                    <a:latin typeface="Arial" panose="020B0604020202020204" pitchFamily="34" charset="0"/>
                  </a:rPr>
                  <a:t>H</a:t>
                </a:r>
                <a:r>
                  <a:rPr lang="en-US" sz="1600" baseline="-25000" dirty="0">
                    <a:latin typeface="Arial" panose="020B0604020202020204" pitchFamily="34" charset="0"/>
                  </a:rPr>
                  <a:t>a</a:t>
                </a:r>
                <a:r>
                  <a:rPr lang="en-US" sz="1600" dirty="0">
                    <a:latin typeface="Arial" panose="020B0604020202020204" pitchFamily="34" charset="0"/>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Arial" panose="020B0604020202020204" pitchFamily="34" charset="0"/>
                  </a:rPr>
                  <a:t>apples</a:t>
                </a:r>
                <a:r>
                  <a:rPr lang="en-US" sz="1600" dirty="0">
                    <a:latin typeface="Arial" panose="020B0604020202020204" pitchFamily="34" charset="0"/>
                  </a:rPr>
                  <a:t> &lt;  3 </a:t>
                </a:r>
                <a:r>
                  <a:rPr lang="en-US" sz="1600" dirty="0" err="1">
                    <a:latin typeface="Arial" panose="020B0604020202020204" pitchFamily="34" charset="0"/>
                  </a:rPr>
                  <a:t>lbs</a:t>
                </a:r>
                <a:endParaRPr lang="en-US" sz="1600" dirty="0">
                  <a:latin typeface="Arial" panose="020B060402020202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532001" y="2070703"/>
                <a:ext cx="1720353" cy="584775"/>
              </a:xfrm>
              <a:prstGeom prst="rect">
                <a:avLst/>
              </a:prstGeom>
              <a:blipFill>
                <a:blip r:embed="rId3"/>
                <a:stretch>
                  <a:fillRect l="-1767" t="-3125" b="-12500"/>
                </a:stretch>
              </a:blipFill>
            </p:spPr>
            <p:txBody>
              <a:bodyPr/>
              <a:lstStyle/>
              <a:p>
                <a:r>
                  <a:rPr lang="en-US">
                    <a:noFill/>
                  </a:rPr>
                  <a:t> </a:t>
                </a:r>
              </a:p>
            </p:txBody>
          </p:sp>
        </mc:Fallback>
      </mc:AlternateContent>
      <p:pic>
        <p:nvPicPr>
          <p:cNvPr id="9" name="Picture 8" descr="Lower tail rejection region, lower region shaded."/>
          <p:cNvPicPr>
            <a:picLocks noChangeAspect="1"/>
          </p:cNvPicPr>
          <p:nvPr/>
        </p:nvPicPr>
        <p:blipFill>
          <a:blip r:embed="rId4"/>
          <a:stretch>
            <a:fillRect/>
          </a:stretch>
        </p:blipFill>
        <p:spPr>
          <a:xfrm>
            <a:off x="851119" y="2808416"/>
            <a:ext cx="2656925" cy="2581931"/>
          </a:xfrm>
          <a:prstGeom prst="rect">
            <a:avLst/>
          </a:prstGeom>
        </p:spPr>
      </p:pic>
      <p:pic>
        <p:nvPicPr>
          <p:cNvPr id="10" name="Picture 9" descr="Upper tail rejection region, shaded upper."/>
          <p:cNvPicPr>
            <a:picLocks noChangeAspect="1"/>
          </p:cNvPicPr>
          <p:nvPr/>
        </p:nvPicPr>
        <p:blipFill>
          <a:blip r:embed="rId5"/>
          <a:stretch>
            <a:fillRect/>
          </a:stretch>
        </p:blipFill>
        <p:spPr>
          <a:xfrm>
            <a:off x="4348652" y="2797963"/>
            <a:ext cx="2656925" cy="2592384"/>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4913399" y="2058347"/>
                <a:ext cx="1720354" cy="584775"/>
              </a:xfrm>
              <a:prstGeom prst="rect">
                <a:avLst/>
              </a:prstGeom>
            </p:spPr>
            <p:txBody>
              <a:bodyPr wrap="square">
                <a:spAutoFit/>
              </a:bodyPr>
              <a:lstStyle/>
              <a:p>
                <a:r>
                  <a:rPr lang="en-US" sz="1600" dirty="0">
                    <a:latin typeface="+mn-lt"/>
                  </a:rPr>
                  <a:t>H</a:t>
                </a:r>
                <a:r>
                  <a:rPr lang="en-US" sz="1600" baseline="-25000" dirty="0">
                    <a:latin typeface="+mn-lt"/>
                  </a:rPr>
                  <a:t>0</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a:t>
                </a:r>
                <a:r>
                  <a:rPr lang="en-US" sz="1600" dirty="0">
                    <a:latin typeface="+mn-lt"/>
                    <a:ea typeface="Segoe UI Symbol" panose="020B0502040204020203" pitchFamily="34" charset="0"/>
                  </a:rPr>
                  <a:t>≤</a:t>
                </a:r>
                <a:r>
                  <a:rPr lang="en-US" sz="1600" dirty="0">
                    <a:latin typeface="+mn-lt"/>
                  </a:rPr>
                  <a:t> 3 </a:t>
                </a:r>
                <a:r>
                  <a:rPr lang="en-US" sz="1600" dirty="0" err="1">
                    <a:latin typeface="+mn-lt"/>
                  </a:rPr>
                  <a:t>lbs</a:t>
                </a:r>
                <a:endParaRPr lang="en-US" sz="1600" dirty="0">
                  <a:latin typeface="+mn-lt"/>
                </a:endParaRPr>
              </a:p>
              <a:p>
                <a:r>
                  <a:rPr lang="en-US" sz="1600" dirty="0">
                    <a:latin typeface="+mn-lt"/>
                  </a:rPr>
                  <a:t>H</a:t>
                </a:r>
                <a:r>
                  <a:rPr lang="en-US" sz="1600" baseline="-25000" dirty="0">
                    <a:latin typeface="+mn-lt"/>
                  </a:rPr>
                  <a:t>a</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&gt; 3 </a:t>
                </a:r>
                <a:r>
                  <a:rPr lang="en-US" sz="1600" dirty="0" err="1">
                    <a:latin typeface="+mn-lt"/>
                  </a:rPr>
                  <a:t>lbs</a:t>
                </a:r>
                <a:endParaRPr lang="en-US" sz="1600" dirty="0">
                  <a:latin typeface="+mn-lt"/>
                </a:endParaRPr>
              </a:p>
            </p:txBody>
          </p:sp>
        </mc:Choice>
        <mc:Fallback xmlns="">
          <p:sp>
            <p:nvSpPr>
              <p:cNvPr id="11" name="Rectangle 10"/>
              <p:cNvSpPr>
                <a:spLocks noRot="1" noChangeAspect="1" noMove="1" noResize="1" noEditPoints="1" noAdjustHandles="1" noChangeArrowheads="1" noChangeShapeType="1" noTextEdit="1"/>
              </p:cNvSpPr>
              <p:nvPr/>
            </p:nvSpPr>
            <p:spPr>
              <a:xfrm>
                <a:off x="4913399" y="2058347"/>
                <a:ext cx="1720354" cy="584775"/>
              </a:xfrm>
              <a:prstGeom prst="rect">
                <a:avLst/>
              </a:prstGeom>
              <a:blipFill>
                <a:blip r:embed="rId6"/>
                <a:stretch>
                  <a:fillRect l="-1773"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828570" y="2045855"/>
                <a:ext cx="1831429" cy="584775"/>
              </a:xfrm>
              <a:prstGeom prst="rect">
                <a:avLst/>
              </a:prstGeom>
            </p:spPr>
            <p:txBody>
              <a:bodyPr wrap="square">
                <a:spAutoFit/>
              </a:bodyPr>
              <a:lstStyle/>
              <a:p>
                <a:r>
                  <a:rPr lang="en-US" sz="1600" dirty="0">
                    <a:latin typeface="+mn-lt"/>
                  </a:rPr>
                  <a:t>H</a:t>
                </a:r>
                <a:r>
                  <a:rPr lang="en-US" sz="1600" baseline="-25000" dirty="0">
                    <a:latin typeface="+mn-lt"/>
                  </a:rPr>
                  <a:t>0</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a:t>
                </a:r>
                <a:r>
                  <a:rPr lang="en-US" sz="1600" dirty="0">
                    <a:latin typeface="+mn-lt"/>
                    <a:ea typeface="Segoe UI Symbol" panose="020B0502040204020203" pitchFamily="34" charset="0"/>
                  </a:rPr>
                  <a:t>=</a:t>
                </a:r>
                <a:r>
                  <a:rPr lang="en-US" sz="1600" dirty="0">
                    <a:latin typeface="+mn-lt"/>
                  </a:rPr>
                  <a:t> 3 </a:t>
                </a:r>
                <a:r>
                  <a:rPr lang="en-US" sz="1600" dirty="0" err="1">
                    <a:latin typeface="+mn-lt"/>
                  </a:rPr>
                  <a:t>lbs</a:t>
                </a:r>
                <a:endParaRPr lang="en-US" sz="1600" dirty="0">
                  <a:latin typeface="+mn-lt"/>
                </a:endParaRPr>
              </a:p>
              <a:p>
                <a:r>
                  <a:rPr lang="en-US" sz="1600" dirty="0">
                    <a:latin typeface="+mn-lt"/>
                  </a:rPr>
                  <a:t>H</a:t>
                </a:r>
                <a:r>
                  <a:rPr lang="en-US" sz="1600" baseline="-25000" dirty="0">
                    <a:latin typeface="+mn-lt"/>
                  </a:rPr>
                  <a:t>a</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a:t>
                </a:r>
                <a:r>
                  <a:rPr lang="en-US" sz="1600" dirty="0">
                    <a:latin typeface="+mn-lt"/>
                    <a:ea typeface="Segoe UI Symbol" panose="020B0502040204020203" pitchFamily="34" charset="0"/>
                  </a:rPr>
                  <a:t>≠</a:t>
                </a:r>
                <a:r>
                  <a:rPr lang="en-US" sz="1600" dirty="0">
                    <a:latin typeface="+mn-lt"/>
                  </a:rPr>
                  <a:t> 3 </a:t>
                </a:r>
                <a:r>
                  <a:rPr lang="en-US" sz="1600" dirty="0" err="1">
                    <a:latin typeface="+mn-lt"/>
                  </a:rPr>
                  <a:t>lbs</a:t>
                </a:r>
                <a:endParaRPr lang="en-US" sz="1600" dirty="0">
                  <a:latin typeface="+mn-lt"/>
                </a:endParaRPr>
              </a:p>
            </p:txBody>
          </p:sp>
        </mc:Choice>
        <mc:Fallback xmlns="">
          <p:sp>
            <p:nvSpPr>
              <p:cNvPr id="12" name="Rectangle 11"/>
              <p:cNvSpPr>
                <a:spLocks noRot="1" noChangeAspect="1" noMove="1" noResize="1" noEditPoints="1" noAdjustHandles="1" noChangeArrowheads="1" noChangeShapeType="1" noTextEdit="1"/>
              </p:cNvSpPr>
              <p:nvPr/>
            </p:nvSpPr>
            <p:spPr>
              <a:xfrm>
                <a:off x="8828570" y="2045855"/>
                <a:ext cx="1831429" cy="584775"/>
              </a:xfrm>
              <a:prstGeom prst="rect">
                <a:avLst/>
              </a:prstGeom>
              <a:blipFill>
                <a:blip r:embed="rId7"/>
                <a:stretch>
                  <a:fillRect l="-1661" t="-3125" b="-12500"/>
                </a:stretch>
              </a:blipFill>
            </p:spPr>
            <p:txBody>
              <a:bodyPr/>
              <a:lstStyle/>
              <a:p>
                <a:r>
                  <a:rPr lang="en-US">
                    <a:noFill/>
                  </a:rPr>
                  <a:t> </a:t>
                </a:r>
              </a:p>
            </p:txBody>
          </p:sp>
        </mc:Fallback>
      </mc:AlternateContent>
      <p:pic>
        <p:nvPicPr>
          <p:cNvPr id="13" name="Picture 12" descr="Both upper and lower regions shaded in graph."/>
          <p:cNvPicPr>
            <a:picLocks noChangeAspect="1"/>
          </p:cNvPicPr>
          <p:nvPr/>
        </p:nvPicPr>
        <p:blipFill>
          <a:blip r:embed="rId8"/>
          <a:stretch>
            <a:fillRect/>
          </a:stretch>
        </p:blipFill>
        <p:spPr>
          <a:xfrm>
            <a:off x="8027671" y="2705142"/>
            <a:ext cx="2678754" cy="2581931"/>
          </a:xfrm>
          <a:prstGeom prst="rect">
            <a:avLst/>
          </a:prstGeom>
        </p:spPr>
      </p:pic>
      <p:sp>
        <p:nvSpPr>
          <p:cNvPr id="14" name="TextBox 13"/>
          <p:cNvSpPr txBox="1"/>
          <p:nvPr/>
        </p:nvSpPr>
        <p:spPr>
          <a:xfrm>
            <a:off x="987970" y="5421520"/>
            <a:ext cx="8498929" cy="400110"/>
          </a:xfrm>
          <a:prstGeom prst="rect">
            <a:avLst/>
          </a:prstGeom>
          <a:noFill/>
        </p:spPr>
        <p:txBody>
          <a:bodyPr wrap="square" rtlCol="0">
            <a:spAutoFit/>
          </a:bodyPr>
          <a:lstStyle/>
          <a:p>
            <a:r>
              <a:rPr lang="en-US" sz="2000" i="1" dirty="0">
                <a:latin typeface="Arial" panose="020B0604020202020204" pitchFamily="34" charset="0"/>
              </a:rPr>
              <a:t>One way to remember: the arrow of H</a:t>
            </a:r>
            <a:r>
              <a:rPr lang="en-US" sz="2000" i="1" baseline="-25000" dirty="0">
                <a:latin typeface="Arial" panose="020B0604020202020204" pitchFamily="34" charset="0"/>
              </a:rPr>
              <a:t>a</a:t>
            </a:r>
            <a:r>
              <a:rPr lang="en-US" sz="2000" i="1" dirty="0">
                <a:latin typeface="Arial" panose="020B0604020202020204" pitchFamily="34" charset="0"/>
              </a:rPr>
              <a:t> “points” to the rejection region</a:t>
            </a:r>
          </a:p>
        </p:txBody>
      </p:sp>
      <p:sp>
        <p:nvSpPr>
          <p:cNvPr id="15" name="TextBox 14"/>
          <p:cNvSpPr txBox="1"/>
          <p:nvPr/>
        </p:nvSpPr>
        <p:spPr>
          <a:xfrm>
            <a:off x="987970" y="5927624"/>
            <a:ext cx="10920250" cy="276999"/>
          </a:xfrm>
          <a:prstGeom prst="rect">
            <a:avLst/>
          </a:prstGeom>
          <a:noFill/>
        </p:spPr>
        <p:txBody>
          <a:bodyPr wrap="square" rtlCol="0">
            <a:spAutoFit/>
          </a:bodyPr>
          <a:lstStyle/>
          <a:p>
            <a:r>
              <a:rPr lang="en-US" sz="1200" i="1" dirty="0">
                <a:latin typeface="Arial" panose="020B0604020202020204" pitchFamily="34" charset="0"/>
              </a:rPr>
              <a:t>Technical note: Hypothesis tests can also be written with only equality in H</a:t>
            </a:r>
            <a:r>
              <a:rPr lang="en-US" sz="1200" i="1" baseline="-25000" dirty="0">
                <a:latin typeface="Arial" panose="020B0604020202020204" pitchFamily="34" charset="0"/>
              </a:rPr>
              <a:t>0</a:t>
            </a:r>
            <a:r>
              <a:rPr lang="en-US" sz="1200" i="1" dirty="0">
                <a:latin typeface="Arial" panose="020B0604020202020204" pitchFamily="34" charset="0"/>
              </a:rPr>
              <a:t>. Either equality only or inequalities in H</a:t>
            </a:r>
            <a:r>
              <a:rPr lang="en-US" sz="1200" i="1" baseline="-25000" dirty="0">
                <a:latin typeface="Arial" panose="020B0604020202020204" pitchFamily="34" charset="0"/>
              </a:rPr>
              <a:t>0</a:t>
            </a:r>
            <a:r>
              <a:rPr lang="en-US" sz="1200" i="1" dirty="0">
                <a:latin typeface="Arial" panose="020B0604020202020204" pitchFamily="34" charset="0"/>
              </a:rPr>
              <a:t> are ok for this class.</a:t>
            </a:r>
          </a:p>
        </p:txBody>
      </p:sp>
    </p:spTree>
    <p:extLst>
      <p:ext uri="{BB962C8B-B14F-4D97-AF65-F5344CB8AC3E}">
        <p14:creationId xmlns:p14="http://schemas.microsoft.com/office/powerpoint/2010/main" val="157859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522" y="128518"/>
            <a:ext cx="10515600" cy="788557"/>
          </a:xfrm>
          <a:ln>
            <a:noFill/>
          </a:ln>
        </p:spPr>
        <p:txBody>
          <a:bodyPr/>
          <a:lstStyle/>
          <a:p>
            <a:r>
              <a:rPr lang="en-US" dirty="0"/>
              <a:t>Applying Hypothesis Testing</a:t>
            </a:r>
          </a:p>
        </p:txBody>
      </p:sp>
      <p:sp>
        <p:nvSpPr>
          <p:cNvPr id="4" name="Rectangle 3"/>
          <p:cNvSpPr/>
          <p:nvPr/>
        </p:nvSpPr>
        <p:spPr>
          <a:xfrm>
            <a:off x="659523" y="1030322"/>
            <a:ext cx="10113579" cy="707886"/>
          </a:xfrm>
          <a:prstGeom prst="rect">
            <a:avLst/>
          </a:prstGeom>
        </p:spPr>
        <p:txBody>
          <a:bodyPr wrap="square">
            <a:spAutoFit/>
          </a:bodyPr>
          <a:lstStyle/>
          <a:p>
            <a:r>
              <a:rPr lang="en-US" sz="2000" i="1" dirty="0">
                <a:latin typeface="Arial" panose="020B0604020202020204" pitchFamily="34" charset="0"/>
              </a:rPr>
              <a:t>Example</a:t>
            </a:r>
            <a:r>
              <a:rPr lang="en-US" sz="2000" dirty="0">
                <a:latin typeface="Arial" panose="020B0604020202020204" pitchFamily="34" charset="0"/>
              </a:rPr>
              <a:t>. Grocer claims bags of apples are 3lbs. A customer has consistently received apples weighing less and wants money back. Form a hypothesis test for the customer.</a:t>
            </a:r>
          </a:p>
        </p:txBody>
      </p:sp>
      <p:sp>
        <p:nvSpPr>
          <p:cNvPr id="5" name="Rectangle 4"/>
          <p:cNvSpPr/>
          <p:nvPr/>
        </p:nvSpPr>
        <p:spPr>
          <a:xfrm>
            <a:off x="659522" y="2470139"/>
            <a:ext cx="10113579" cy="1015663"/>
          </a:xfrm>
          <a:prstGeom prst="rect">
            <a:avLst/>
          </a:prstGeom>
        </p:spPr>
        <p:txBody>
          <a:bodyPr wrap="square">
            <a:spAutoFit/>
          </a:bodyPr>
          <a:lstStyle/>
          <a:p>
            <a:r>
              <a:rPr lang="en-US" sz="2000" dirty="0">
                <a:latin typeface="Arial" panose="020B0604020202020204" pitchFamily="34" charset="0"/>
              </a:rPr>
              <a:t>Now, suppose the customer has a sample of 50 trips to the grocery store and observes a sample mean of 2.8lbs per bag and a sample standard deviation of 0.5lbs per bag. Does she have ample evidence to sue the grocer at a 0.05 significance level?</a:t>
            </a:r>
          </a:p>
        </p:txBody>
      </p:sp>
      <mc:AlternateContent xmlns:mc="http://schemas.openxmlformats.org/markup-compatibility/2006" xmlns:a14="http://schemas.microsoft.com/office/drawing/2010/main">
        <mc:Choice Requires="a14">
          <p:sp>
            <p:nvSpPr>
              <p:cNvPr id="6" name="Rectangle 5"/>
              <p:cNvSpPr/>
              <p:nvPr/>
            </p:nvSpPr>
            <p:spPr>
              <a:xfrm>
                <a:off x="754118" y="1665692"/>
                <a:ext cx="4046482" cy="769441"/>
              </a:xfrm>
              <a:prstGeom prst="rect">
                <a:avLst/>
              </a:prstGeom>
            </p:spPr>
            <p:txBody>
              <a:bodyPr wrap="square">
                <a:spAutoFit/>
              </a:bodyPr>
              <a:lstStyle/>
              <a:p>
                <a:r>
                  <a:rPr lang="en-US" sz="2400" dirty="0">
                    <a:latin typeface="Arial" panose="020B0604020202020204" pitchFamily="34" charset="0"/>
                  </a:rPr>
                  <a:t>	</a:t>
                </a:r>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  3 </a:t>
                </a:r>
                <a:r>
                  <a:rPr lang="en-US" sz="2000" dirty="0" err="1">
                    <a:latin typeface="Arial" panose="020B0604020202020204" pitchFamily="34" charset="0"/>
                  </a:rPr>
                  <a:t>lbs</a:t>
                </a:r>
                <a:endParaRPr lang="en-US" sz="2000" dirty="0">
                  <a:latin typeface="Arial" panose="020B0604020202020204" pitchFamily="34" charset="0"/>
                </a:endParaRPr>
              </a:p>
              <a:p>
                <a:r>
                  <a:rPr lang="en-US" sz="2000" dirty="0">
                    <a:latin typeface="Arial" panose="020B0604020202020204" pitchFamily="34" charset="0"/>
                  </a:rPr>
                  <a:t>	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&lt;  3 </a:t>
                </a:r>
                <a:r>
                  <a:rPr lang="en-US" sz="2000" dirty="0" err="1">
                    <a:latin typeface="Arial" panose="020B0604020202020204" pitchFamily="34" charset="0"/>
                  </a:rPr>
                  <a:t>lbs</a:t>
                </a:r>
                <a:endParaRPr lang="en-US" sz="2000" dirty="0">
                  <a:latin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54118" y="1665692"/>
                <a:ext cx="4046482" cy="769441"/>
              </a:xfrm>
              <a:prstGeom prst="rect">
                <a:avLst/>
              </a:prstGeom>
              <a:blipFill>
                <a:blip r:embed="rId2"/>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59522" y="3578918"/>
                <a:ext cx="11458902" cy="2753639"/>
              </a:xfrm>
              <a:prstGeom prst="rect">
                <a:avLst/>
              </a:prstGeom>
            </p:spPr>
            <p:txBody>
              <a:bodyPr wrap="square">
                <a:spAutoFit/>
              </a:bodyPr>
              <a:lstStyle/>
              <a:p>
                <a:r>
                  <a:rPr lang="en-US" sz="1600" i="1" dirty="0">
                    <a:latin typeface="Arial" panose="020B0604020202020204" pitchFamily="34" charset="0"/>
                  </a:rPr>
                  <a:t>Steps to solve:</a:t>
                </a:r>
              </a:p>
              <a:p>
                <a:pPr marL="342900" indent="-342900">
                  <a:buFont typeface="+mj-lt"/>
                  <a:buAutoNum type="arabicPeriod"/>
                </a:pPr>
                <a:r>
                  <a:rPr lang="en-US" sz="1600" dirty="0">
                    <a:latin typeface="Arial" panose="020B0604020202020204" pitchFamily="34" charset="0"/>
                  </a:rPr>
                  <a:t>One-tailed test, lower tail with </a:t>
                </a:r>
                <a:r>
                  <a:rPr lang="en-US" sz="16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=.05</a:t>
                </a:r>
              </a:p>
              <a:p>
                <a:pPr marL="342900" indent="-342900">
                  <a:buFont typeface="+mj-lt"/>
                  <a:buAutoNum type="arabicPeriod"/>
                </a:pPr>
                <a:r>
                  <a:rPr lang="en-US" sz="1600" dirty="0">
                    <a:latin typeface="Arial" panose="020B0604020202020204" pitchFamily="34" charset="0"/>
                  </a:rPr>
                  <a:t>Calculate z</a:t>
                </a:r>
                <a:r>
                  <a:rPr lang="en-US" sz="1600" baseline="-250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a:t>
                </a:r>
                <a:r>
                  <a:rPr lang="en-US" sz="1600" dirty="0" err="1">
                    <a:latin typeface="Arial" panose="020B0604020202020204" pitchFamily="34" charset="0"/>
                  </a:rPr>
                  <a:t>qnorm</a:t>
                </a:r>
                <a:r>
                  <a:rPr lang="en-US" sz="1600" dirty="0">
                    <a:latin typeface="Arial" panose="020B0604020202020204" pitchFamily="34" charset="0"/>
                  </a:rPr>
                  <a:t>(.05) = -1.645</a:t>
                </a:r>
              </a:p>
              <a:p>
                <a:pPr marL="342900" indent="-342900">
                  <a:buFont typeface="+mj-lt"/>
                  <a:buAutoNum type="arabicPeriod"/>
                </a:pPr>
                <a:r>
                  <a:rPr lang="en-US" sz="1600" dirty="0">
                    <a:latin typeface="Arial" panose="020B0604020202020204" pitchFamily="34" charset="0"/>
                  </a:rPr>
                  <a:t>Calculate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i="1">
                            <a:latin typeface="Cambria Math" panose="02040503050406030204" pitchFamily="18" charset="0"/>
                            <a:ea typeface="Cambria Math" panose="02040503050406030204" pitchFamily="18" charset="0"/>
                          </a:rPr>
                          <m:t>𝜎</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den>
                    </m:f>
                  </m:oMath>
                </a14:m>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2.8</m:t>
                        </m:r>
                        <m:r>
                          <a:rPr lang="en-US" sz="1600" i="1">
                            <a:latin typeface="Cambria Math" panose="02040503050406030204" pitchFamily="18" charset="0"/>
                          </a:rPr>
                          <m:t>−</m:t>
                        </m:r>
                        <m:r>
                          <a:rPr lang="en-US" sz="1600" b="0" i="1" smtClean="0">
                            <a:latin typeface="Cambria Math" panose="02040503050406030204" pitchFamily="18" charset="0"/>
                          </a:rPr>
                          <m:t>3</m:t>
                        </m:r>
                      </m:num>
                      <m:den>
                        <m:r>
                          <a:rPr lang="en-US" sz="1600" b="0" i="1" smtClean="0">
                            <a:latin typeface="Cambria Math" panose="02040503050406030204" pitchFamily="18" charset="0"/>
                          </a:rPr>
                          <m:t>0.5</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50</m:t>
                            </m:r>
                          </m:e>
                        </m:rad>
                      </m:den>
                    </m:f>
                  </m:oMath>
                </a14:m>
                <a:r>
                  <a:rPr lang="en-US" sz="1600" dirty="0">
                    <a:latin typeface="Arial" panose="020B0604020202020204" pitchFamily="34" charset="0"/>
                  </a:rPr>
                  <a:t> = -2.83</a:t>
                </a:r>
              </a:p>
              <a:p>
                <a:pPr marL="342900" indent="-342900">
                  <a:buFont typeface="+mj-lt"/>
                  <a:buAutoNum type="arabicPeriod"/>
                </a:pPr>
                <a:r>
                  <a:rPr lang="en-US" sz="1600" dirty="0">
                    <a:latin typeface="Arial" panose="020B0604020202020204" pitchFamily="34" charset="0"/>
                  </a:rPr>
                  <a:t>Calculate p-value = </a:t>
                </a:r>
                <a:r>
                  <a:rPr lang="en-US" sz="1600" dirty="0" err="1">
                    <a:latin typeface="Arial" panose="020B0604020202020204" pitchFamily="34" charset="0"/>
                  </a:rPr>
                  <a:t>pnorm</a:t>
                </a:r>
                <a:r>
                  <a:rPr lang="en-US" sz="1600" dirty="0">
                    <a:latin typeface="Arial" panose="020B0604020202020204" pitchFamily="34" charset="0"/>
                  </a:rPr>
                  <a:t>(-2.83)=0.0023</a:t>
                </a:r>
              </a:p>
              <a:p>
                <a:pPr marL="342900" indent="-342900">
                  <a:buFont typeface="+mj-lt"/>
                  <a:buAutoNum type="arabicPeriod"/>
                </a:pPr>
                <a:r>
                  <a:rPr lang="en-US" sz="1600" dirty="0">
                    <a:latin typeface="Arial" panose="020B0604020202020204" pitchFamily="34" charset="0"/>
                  </a:rPr>
                  <a:t>Decision, either:</a:t>
                </a:r>
              </a:p>
              <a:p>
                <a:pPr marL="800100" lvl="1" indent="-342900">
                  <a:buFont typeface="Arial" panose="020B0604020202020204" pitchFamily="34" charset="0"/>
                  <a:buChar char="•"/>
                </a:pPr>
                <a:r>
                  <a:rPr lang="en-US" sz="1600" dirty="0">
                    <a:latin typeface="Arial" panose="020B0604020202020204" pitchFamily="34" charset="0"/>
                  </a:rPr>
                  <a:t>Reject H</a:t>
                </a:r>
                <a:r>
                  <a:rPr lang="en-US" sz="1600" baseline="-25000" dirty="0">
                    <a:latin typeface="Arial" panose="020B0604020202020204" pitchFamily="34" charset="0"/>
                  </a:rPr>
                  <a:t>0</a:t>
                </a:r>
                <a:r>
                  <a:rPr lang="en-US" sz="1600" dirty="0">
                    <a:latin typeface="Arial" panose="020B0604020202020204" pitchFamily="34" charset="0"/>
                  </a:rPr>
                  <a:t> because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dirty="0">
                    <a:latin typeface="Arial" panose="020B0604020202020204" pitchFamily="34" charset="0"/>
                  </a:rPr>
                  <a:t> &lt; z</a:t>
                </a:r>
                <a:r>
                  <a:rPr lang="en-US" sz="1600" baseline="-250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baseline="-25000" dirty="0">
                    <a:latin typeface="Arial" panose="020B0604020202020204" pitchFamily="34" charset="0"/>
                  </a:rPr>
                  <a:t> </a:t>
                </a:r>
                <a:r>
                  <a:rPr lang="en-US" sz="1600" dirty="0">
                    <a:latin typeface="Arial" panose="020B0604020202020204" pitchFamily="34" charset="0"/>
                  </a:rPr>
                  <a:t>falls in the rejection region drawn on the prior slide)</a:t>
                </a:r>
              </a:p>
              <a:p>
                <a:pPr marL="800100" lvl="1" indent="-342900">
                  <a:buFont typeface="Arial" panose="020B0604020202020204" pitchFamily="34" charset="0"/>
                  <a:buChar char="•"/>
                </a:pPr>
                <a:r>
                  <a:rPr lang="en-US" sz="1600" dirty="0">
                    <a:latin typeface="Arial" panose="020B0604020202020204" pitchFamily="34" charset="0"/>
                  </a:rPr>
                  <a:t>Reject H</a:t>
                </a:r>
                <a:r>
                  <a:rPr lang="en-US" sz="1600" baseline="-25000" dirty="0">
                    <a:latin typeface="Arial" panose="020B0604020202020204" pitchFamily="34" charset="0"/>
                  </a:rPr>
                  <a:t>0 </a:t>
                </a:r>
                <a:r>
                  <a:rPr lang="en-US" sz="1600" dirty="0">
                    <a:latin typeface="Arial" panose="020B0604020202020204" pitchFamily="34" charset="0"/>
                  </a:rPr>
                  <a:t>because p-value &lt; </a:t>
                </a:r>
                <a:r>
                  <a:rPr lang="en-US" sz="1600" dirty="0">
                    <a:latin typeface="Segoe UI Symbol" panose="020B0502040204020203" pitchFamily="34" charset="0"/>
                    <a:ea typeface="Segoe UI Symbol" panose="020B0502040204020203" pitchFamily="34" charset="0"/>
                  </a:rPr>
                  <a:t>α</a:t>
                </a:r>
                <a:r>
                  <a:rPr lang="en-US" sz="1600" baseline="-25000" dirty="0">
                    <a:latin typeface="Segoe UI Symbol" panose="020B0502040204020203" pitchFamily="34" charset="0"/>
                    <a:ea typeface="Segoe UI Symbol" panose="020B0502040204020203" pitchFamily="34" charset="0"/>
                  </a:rPr>
                  <a:t> </a:t>
                </a:r>
                <a:r>
                  <a:rPr lang="en-US" sz="1600" dirty="0">
                    <a:latin typeface="Arial" panose="020B0604020202020204" pitchFamily="34" charset="0"/>
                  </a:rPr>
                  <a:t>(as 0.0023&lt;0.05, the data observed is “rare” based on the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threshold)</a:t>
                </a:r>
              </a:p>
              <a:p>
                <a:pPr marL="342900" indent="-342900">
                  <a:buFont typeface="+mj-lt"/>
                  <a:buAutoNum type="arabicPeriod"/>
                </a:pPr>
                <a:r>
                  <a:rPr lang="en-US" sz="1600" dirty="0">
                    <a:latin typeface="Arial" panose="020B0604020202020204" pitchFamily="34" charset="0"/>
                  </a:rPr>
                  <a:t>Conclude that </a:t>
                </a:r>
                <a14:m>
                  <m:oMath xmlns:m="http://schemas.openxmlformats.org/officeDocument/2006/math">
                    <m:r>
                      <a:rPr lang="en-US" sz="1600" i="1">
                        <a:solidFill>
                          <a:srgbClr val="000000"/>
                        </a:solidFill>
                        <a:latin typeface="Cambria Math" panose="02040503050406030204" pitchFamily="18" charset="0"/>
                      </a:rPr>
                      <m:t>𝜇</m:t>
                    </m:r>
                  </m:oMath>
                </a14:m>
                <a:r>
                  <a:rPr lang="en-US" sz="1050" baseline="-25000" dirty="0">
                    <a:latin typeface="Arial" panose="020B0604020202020204" pitchFamily="34" charset="0"/>
                  </a:rPr>
                  <a:t>apples</a:t>
                </a:r>
                <a:r>
                  <a:rPr lang="en-US" sz="1600" dirty="0">
                    <a:latin typeface="Arial" panose="020B0604020202020204" pitchFamily="34" charset="0"/>
                  </a:rPr>
                  <a:t> is statistically less than 3lbs at the .05 significance level</a:t>
                </a:r>
              </a:p>
              <a:p>
                <a:pPr marL="285750" indent="-285750">
                  <a:buFont typeface="Arial" panose="020B0604020202020204" pitchFamily="34" charset="0"/>
                  <a:buChar char="•"/>
                </a:pPr>
                <a:endParaRPr lang="en-US" sz="2000" dirty="0">
                  <a:latin typeface="Arial" panose="020B0604020202020204"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59522" y="3578918"/>
                <a:ext cx="11458902" cy="2753639"/>
              </a:xfrm>
              <a:prstGeom prst="rect">
                <a:avLst/>
              </a:prstGeom>
              <a:blipFill>
                <a:blip r:embed="rId3"/>
                <a:stretch>
                  <a:fillRect l="-266" t="-664"/>
                </a:stretch>
              </a:blipFill>
            </p:spPr>
            <p:txBody>
              <a:bodyPr/>
              <a:lstStyle/>
              <a:p>
                <a:r>
                  <a:rPr lang="en-US">
                    <a:noFill/>
                  </a:rPr>
                  <a:t> </a:t>
                </a:r>
              </a:p>
            </p:txBody>
          </p:sp>
        </mc:Fallback>
      </mc:AlternateContent>
      <p:sp>
        <p:nvSpPr>
          <p:cNvPr id="8" name="TextBox 7"/>
          <p:cNvSpPr txBox="1"/>
          <p:nvPr/>
        </p:nvSpPr>
        <p:spPr>
          <a:xfrm>
            <a:off x="8738755" y="3749488"/>
            <a:ext cx="3190009" cy="707886"/>
          </a:xfrm>
          <a:prstGeom prst="rect">
            <a:avLst/>
          </a:prstGeom>
          <a:noFill/>
          <a:ln>
            <a:solidFill>
              <a:schemeClr val="tx1"/>
            </a:solidFill>
          </a:ln>
        </p:spPr>
        <p:txBody>
          <a:bodyPr wrap="square" rtlCol="0">
            <a:spAutoFit/>
          </a:bodyPr>
          <a:lstStyle/>
          <a:p>
            <a:pPr algn="ctr"/>
            <a:r>
              <a:rPr lang="en-US" sz="2000" dirty="0">
                <a:latin typeface="Arial" panose="020B0604020202020204" pitchFamily="34" charset="0"/>
              </a:rPr>
              <a:t>Recommend p-value approach to avoid step 2</a:t>
            </a:r>
          </a:p>
        </p:txBody>
      </p:sp>
      <p:cxnSp>
        <p:nvCxnSpPr>
          <p:cNvPr id="10" name="Straight Arrow Connector 9">
            <a:extLst>
              <a:ext uri="{C183D7F6-B498-43B3-948B-1728B52AA6E4}">
                <adec:decorative xmlns:adec="http://schemas.microsoft.com/office/drawing/2017/decorative" val="1"/>
              </a:ext>
            </a:extLst>
          </p:cNvPr>
          <p:cNvCxnSpPr/>
          <p:nvPr/>
        </p:nvCxnSpPr>
        <p:spPr>
          <a:xfrm flipH="1">
            <a:off x="9958727" y="4458725"/>
            <a:ext cx="273269" cy="81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7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value in lower region is further to left than rejection region. Reject."/>
          <p:cNvPicPr>
            <a:picLocks noChangeAspect="1"/>
          </p:cNvPicPr>
          <p:nvPr/>
        </p:nvPicPr>
        <p:blipFill>
          <a:blip r:embed="rId2"/>
          <a:stretch>
            <a:fillRect/>
          </a:stretch>
        </p:blipFill>
        <p:spPr>
          <a:xfrm>
            <a:off x="5875707" y="1981184"/>
            <a:ext cx="5981562" cy="3686223"/>
          </a:xfrm>
          <a:prstGeom prst="rect">
            <a:avLst/>
          </a:prstGeom>
        </p:spPr>
      </p:pic>
      <p:sp>
        <p:nvSpPr>
          <p:cNvPr id="2" name="Title 1"/>
          <p:cNvSpPr>
            <a:spLocks noGrp="1"/>
          </p:cNvSpPr>
          <p:nvPr>
            <p:ph type="title"/>
          </p:nvPr>
        </p:nvSpPr>
        <p:spPr>
          <a:xfrm>
            <a:off x="834987" y="180198"/>
            <a:ext cx="10515600" cy="745828"/>
          </a:xfrm>
          <a:ln>
            <a:noFill/>
          </a:ln>
        </p:spPr>
        <p:txBody>
          <a:bodyPr>
            <a:normAutofit/>
          </a:bodyPr>
          <a:lstStyle/>
          <a:p>
            <a:r>
              <a:rPr lang="en-US" sz="4000" dirty="0"/>
              <a:t>Graphically, z</a:t>
            </a:r>
            <a:r>
              <a:rPr lang="en-US" sz="4000" baseline="-25000" dirty="0">
                <a:latin typeface="Segoe UI Symbol" panose="020B0502040204020203" pitchFamily="34" charset="0"/>
                <a:ea typeface="Segoe UI Symbol" panose="020B0502040204020203" pitchFamily="34" charset="0"/>
              </a:rPr>
              <a:t>α</a:t>
            </a:r>
            <a:r>
              <a:rPr lang="en-US" sz="4000" dirty="0"/>
              <a:t> vs. </a:t>
            </a:r>
            <a:r>
              <a:rPr lang="en-US" sz="4000" dirty="0" err="1"/>
              <a:t>z</a:t>
            </a:r>
            <a:r>
              <a:rPr lang="en-US" sz="4000" baseline="-25000" dirty="0" err="1"/>
              <a:t>obs</a:t>
            </a:r>
            <a:r>
              <a:rPr lang="en-US" sz="4000" baseline="-25000" dirty="0"/>
              <a:t> </a:t>
            </a:r>
            <a:r>
              <a:rPr lang="en-US" sz="4000" dirty="0"/>
              <a:t>vs. p-value</a:t>
            </a:r>
            <a:endParaRPr lang="en-US" sz="4000" baseline="-25000" dirty="0"/>
          </a:p>
        </p:txBody>
      </p:sp>
      <mc:AlternateContent xmlns:mc="http://schemas.openxmlformats.org/markup-compatibility/2006" xmlns:a14="http://schemas.microsoft.com/office/drawing/2010/main">
        <mc:Choice Requires="a14">
          <p:sp>
            <p:nvSpPr>
              <p:cNvPr id="5" name="Rectangle 4"/>
              <p:cNvSpPr/>
              <p:nvPr/>
            </p:nvSpPr>
            <p:spPr>
              <a:xfrm>
                <a:off x="834987" y="1555494"/>
                <a:ext cx="4046482" cy="677108"/>
              </a:xfrm>
              <a:prstGeom prst="rect">
                <a:avLst/>
              </a:prstGeom>
            </p:spPr>
            <p:txBody>
              <a:bodyPr wrap="square">
                <a:spAutoFit/>
              </a:bodyPr>
              <a:lstStyle/>
              <a:p>
                <a:r>
                  <a:rPr lang="en-US" sz="2000" dirty="0">
                    <a:latin typeface="Arial" panose="020B0604020202020204" pitchFamily="34" charset="0"/>
                  </a:rPr>
                  <a:t>	</a:t>
                </a:r>
                <a:r>
                  <a:rPr lang="en-US" sz="1800" dirty="0">
                    <a:latin typeface="Arial" panose="020B0604020202020204" pitchFamily="34" charset="0"/>
                  </a:rPr>
                  <a:t>H</a:t>
                </a:r>
                <a:r>
                  <a:rPr lang="en-US" sz="1800" baseline="-25000" dirty="0">
                    <a:latin typeface="Arial" panose="020B0604020202020204" pitchFamily="34" charset="0"/>
                  </a:rPr>
                  <a:t>0</a:t>
                </a:r>
                <a:r>
                  <a:rPr lang="en-US" sz="1800" dirty="0">
                    <a:latin typeface="Arial" panose="020B0604020202020204" pitchFamily="34" charset="0"/>
                  </a:rPr>
                  <a:t>: </a:t>
                </a:r>
                <a14:m>
                  <m:oMath xmlns:m="http://schemas.openxmlformats.org/officeDocument/2006/math">
                    <m:r>
                      <a:rPr lang="en-US" sz="1800" i="1">
                        <a:solidFill>
                          <a:srgbClr val="000000"/>
                        </a:solidFill>
                        <a:latin typeface="Cambria Math" panose="02040503050406030204" pitchFamily="18" charset="0"/>
                      </a:rPr>
                      <m:t>𝜇</m:t>
                    </m:r>
                  </m:oMath>
                </a14:m>
                <a:r>
                  <a:rPr lang="en-US" sz="1400" baseline="-25000" dirty="0">
                    <a:latin typeface="Arial" panose="020B0604020202020204" pitchFamily="34" charset="0"/>
                  </a:rPr>
                  <a:t>apples</a:t>
                </a:r>
                <a:r>
                  <a:rPr lang="en-US" sz="1800" dirty="0">
                    <a:latin typeface="Arial" panose="020B0604020202020204" pitchFamily="34" charset="0"/>
                  </a:rPr>
                  <a:t> ≥  3 </a:t>
                </a:r>
                <a:r>
                  <a:rPr lang="en-US" sz="1800" dirty="0" err="1">
                    <a:latin typeface="Arial" panose="020B0604020202020204" pitchFamily="34" charset="0"/>
                  </a:rPr>
                  <a:t>lbs</a:t>
                </a:r>
                <a:endParaRPr lang="en-US" sz="1800" dirty="0">
                  <a:latin typeface="Arial" panose="020B0604020202020204" pitchFamily="34" charset="0"/>
                </a:endParaRPr>
              </a:p>
              <a:p>
                <a:r>
                  <a:rPr lang="en-US" sz="1800" dirty="0">
                    <a:latin typeface="Arial" panose="020B0604020202020204" pitchFamily="34" charset="0"/>
                  </a:rPr>
                  <a:t>	H</a:t>
                </a:r>
                <a:r>
                  <a:rPr lang="en-US" sz="1800" baseline="-25000" dirty="0">
                    <a:latin typeface="Arial" panose="020B0604020202020204" pitchFamily="34" charset="0"/>
                  </a:rPr>
                  <a:t>a</a:t>
                </a:r>
                <a:r>
                  <a:rPr lang="en-US" sz="1800" dirty="0">
                    <a:latin typeface="Arial" panose="020B0604020202020204" pitchFamily="34" charset="0"/>
                  </a:rPr>
                  <a:t>: </a:t>
                </a:r>
                <a14:m>
                  <m:oMath xmlns:m="http://schemas.openxmlformats.org/officeDocument/2006/math">
                    <m:r>
                      <a:rPr lang="en-US" sz="1800" i="1">
                        <a:solidFill>
                          <a:srgbClr val="000000"/>
                        </a:solidFill>
                        <a:latin typeface="Cambria Math" panose="02040503050406030204" pitchFamily="18" charset="0"/>
                      </a:rPr>
                      <m:t>𝜇</m:t>
                    </m:r>
                  </m:oMath>
                </a14:m>
                <a:r>
                  <a:rPr lang="en-US" sz="1400" baseline="-25000" dirty="0">
                    <a:latin typeface="Arial" panose="020B0604020202020204" pitchFamily="34" charset="0"/>
                  </a:rPr>
                  <a:t>apples</a:t>
                </a:r>
                <a:r>
                  <a:rPr lang="en-US" sz="1800" dirty="0">
                    <a:latin typeface="Arial" panose="020B0604020202020204" pitchFamily="34" charset="0"/>
                  </a:rPr>
                  <a:t> &lt;  3 </a:t>
                </a:r>
                <a:r>
                  <a:rPr lang="en-US" sz="1800" dirty="0" err="1">
                    <a:latin typeface="Arial" panose="020B0604020202020204" pitchFamily="34" charset="0"/>
                  </a:rPr>
                  <a:t>lbs</a:t>
                </a:r>
                <a:endParaRPr lang="en-US" sz="1800" dirty="0">
                  <a:latin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4987" y="1555494"/>
                <a:ext cx="4046482" cy="677108"/>
              </a:xfrm>
              <a:prstGeom prst="rect">
                <a:avLst/>
              </a:prstGeom>
              <a:blipFill>
                <a:blip r:embed="rId3"/>
                <a:stretch>
                  <a:fillRect b="-13514"/>
                </a:stretch>
              </a:blipFill>
            </p:spPr>
            <p:txBody>
              <a:bodyPr/>
              <a:lstStyle/>
              <a:p>
                <a:r>
                  <a:rPr lang="en-US">
                    <a:noFill/>
                  </a:rPr>
                  <a:t> </a:t>
                </a:r>
              </a:p>
            </p:txBody>
          </p:sp>
        </mc:Fallback>
      </mc:AlternateContent>
      <p:sp>
        <p:nvSpPr>
          <p:cNvPr id="6" name="Rectangle 5"/>
          <p:cNvSpPr/>
          <p:nvPr/>
        </p:nvSpPr>
        <p:spPr>
          <a:xfrm>
            <a:off x="834987" y="1160411"/>
            <a:ext cx="4517571" cy="369332"/>
          </a:xfrm>
          <a:prstGeom prst="rect">
            <a:avLst/>
          </a:prstGeom>
        </p:spPr>
        <p:txBody>
          <a:bodyPr wrap="square">
            <a:spAutoFit/>
          </a:bodyPr>
          <a:lstStyle/>
          <a:p>
            <a:r>
              <a:rPr lang="en-US" sz="1800" dirty="0">
                <a:latin typeface="Arial" panose="020B0604020202020204" pitchFamily="34" charset="0"/>
              </a:rPr>
              <a:t>Consider the example hypothesis before:</a:t>
            </a:r>
          </a:p>
        </p:txBody>
      </p:sp>
      <p:sp>
        <p:nvSpPr>
          <p:cNvPr id="15" name="Rectangle 14"/>
          <p:cNvSpPr/>
          <p:nvPr/>
        </p:nvSpPr>
        <p:spPr>
          <a:xfrm>
            <a:off x="4501696" y="5607968"/>
            <a:ext cx="1620957" cy="646331"/>
          </a:xfrm>
          <a:prstGeom prst="rect">
            <a:avLst/>
          </a:prstGeom>
        </p:spPr>
        <p:txBody>
          <a:bodyPr wrap="none">
            <a:spAutoFit/>
          </a:bodyPr>
          <a:lstStyle/>
          <a:p>
            <a:pPr algn="ctr"/>
            <a:r>
              <a:rPr lang="en-US" sz="1800" dirty="0">
                <a:solidFill>
                  <a:srgbClr val="FF0000"/>
                </a:solidFill>
                <a:latin typeface="Arial" panose="020B0604020202020204" pitchFamily="34" charset="0"/>
              </a:rPr>
              <a:t>Observed test</a:t>
            </a:r>
          </a:p>
          <a:p>
            <a:pPr algn="ctr"/>
            <a:r>
              <a:rPr lang="en-US" sz="1800" dirty="0">
                <a:solidFill>
                  <a:srgbClr val="FF0000"/>
                </a:solidFill>
                <a:latin typeface="Arial" panose="020B0604020202020204" pitchFamily="34" charset="0"/>
              </a:rPr>
              <a:t>statistic</a:t>
            </a:r>
            <a:endParaRPr lang="en-US" sz="1800" baseline="-25000" dirty="0">
              <a:solidFill>
                <a:srgbClr val="FF0000"/>
              </a:solidFill>
              <a:latin typeface="Arial" panose="020B0604020202020204" pitchFamily="34" charset="0"/>
            </a:endParaRPr>
          </a:p>
        </p:txBody>
      </p:sp>
      <p:cxnSp>
        <p:nvCxnSpPr>
          <p:cNvPr id="19" name="Straight Arrow Connector 18">
            <a:extLst>
              <a:ext uri="{C183D7F6-B498-43B3-948B-1728B52AA6E4}">
                <adec:decorative xmlns:adec="http://schemas.microsoft.com/office/drawing/2017/decorative" val="1"/>
              </a:ext>
            </a:extLst>
          </p:cNvPr>
          <p:cNvCxnSpPr/>
          <p:nvPr/>
        </p:nvCxnSpPr>
        <p:spPr>
          <a:xfrm flipV="1">
            <a:off x="6141451" y="5917061"/>
            <a:ext cx="510386" cy="35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37338" y="2967293"/>
            <a:ext cx="1349548" cy="738664"/>
          </a:xfrm>
          <a:prstGeom prst="rect">
            <a:avLst/>
          </a:prstGeom>
          <a:noFill/>
          <a:ln>
            <a:solidFill>
              <a:schemeClr val="tx1"/>
            </a:solidFill>
          </a:ln>
        </p:spPr>
        <p:txBody>
          <a:bodyPr wrap="square" rtlCol="0">
            <a:spAutoFit/>
          </a:bodyPr>
          <a:lstStyle/>
          <a:p>
            <a:pPr algn="ctr"/>
            <a:r>
              <a:rPr lang="en-US" sz="1800" dirty="0">
                <a:latin typeface="Arial" panose="020B0604020202020204" pitchFamily="34" charset="0"/>
              </a:rPr>
              <a:t>Reject H</a:t>
            </a:r>
            <a:r>
              <a:rPr lang="en-US" sz="1800" baseline="-25000" dirty="0">
                <a:latin typeface="Arial" panose="020B0604020202020204" pitchFamily="34" charset="0"/>
              </a:rPr>
              <a:t>0</a:t>
            </a:r>
            <a:r>
              <a:rPr lang="en-US" sz="1800" dirty="0">
                <a:latin typeface="Arial" panose="020B0604020202020204" pitchFamily="34" charset="0"/>
              </a:rPr>
              <a:t> </a:t>
            </a:r>
          </a:p>
          <a:p>
            <a:pPr algn="ctr"/>
            <a:r>
              <a:rPr lang="en-US" sz="1200" dirty="0">
                <a:latin typeface="Arial" panose="020B0604020202020204" pitchFamily="34" charset="0"/>
              </a:rPr>
              <a:t>(</a:t>
            </a:r>
            <a:r>
              <a:rPr lang="en-US" sz="1200" dirty="0">
                <a:solidFill>
                  <a:srgbClr val="FF0000"/>
                </a:solidFill>
                <a:latin typeface="Arial" panose="020B0604020202020204" pitchFamily="34" charset="0"/>
              </a:rPr>
              <a:t>p-value &lt; </a:t>
            </a:r>
            <a:r>
              <a:rPr lang="en-US" sz="1200" dirty="0">
                <a:solidFill>
                  <a:srgbClr val="FF0000"/>
                </a:solidFill>
                <a:latin typeface="Segoe UI Symbol" panose="020B0502040204020203" pitchFamily="34" charset="0"/>
                <a:ea typeface="Segoe UI Symbol" panose="020B0502040204020203" pitchFamily="34" charset="0"/>
              </a:rPr>
              <a:t>α </a:t>
            </a:r>
            <a:r>
              <a:rPr lang="en-US" sz="1200" b="1" u="sng" dirty="0">
                <a:latin typeface="Segoe UI Symbol" panose="020B0502040204020203" pitchFamily="34" charset="0"/>
                <a:ea typeface="Segoe UI Symbol" panose="020B0502040204020203" pitchFamily="34" charset="0"/>
              </a:rPr>
              <a:t>or</a:t>
            </a:r>
          </a:p>
          <a:p>
            <a:pPr algn="ctr"/>
            <a:r>
              <a:rPr lang="en-US" sz="1200" dirty="0" err="1">
                <a:solidFill>
                  <a:srgbClr val="0000FF"/>
                </a:solidFill>
                <a:latin typeface="Segoe UI Symbol" panose="020B0502040204020203" pitchFamily="34" charset="0"/>
                <a:ea typeface="Segoe UI Symbol" panose="020B0502040204020203" pitchFamily="34" charset="0"/>
              </a:rPr>
              <a:t>z</a:t>
            </a:r>
            <a:r>
              <a:rPr lang="en-US" sz="1200" baseline="-25000" dirty="0" err="1">
                <a:solidFill>
                  <a:srgbClr val="0000FF"/>
                </a:solidFill>
                <a:latin typeface="Segoe UI Symbol" panose="020B0502040204020203" pitchFamily="34" charset="0"/>
                <a:ea typeface="Segoe UI Symbol" panose="020B0502040204020203" pitchFamily="34" charset="0"/>
              </a:rPr>
              <a:t>obs</a:t>
            </a:r>
            <a:r>
              <a:rPr lang="en-US" sz="1200" dirty="0">
                <a:solidFill>
                  <a:srgbClr val="0000FF"/>
                </a:solidFill>
                <a:latin typeface="Segoe UI Symbol" panose="020B0502040204020203" pitchFamily="34" charset="0"/>
                <a:ea typeface="Segoe UI Symbol" panose="020B0502040204020203" pitchFamily="34" charset="0"/>
              </a:rPr>
              <a:t>&lt;z</a:t>
            </a:r>
            <a:r>
              <a:rPr lang="en-US" sz="1200" baseline="-25000" dirty="0">
                <a:solidFill>
                  <a:srgbClr val="0000FF"/>
                </a:solidFill>
                <a:latin typeface="Segoe UI Symbol" panose="020B0502040204020203" pitchFamily="34" charset="0"/>
                <a:ea typeface="Segoe UI Symbol" panose="020B0502040204020203" pitchFamily="34" charset="0"/>
              </a:rPr>
              <a:t>α</a:t>
            </a:r>
            <a:r>
              <a:rPr lang="en-US" sz="1200" dirty="0">
                <a:latin typeface="Segoe UI Symbol" panose="020B0502040204020203" pitchFamily="34" charset="0"/>
                <a:ea typeface="Segoe UI Symbol" panose="020B0502040204020203" pitchFamily="34" charset="0"/>
              </a:rPr>
              <a:t>)</a:t>
            </a:r>
            <a:endParaRPr lang="en-US" sz="1200" baseline="-25000" dirty="0">
              <a:latin typeface="Arial" panose="020B0604020202020204" pitchFamily="34" charset="0"/>
            </a:endParaRPr>
          </a:p>
        </p:txBody>
      </p:sp>
      <p:cxnSp>
        <p:nvCxnSpPr>
          <p:cNvPr id="36" name="Straight Connector 35">
            <a:extLst>
              <a:ext uri="{C183D7F6-B498-43B3-948B-1728B52AA6E4}">
                <adec:decorative xmlns:adec="http://schemas.microsoft.com/office/drawing/2017/decorative" val="1"/>
              </a:ext>
            </a:extLst>
          </p:cNvPr>
          <p:cNvCxnSpPr/>
          <p:nvPr/>
        </p:nvCxnSpPr>
        <p:spPr>
          <a:xfrm>
            <a:off x="8140473" y="4653152"/>
            <a:ext cx="0" cy="1001961"/>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834987" y="2622316"/>
                <a:ext cx="4756970" cy="1908984"/>
              </a:xfrm>
              <a:prstGeom prst="rect">
                <a:avLst/>
              </a:prstGeom>
            </p:spPr>
            <p:txBody>
              <a:bodyPr wrap="square">
                <a:spAutoFit/>
              </a:bodyPr>
              <a:lstStyle/>
              <a:p>
                <a:r>
                  <a:rPr lang="en-US" sz="1800" dirty="0">
                    <a:latin typeface="Arial" panose="020B0604020202020204" pitchFamily="34" charset="0"/>
                  </a:rPr>
                  <a:t>Collected data and got </a:t>
                </a:r>
                <a:r>
                  <a:rPr lang="en-US" sz="1800" dirty="0" err="1">
                    <a:latin typeface="Arial" panose="020B0604020202020204" pitchFamily="34" charset="0"/>
                  </a:rPr>
                  <a:t>xbar</a:t>
                </a:r>
                <a:r>
                  <a:rPr lang="en-US" sz="1800" dirty="0">
                    <a:latin typeface="Arial" panose="020B0604020202020204" pitchFamily="34" charset="0"/>
                  </a:rPr>
                  <a:t>=2.8, s=0.5, n=50. Consider </a:t>
                </a:r>
                <a:r>
                  <a:rPr lang="en-US" sz="1800" dirty="0">
                    <a:latin typeface="Segoe UI Symbol" panose="020B0502040204020203" pitchFamily="34" charset="0"/>
                    <a:ea typeface="Segoe UI Symbol" panose="020B0502040204020203" pitchFamily="34" charset="0"/>
                  </a:rPr>
                  <a:t>α</a:t>
                </a:r>
                <a:r>
                  <a:rPr lang="en-US" sz="1800" dirty="0">
                    <a:latin typeface="Arial" panose="020B0604020202020204" pitchFamily="34" charset="0"/>
                  </a:rPr>
                  <a:t> = .05.</a:t>
                </a:r>
              </a:p>
              <a:p>
                <a:pPr marL="342900" indent="-342900">
                  <a:buFont typeface="+mj-lt"/>
                  <a:buAutoNum type="arabicPeriod"/>
                </a:pPr>
                <a:r>
                  <a:rPr lang="en-US" sz="1800" dirty="0">
                    <a:latin typeface="Arial" panose="020B0604020202020204" pitchFamily="34" charset="0"/>
                  </a:rPr>
                  <a:t>One-tailed test, lower tail with </a:t>
                </a:r>
                <a:r>
                  <a:rPr lang="en-US" sz="1800" dirty="0">
                    <a:latin typeface="Segoe UI Symbol" panose="020B0502040204020203" pitchFamily="34" charset="0"/>
                    <a:ea typeface="Segoe UI Symbol" panose="020B0502040204020203" pitchFamily="34" charset="0"/>
                  </a:rPr>
                  <a:t>α</a:t>
                </a:r>
                <a:r>
                  <a:rPr lang="en-US" sz="1800" dirty="0">
                    <a:latin typeface="Arial" panose="020B0604020202020204" pitchFamily="34" charset="0"/>
                  </a:rPr>
                  <a:t>=.05</a:t>
                </a:r>
              </a:p>
              <a:p>
                <a:pPr marL="342900" indent="-342900">
                  <a:buFont typeface="+mj-lt"/>
                  <a:buAutoNum type="arabicPeriod"/>
                </a:pPr>
                <a:r>
                  <a:rPr lang="en-US" sz="1800" dirty="0">
                    <a:latin typeface="Arial" panose="020B0604020202020204" pitchFamily="34" charset="0"/>
                  </a:rPr>
                  <a:t>Calculate </a:t>
                </a:r>
                <a:r>
                  <a:rPr lang="en-US" sz="1800" dirty="0">
                    <a:solidFill>
                      <a:srgbClr val="0000FF"/>
                    </a:solidFill>
                    <a:latin typeface="Arial" panose="020B0604020202020204" pitchFamily="34" charset="0"/>
                  </a:rPr>
                  <a:t>z</a:t>
                </a:r>
                <a:r>
                  <a:rPr lang="en-US" sz="1800" baseline="-25000" dirty="0">
                    <a:solidFill>
                      <a:srgbClr val="0000FF"/>
                    </a:solidFill>
                    <a:latin typeface="Segoe UI Symbol" panose="020B0502040204020203" pitchFamily="34" charset="0"/>
                    <a:ea typeface="Segoe UI Symbol" panose="020B0502040204020203" pitchFamily="34" charset="0"/>
                  </a:rPr>
                  <a:t>α </a:t>
                </a:r>
                <a:r>
                  <a:rPr lang="en-US" sz="1800" dirty="0">
                    <a:solidFill>
                      <a:srgbClr val="0000FF"/>
                    </a:solidFill>
                    <a:latin typeface="Arial" panose="020B0604020202020204" pitchFamily="34" charset="0"/>
                  </a:rPr>
                  <a:t>= </a:t>
                </a:r>
                <a:r>
                  <a:rPr lang="en-US" sz="1800" dirty="0" err="1">
                    <a:solidFill>
                      <a:srgbClr val="0000FF"/>
                    </a:solidFill>
                    <a:latin typeface="Arial" panose="020B0604020202020204" pitchFamily="34" charset="0"/>
                  </a:rPr>
                  <a:t>qnorm</a:t>
                </a:r>
                <a:r>
                  <a:rPr lang="en-US" sz="1800" dirty="0">
                    <a:solidFill>
                      <a:srgbClr val="0000FF"/>
                    </a:solidFill>
                    <a:latin typeface="Arial" panose="020B0604020202020204" pitchFamily="34" charset="0"/>
                  </a:rPr>
                  <a:t>(.05) = -1.645</a:t>
                </a:r>
              </a:p>
              <a:p>
                <a:pPr marL="342900" indent="-342900">
                  <a:buFont typeface="+mj-lt"/>
                  <a:buAutoNum type="arabicPeriod"/>
                </a:pPr>
                <a:r>
                  <a:rPr lang="en-US" sz="1800" dirty="0">
                    <a:latin typeface="Arial" panose="020B0604020202020204" pitchFamily="34" charset="0"/>
                  </a:rPr>
                  <a:t>Calculate </a:t>
                </a:r>
                <a:r>
                  <a:rPr lang="en-US" sz="1800" dirty="0">
                    <a:solidFill>
                      <a:srgbClr val="FF0000"/>
                    </a:solidFill>
                    <a:latin typeface="Arial" panose="020B0604020202020204" pitchFamily="34" charset="0"/>
                  </a:rPr>
                  <a:t>z</a:t>
                </a:r>
                <a:r>
                  <a:rPr lang="en-US" sz="1800" baseline="-25000" dirty="0" err="1">
                    <a:solidFill>
                      <a:srgbClr val="FF0000"/>
                    </a:solidFill>
                    <a:latin typeface="Arial" panose="020B0604020202020204" pitchFamily="34" charset="0"/>
                  </a:rPr>
                  <a:t>obs</a:t>
                </a:r>
                <a:r>
                  <a:rPr lang="en-US" sz="1800" dirty="0">
                    <a:solidFill>
                      <a:srgbClr val="FF0000"/>
                    </a:solidFill>
                    <a:latin typeface="Arial" panose="020B0604020202020204" pitchFamily="34" charset="0"/>
                  </a:rPr>
                  <a:t> = </a:t>
                </a:r>
                <a14:m>
                  <m:oMath xmlns:m="http://schemas.openxmlformats.org/officeDocument/2006/math">
                    <m:f>
                      <m:fPr>
                        <m:ctrlPr>
                          <a:rPr lang="en-US" sz="1800" i="1">
                            <a:solidFill>
                              <a:srgbClr val="FF0000"/>
                            </a:solidFill>
                            <a:latin typeface="Cambria Math" panose="02040503050406030204" pitchFamily="18" charset="0"/>
                          </a:rPr>
                        </m:ctrlPr>
                      </m:fPr>
                      <m:num>
                        <m:acc>
                          <m:accPr>
                            <m:chr m:val="̅"/>
                            <m:ctrlPr>
                              <a:rPr lang="en-US" sz="1800" i="1">
                                <a:solidFill>
                                  <a:srgbClr val="FF0000"/>
                                </a:solidFill>
                                <a:latin typeface="Cambria Math" panose="02040503050406030204" pitchFamily="18" charset="0"/>
                              </a:rPr>
                            </m:ctrlPr>
                          </m:accPr>
                          <m:e>
                            <m:r>
                              <a:rPr lang="en-US" sz="1800" i="1">
                                <a:solidFill>
                                  <a:srgbClr val="FF0000"/>
                                </a:solidFill>
                                <a:latin typeface="Cambria Math" panose="02040503050406030204" pitchFamily="18" charset="0"/>
                              </a:rPr>
                              <m:t>𝑥</m:t>
                            </m:r>
                          </m:e>
                        </m:acc>
                        <m:r>
                          <a:rPr lang="en-US" sz="1800" i="1">
                            <a:solidFill>
                              <a:srgbClr val="FF0000"/>
                            </a:solidFill>
                            <a:latin typeface="Cambria Math" panose="02040503050406030204" pitchFamily="18" charset="0"/>
                          </a:rPr>
                          <m:t>−</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ea typeface="Cambria Math" panose="02040503050406030204" pitchFamily="18" charset="0"/>
                              </a:rPr>
                              <m:t>𝜇</m:t>
                            </m:r>
                          </m:e>
                          <m:sub>
                            <m:r>
                              <a:rPr lang="en-US" sz="1800" i="1">
                                <a:solidFill>
                                  <a:srgbClr val="FF0000"/>
                                </a:solidFill>
                                <a:latin typeface="Cambria Math" panose="02040503050406030204" pitchFamily="18" charset="0"/>
                              </a:rPr>
                              <m:t>0</m:t>
                            </m:r>
                          </m:sub>
                        </m:sSub>
                      </m:num>
                      <m:den>
                        <m:r>
                          <a:rPr lang="en-US" sz="1800" i="1">
                            <a:solidFill>
                              <a:srgbClr val="FF0000"/>
                            </a:solidFill>
                            <a:latin typeface="Cambria Math" panose="02040503050406030204" pitchFamily="18" charset="0"/>
                            <a:ea typeface="Cambria Math" panose="02040503050406030204" pitchFamily="18" charset="0"/>
                          </a:rPr>
                          <m:t>𝜎</m:t>
                        </m:r>
                        <m:r>
                          <a:rPr lang="en-US" sz="1800" i="1">
                            <a:solidFill>
                              <a:srgbClr val="FF0000"/>
                            </a:solidFill>
                            <a:latin typeface="Cambria Math" panose="02040503050406030204" pitchFamily="18" charset="0"/>
                            <a:ea typeface="Cambria Math" panose="02040503050406030204" pitchFamily="18" charset="0"/>
                          </a:rPr>
                          <m:t>/</m:t>
                        </m:r>
                        <m:rad>
                          <m:radPr>
                            <m:degHide m:val="on"/>
                            <m:ctrlPr>
                              <a:rPr lang="en-US" sz="1800" i="1">
                                <a:solidFill>
                                  <a:srgbClr val="FF0000"/>
                                </a:solidFill>
                                <a:latin typeface="Cambria Math" panose="02040503050406030204" pitchFamily="18" charset="0"/>
                                <a:ea typeface="Cambria Math" panose="02040503050406030204" pitchFamily="18" charset="0"/>
                              </a:rPr>
                            </m:ctrlPr>
                          </m:radPr>
                          <m:deg/>
                          <m:e>
                            <m:r>
                              <a:rPr lang="en-US" sz="1800" i="1">
                                <a:solidFill>
                                  <a:srgbClr val="FF0000"/>
                                </a:solidFill>
                                <a:latin typeface="Cambria Math" panose="02040503050406030204" pitchFamily="18" charset="0"/>
                                <a:ea typeface="Cambria Math" panose="02040503050406030204" pitchFamily="18" charset="0"/>
                              </a:rPr>
                              <m:t>𝑛</m:t>
                            </m:r>
                          </m:e>
                        </m:rad>
                      </m:den>
                    </m:f>
                  </m:oMath>
                </a14:m>
                <a:r>
                  <a:rPr lang="en-US" sz="1800" dirty="0">
                    <a:solidFill>
                      <a:srgbClr val="FF0000"/>
                    </a:solidFill>
                    <a:latin typeface="Arial" panose="020B0604020202020204" pitchFamily="34" charset="0"/>
                  </a:rPr>
                  <a:t> = </a:t>
                </a:r>
                <a14:m>
                  <m:oMath xmlns:m="http://schemas.openxmlformats.org/officeDocument/2006/math">
                    <m:f>
                      <m:fPr>
                        <m:ctrlPr>
                          <a:rPr lang="en-US" sz="1800" i="1">
                            <a:solidFill>
                              <a:srgbClr val="FF0000"/>
                            </a:solidFill>
                            <a:latin typeface="Cambria Math" panose="02040503050406030204" pitchFamily="18" charset="0"/>
                          </a:rPr>
                        </m:ctrlPr>
                      </m:fPr>
                      <m:num>
                        <m:r>
                          <a:rPr lang="en-US" sz="1800" i="1">
                            <a:solidFill>
                              <a:srgbClr val="FF0000"/>
                            </a:solidFill>
                            <a:latin typeface="Cambria Math" panose="02040503050406030204" pitchFamily="18" charset="0"/>
                          </a:rPr>
                          <m:t>2.8−3</m:t>
                        </m:r>
                      </m:num>
                      <m:den>
                        <m:r>
                          <a:rPr lang="en-US" sz="1800" i="1">
                            <a:solidFill>
                              <a:srgbClr val="FF0000"/>
                            </a:solidFill>
                            <a:latin typeface="Cambria Math" panose="02040503050406030204" pitchFamily="18" charset="0"/>
                          </a:rPr>
                          <m:t>0.5</m:t>
                        </m:r>
                        <m:r>
                          <a:rPr lang="en-US" sz="1800" i="1">
                            <a:solidFill>
                              <a:srgbClr val="FF0000"/>
                            </a:solidFill>
                            <a:latin typeface="Cambria Math" panose="02040503050406030204" pitchFamily="18" charset="0"/>
                            <a:ea typeface="Cambria Math" panose="02040503050406030204" pitchFamily="18" charset="0"/>
                          </a:rPr>
                          <m:t>/</m:t>
                        </m:r>
                        <m:rad>
                          <m:radPr>
                            <m:degHide m:val="on"/>
                            <m:ctrlPr>
                              <a:rPr lang="en-US" sz="1800" i="1">
                                <a:solidFill>
                                  <a:srgbClr val="FF0000"/>
                                </a:solidFill>
                                <a:latin typeface="Cambria Math" panose="02040503050406030204" pitchFamily="18" charset="0"/>
                                <a:ea typeface="Cambria Math" panose="02040503050406030204" pitchFamily="18" charset="0"/>
                              </a:rPr>
                            </m:ctrlPr>
                          </m:radPr>
                          <m:deg/>
                          <m:e>
                            <m:r>
                              <a:rPr lang="en-US" sz="1800" i="1">
                                <a:solidFill>
                                  <a:srgbClr val="FF0000"/>
                                </a:solidFill>
                                <a:latin typeface="Cambria Math" panose="02040503050406030204" pitchFamily="18" charset="0"/>
                                <a:ea typeface="Cambria Math" panose="02040503050406030204" pitchFamily="18" charset="0"/>
                              </a:rPr>
                              <m:t>50</m:t>
                            </m:r>
                          </m:e>
                        </m:rad>
                      </m:den>
                    </m:f>
                  </m:oMath>
                </a14:m>
                <a:r>
                  <a:rPr lang="en-US" sz="1800" dirty="0">
                    <a:solidFill>
                      <a:srgbClr val="FF0000"/>
                    </a:solidFill>
                    <a:latin typeface="Arial" panose="020B0604020202020204" pitchFamily="34" charset="0"/>
                  </a:rPr>
                  <a:t> = -2.83</a:t>
                </a:r>
                <a:endParaRPr lang="en-US" sz="1800" dirty="0">
                  <a:latin typeface="Arial" panose="020B0604020202020204" pitchFamily="34" charset="0"/>
                </a:endParaRPr>
              </a:p>
              <a:p>
                <a:pPr marL="342900" indent="-342900">
                  <a:buFont typeface="+mj-lt"/>
                  <a:buAutoNum type="arabicPeriod"/>
                </a:pPr>
                <a:r>
                  <a:rPr lang="en-US" sz="1800" dirty="0">
                    <a:latin typeface="Arial" panose="020B0604020202020204" pitchFamily="34" charset="0"/>
                  </a:rPr>
                  <a:t>Calculate </a:t>
                </a:r>
                <a:r>
                  <a:rPr lang="en-US" sz="1800" dirty="0">
                    <a:solidFill>
                      <a:srgbClr val="FF0000"/>
                    </a:solidFill>
                    <a:latin typeface="Arial" panose="020B0604020202020204" pitchFamily="34" charset="0"/>
                  </a:rPr>
                  <a:t>p-value = </a:t>
                </a:r>
                <a:r>
                  <a:rPr lang="en-US" sz="1800" dirty="0" err="1">
                    <a:solidFill>
                      <a:srgbClr val="FF0000"/>
                    </a:solidFill>
                    <a:latin typeface="Arial" panose="020B0604020202020204" pitchFamily="34" charset="0"/>
                  </a:rPr>
                  <a:t>pnorm</a:t>
                </a:r>
                <a:r>
                  <a:rPr lang="en-US" sz="1800" dirty="0">
                    <a:solidFill>
                      <a:srgbClr val="FF0000"/>
                    </a:solidFill>
                    <a:latin typeface="Arial" panose="020B0604020202020204" pitchFamily="34" charset="0"/>
                  </a:rPr>
                  <a:t>(-2.83)=0.0023</a:t>
                </a:r>
              </a:p>
            </p:txBody>
          </p:sp>
        </mc:Choice>
        <mc:Fallback xmlns="">
          <p:sp>
            <p:nvSpPr>
              <p:cNvPr id="16" name="Rectangle 15"/>
              <p:cNvSpPr>
                <a:spLocks noRot="1" noChangeAspect="1" noMove="1" noResize="1" noEditPoints="1" noAdjustHandles="1" noChangeArrowheads="1" noChangeShapeType="1" noTextEdit="1"/>
              </p:cNvSpPr>
              <p:nvPr/>
            </p:nvSpPr>
            <p:spPr>
              <a:xfrm>
                <a:off x="834987" y="2622316"/>
                <a:ext cx="4756970" cy="1908984"/>
              </a:xfrm>
              <a:prstGeom prst="rect">
                <a:avLst/>
              </a:prstGeom>
              <a:blipFill>
                <a:blip r:embed="rId4"/>
                <a:stretch>
                  <a:fillRect l="-1154" t="-1597" r="-256" b="-4473"/>
                </a:stretch>
              </a:blipFill>
            </p:spPr>
            <p:txBody>
              <a:bodyPr/>
              <a:lstStyle/>
              <a:p>
                <a:r>
                  <a:rPr lang="en-US">
                    <a:noFill/>
                  </a:rPr>
                  <a:t> </a:t>
                </a:r>
              </a:p>
            </p:txBody>
          </p:sp>
        </mc:Fallback>
      </mc:AlternateContent>
      <p:sp>
        <p:nvSpPr>
          <p:cNvPr id="8" name="Rectangle 7"/>
          <p:cNvSpPr/>
          <p:nvPr/>
        </p:nvSpPr>
        <p:spPr>
          <a:xfrm>
            <a:off x="6616151" y="5669601"/>
            <a:ext cx="1319592" cy="400110"/>
          </a:xfrm>
          <a:prstGeom prst="rect">
            <a:avLst/>
          </a:prstGeom>
        </p:spPr>
        <p:txBody>
          <a:bodyPr wrap="none">
            <a:spAutoFit/>
          </a:bodyPr>
          <a:lstStyle/>
          <a:p>
            <a:pPr algn="ctr"/>
            <a:r>
              <a:rPr lang="en-US" sz="2000" dirty="0" err="1">
                <a:solidFill>
                  <a:srgbClr val="FF0000"/>
                </a:solidFill>
                <a:latin typeface="Arial" panose="020B0604020202020204" pitchFamily="34" charset="0"/>
              </a:rPr>
              <a:t>z</a:t>
            </a:r>
            <a:r>
              <a:rPr lang="en-US" sz="2000" baseline="-25000" dirty="0" err="1">
                <a:solidFill>
                  <a:srgbClr val="FF0000"/>
                </a:solidFill>
                <a:latin typeface="Arial" panose="020B0604020202020204" pitchFamily="34" charset="0"/>
              </a:rPr>
              <a:t>obs</a:t>
            </a:r>
            <a:r>
              <a:rPr lang="en-US" sz="2000" dirty="0">
                <a:solidFill>
                  <a:srgbClr val="FF0000"/>
                </a:solidFill>
                <a:latin typeface="Arial" panose="020B0604020202020204" pitchFamily="34" charset="0"/>
              </a:rPr>
              <a:t>=-2.83</a:t>
            </a:r>
            <a:endParaRPr lang="en-US" sz="2000" baseline="-25000" dirty="0">
              <a:solidFill>
                <a:srgbClr val="FF0000"/>
              </a:solidFill>
              <a:latin typeface="Arial" panose="020B0604020202020204" pitchFamily="34" charset="0"/>
            </a:endParaRPr>
          </a:p>
        </p:txBody>
      </p:sp>
      <p:cxnSp>
        <p:nvCxnSpPr>
          <p:cNvPr id="12" name="Straight Connector 11">
            <a:extLst>
              <a:ext uri="{C183D7F6-B498-43B3-948B-1728B52AA6E4}">
                <adec:decorative xmlns:adec="http://schemas.microsoft.com/office/drawing/2017/decorative" val="1"/>
              </a:ext>
            </a:extLst>
          </p:cNvPr>
          <p:cNvCxnSpPr/>
          <p:nvPr/>
        </p:nvCxnSpPr>
        <p:spPr>
          <a:xfrm>
            <a:off x="7717042" y="4829663"/>
            <a:ext cx="0" cy="8254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885147" y="5667407"/>
            <a:ext cx="1293944" cy="400110"/>
          </a:xfrm>
          <a:prstGeom prst="rect">
            <a:avLst/>
          </a:prstGeom>
        </p:spPr>
        <p:txBody>
          <a:bodyPr wrap="none">
            <a:spAutoFit/>
          </a:bodyPr>
          <a:lstStyle/>
          <a:p>
            <a:pPr algn="ctr"/>
            <a:r>
              <a:rPr lang="en-US" sz="2000" dirty="0">
                <a:solidFill>
                  <a:srgbClr val="0000FF"/>
                </a:solidFill>
                <a:latin typeface="Arial" panose="020B0604020202020204" pitchFamily="34" charset="0"/>
              </a:rPr>
              <a:t>z</a:t>
            </a:r>
            <a:r>
              <a:rPr lang="en-US" sz="2000" baseline="-25000" dirty="0">
                <a:solidFill>
                  <a:srgbClr val="0000FF"/>
                </a:solidFill>
                <a:latin typeface="Segoe UI Symbol" panose="020B0502040204020203" pitchFamily="34" charset="0"/>
                <a:ea typeface="Segoe UI Symbol" panose="020B0502040204020203" pitchFamily="34" charset="0"/>
              </a:rPr>
              <a:t>α</a:t>
            </a:r>
            <a:r>
              <a:rPr lang="en-US" sz="2000" dirty="0">
                <a:solidFill>
                  <a:srgbClr val="0000FF"/>
                </a:solidFill>
                <a:latin typeface="Arial" panose="020B0604020202020204" pitchFamily="34" charset="0"/>
              </a:rPr>
              <a:t>=-1.645</a:t>
            </a:r>
            <a:endParaRPr lang="en-US" sz="2000" baseline="-25000" dirty="0">
              <a:solidFill>
                <a:srgbClr val="0000FF"/>
              </a:solidFill>
              <a:latin typeface="Arial" panose="020B0604020202020204" pitchFamily="34" charset="0"/>
            </a:endParaRPr>
          </a:p>
        </p:txBody>
      </p:sp>
      <p:cxnSp>
        <p:nvCxnSpPr>
          <p:cNvPr id="30" name="Straight Arrow Connector 29">
            <a:extLst>
              <a:ext uri="{C183D7F6-B498-43B3-948B-1728B52AA6E4}">
                <adec:decorative xmlns:adec="http://schemas.microsoft.com/office/drawing/2017/decorative" val="1"/>
              </a:ext>
            </a:extLst>
          </p:cNvPr>
          <p:cNvCxnSpPr>
            <a:endCxn id="29" idx="3"/>
          </p:cNvCxnSpPr>
          <p:nvPr/>
        </p:nvCxnSpPr>
        <p:spPr>
          <a:xfrm flipH="1">
            <a:off x="9179091" y="5837191"/>
            <a:ext cx="374364" cy="3027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490209" y="5563946"/>
            <a:ext cx="2199564" cy="707886"/>
          </a:xfrm>
          <a:prstGeom prst="rect">
            <a:avLst/>
          </a:prstGeom>
        </p:spPr>
        <p:txBody>
          <a:bodyPr wrap="square">
            <a:spAutoFit/>
          </a:bodyPr>
          <a:lstStyle/>
          <a:p>
            <a:pPr algn="ctr"/>
            <a:r>
              <a:rPr lang="en-US" sz="2000" dirty="0">
                <a:solidFill>
                  <a:srgbClr val="0000FF"/>
                </a:solidFill>
                <a:latin typeface="Arial" panose="020B0604020202020204" pitchFamily="34" charset="0"/>
              </a:rPr>
              <a:t>Critical value for </a:t>
            </a:r>
            <a:r>
              <a:rPr lang="en-US" sz="2000" dirty="0">
                <a:solidFill>
                  <a:srgbClr val="0000FF"/>
                </a:solidFill>
                <a:latin typeface="Segoe UI Symbol" panose="020B0502040204020203" pitchFamily="34" charset="0"/>
                <a:ea typeface="Segoe UI Symbol" panose="020B0502040204020203" pitchFamily="34" charset="0"/>
              </a:rPr>
              <a:t>α </a:t>
            </a:r>
            <a:r>
              <a:rPr lang="en-US" sz="2000" dirty="0">
                <a:solidFill>
                  <a:srgbClr val="0000FF"/>
                </a:solidFill>
                <a:latin typeface="Arial" panose="020B0604020202020204" pitchFamily="34" charset="0"/>
              </a:rPr>
              <a:t>rejection region </a:t>
            </a:r>
            <a:endParaRPr lang="en-US" sz="2000" baseline="-25000" dirty="0">
              <a:solidFill>
                <a:srgbClr val="0000FF"/>
              </a:solidFill>
              <a:latin typeface="Arial" panose="020B0604020202020204" pitchFamily="34" charset="0"/>
            </a:endParaRPr>
          </a:p>
        </p:txBody>
      </p:sp>
      <p:cxnSp>
        <p:nvCxnSpPr>
          <p:cNvPr id="35" name="Straight Arrow Connector 34">
            <a:extLst>
              <a:ext uri="{C183D7F6-B498-43B3-948B-1728B52AA6E4}">
                <adec:decorative xmlns:adec="http://schemas.microsoft.com/office/drawing/2017/decorative" val="1"/>
              </a:ext>
            </a:extLst>
          </p:cNvPr>
          <p:cNvCxnSpPr/>
          <p:nvPr/>
        </p:nvCxnSpPr>
        <p:spPr>
          <a:xfrm>
            <a:off x="7113992" y="4619693"/>
            <a:ext cx="198120" cy="353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406401" y="3941050"/>
            <a:ext cx="1738557" cy="584775"/>
          </a:xfrm>
          <a:prstGeom prst="rect">
            <a:avLst/>
          </a:prstGeom>
        </p:spPr>
        <p:txBody>
          <a:bodyPr wrap="square">
            <a:spAutoFit/>
          </a:bodyPr>
          <a:lstStyle/>
          <a:p>
            <a:pPr algn="ctr"/>
            <a:r>
              <a:rPr lang="en-US" sz="1800" dirty="0">
                <a:solidFill>
                  <a:srgbClr val="FF0000"/>
                </a:solidFill>
                <a:latin typeface="Arial" panose="020B0604020202020204" pitchFamily="34" charset="0"/>
              </a:rPr>
              <a:t>Red area:</a:t>
            </a:r>
          </a:p>
          <a:p>
            <a:pPr algn="ctr"/>
            <a:r>
              <a:rPr lang="en-US" sz="1400" dirty="0">
                <a:solidFill>
                  <a:srgbClr val="FF0000"/>
                </a:solidFill>
                <a:latin typeface="Arial" panose="020B0604020202020204" pitchFamily="34" charset="0"/>
              </a:rPr>
              <a:t>p-value=.0023</a:t>
            </a:r>
            <a:endParaRPr lang="en-US" sz="1400" baseline="-25000" dirty="0">
              <a:solidFill>
                <a:srgbClr val="FF0000"/>
              </a:solidFill>
              <a:latin typeface="Arial" panose="020B0604020202020204" pitchFamily="34" charset="0"/>
            </a:endParaRPr>
          </a:p>
        </p:txBody>
      </p:sp>
      <p:sp>
        <p:nvSpPr>
          <p:cNvPr id="39" name="Rectangle 38"/>
          <p:cNvSpPr/>
          <p:nvPr/>
        </p:nvSpPr>
        <p:spPr>
          <a:xfrm>
            <a:off x="8281061" y="3925624"/>
            <a:ext cx="1550354" cy="646331"/>
          </a:xfrm>
          <a:prstGeom prst="rect">
            <a:avLst/>
          </a:prstGeom>
        </p:spPr>
        <p:txBody>
          <a:bodyPr wrap="square">
            <a:spAutoFit/>
          </a:bodyPr>
          <a:lstStyle/>
          <a:p>
            <a:pPr algn="ctr"/>
            <a:r>
              <a:rPr lang="en-US" sz="2000" dirty="0">
                <a:solidFill>
                  <a:srgbClr val="0000FF"/>
                </a:solidFill>
                <a:latin typeface="Arial" panose="020B0604020202020204" pitchFamily="34" charset="0"/>
              </a:rPr>
              <a:t>Blue area:</a:t>
            </a:r>
          </a:p>
          <a:p>
            <a:pPr algn="ctr"/>
            <a:r>
              <a:rPr lang="en-US" sz="1600" dirty="0">
                <a:solidFill>
                  <a:srgbClr val="0000FF"/>
                </a:solidFill>
                <a:latin typeface="Segoe UI Symbol" panose="020B0502040204020203" pitchFamily="34" charset="0"/>
                <a:ea typeface="Segoe UI Symbol" panose="020B0502040204020203" pitchFamily="34" charset="0"/>
              </a:rPr>
              <a:t>α</a:t>
            </a:r>
            <a:r>
              <a:rPr lang="en-US" sz="1600" dirty="0">
                <a:solidFill>
                  <a:srgbClr val="0000FF"/>
                </a:solidFill>
                <a:latin typeface="Arial" panose="020B0604020202020204" pitchFamily="34" charset="0"/>
              </a:rPr>
              <a:t>=.05</a:t>
            </a:r>
            <a:endParaRPr lang="en-US" sz="1600" baseline="-25000" dirty="0">
              <a:solidFill>
                <a:srgbClr val="0000FF"/>
              </a:solidFill>
              <a:latin typeface="Arial" panose="020B0604020202020204" pitchFamily="34" charset="0"/>
            </a:endParaRPr>
          </a:p>
        </p:txBody>
      </p:sp>
      <p:cxnSp>
        <p:nvCxnSpPr>
          <p:cNvPr id="40" name="Straight Arrow Connector 39">
            <a:extLst>
              <a:ext uri="{C183D7F6-B498-43B3-948B-1728B52AA6E4}">
                <adec:decorative xmlns:adec="http://schemas.microsoft.com/office/drawing/2017/decorative" val="1"/>
              </a:ext>
            </a:extLst>
          </p:cNvPr>
          <p:cNvCxnSpPr/>
          <p:nvPr/>
        </p:nvCxnSpPr>
        <p:spPr>
          <a:xfrm flipH="1">
            <a:off x="8281061" y="4390254"/>
            <a:ext cx="402526" cy="36340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51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21" grpId="0" animBg="1"/>
      <p:bldP spid="16" grpId="0"/>
      <p:bldP spid="8" grpId="0"/>
      <p:bldP spid="29" grpId="0"/>
      <p:bldP spid="33" grpId="0"/>
      <p:bldP spid="38" grpId="0"/>
      <p:bldP spid="39" grpId="0"/>
    </p:bldLst>
  </p:timing>
</p:sld>
</file>

<file path=ppt/theme/theme1.xml><?xml version="1.0" encoding="utf-8"?>
<a:theme xmlns:a="http://schemas.openxmlformats.org/drawingml/2006/main" name="theme_carlsonppt">
  <a:themeElements>
    <a:clrScheme name="Custom 8">
      <a:dk1>
        <a:sysClr val="windowText" lastClr="000000"/>
      </a:dk1>
      <a:lt1>
        <a:sysClr val="window" lastClr="FFFFFF"/>
      </a:lt1>
      <a:dk2>
        <a:srgbClr val="44546A"/>
      </a:dk2>
      <a:lt2>
        <a:srgbClr val="E7E6E6"/>
      </a:lt2>
      <a:accent1>
        <a:srgbClr val="7A0019"/>
      </a:accent1>
      <a:accent2>
        <a:srgbClr val="FFCC33"/>
      </a:accent2>
      <a:accent3>
        <a:srgbClr val="A5A5A5"/>
      </a:accent3>
      <a:accent4>
        <a:srgbClr val="CF8B2D"/>
      </a:accent4>
      <a:accent5>
        <a:srgbClr val="2E759C"/>
      </a:accent5>
      <a:accent6>
        <a:srgbClr val="70AD47"/>
      </a:accent6>
      <a:hlink>
        <a:srgbClr val="2E759C"/>
      </a:hlink>
      <a:folHlink>
        <a:srgbClr val="BF9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mn-lt"/>
          </a:defRPr>
        </a:defPPr>
      </a:lstStyle>
    </a:txDef>
  </a:objectDefaults>
  <a:extraClrSchemeLst/>
  <a:extLst>
    <a:ext uri="{05A4C25C-085E-4340-85A3-A5531E510DB2}">
      <thm15:themeFamily xmlns:thm15="http://schemas.microsoft.com/office/thememl/2012/main" name="theme_carlsonppt" id="{F73322C4-9809-4B6A-A3FA-00D3A7C1CD19}" vid="{5C24B944-69CD-4CA2-8EB2-89357C310A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theme_carlsonppt</Template>
  <TotalTime>16446</TotalTime>
  <Words>3759</Words>
  <Application>Microsoft Office PowerPoint</Application>
  <PresentationFormat>Widescreen</PresentationFormat>
  <Paragraphs>430</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Segoe UI Symbol</vt:lpstr>
      <vt:lpstr>Symbol</vt:lpstr>
      <vt:lpstr>Times New Roman</vt:lpstr>
      <vt:lpstr>theme_carlsonppt</vt:lpstr>
      <vt:lpstr>Hypothesis Testing</vt:lpstr>
      <vt:lpstr>Course Points &amp; Grading (from Syllabus)</vt:lpstr>
      <vt:lpstr>Midterm checkpoint</vt:lpstr>
      <vt:lpstr>Hypothesis testing - basics</vt:lpstr>
      <vt:lpstr>Key Principles in Hypothesis Testing</vt:lpstr>
      <vt:lpstr>Rejection Region</vt:lpstr>
      <vt:lpstr>Three types of Hypothesis tests</vt:lpstr>
      <vt:lpstr>Applying Hypothesis Testing</vt:lpstr>
      <vt:lpstr>Graphically, zα vs. zobs vs. p-value</vt:lpstr>
      <vt:lpstr>Statistical vs. Practical Significance</vt:lpstr>
      <vt:lpstr>Type I vs. Type II Error</vt:lpstr>
      <vt:lpstr>General Approach</vt:lpstr>
      <vt:lpstr>Hypothesis Testing Overview</vt:lpstr>
      <vt:lpstr>Calculating p-values in R (after calculating the test statistic)</vt:lpstr>
      <vt:lpstr>Hypothesis Test for Mean Large Sample</vt:lpstr>
      <vt:lpstr>Hypothesis Testing Overview – Large Sample</vt:lpstr>
      <vt:lpstr>Application – Hypothesis Test for Mean, Large Sample</vt:lpstr>
      <vt:lpstr>JIT 21 – Hypothesis Test for mean , large sample</vt:lpstr>
      <vt:lpstr>Hypothesis Test for Mean Small Sample</vt:lpstr>
      <vt:lpstr>Hypothesis Testing Overview – Small Sample</vt:lpstr>
      <vt:lpstr>Application – Hypothesis Test for Mean, Small Sample</vt:lpstr>
      <vt:lpstr>JIT 22 – Hypothesis Test for mean µ, small sample</vt:lpstr>
      <vt:lpstr>Hypothesis Test for Proportion (Large Sample Only – Check CLT)</vt:lpstr>
      <vt:lpstr>Hypothesis Testing Overview - Proportion</vt:lpstr>
      <vt:lpstr>Application – Hypothesis Test for Proportion, Large Sample</vt:lpstr>
      <vt:lpstr>JIT 23 – Hypothesis Testing for 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STATS course</dc:title>
  <dc:creator>Mishra, Riti [USA]</dc:creator>
  <cp:lastModifiedBy>Dayton Steele</cp:lastModifiedBy>
  <cp:revision>1359</cp:revision>
  <dcterms:created xsi:type="dcterms:W3CDTF">2019-05-31T14:05:17Z</dcterms:created>
  <dcterms:modified xsi:type="dcterms:W3CDTF">2025-10-20T17:00:07Z</dcterms:modified>
</cp:coreProperties>
</file>