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4" r:id="rId8"/>
    <p:sldId id="261" r:id="rId9"/>
    <p:sldId id="263"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6"/>
  </p:normalViewPr>
  <p:slideViewPr>
    <p:cSldViewPr snapToGrid="0">
      <p:cViewPr varScale="1">
        <p:scale>
          <a:sx n="95" d="100"/>
          <a:sy n="95" d="100"/>
        </p:scale>
        <p:origin x="452" y="64"/>
      </p:cViewPr>
      <p:guideLst>
        <p:guide orient="horz" pos="1620"/>
        <p:guide pos="2880"/>
      </p:guideLst>
    </p:cSldViewPr>
  </p:slideViewPr>
  <p:notesTextViewPr>
    <p:cViewPr>
      <p:scale>
        <a:sx n="1" d="1"/>
        <a:sy n="1" d="1"/>
      </p:scale>
      <p:origin x="0" y="0"/>
    </p:cViewPr>
  </p:notesTextViewPr>
  <p:sorterViewPr>
    <p:cViewPr>
      <p:scale>
        <a:sx n="114" d="100"/>
        <a:sy n="11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Movie Titles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And more…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5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400" kern="1200" dirty="0">
              <a:solidFill>
                <a:srgbClr val="FFFFFF"/>
              </a:solidFill>
              <a:latin typeface="Arial"/>
              <a:ea typeface="+mn-ea"/>
              <a:cs typeface="+mn-cs"/>
            </a:rPr>
            <a:t>Genres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Age Group</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Directors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Runtime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IMDb ratings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Platforms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000" dirty="0"/>
            <a:t>Year</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Country of Release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Movie Titles</a:t>
          </a:r>
        </a:p>
      </dsp:txBody>
      <dsp:txXfrm>
        <a:off x="0" y="237160"/>
        <a:ext cx="1469302" cy="6530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And more…</a:t>
          </a:r>
        </a:p>
      </dsp:txBody>
      <dsp:txXfrm>
        <a:off x="0" y="237160"/>
        <a:ext cx="1469302" cy="65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FFFF"/>
              </a:solidFill>
              <a:latin typeface="Arial"/>
              <a:ea typeface="+mn-ea"/>
              <a:cs typeface="+mn-cs"/>
            </a:rPr>
            <a:t>Genres</a:t>
          </a:r>
        </a:p>
      </dsp:txBody>
      <dsp:txXfrm>
        <a:off x="0" y="237160"/>
        <a:ext cx="1469302" cy="653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Age Group</a:t>
          </a:r>
        </a:p>
      </dsp:txBody>
      <dsp:txXfrm>
        <a:off x="0" y="237160"/>
        <a:ext cx="1469302" cy="653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Directors</a:t>
          </a:r>
        </a:p>
      </dsp:txBody>
      <dsp:txXfrm>
        <a:off x="0" y="237160"/>
        <a:ext cx="1469302" cy="6530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Runtime</a:t>
          </a:r>
        </a:p>
      </dsp:txBody>
      <dsp:txXfrm>
        <a:off x="0" y="237160"/>
        <a:ext cx="1469302" cy="653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IMDb ratings</a:t>
          </a:r>
        </a:p>
      </dsp:txBody>
      <dsp:txXfrm>
        <a:off x="0" y="237160"/>
        <a:ext cx="1469302" cy="6530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Platforms</a:t>
          </a:r>
        </a:p>
      </dsp:txBody>
      <dsp:txXfrm>
        <a:off x="0" y="237160"/>
        <a:ext cx="1469302" cy="6530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Year</a:t>
          </a:r>
        </a:p>
      </dsp:txBody>
      <dsp:txXfrm>
        <a:off x="0" y="237160"/>
        <a:ext cx="1469302" cy="6530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Country of Release</a:t>
          </a:r>
        </a:p>
      </dsp:txBody>
      <dsp:txXfrm>
        <a:off x="0" y="237160"/>
        <a:ext cx="1469302" cy="65302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2e974be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2e974be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2e974be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2e974be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2e974be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2e974be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2e974beb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2e974beb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64ba7cf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64ba7cf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9" Type="http://schemas.openxmlformats.org/officeDocument/2006/relationships/diagramData" Target="../diagrams/data8.xml"/><Relationship Id="rId21" Type="http://schemas.openxmlformats.org/officeDocument/2006/relationships/diagramQuickStyle" Target="../diagrams/quickStyle4.xml"/><Relationship Id="rId34" Type="http://schemas.openxmlformats.org/officeDocument/2006/relationships/diagramData" Target="../diagrams/data7.xml"/><Relationship Id="rId42" Type="http://schemas.openxmlformats.org/officeDocument/2006/relationships/diagramColors" Target="../diagrams/colors8.xml"/><Relationship Id="rId47" Type="http://schemas.openxmlformats.org/officeDocument/2006/relationships/diagramColors" Target="../diagrams/colors9.xml"/><Relationship Id="rId50" Type="http://schemas.openxmlformats.org/officeDocument/2006/relationships/diagramLayout" Target="../diagrams/layout10.xml"/><Relationship Id="rId7" Type="http://schemas.openxmlformats.org/officeDocument/2006/relationships/diagramColors" Target="../diagrams/colors1.xml"/><Relationship Id="rId2" Type="http://schemas.openxmlformats.org/officeDocument/2006/relationships/slideLayout" Target="../slideLayouts/slideLayout3.xml"/><Relationship Id="rId16" Type="http://schemas.openxmlformats.org/officeDocument/2006/relationships/diagramQuickStyle" Target="../diagrams/quickStyle3.xml"/><Relationship Id="rId29" Type="http://schemas.openxmlformats.org/officeDocument/2006/relationships/diagramData" Target="../diagrams/data6.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37" Type="http://schemas.openxmlformats.org/officeDocument/2006/relationships/diagramColors" Target="../diagrams/colors7.xml"/><Relationship Id="rId40" Type="http://schemas.openxmlformats.org/officeDocument/2006/relationships/diagramLayout" Target="../diagrams/layout8.xml"/><Relationship Id="rId45" Type="http://schemas.openxmlformats.org/officeDocument/2006/relationships/diagramLayout" Target="../diagrams/layout9.xml"/><Relationship Id="rId53" Type="http://schemas.microsoft.com/office/2007/relationships/diagramDrawing" Target="../diagrams/drawing10.xml"/><Relationship Id="rId5" Type="http://schemas.openxmlformats.org/officeDocument/2006/relationships/diagramLayout" Target="../diagrams/layout1.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4" Type="http://schemas.openxmlformats.org/officeDocument/2006/relationships/diagramData" Target="../diagrams/data9.xml"/><Relationship Id="rId52" Type="http://schemas.openxmlformats.org/officeDocument/2006/relationships/diagramColors" Target="../diagrams/colors10.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 Id="rId35" Type="http://schemas.openxmlformats.org/officeDocument/2006/relationships/diagramLayout" Target="../diagrams/layout7.xml"/><Relationship Id="rId43" Type="http://schemas.microsoft.com/office/2007/relationships/diagramDrawing" Target="../diagrams/drawing8.xml"/><Relationship Id="rId48" Type="http://schemas.microsoft.com/office/2007/relationships/diagramDrawing" Target="../diagrams/drawing9.xml"/><Relationship Id="rId8" Type="http://schemas.microsoft.com/office/2007/relationships/diagramDrawing" Target="../diagrams/drawing1.xml"/><Relationship Id="rId51" Type="http://schemas.openxmlformats.org/officeDocument/2006/relationships/diagramQuickStyle" Target="../diagrams/quickStyle10.xml"/><Relationship Id="rId3" Type="http://schemas.openxmlformats.org/officeDocument/2006/relationships/notesSlide" Target="../notesSlides/notesSlide3.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38" Type="http://schemas.microsoft.com/office/2007/relationships/diagramDrawing" Target="../diagrams/drawing7.xml"/><Relationship Id="rId46" Type="http://schemas.openxmlformats.org/officeDocument/2006/relationships/diagramQuickStyle" Target="../diagrams/quickStyle9.xml"/><Relationship Id="rId20" Type="http://schemas.openxmlformats.org/officeDocument/2006/relationships/diagramLayout" Target="../diagrams/layout4.xml"/><Relationship Id="rId41" Type="http://schemas.openxmlformats.org/officeDocument/2006/relationships/diagramQuickStyle" Target="../diagrams/quickStyle8.xml"/><Relationship Id="rId1" Type="http://schemas.openxmlformats.org/officeDocument/2006/relationships/tags" Target="../tags/tag3.xml"/><Relationship Id="rId6" Type="http://schemas.openxmlformats.org/officeDocument/2006/relationships/diagramQuickStyle" Target="../diagrams/quickStyle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36" Type="http://schemas.openxmlformats.org/officeDocument/2006/relationships/diagramQuickStyle" Target="../diagrams/quickStyle7.xml"/><Relationship Id="rId49"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aytwu.github.io/Movies_Analysi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1C4587"/>
                </a:solidFill>
              </a:rPr>
              <a:t> </a:t>
            </a:r>
            <a:r>
              <a:rPr lang="en" b="1" u="sng" dirty="0">
                <a:solidFill>
                  <a:srgbClr val="1C4587"/>
                </a:solidFill>
              </a:rPr>
              <a:t>Determining</a:t>
            </a:r>
            <a:r>
              <a:rPr lang="en" b="1" u="sng" dirty="0"/>
              <a:t> </a:t>
            </a:r>
            <a:endParaRPr b="1" u="sng" dirty="0"/>
          </a:p>
          <a:p>
            <a:pPr marL="0" lvl="0" indent="0" algn="ctr" rtl="0">
              <a:spcBef>
                <a:spcPts val="0"/>
              </a:spcBef>
              <a:spcAft>
                <a:spcPts val="0"/>
              </a:spcAft>
              <a:buNone/>
            </a:pPr>
            <a:r>
              <a:rPr lang="en" b="1" u="sng" dirty="0">
                <a:solidFill>
                  <a:srgbClr val="1155CC"/>
                </a:solidFill>
              </a:rPr>
              <a:t>IMDb Movie Ratings</a:t>
            </a:r>
            <a:br>
              <a:rPr lang="en" b="1" u="sng" dirty="0"/>
            </a:br>
            <a:r>
              <a:rPr lang="en" b="1" u="sng" dirty="0">
                <a:solidFill>
                  <a:srgbClr val="1C4587"/>
                </a:solidFill>
              </a:rPr>
              <a:t>using</a:t>
            </a:r>
            <a:r>
              <a:rPr lang="en" b="1" u="sng" dirty="0"/>
              <a:t> </a:t>
            </a:r>
            <a:r>
              <a:rPr lang="en" b="1" u="sng" dirty="0">
                <a:solidFill>
                  <a:srgbClr val="3D85C6"/>
                </a:solidFill>
              </a:rPr>
              <a:t>Machine Learning</a:t>
            </a:r>
            <a:endParaRPr b="1" u="sng" dirty="0">
              <a:solidFill>
                <a:srgbClr val="3D85C6"/>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Dayton Wu and Upama Ferdousi</a:t>
            </a:r>
            <a:endParaRPr dirty="0"/>
          </a:p>
        </p:txBody>
      </p:sp>
      <p:pic>
        <p:nvPicPr>
          <p:cNvPr id="1026" name="Picture 2" descr="Download Facebook - Imdb Icon PNG Image with No Background - PNGkey.com">
            <a:extLst>
              <a:ext uri="{FF2B5EF4-FFF2-40B4-BE49-F238E27FC236}">
                <a16:creationId xmlns:a16="http://schemas.microsoft.com/office/drawing/2014/main" id="{969DF587-925C-3145-AD5E-AD9031ED8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936" y="3394644"/>
            <a:ext cx="4078224" cy="1694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7124"/>
    </mc:Choice>
    <mc:Fallback xmlns="">
      <p:transition spd="slow" advTm="47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strVal val="#ppt_w*0.70"/>
                                          </p:val>
                                        </p:tav>
                                        <p:tav tm="100000">
                                          <p:val>
                                            <p:strVal val="#ppt_w"/>
                                          </p:val>
                                        </p:tav>
                                      </p:tavLst>
                                    </p:anim>
                                    <p:anim calcmode="lin" valueType="num">
                                      <p:cBhvr>
                                        <p:cTn id="8" dur="1000" fill="hold"/>
                                        <p:tgtEl>
                                          <p:spTgt spid="54"/>
                                        </p:tgtEl>
                                        <p:attrNameLst>
                                          <p:attrName>ppt_h</p:attrName>
                                        </p:attrNameLst>
                                      </p:cBhvr>
                                      <p:tavLst>
                                        <p:tav tm="0">
                                          <p:val>
                                            <p:strVal val="#ppt_h"/>
                                          </p:val>
                                        </p:tav>
                                        <p:tav tm="100000">
                                          <p:val>
                                            <p:strVal val="#ppt_h"/>
                                          </p:val>
                                        </p:tav>
                                      </p:tavLst>
                                    </p:anim>
                                    <p:animEffect transition="in" filter="fade">
                                      <p:cBhvr>
                                        <p:cTn id="9" dur="1000"/>
                                        <p:tgtEl>
                                          <p:spTgt spid="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5">
                                            <p:txEl>
                                              <p:pRg st="0" end="0"/>
                                            </p:txEl>
                                          </p:spTgt>
                                        </p:tgtEl>
                                        <p:attrNameLst>
                                          <p:attrName>style.visibility</p:attrName>
                                        </p:attrNameLst>
                                      </p:cBhvr>
                                      <p:to>
                                        <p:strVal val="visible"/>
                                      </p:to>
                                    </p:set>
                                    <p:animEffect transition="in" filter="fade">
                                      <p:cBhvr>
                                        <p:cTn id="14" dur="500"/>
                                        <p:tgtEl>
                                          <p:spTgt spid="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ppt_w</p:attrName>
                                        </p:attrNameLst>
                                      </p:cBhvr>
                                      <p:tavLst>
                                        <p:tav tm="0">
                                          <p:val>
                                            <p:strVal val="#ppt_w*0.70"/>
                                          </p:val>
                                        </p:tav>
                                        <p:tav tm="100000">
                                          <p:val>
                                            <p:strVal val="#ppt_w"/>
                                          </p:val>
                                        </p:tav>
                                      </p:tavLst>
                                    </p:anim>
                                    <p:anim calcmode="lin" valueType="num">
                                      <p:cBhvr>
                                        <p:cTn id="20" dur="1000" fill="hold"/>
                                        <p:tgtEl>
                                          <p:spTgt spid="1026"/>
                                        </p:tgtEl>
                                        <p:attrNameLst>
                                          <p:attrName>ppt_h</p:attrName>
                                        </p:attrNameLst>
                                      </p:cBhvr>
                                      <p:tavLst>
                                        <p:tav tm="0">
                                          <p:val>
                                            <p:strVal val="#ppt_h"/>
                                          </p:val>
                                        </p:tav>
                                        <p:tav tm="100000">
                                          <p:val>
                                            <p:strVal val="#ppt_h"/>
                                          </p:val>
                                        </p:tav>
                                      </p:tavLst>
                                    </p:anim>
                                    <p:animEffect transition="in" filter="fade">
                                      <p:cBhvr>
                                        <p:cTn id="2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5000"/>
            <a:lumOff val="75000"/>
            <a:alpha val="72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32E1CD06-365A-5949-A9B7-FAA34D43CC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Recommendation For Future Analysis</a:t>
            </a:r>
            <a:endParaRPr b="1" dirty="0">
              <a:solidFill>
                <a:srgbClr val="0B5394"/>
              </a:solidFill>
            </a:endParaRPr>
          </a:p>
        </p:txBody>
      </p:sp>
      <p:sp>
        <p:nvSpPr>
          <p:cNvPr id="5" name="Google Shape;72;p16">
            <a:extLst>
              <a:ext uri="{FF2B5EF4-FFF2-40B4-BE49-F238E27FC236}">
                <a16:creationId xmlns:a16="http://schemas.microsoft.com/office/drawing/2014/main" id="{C020C860-222E-AC4C-8A5C-E1C05BEFDC9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For future analysis, it would be interesting to find out the significance of the features filtered by country as this dataset focused on movies around the world. We are interested to learn about movies released in the U.S and how they compare to the rest of </a:t>
            </a:r>
            <a:r>
              <a:rPr lang="en-US" sz="2800"/>
              <a:t>the world.</a:t>
            </a:r>
            <a:endParaRPr sz="2800" dirty="0"/>
          </a:p>
        </p:txBody>
      </p:sp>
      <p:pic>
        <p:nvPicPr>
          <p:cNvPr id="2050" name="Picture 2" descr="Marketing clipart industry analysis, Marketing industry analysis Transparent  FREE for download on WebStockReview 2021">
            <a:extLst>
              <a:ext uri="{FF2B5EF4-FFF2-40B4-BE49-F238E27FC236}">
                <a16:creationId xmlns:a16="http://schemas.microsoft.com/office/drawing/2014/main" id="{95501D2C-2C4A-064D-AFFE-7C850B7A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795" y="3186352"/>
            <a:ext cx="1807663" cy="180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63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alpha val="46000"/>
          </a:srgb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D0C02767-9110-CC43-89F9-5F6FDFEE9CB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Something we could have done differently…</a:t>
            </a:r>
            <a:endParaRPr b="1" dirty="0">
              <a:solidFill>
                <a:srgbClr val="0B5394"/>
              </a:solidFill>
            </a:endParaRPr>
          </a:p>
        </p:txBody>
      </p:sp>
      <p:sp>
        <p:nvSpPr>
          <p:cNvPr id="5" name="Google Shape;72;p16">
            <a:extLst>
              <a:ext uri="{FF2B5EF4-FFF2-40B4-BE49-F238E27FC236}">
                <a16:creationId xmlns:a16="http://schemas.microsoft.com/office/drawing/2014/main" id="{1C184FF6-0EB2-AA47-A7D8-A9DA2FF37C8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If we had the opportunity to redo this project, we would have used additional dataset from various other reliable sources for a more effective analysis. </a:t>
            </a:r>
            <a:endParaRPr sz="2800" dirty="0"/>
          </a:p>
        </p:txBody>
      </p:sp>
      <p:pic>
        <p:nvPicPr>
          <p:cNvPr id="3074" name="Picture 2" descr="Gear train Clip art - gears png download - 2493*1633 - Free Transparent Gear  png Download. - Clip Art Library">
            <a:extLst>
              <a:ext uri="{FF2B5EF4-FFF2-40B4-BE49-F238E27FC236}">
                <a16:creationId xmlns:a16="http://schemas.microsoft.com/office/drawing/2014/main" id="{B136AA53-5B39-9244-9321-37B526DD4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40" y="2736763"/>
            <a:ext cx="3501721" cy="229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0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1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BCFCA6D0-249A-8040-A853-269C4869B8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gn="ctr"/>
            <a:r>
              <a:rPr lang="en" b="1" dirty="0">
                <a:solidFill>
                  <a:srgbClr val="0B5394"/>
                </a:solidFill>
              </a:rPr>
              <a:t>Technology, languages, and tools…</a:t>
            </a:r>
            <a:endParaRPr b="1" dirty="0">
              <a:solidFill>
                <a:srgbClr val="0B5394"/>
              </a:solidFill>
            </a:endParaRPr>
          </a:p>
        </p:txBody>
      </p:sp>
      <p:sp>
        <p:nvSpPr>
          <p:cNvPr id="5" name="Rectangle 4">
            <a:extLst>
              <a:ext uri="{FF2B5EF4-FFF2-40B4-BE49-F238E27FC236}">
                <a16:creationId xmlns:a16="http://schemas.microsoft.com/office/drawing/2014/main" id="{A6216041-B59E-5849-A37C-BE052A1CCD2F}"/>
              </a:ext>
            </a:extLst>
          </p:cNvPr>
          <p:cNvSpPr/>
          <p:nvPr/>
        </p:nvSpPr>
        <p:spPr>
          <a:xfrm>
            <a:off x="405143" y="1017725"/>
            <a:ext cx="7978466" cy="5447645"/>
          </a:xfrm>
          <a:prstGeom prst="rect">
            <a:avLst/>
          </a:prstGeom>
        </p:spPr>
        <p:txBody>
          <a:bodyPr wrap="none">
            <a:spAutoFit/>
          </a:bodyPr>
          <a:lstStyle/>
          <a:p>
            <a:pPr algn="ctr"/>
            <a:r>
              <a:rPr lang="en-US" sz="2400" b="1" dirty="0">
                <a:solidFill>
                  <a:srgbClr val="24292E"/>
                </a:solidFill>
                <a:latin typeface="-apple-system"/>
              </a:rPr>
              <a:t>Data Cleaning and Analysis</a:t>
            </a:r>
          </a:p>
          <a:p>
            <a:pPr algn="ctr"/>
            <a:r>
              <a:rPr lang="en-US" sz="2400" dirty="0"/>
              <a:t>Pandas is used to cleanup and perform the data analysis</a:t>
            </a:r>
          </a:p>
          <a:p>
            <a:pPr algn="ctr"/>
            <a:endParaRPr lang="en-US" sz="2400" dirty="0"/>
          </a:p>
          <a:p>
            <a:pPr algn="ctr"/>
            <a:r>
              <a:rPr lang="en-US" sz="2400" b="1" dirty="0"/>
              <a:t>Language</a:t>
            </a:r>
            <a:r>
              <a:rPr lang="en-US" sz="2400" dirty="0"/>
              <a:t> </a:t>
            </a:r>
            <a:br>
              <a:rPr lang="en-US" sz="2400" dirty="0"/>
            </a:br>
            <a:r>
              <a:rPr lang="en-US" sz="2400" dirty="0"/>
              <a:t>Python</a:t>
            </a:r>
          </a:p>
          <a:p>
            <a:pPr algn="ctr"/>
            <a:r>
              <a:rPr lang="en-US" sz="2400" dirty="0"/>
              <a:t>SQL</a:t>
            </a:r>
          </a:p>
          <a:p>
            <a:pPr algn="ctr"/>
            <a:endParaRPr lang="en-US" sz="2400" dirty="0"/>
          </a:p>
          <a:p>
            <a:pPr algn="ctr"/>
            <a:r>
              <a:rPr lang="en-US" sz="2400" b="1" dirty="0"/>
              <a:t>Tools</a:t>
            </a:r>
          </a:p>
          <a:p>
            <a:pPr algn="ctr"/>
            <a:r>
              <a:rPr lang="en-US" sz="2400" dirty="0"/>
              <a:t>Jupyter Notebook</a:t>
            </a:r>
          </a:p>
          <a:p>
            <a:pPr algn="ctr"/>
            <a:r>
              <a:rPr lang="en-US" sz="2400" dirty="0"/>
              <a:t>PostgreSQL</a:t>
            </a:r>
          </a:p>
          <a:p>
            <a:pPr algn="ctr"/>
            <a:r>
              <a:rPr lang="en-US" sz="2400" dirty="0"/>
              <a:t>Quick DBD</a:t>
            </a:r>
          </a:p>
          <a:p>
            <a:endParaRPr lang="en-US" dirty="0"/>
          </a:p>
          <a:p>
            <a:endParaRPr lang="en-US" dirty="0"/>
          </a:p>
          <a:p>
            <a:endParaRPr lang="en-US" dirty="0"/>
          </a:p>
          <a:p>
            <a:endParaRPr lang="en-US" dirty="0"/>
          </a:p>
          <a:p>
            <a:br>
              <a:rPr lang="en-US" dirty="0"/>
            </a:br>
            <a:endParaRPr lang="en-US" b="1" dirty="0">
              <a:solidFill>
                <a:srgbClr val="24292E"/>
              </a:solidFill>
              <a:latin typeface="-apple-system"/>
            </a:endParaRPr>
          </a:p>
        </p:txBody>
      </p:sp>
      <p:pic>
        <p:nvPicPr>
          <p:cNvPr id="4098" name="Picture 2" descr="Free Technology Cliparts Transparent, Download Free Clip Art, Free Clip Art  on Clipart Library">
            <a:extLst>
              <a:ext uri="{FF2B5EF4-FFF2-40B4-BE49-F238E27FC236}">
                <a16:creationId xmlns:a16="http://schemas.microsoft.com/office/drawing/2014/main" id="{6E5F3C6F-D8CD-F94E-A485-4313F3C6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50" y="2510235"/>
            <a:ext cx="2430027" cy="218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47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Why did you choose this topic? </a:t>
            </a:r>
            <a:endParaRPr b="1" dirty="0">
              <a:solidFill>
                <a:srgbClr val="0B5394"/>
              </a:solidFill>
            </a:endParaRPr>
          </a:p>
        </p:txBody>
      </p:sp>
      <p:sp>
        <p:nvSpPr>
          <p:cNvPr id="61" name="Google Shape;61;p14"/>
          <p:cNvSpPr txBox="1">
            <a:spLocks noGrp="1"/>
          </p:cNvSpPr>
          <p:nvPr>
            <p:ph type="body" idx="1"/>
          </p:nvPr>
        </p:nvSpPr>
        <p:spPr>
          <a:xfrm>
            <a:off x="311700" y="13182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We are interested to learn how IMDb movie ratings are impacted by various features.</a:t>
            </a:r>
          </a:p>
          <a:p>
            <a:pPr marL="0" lvl="0" indent="0" algn="ctr" rtl="0">
              <a:spcBef>
                <a:spcPts val="0"/>
              </a:spcBef>
              <a:spcAft>
                <a:spcPts val="0"/>
              </a:spcAft>
              <a:buNone/>
            </a:pPr>
            <a:endParaRPr lang="en" sz="2800" dirty="0"/>
          </a:p>
          <a:p>
            <a:pPr marL="0" lvl="0" indent="0" algn="ctr" rtl="0">
              <a:spcBef>
                <a:spcPts val="0"/>
              </a:spcBef>
              <a:spcAft>
                <a:spcPts val="0"/>
              </a:spcAft>
              <a:buNone/>
            </a:pPr>
            <a:r>
              <a:rPr lang="en" sz="2800" dirty="0"/>
              <a:t> In this project we will be working with IMDb dataset from </a:t>
            </a:r>
            <a:r>
              <a:rPr lang="en" sz="2800" i="1" dirty="0"/>
              <a:t>Kaggle</a:t>
            </a:r>
            <a:r>
              <a:rPr lang="en" sz="2800" dirty="0"/>
              <a:t>. We will focus on IMDb movie ratings as the target.</a:t>
            </a:r>
            <a:endParaRPr sz="2800" dirty="0"/>
          </a:p>
          <a:p>
            <a:pPr marL="0" lvl="0" indent="0" algn="ctr" rtl="0">
              <a:spcBef>
                <a:spcPts val="1600"/>
              </a:spcBef>
              <a:spcAft>
                <a:spcPts val="0"/>
              </a:spcAft>
              <a:buNone/>
            </a:pPr>
            <a:r>
              <a:rPr lang="en" sz="2800" dirty="0"/>
              <a:t>  </a:t>
            </a:r>
            <a:endParaRPr sz="2800" dirty="0"/>
          </a:p>
          <a:p>
            <a:pPr marL="0" lvl="0" indent="0" algn="l" rtl="0">
              <a:spcBef>
                <a:spcPts val="1600"/>
              </a:spcBef>
              <a:spcAft>
                <a:spcPts val="1600"/>
              </a:spcAft>
              <a:buNone/>
            </a:pPr>
            <a:endParaRPr dirty="0"/>
          </a:p>
        </p:txBody>
      </p:sp>
      <p:pic>
        <p:nvPicPr>
          <p:cNvPr id="2050" name="Picture 2" descr="Stars Voting 5 Stars transparent PNG - StickPNG">
            <a:extLst>
              <a:ext uri="{FF2B5EF4-FFF2-40B4-BE49-F238E27FC236}">
                <a16:creationId xmlns:a16="http://schemas.microsoft.com/office/drawing/2014/main" id="{2A3AE527-2400-9C42-A074-BC8F89E47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648" y="2247519"/>
            <a:ext cx="3154680" cy="6484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50">
        <p15:prstTrans prst="wind"/>
      </p:transition>
    </mc:Choice>
    <mc:Fallback xmlns="">
      <p:transition spd="slow" advTm="308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1">
                                            <p:txEl>
                                              <p:pRg st="0" end="0"/>
                                            </p:txEl>
                                          </p:spTgt>
                                        </p:tgtEl>
                                        <p:attrNameLst>
                                          <p:attrName>style.visibility</p:attrName>
                                        </p:attrNameLst>
                                      </p:cBhvr>
                                      <p:to>
                                        <p:strVal val="visible"/>
                                      </p:to>
                                    </p:set>
                                    <p:anim calcmode="lin" valueType="num">
                                      <p:cBhvr>
                                        <p:cTn id="14" dur="1000" fill="hold"/>
                                        <p:tgtEl>
                                          <p:spTgt spid="61">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61">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p:cTn id="21" dur="1000" fill="hold"/>
                                        <p:tgtEl>
                                          <p:spTgt spid="2050"/>
                                        </p:tgtEl>
                                        <p:attrNameLst>
                                          <p:attrName>ppt_w</p:attrName>
                                        </p:attrNameLst>
                                      </p:cBhvr>
                                      <p:tavLst>
                                        <p:tav tm="0">
                                          <p:val>
                                            <p:strVal val="#ppt_w*0.70"/>
                                          </p:val>
                                        </p:tav>
                                        <p:tav tm="100000">
                                          <p:val>
                                            <p:strVal val="#ppt_w"/>
                                          </p:val>
                                        </p:tav>
                                      </p:tavLst>
                                    </p:anim>
                                    <p:anim calcmode="lin" valueType="num">
                                      <p:cBhvr>
                                        <p:cTn id="22" dur="1000" fill="hold"/>
                                        <p:tgtEl>
                                          <p:spTgt spid="2050"/>
                                        </p:tgtEl>
                                        <p:attrNameLst>
                                          <p:attrName>ppt_h</p:attrName>
                                        </p:attrNameLst>
                                      </p:cBhvr>
                                      <p:tavLst>
                                        <p:tav tm="0">
                                          <p:val>
                                            <p:strVal val="#ppt_h"/>
                                          </p:val>
                                        </p:tav>
                                        <p:tav tm="100000">
                                          <p:val>
                                            <p:strVal val="#ppt_h"/>
                                          </p:val>
                                        </p:tav>
                                      </p:tavLst>
                                    </p:anim>
                                    <p:animEffect transition="in" filter="fade">
                                      <p:cBhvr>
                                        <p:cTn id="23" dur="1000"/>
                                        <p:tgtEl>
                                          <p:spTgt spid="205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 calcmode="lin" valueType="num">
                                      <p:cBhvr>
                                        <p:cTn id="28" dur="1000" fill="hold"/>
                                        <p:tgtEl>
                                          <p:spTgt spid="61">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61">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626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dirty="0"/>
              <a:t>We extracted movie data from </a:t>
            </a:r>
            <a:r>
              <a:rPr lang="en" sz="2300" i="1" dirty="0"/>
              <a:t>Kaggle</a:t>
            </a:r>
            <a:r>
              <a:rPr lang="en" sz="2300" dirty="0"/>
              <a:t> and also performed web scraping on the </a:t>
            </a:r>
            <a:r>
              <a:rPr lang="en" sz="2300" i="1" dirty="0"/>
              <a:t>Reelgood</a:t>
            </a:r>
            <a:r>
              <a:rPr lang="en" sz="2300" dirty="0"/>
              <a:t> movie site. We pulled movie listings dating between 1902 to 2020. It includes: </a:t>
            </a:r>
          </a:p>
          <a:p>
            <a:pPr marL="0" lvl="0" indent="0" algn="l" rtl="0">
              <a:spcBef>
                <a:spcPts val="0"/>
              </a:spcBef>
              <a:spcAft>
                <a:spcPts val="0"/>
              </a:spcAft>
              <a:buNone/>
            </a:pPr>
            <a:endParaRPr lang="en" sz="2300" dirty="0"/>
          </a:p>
          <a:p>
            <a:pPr marL="0" lvl="0" indent="0" algn="l" rtl="0">
              <a:spcBef>
                <a:spcPts val="0"/>
              </a:spcBef>
              <a:spcAft>
                <a:spcPts val="0"/>
              </a:spcAft>
              <a:buNone/>
            </a:pPr>
            <a:endParaRPr sz="2300" dirty="0"/>
          </a:p>
          <a:p>
            <a:pPr marL="114300" lvl="0" indent="0" algn="l" rtl="0">
              <a:spcBef>
                <a:spcPts val="1600"/>
              </a:spcBef>
              <a:spcAft>
                <a:spcPts val="0"/>
              </a:spcAft>
              <a:buSzPts val="1800"/>
              <a:buNone/>
            </a:pPr>
            <a:endParaRPr dirty="0"/>
          </a:p>
        </p:txBody>
      </p:sp>
      <p:sp>
        <p:nvSpPr>
          <p:cNvPr id="67" name="Google Shape;67;p15"/>
          <p:cNvSpPr txBox="1">
            <a:spLocks noGrp="1"/>
          </p:cNvSpPr>
          <p:nvPr>
            <p:ph type="title"/>
          </p:nvPr>
        </p:nvSpPr>
        <p:spPr>
          <a:xfrm>
            <a:off x="311700" y="-65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What are the sources of data? </a:t>
            </a:r>
            <a:endParaRPr b="1" dirty="0">
              <a:solidFill>
                <a:srgbClr val="0B5394"/>
              </a:solidFill>
            </a:endParaRPr>
          </a:p>
        </p:txBody>
      </p:sp>
      <p:graphicFrame>
        <p:nvGraphicFramePr>
          <p:cNvPr id="3" name="Diagram 2">
            <a:extLst>
              <a:ext uri="{FF2B5EF4-FFF2-40B4-BE49-F238E27FC236}">
                <a16:creationId xmlns:a16="http://schemas.microsoft.com/office/drawing/2014/main" id="{EE1BBAF2-7653-774A-8724-0AD41F90CB8C}"/>
              </a:ext>
            </a:extLst>
          </p:cNvPr>
          <p:cNvGraphicFramePr/>
          <p:nvPr>
            <p:extLst>
              <p:ext uri="{D42A27DB-BD31-4B8C-83A1-F6EECF244321}">
                <p14:modId xmlns:p14="http://schemas.microsoft.com/office/powerpoint/2010/main" val="55777795"/>
              </p:ext>
            </p:extLst>
          </p:nvPr>
        </p:nvGraphicFramePr>
        <p:xfrm>
          <a:off x="822543" y="2066794"/>
          <a:ext cx="1632558" cy="1127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CD5DBCF4-4A73-764D-BF9E-07AC398B7988}"/>
              </a:ext>
            </a:extLst>
          </p:cNvPr>
          <p:cNvGraphicFramePr/>
          <p:nvPr>
            <p:extLst>
              <p:ext uri="{D42A27DB-BD31-4B8C-83A1-F6EECF244321}">
                <p14:modId xmlns:p14="http://schemas.microsoft.com/office/powerpoint/2010/main" val="3044020992"/>
              </p:ext>
            </p:extLst>
          </p:nvPr>
        </p:nvGraphicFramePr>
        <p:xfrm>
          <a:off x="2455101" y="2068881"/>
          <a:ext cx="1632558" cy="11273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 6">
            <a:extLst>
              <a:ext uri="{FF2B5EF4-FFF2-40B4-BE49-F238E27FC236}">
                <a16:creationId xmlns:a16="http://schemas.microsoft.com/office/drawing/2014/main" id="{8FB7FCFA-85AC-5C48-87B3-550A43F733F5}"/>
              </a:ext>
            </a:extLst>
          </p:cNvPr>
          <p:cNvGraphicFramePr/>
          <p:nvPr>
            <p:extLst>
              <p:ext uri="{D42A27DB-BD31-4B8C-83A1-F6EECF244321}">
                <p14:modId xmlns:p14="http://schemas.microsoft.com/office/powerpoint/2010/main" val="3146996930"/>
              </p:ext>
            </p:extLst>
          </p:nvPr>
        </p:nvGraphicFramePr>
        <p:xfrm>
          <a:off x="4175345" y="2066794"/>
          <a:ext cx="1632558" cy="11273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8" name="Diagram 7">
            <a:extLst>
              <a:ext uri="{FF2B5EF4-FFF2-40B4-BE49-F238E27FC236}">
                <a16:creationId xmlns:a16="http://schemas.microsoft.com/office/drawing/2014/main" id="{6C429BAB-1680-3244-AC50-41547B1D7D7F}"/>
              </a:ext>
            </a:extLst>
          </p:cNvPr>
          <p:cNvGraphicFramePr/>
          <p:nvPr>
            <p:extLst>
              <p:ext uri="{D42A27DB-BD31-4B8C-83A1-F6EECF244321}">
                <p14:modId xmlns:p14="http://schemas.microsoft.com/office/powerpoint/2010/main" val="190638293"/>
              </p:ext>
            </p:extLst>
          </p:nvPr>
        </p:nvGraphicFramePr>
        <p:xfrm>
          <a:off x="5831590" y="2066794"/>
          <a:ext cx="1632558" cy="11273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 name="Diagram 8">
            <a:extLst>
              <a:ext uri="{FF2B5EF4-FFF2-40B4-BE49-F238E27FC236}">
                <a16:creationId xmlns:a16="http://schemas.microsoft.com/office/drawing/2014/main" id="{96C60CEA-DE71-D84E-8FF8-534A8C8DD48A}"/>
              </a:ext>
            </a:extLst>
          </p:cNvPr>
          <p:cNvGraphicFramePr/>
          <p:nvPr>
            <p:extLst>
              <p:ext uri="{D42A27DB-BD31-4B8C-83A1-F6EECF244321}">
                <p14:modId xmlns:p14="http://schemas.microsoft.com/office/powerpoint/2010/main" val="939378826"/>
              </p:ext>
            </p:extLst>
          </p:nvPr>
        </p:nvGraphicFramePr>
        <p:xfrm>
          <a:off x="834387" y="2916275"/>
          <a:ext cx="1632558" cy="11273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1" name="Diagram 10">
            <a:extLst>
              <a:ext uri="{FF2B5EF4-FFF2-40B4-BE49-F238E27FC236}">
                <a16:creationId xmlns:a16="http://schemas.microsoft.com/office/drawing/2014/main" id="{F7991DC9-8FF5-AC49-8F2F-ECE148E44AD5}"/>
              </a:ext>
            </a:extLst>
          </p:cNvPr>
          <p:cNvGraphicFramePr/>
          <p:nvPr>
            <p:extLst>
              <p:ext uri="{D42A27DB-BD31-4B8C-83A1-F6EECF244321}">
                <p14:modId xmlns:p14="http://schemas.microsoft.com/office/powerpoint/2010/main" val="374615578"/>
              </p:ext>
            </p:extLst>
          </p:nvPr>
        </p:nvGraphicFramePr>
        <p:xfrm>
          <a:off x="2490632" y="2916275"/>
          <a:ext cx="1632558" cy="11273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12" name="Diagram 11">
            <a:extLst>
              <a:ext uri="{FF2B5EF4-FFF2-40B4-BE49-F238E27FC236}">
                <a16:creationId xmlns:a16="http://schemas.microsoft.com/office/drawing/2014/main" id="{D1F73352-1FD9-CC4D-9895-40F499C3A497}"/>
              </a:ext>
            </a:extLst>
          </p:cNvPr>
          <p:cNvGraphicFramePr/>
          <p:nvPr>
            <p:extLst>
              <p:ext uri="{D42A27DB-BD31-4B8C-83A1-F6EECF244321}">
                <p14:modId xmlns:p14="http://schemas.microsoft.com/office/powerpoint/2010/main" val="1381883679"/>
              </p:ext>
            </p:extLst>
          </p:nvPr>
        </p:nvGraphicFramePr>
        <p:xfrm>
          <a:off x="4181605" y="2890179"/>
          <a:ext cx="1632558" cy="1127344"/>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graphicFrame>
        <p:nvGraphicFramePr>
          <p:cNvPr id="14" name="Diagram 13">
            <a:extLst>
              <a:ext uri="{FF2B5EF4-FFF2-40B4-BE49-F238E27FC236}">
                <a16:creationId xmlns:a16="http://schemas.microsoft.com/office/drawing/2014/main" id="{787E5F49-D962-CB44-9EF8-A6FF0FBE566C}"/>
              </a:ext>
            </a:extLst>
          </p:cNvPr>
          <p:cNvGraphicFramePr/>
          <p:nvPr>
            <p:extLst>
              <p:ext uri="{D42A27DB-BD31-4B8C-83A1-F6EECF244321}">
                <p14:modId xmlns:p14="http://schemas.microsoft.com/office/powerpoint/2010/main" val="1176915798"/>
              </p:ext>
            </p:extLst>
          </p:nvPr>
        </p:nvGraphicFramePr>
        <p:xfrm>
          <a:off x="5860058" y="2915231"/>
          <a:ext cx="1632558" cy="1127344"/>
        </p:xfrm>
        <a:graphic>
          <a:graphicData uri="http://schemas.openxmlformats.org/drawingml/2006/diagram">
            <dgm:relIds xmlns:dgm="http://schemas.openxmlformats.org/drawingml/2006/diagram" xmlns:r="http://schemas.openxmlformats.org/officeDocument/2006/relationships" r:dm="rId39" r:lo="rId40" r:qs="rId41" r:cs="rId42"/>
          </a:graphicData>
        </a:graphic>
      </p:graphicFrame>
      <p:graphicFrame>
        <p:nvGraphicFramePr>
          <p:cNvPr id="15" name="Diagram 14">
            <a:extLst>
              <a:ext uri="{FF2B5EF4-FFF2-40B4-BE49-F238E27FC236}">
                <a16:creationId xmlns:a16="http://schemas.microsoft.com/office/drawing/2014/main" id="{C7212B40-BD56-E24C-A1B2-B070E49CBF00}"/>
              </a:ext>
            </a:extLst>
          </p:cNvPr>
          <p:cNvGraphicFramePr/>
          <p:nvPr>
            <p:extLst>
              <p:ext uri="{D42A27DB-BD31-4B8C-83A1-F6EECF244321}">
                <p14:modId xmlns:p14="http://schemas.microsoft.com/office/powerpoint/2010/main" val="1794414907"/>
              </p:ext>
            </p:extLst>
          </p:nvPr>
        </p:nvGraphicFramePr>
        <p:xfrm>
          <a:off x="834387" y="3762625"/>
          <a:ext cx="1632558" cy="1127344"/>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graphicFrame>
        <p:nvGraphicFramePr>
          <p:cNvPr id="16" name="Diagram 15">
            <a:extLst>
              <a:ext uri="{FF2B5EF4-FFF2-40B4-BE49-F238E27FC236}">
                <a16:creationId xmlns:a16="http://schemas.microsoft.com/office/drawing/2014/main" id="{CBD2FD99-33FD-8942-BC3B-93927A4E61A7}"/>
              </a:ext>
            </a:extLst>
          </p:cNvPr>
          <p:cNvGraphicFramePr/>
          <p:nvPr>
            <p:extLst>
              <p:ext uri="{D42A27DB-BD31-4B8C-83A1-F6EECF244321}">
                <p14:modId xmlns:p14="http://schemas.microsoft.com/office/powerpoint/2010/main" val="2366818175"/>
              </p:ext>
            </p:extLst>
          </p:nvPr>
        </p:nvGraphicFramePr>
        <p:xfrm>
          <a:off x="2490632" y="3759695"/>
          <a:ext cx="1632558" cy="1127344"/>
        </p:xfrm>
        <a:graphic>
          <a:graphicData uri="http://schemas.openxmlformats.org/drawingml/2006/diagram">
            <dgm:relIds xmlns:dgm="http://schemas.openxmlformats.org/drawingml/2006/diagram" xmlns:r="http://schemas.openxmlformats.org/officeDocument/2006/relationships" r:dm="rId49" r:lo="rId50" r:qs="rId51" r:cs="rId52"/>
          </a:graphicData>
        </a:graphic>
      </p:graphicFrame>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506">
        <p15:prstTrans prst="wind"/>
      </p:transition>
    </mc:Choice>
    <mc:Fallback xmlns="">
      <p:transition spd="slow" advTm="655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1000" fill="hold"/>
                                        <p:tgtEl>
                                          <p:spTgt spid="67"/>
                                        </p:tgtEl>
                                        <p:attrNameLst>
                                          <p:attrName>ppt_w</p:attrName>
                                        </p:attrNameLst>
                                      </p:cBhvr>
                                      <p:tavLst>
                                        <p:tav tm="0">
                                          <p:val>
                                            <p:strVal val="#ppt_w*0.70"/>
                                          </p:val>
                                        </p:tav>
                                        <p:tav tm="100000">
                                          <p:val>
                                            <p:strVal val="#ppt_w"/>
                                          </p:val>
                                        </p:tav>
                                      </p:tavLst>
                                    </p:anim>
                                    <p:anim calcmode="lin" valueType="num">
                                      <p:cBhvr>
                                        <p:cTn id="8" dur="1000" fill="hold"/>
                                        <p:tgtEl>
                                          <p:spTgt spid="67"/>
                                        </p:tgtEl>
                                        <p:attrNameLst>
                                          <p:attrName>ppt_h</p:attrName>
                                        </p:attrNameLst>
                                      </p:cBhvr>
                                      <p:tavLst>
                                        <p:tav tm="0">
                                          <p:val>
                                            <p:strVal val="#ppt_h"/>
                                          </p:val>
                                        </p:tav>
                                        <p:tav tm="100000">
                                          <p:val>
                                            <p:strVal val="#ppt_h"/>
                                          </p:val>
                                        </p:tav>
                                      </p:tavLst>
                                    </p:anim>
                                    <p:animEffect transition="in" filter="fade">
                                      <p:cBhvr>
                                        <p:cTn id="9" dur="1000"/>
                                        <p:tgtEl>
                                          <p:spTgt spid="6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6">
                                            <p:txEl>
                                              <p:pRg st="0" end="0"/>
                                            </p:txEl>
                                          </p:spTgt>
                                        </p:tgtEl>
                                        <p:attrNameLst>
                                          <p:attrName>style.visibility</p:attrName>
                                        </p:attrNameLst>
                                      </p:cBhvr>
                                      <p:to>
                                        <p:strVal val="visible"/>
                                      </p:to>
                                    </p:set>
                                    <p:animEffect transition="in" filter="fade">
                                      <p:cBhvr>
                                        <p:cTn id="14" dur="500"/>
                                        <p:tgtEl>
                                          <p:spTgt spid="6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0.70"/>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strVal val="#ppt_w*0.70"/>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0.70"/>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1000" fill="hold"/>
                                        <p:tgtEl>
                                          <p:spTgt spid="8"/>
                                        </p:tgtEl>
                                        <p:attrNameLst>
                                          <p:attrName>ppt_w</p:attrName>
                                        </p:attrNameLst>
                                      </p:cBhvr>
                                      <p:tavLst>
                                        <p:tav tm="0">
                                          <p:val>
                                            <p:strVal val="#ppt_w*0.70"/>
                                          </p:val>
                                        </p:tav>
                                        <p:tav tm="100000">
                                          <p:val>
                                            <p:strVal val="#ppt_w"/>
                                          </p:val>
                                        </p:tav>
                                      </p:tavLst>
                                    </p:anim>
                                    <p:anim calcmode="lin" valueType="num">
                                      <p:cBhvr>
                                        <p:cTn id="41" dur="1000" fill="hold"/>
                                        <p:tgtEl>
                                          <p:spTgt spid="8"/>
                                        </p:tgtEl>
                                        <p:attrNameLst>
                                          <p:attrName>ppt_h</p:attrName>
                                        </p:attrNameLst>
                                      </p:cBhvr>
                                      <p:tavLst>
                                        <p:tav tm="0">
                                          <p:val>
                                            <p:strVal val="#ppt_h"/>
                                          </p:val>
                                        </p:tav>
                                        <p:tav tm="100000">
                                          <p:val>
                                            <p:strVal val="#ppt_h"/>
                                          </p:val>
                                        </p:tav>
                                      </p:tavLst>
                                    </p:anim>
                                    <p:animEffect transition="in" filter="fade">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0.70"/>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0.70"/>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strVal val="#ppt_w*0.70"/>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Effect transition="in" filter="fade">
                                      <p:cBhvr>
                                        <p:cTn id="63" dur="1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strVal val="#ppt_w*0.70"/>
                                          </p:val>
                                        </p:tav>
                                        <p:tav tm="100000">
                                          <p:val>
                                            <p:strVal val="#ppt_w"/>
                                          </p:val>
                                        </p:tav>
                                      </p:tavLst>
                                    </p:anim>
                                    <p:anim calcmode="lin" valueType="num">
                                      <p:cBhvr>
                                        <p:cTn id="69" dur="1000" fill="hold"/>
                                        <p:tgtEl>
                                          <p:spTgt spid="14"/>
                                        </p:tgtEl>
                                        <p:attrNameLst>
                                          <p:attrName>ppt_h</p:attrName>
                                        </p:attrNameLst>
                                      </p:cBhvr>
                                      <p:tavLst>
                                        <p:tav tm="0">
                                          <p:val>
                                            <p:strVal val="#ppt_h"/>
                                          </p:val>
                                        </p:tav>
                                        <p:tav tm="100000">
                                          <p:val>
                                            <p:strVal val="#ppt_h"/>
                                          </p:val>
                                        </p:tav>
                                      </p:tavLst>
                                    </p:anim>
                                    <p:animEffect transition="in" filter="fade">
                                      <p:cBhvr>
                                        <p:cTn id="70" dur="1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1000" fill="hold"/>
                                        <p:tgtEl>
                                          <p:spTgt spid="15"/>
                                        </p:tgtEl>
                                        <p:attrNameLst>
                                          <p:attrName>ppt_w</p:attrName>
                                        </p:attrNameLst>
                                      </p:cBhvr>
                                      <p:tavLst>
                                        <p:tav tm="0">
                                          <p:val>
                                            <p:strVal val="#ppt_w*0.70"/>
                                          </p:val>
                                        </p:tav>
                                        <p:tav tm="100000">
                                          <p:val>
                                            <p:strVal val="#ppt_w"/>
                                          </p:val>
                                        </p:tav>
                                      </p:tavLst>
                                    </p:anim>
                                    <p:anim calcmode="lin" valueType="num">
                                      <p:cBhvr>
                                        <p:cTn id="76" dur="1000" fill="hold"/>
                                        <p:tgtEl>
                                          <p:spTgt spid="15"/>
                                        </p:tgtEl>
                                        <p:attrNameLst>
                                          <p:attrName>ppt_h</p:attrName>
                                        </p:attrNameLst>
                                      </p:cBhvr>
                                      <p:tavLst>
                                        <p:tav tm="0">
                                          <p:val>
                                            <p:strVal val="#ppt_h"/>
                                          </p:val>
                                        </p:tav>
                                        <p:tav tm="100000">
                                          <p:val>
                                            <p:strVal val="#ppt_h"/>
                                          </p:val>
                                        </p:tav>
                                      </p:tavLst>
                                    </p:anim>
                                    <p:animEffect transition="in" filter="fade">
                                      <p:cBhvr>
                                        <p:cTn id="77" dur="10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1000" fill="hold"/>
                                        <p:tgtEl>
                                          <p:spTgt spid="16"/>
                                        </p:tgtEl>
                                        <p:attrNameLst>
                                          <p:attrName>ppt_w</p:attrName>
                                        </p:attrNameLst>
                                      </p:cBhvr>
                                      <p:tavLst>
                                        <p:tav tm="0">
                                          <p:val>
                                            <p:strVal val="#ppt_w*0.70"/>
                                          </p:val>
                                        </p:tav>
                                        <p:tav tm="100000">
                                          <p:val>
                                            <p:strVal val="#ppt_w"/>
                                          </p:val>
                                        </p:tav>
                                      </p:tavLst>
                                    </p:anim>
                                    <p:anim calcmode="lin" valueType="num">
                                      <p:cBhvr>
                                        <p:cTn id="83" dur="1000" fill="hold"/>
                                        <p:tgtEl>
                                          <p:spTgt spid="16"/>
                                        </p:tgtEl>
                                        <p:attrNameLst>
                                          <p:attrName>ppt_h</p:attrName>
                                        </p:attrNameLst>
                                      </p:cBhvr>
                                      <p:tavLst>
                                        <p:tav tm="0">
                                          <p:val>
                                            <p:strVal val="#ppt_h"/>
                                          </p:val>
                                        </p:tav>
                                        <p:tav tm="100000">
                                          <p:val>
                                            <p:strVal val="#ppt_h"/>
                                          </p:val>
                                        </p:tav>
                                      </p:tavLst>
                                    </p:anim>
                                    <p:animEffect transition="in" filter="fade">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P spid="67" grpId="0"/>
      <p:bldGraphic spid="3" grpId="0">
        <p:bldAsOne/>
      </p:bldGraphic>
      <p:bldGraphic spid="6" grpId="0">
        <p:bldAsOne/>
      </p:bldGraphic>
      <p:bldGraphic spid="7" grpId="0">
        <p:bldAsOne/>
      </p:bldGraphic>
      <p:bldGraphic spid="8" grpId="0">
        <p:bldAsOne/>
      </p:bldGraphic>
      <p:bldGraphic spid="9" grpId="0">
        <p:bldAsOne/>
      </p:bldGraphic>
      <p:bldGraphic spid="11" grpId="0">
        <p:bldAsOne/>
      </p:bldGraphic>
      <p:bldGraphic spid="12" grpId="0">
        <p:bldAsOne/>
      </p:bldGraphic>
      <p:bldGraphic spid="14" grpId="0">
        <p:bldAsOne/>
      </p:bldGraphic>
      <p:bldGraphic spid="15" grpId="0">
        <p:bldAsOne/>
      </p:bldGraphic>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Through our analysis, we want to answer which feature had the most significant impact on IMDb ratings. </a:t>
            </a:r>
            <a:endParaRPr sz="2800" dirty="0"/>
          </a:p>
          <a:p>
            <a:pPr marL="0" lvl="0" indent="0" algn="l" rtl="0">
              <a:spcBef>
                <a:spcPts val="1600"/>
              </a:spcBef>
              <a:spcAft>
                <a:spcPts val="1600"/>
              </a:spcAft>
              <a:buNone/>
            </a:pPr>
            <a:endParaRPr sz="2800" dirty="0"/>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Questions the team hopes to answer... </a:t>
            </a:r>
            <a:endParaRPr b="1" dirty="0">
              <a:solidFill>
                <a:srgbClr val="0B5394"/>
              </a:solidFill>
            </a:endParaRPr>
          </a:p>
        </p:txBody>
      </p:sp>
      <p:pic>
        <p:nvPicPr>
          <p:cNvPr id="3074" name="Picture 2" descr="Chart transparent PNG or SVG to Download">
            <a:extLst>
              <a:ext uri="{FF2B5EF4-FFF2-40B4-BE49-F238E27FC236}">
                <a16:creationId xmlns:a16="http://schemas.microsoft.com/office/drawing/2014/main" id="{3F9140A0-D82D-D440-89E2-9DEFA1076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042" y="1559925"/>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907">
        <p15:prstTrans prst="wind"/>
      </p:transition>
    </mc:Choice>
    <mc:Fallback xmlns="">
      <p:transition spd="slow" advTm="1290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1000" fill="hold"/>
                                        <p:tgtEl>
                                          <p:spTgt spid="73"/>
                                        </p:tgtEl>
                                        <p:attrNameLst>
                                          <p:attrName>ppt_w</p:attrName>
                                        </p:attrNameLst>
                                      </p:cBhvr>
                                      <p:tavLst>
                                        <p:tav tm="0">
                                          <p:val>
                                            <p:strVal val="#ppt_w*0.70"/>
                                          </p:val>
                                        </p:tav>
                                        <p:tav tm="100000">
                                          <p:val>
                                            <p:strVal val="#ppt_w"/>
                                          </p:val>
                                        </p:tav>
                                      </p:tavLst>
                                    </p:anim>
                                    <p:anim calcmode="lin" valueType="num">
                                      <p:cBhvr>
                                        <p:cTn id="8" dur="1000" fill="hold"/>
                                        <p:tgtEl>
                                          <p:spTgt spid="73"/>
                                        </p:tgtEl>
                                        <p:attrNameLst>
                                          <p:attrName>ppt_h</p:attrName>
                                        </p:attrNameLst>
                                      </p:cBhvr>
                                      <p:tavLst>
                                        <p:tav tm="0">
                                          <p:val>
                                            <p:strVal val="#ppt_h"/>
                                          </p:val>
                                        </p:tav>
                                        <p:tav tm="100000">
                                          <p:val>
                                            <p:strVal val="#ppt_h"/>
                                          </p:val>
                                        </p:tav>
                                      </p:tavLst>
                                    </p:anim>
                                    <p:animEffect transition="in" filter="fade">
                                      <p:cBhvr>
                                        <p:cTn id="9" dur="1000"/>
                                        <p:tgtEl>
                                          <p:spTgt spid="7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1000" fill="hold"/>
                                        <p:tgtEl>
                                          <p:spTgt spid="3074"/>
                                        </p:tgtEl>
                                        <p:attrNameLst>
                                          <p:attrName>ppt_w</p:attrName>
                                        </p:attrNameLst>
                                      </p:cBhvr>
                                      <p:tavLst>
                                        <p:tav tm="0">
                                          <p:val>
                                            <p:strVal val="#ppt_w*0.70"/>
                                          </p:val>
                                        </p:tav>
                                        <p:tav tm="100000">
                                          <p:val>
                                            <p:strVal val="#ppt_w"/>
                                          </p:val>
                                        </p:tav>
                                      </p:tavLst>
                                    </p:anim>
                                    <p:anim calcmode="lin" valueType="num">
                                      <p:cBhvr>
                                        <p:cTn id="15" dur="1000" fill="hold"/>
                                        <p:tgtEl>
                                          <p:spTgt spid="3074"/>
                                        </p:tgtEl>
                                        <p:attrNameLst>
                                          <p:attrName>ppt_h</p:attrName>
                                        </p:attrNameLst>
                                      </p:cBhvr>
                                      <p:tavLst>
                                        <p:tav tm="0">
                                          <p:val>
                                            <p:strVal val="#ppt_h"/>
                                          </p:val>
                                        </p:tav>
                                        <p:tav tm="100000">
                                          <p:val>
                                            <p:strVal val="#ppt_h"/>
                                          </p:val>
                                        </p:tav>
                                      </p:tavLst>
                                    </p:anim>
                                    <p:animEffect transition="in" filter="fade">
                                      <p:cBhvr>
                                        <p:cTn id="16" dur="1000"/>
                                        <p:tgtEl>
                                          <p:spTgt spid="3074"/>
                                        </p:tgtEl>
                                      </p:cBhvr>
                                    </p:animEffect>
                                  </p:childTnLst>
                                </p:cTn>
                              </p:par>
                              <p:par>
                                <p:cTn id="17" presetID="55" presetClass="entr" presetSubtype="0" fill="hold" grpId="1" nodeType="withEffect">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anim calcmode="lin" valueType="num">
                                      <p:cBhvr>
                                        <p:cTn id="19" dur="1000" fill="hold"/>
                                        <p:tgtEl>
                                          <p:spTgt spid="72">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2">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build="p"/>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0000"/>
          </a:schemeClr>
        </a:solidFill>
        <a:effectLst/>
      </p:bgPr>
    </p:bg>
    <p:spTree>
      <p:nvGrpSpPr>
        <p:cNvPr id="1" name=""/>
        <p:cNvGrpSpPr/>
        <p:nvPr/>
      </p:nvGrpSpPr>
      <p:grpSpPr>
        <a:xfrm>
          <a:off x="0" y="0"/>
          <a:ext cx="0" cy="0"/>
          <a:chOff x="0" y="0"/>
          <a:chExt cx="0" cy="0"/>
        </a:xfrm>
      </p:grpSpPr>
      <p:sp>
        <p:nvSpPr>
          <p:cNvPr id="4" name="Google Shape;73;p16">
            <a:extLst>
              <a:ext uri="{FF2B5EF4-FFF2-40B4-BE49-F238E27FC236}">
                <a16:creationId xmlns:a16="http://schemas.microsoft.com/office/drawing/2014/main" id="{79BB94A9-C134-EB4E-B2AA-9ED6125B18A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Our Hypothesis... </a:t>
            </a:r>
            <a:endParaRPr b="1" dirty="0">
              <a:solidFill>
                <a:srgbClr val="0B5394"/>
              </a:solidFill>
            </a:endParaRPr>
          </a:p>
        </p:txBody>
      </p:sp>
      <p:sp>
        <p:nvSpPr>
          <p:cNvPr id="5" name="Google Shape;72;p16">
            <a:extLst>
              <a:ext uri="{FF2B5EF4-FFF2-40B4-BE49-F238E27FC236}">
                <a16:creationId xmlns:a16="http://schemas.microsoft.com/office/drawing/2014/main" id="{C574E3BD-F7B6-FC4D-8FD6-EEABA7AC5CC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Based on the observed data, our initial hypothesis was that ‘Runtime’ will have a significant impact on the IMDb score. </a:t>
            </a:r>
            <a:endParaRPr sz="2800" dirty="0"/>
          </a:p>
          <a:p>
            <a:pPr marL="0" lvl="0" indent="0" algn="l" rtl="0">
              <a:spcBef>
                <a:spcPts val="1600"/>
              </a:spcBef>
              <a:spcAft>
                <a:spcPts val="1600"/>
              </a:spcAft>
              <a:buNone/>
            </a:pPr>
            <a:endParaRPr sz="2800" dirty="0"/>
          </a:p>
        </p:txBody>
      </p:sp>
      <p:pic>
        <p:nvPicPr>
          <p:cNvPr id="1026" name="Picture 2" descr="Hypothesis clipart cartoon, Hypothesis cartoon Transparent FREE for  download on WebStockReview 2021">
            <a:extLst>
              <a:ext uri="{FF2B5EF4-FFF2-40B4-BE49-F238E27FC236}">
                <a16:creationId xmlns:a16="http://schemas.microsoft.com/office/drawing/2014/main" id="{AAEE45A3-FF13-EE43-9304-4B3B80BFA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20" y="2556882"/>
            <a:ext cx="1146960" cy="201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1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1511850" y="144262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romanUcPeriod"/>
            </a:pPr>
            <a:r>
              <a:rPr lang="en" sz="2800" b="1" dirty="0"/>
              <a:t>Data Acquisition and Cleaning </a:t>
            </a:r>
            <a:endParaRPr sz="2800" b="1" dirty="0"/>
          </a:p>
          <a:p>
            <a:pPr marL="457200" lvl="0" indent="-406400" algn="l" rtl="0">
              <a:spcBef>
                <a:spcPts val="0"/>
              </a:spcBef>
              <a:spcAft>
                <a:spcPts val="0"/>
              </a:spcAft>
              <a:buSzPts val="2800"/>
              <a:buAutoNum type="romanUcPeriod"/>
            </a:pPr>
            <a:r>
              <a:rPr lang="en" sz="2800" b="1" dirty="0"/>
              <a:t>Features and models</a:t>
            </a:r>
            <a:endParaRPr sz="2800" b="1" dirty="0"/>
          </a:p>
          <a:p>
            <a:pPr marL="457200" lvl="0" indent="-406400" algn="l" rtl="0">
              <a:spcBef>
                <a:spcPts val="0"/>
              </a:spcBef>
              <a:spcAft>
                <a:spcPts val="0"/>
              </a:spcAft>
              <a:buSzPts val="2800"/>
              <a:buAutoNum type="romanUcPeriod"/>
            </a:pPr>
            <a:r>
              <a:rPr lang="en" sz="2800" b="1" dirty="0"/>
              <a:t>Testing and training</a:t>
            </a:r>
            <a:endParaRPr sz="2800" b="1" dirty="0"/>
          </a:p>
          <a:p>
            <a:pPr marL="457200" lvl="0" indent="-406400" algn="l" rtl="0">
              <a:spcBef>
                <a:spcPts val="0"/>
              </a:spcBef>
              <a:spcAft>
                <a:spcPts val="0"/>
              </a:spcAft>
              <a:buSzPts val="2800"/>
              <a:buAutoNum type="romanUcPeriod"/>
            </a:pPr>
            <a:r>
              <a:rPr lang="en" sz="2800" b="1" dirty="0"/>
              <a:t>The Results</a:t>
            </a:r>
            <a:endParaRPr sz="2800" b="1" dirty="0"/>
          </a:p>
          <a:p>
            <a:pPr marL="457200" lvl="0" indent="0" algn="l" rtl="0">
              <a:spcBef>
                <a:spcPts val="1600"/>
              </a:spcBef>
              <a:spcAft>
                <a:spcPts val="1600"/>
              </a:spcAft>
              <a:buNone/>
            </a:pPr>
            <a:endParaRPr dirty="0"/>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Steps to Data Analysis... </a:t>
            </a:r>
            <a:endParaRPr b="1" dirty="0">
              <a:solidFill>
                <a:srgbClr val="0B5394"/>
              </a:solidFill>
            </a:endParaRPr>
          </a:p>
        </p:txBody>
      </p:sp>
      <p:pic>
        <p:nvPicPr>
          <p:cNvPr id="5122" name="Picture 2" descr="Stairs Clipart 4 Step - Climbing Stairs Clipart Transparent Background - Png  Download - Full Size Clipart (#4243913) - PinClipart">
            <a:extLst>
              <a:ext uri="{FF2B5EF4-FFF2-40B4-BE49-F238E27FC236}">
                <a16:creationId xmlns:a16="http://schemas.microsoft.com/office/drawing/2014/main" id="{86BB6B7E-2847-B447-9736-08FC54371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92704"/>
            <a:ext cx="2788068" cy="231624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9474">
        <p15:prstTrans prst="wind"/>
      </p:transition>
    </mc:Choice>
    <mc:Fallback xmlns="">
      <p:transition spd="slow" advTm="294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strVal val="#ppt_w*0.70"/>
                                          </p:val>
                                        </p:tav>
                                        <p:tav tm="100000">
                                          <p:val>
                                            <p:strVal val="#ppt_w"/>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animEffect transition="in" filter="fade">
                                      <p:cBhvr>
                                        <p:cTn id="9" dur="1000"/>
                                        <p:tgtEl>
                                          <p:spTgt spid="79"/>
                                        </p:tgtEl>
                                      </p:cBhvr>
                                    </p:animEffect>
                                  </p:childTnLst>
                                </p:cTn>
                              </p:par>
                              <p:par>
                                <p:cTn id="10" presetID="55"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ppt_w</p:attrName>
                                        </p:attrNameLst>
                                      </p:cBhvr>
                                      <p:tavLst>
                                        <p:tav tm="0">
                                          <p:val>
                                            <p:strVal val="#ppt_w*0.70"/>
                                          </p:val>
                                        </p:tav>
                                        <p:tav tm="100000">
                                          <p:val>
                                            <p:strVal val="#ppt_w"/>
                                          </p:val>
                                        </p:tav>
                                      </p:tavLst>
                                    </p:anim>
                                    <p:anim calcmode="lin" valueType="num">
                                      <p:cBhvr>
                                        <p:cTn id="13" dur="1000" fill="hold"/>
                                        <p:tgtEl>
                                          <p:spTgt spid="5122"/>
                                        </p:tgtEl>
                                        <p:attrNameLst>
                                          <p:attrName>ppt_h</p:attrName>
                                        </p:attrNameLst>
                                      </p:cBhvr>
                                      <p:tavLst>
                                        <p:tav tm="0">
                                          <p:val>
                                            <p:strVal val="#ppt_h"/>
                                          </p:val>
                                        </p:tav>
                                        <p:tav tm="100000">
                                          <p:val>
                                            <p:strVal val="#ppt_h"/>
                                          </p:val>
                                        </p:tav>
                                      </p:tavLst>
                                    </p:anim>
                                    <p:animEffect transition="in" filter="fade">
                                      <p:cBhvr>
                                        <p:cTn id="14" dur="10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8">
                                            <p:txEl>
                                              <p:pRg st="0" end="0"/>
                                            </p:txEl>
                                          </p:spTgt>
                                        </p:tgtEl>
                                        <p:attrNameLst>
                                          <p:attrName>style.visibility</p:attrName>
                                        </p:attrNameLst>
                                      </p:cBhvr>
                                      <p:to>
                                        <p:strVal val="visible"/>
                                      </p:to>
                                    </p:set>
                                    <p:anim calcmode="lin" valueType="num">
                                      <p:cBhvr>
                                        <p:cTn id="19" dur="1000" fill="hold"/>
                                        <p:tgtEl>
                                          <p:spTgt spid="78">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8">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8">
                                            <p:txEl>
                                              <p:pRg st="1" end="1"/>
                                            </p:txEl>
                                          </p:spTgt>
                                        </p:tgtEl>
                                        <p:attrNameLst>
                                          <p:attrName>style.visibility</p:attrName>
                                        </p:attrNameLst>
                                      </p:cBhvr>
                                      <p:to>
                                        <p:strVal val="visible"/>
                                      </p:to>
                                    </p:set>
                                    <p:anim calcmode="lin" valueType="num">
                                      <p:cBhvr>
                                        <p:cTn id="26" dur="1000" fill="hold"/>
                                        <p:tgtEl>
                                          <p:spTgt spid="78">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78">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7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8">
                                            <p:txEl>
                                              <p:pRg st="2" end="2"/>
                                            </p:txEl>
                                          </p:spTgt>
                                        </p:tgtEl>
                                        <p:attrNameLst>
                                          <p:attrName>style.visibility</p:attrName>
                                        </p:attrNameLst>
                                      </p:cBhvr>
                                      <p:to>
                                        <p:strVal val="visible"/>
                                      </p:to>
                                    </p:set>
                                    <p:anim calcmode="lin" valueType="num">
                                      <p:cBhvr>
                                        <p:cTn id="33" dur="1000" fill="hold"/>
                                        <p:tgtEl>
                                          <p:spTgt spid="78">
                                            <p:txEl>
                                              <p:pRg st="2" end="2"/>
                                            </p:txEl>
                                          </p:spTgt>
                                        </p:tgtEl>
                                        <p:attrNameLst>
                                          <p:attrName>ppt_w</p:attrName>
                                        </p:attrNameLst>
                                      </p:cBhvr>
                                      <p:tavLst>
                                        <p:tav tm="0">
                                          <p:val>
                                            <p:strVal val="#ppt_w*0.70"/>
                                          </p:val>
                                        </p:tav>
                                        <p:tav tm="100000">
                                          <p:val>
                                            <p:strVal val="#ppt_w"/>
                                          </p:val>
                                        </p:tav>
                                      </p:tavLst>
                                    </p:anim>
                                    <p:anim calcmode="lin" valueType="num">
                                      <p:cBhvr>
                                        <p:cTn id="34" dur="1000" fill="hold"/>
                                        <p:tgtEl>
                                          <p:spTgt spid="78">
                                            <p:txEl>
                                              <p:pRg st="2" end="2"/>
                                            </p:txEl>
                                          </p:spTgt>
                                        </p:tgtEl>
                                        <p:attrNameLst>
                                          <p:attrName>ppt_h</p:attrName>
                                        </p:attrNameLst>
                                      </p:cBhvr>
                                      <p:tavLst>
                                        <p:tav tm="0">
                                          <p:val>
                                            <p:strVal val="#ppt_h"/>
                                          </p:val>
                                        </p:tav>
                                        <p:tav tm="100000">
                                          <p:val>
                                            <p:strVal val="#ppt_h"/>
                                          </p:val>
                                        </p:tav>
                                      </p:tavLst>
                                    </p:anim>
                                    <p:animEffect transition="in" filter="fade">
                                      <p:cBhvr>
                                        <p:cTn id="35" dur="1000"/>
                                        <p:tgtEl>
                                          <p:spTgt spid="7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78">
                                            <p:txEl>
                                              <p:pRg st="3" end="3"/>
                                            </p:txEl>
                                          </p:spTgt>
                                        </p:tgtEl>
                                        <p:attrNameLst>
                                          <p:attrName>style.visibility</p:attrName>
                                        </p:attrNameLst>
                                      </p:cBhvr>
                                      <p:to>
                                        <p:strVal val="visible"/>
                                      </p:to>
                                    </p:set>
                                    <p:anim calcmode="lin" valueType="num">
                                      <p:cBhvr>
                                        <p:cTn id="40" dur="1000" fill="hold"/>
                                        <p:tgtEl>
                                          <p:spTgt spid="78">
                                            <p:txEl>
                                              <p:pRg st="3" end="3"/>
                                            </p:txEl>
                                          </p:spTgt>
                                        </p:tgtEl>
                                        <p:attrNameLst>
                                          <p:attrName>ppt_w</p:attrName>
                                        </p:attrNameLst>
                                      </p:cBhvr>
                                      <p:tavLst>
                                        <p:tav tm="0">
                                          <p:val>
                                            <p:strVal val="#ppt_w*0.70"/>
                                          </p:val>
                                        </p:tav>
                                        <p:tav tm="100000">
                                          <p:val>
                                            <p:strVal val="#ppt_w"/>
                                          </p:val>
                                        </p:tav>
                                      </p:tavLst>
                                    </p:anim>
                                    <p:anim calcmode="lin" valueType="num">
                                      <p:cBhvr>
                                        <p:cTn id="41" dur="1000" fill="hold"/>
                                        <p:tgtEl>
                                          <p:spTgt spid="78">
                                            <p:txEl>
                                              <p:pRg st="3" end="3"/>
                                            </p:txEl>
                                          </p:spTgt>
                                        </p:tgtEl>
                                        <p:attrNameLst>
                                          <p:attrName>ppt_h</p:attrName>
                                        </p:attrNameLst>
                                      </p:cBhvr>
                                      <p:tavLst>
                                        <p:tav tm="0">
                                          <p:val>
                                            <p:strVal val="#ppt_h"/>
                                          </p:val>
                                        </p:tav>
                                        <p:tav tm="100000">
                                          <p:val>
                                            <p:strVal val="#ppt_h"/>
                                          </p:val>
                                        </p:tav>
                                      </p:tavLst>
                                    </p:anim>
                                    <p:animEffect transition="in" filter="fade">
                                      <p:cBhvr>
                                        <p:cTn id="42" dur="1000"/>
                                        <p:tgtEl>
                                          <p:spTgt spid="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71000"/>
          </a:schemeClr>
        </a:solidFill>
        <a:effectLst/>
      </p:bgPr>
    </p:bg>
    <p:spTree>
      <p:nvGrpSpPr>
        <p:cNvPr id="1" name=""/>
        <p:cNvGrpSpPr/>
        <p:nvPr/>
      </p:nvGrpSpPr>
      <p:grpSpPr>
        <a:xfrm>
          <a:off x="0" y="0"/>
          <a:ext cx="0" cy="0"/>
          <a:chOff x="0" y="0"/>
          <a:chExt cx="0" cy="0"/>
        </a:xfrm>
      </p:grpSpPr>
      <p:sp>
        <p:nvSpPr>
          <p:cNvPr id="6" name="Google Shape;90;p19">
            <a:extLst>
              <a:ext uri="{FF2B5EF4-FFF2-40B4-BE49-F238E27FC236}">
                <a16:creationId xmlns:a16="http://schemas.microsoft.com/office/drawing/2014/main" id="{42208AE7-1FC0-024A-BCDC-41B3AC54432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dirty="0"/>
              <a:t>Data extraction</a:t>
            </a:r>
            <a:endParaRPr sz="2800" dirty="0"/>
          </a:p>
          <a:p>
            <a:pPr marL="457200" lvl="0" indent="-406400" algn="l" rtl="0">
              <a:spcBef>
                <a:spcPts val="0"/>
              </a:spcBef>
              <a:spcAft>
                <a:spcPts val="0"/>
              </a:spcAft>
              <a:buSzPts val="2800"/>
              <a:buChar char="●"/>
            </a:pPr>
            <a:r>
              <a:rPr lang="en" sz="2800" dirty="0"/>
              <a:t>Web scraping (Splinter, HTML, Beautiful Soup)</a:t>
            </a:r>
            <a:endParaRPr sz="2800" dirty="0"/>
          </a:p>
          <a:p>
            <a:pPr marL="457200" lvl="0" indent="-406400" algn="l" rtl="0">
              <a:spcBef>
                <a:spcPts val="0"/>
              </a:spcBef>
              <a:spcAft>
                <a:spcPts val="0"/>
              </a:spcAft>
              <a:buSzPts val="2800"/>
              <a:buChar char="●"/>
            </a:pPr>
            <a:r>
              <a:rPr lang="en" sz="2800" dirty="0"/>
              <a:t>EDA (pandas, numpy, sqlalchemy)</a:t>
            </a:r>
            <a:endParaRPr sz="2800" dirty="0"/>
          </a:p>
          <a:p>
            <a:pPr lvl="0" indent="-406400">
              <a:buSzPts val="2800"/>
            </a:pPr>
            <a:r>
              <a:rPr lang="en" sz="2800" dirty="0"/>
              <a:t>Data Models (sklearn.RandomForestClassifier, sklearn.LinearRegression)</a:t>
            </a:r>
          </a:p>
          <a:p>
            <a:pPr marL="457200" lvl="0" indent="-406400" algn="l" rtl="0">
              <a:spcBef>
                <a:spcPts val="0"/>
              </a:spcBef>
              <a:spcAft>
                <a:spcPts val="0"/>
              </a:spcAft>
              <a:buSzPts val="2800"/>
              <a:buChar char="●"/>
            </a:pPr>
            <a:r>
              <a:rPr lang="en" sz="2800" dirty="0"/>
              <a:t>Data visualization (seaborn, matplotlib)</a:t>
            </a:r>
            <a:endParaRPr sz="2800" dirty="0"/>
          </a:p>
        </p:txBody>
      </p:sp>
      <p:sp>
        <p:nvSpPr>
          <p:cNvPr id="7" name="Google Shape;91;p19">
            <a:extLst>
              <a:ext uri="{FF2B5EF4-FFF2-40B4-BE49-F238E27FC236}">
                <a16:creationId xmlns:a16="http://schemas.microsoft.com/office/drawing/2014/main" id="{6EDBD427-1598-8D49-B65D-E51803E69CC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Method of Data Analysis</a:t>
            </a:r>
            <a:endParaRPr b="1" dirty="0">
              <a:solidFill>
                <a:srgbClr val="0B5394"/>
              </a:solidFill>
            </a:endParaRPr>
          </a:p>
        </p:txBody>
      </p:sp>
    </p:spTree>
    <p:extLst>
      <p:ext uri="{BB962C8B-B14F-4D97-AF65-F5344CB8AC3E}">
        <p14:creationId xmlns:p14="http://schemas.microsoft.com/office/powerpoint/2010/main" val="51347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83"/>
        <p:cNvGrpSpPr/>
        <p:nvPr/>
      </p:nvGrpSpPr>
      <p:grpSpPr>
        <a:xfrm>
          <a:off x="0" y="0"/>
          <a:ext cx="0" cy="0"/>
          <a:chOff x="0" y="0"/>
          <a:chExt cx="0" cy="0"/>
        </a:xfrm>
      </p:grpSpPr>
      <p:sp>
        <p:nvSpPr>
          <p:cNvPr id="4" name="Google Shape;79;p17">
            <a:extLst>
              <a:ext uri="{FF2B5EF4-FFF2-40B4-BE49-F238E27FC236}">
                <a16:creationId xmlns:a16="http://schemas.microsoft.com/office/drawing/2014/main" id="{D07FA834-66C1-B94A-8B07-3561AB1A8191}"/>
              </a:ext>
            </a:extLst>
          </p:cNvPr>
          <p:cNvSpPr txBox="1">
            <a:spLocks/>
          </p:cNvSpPr>
          <p:nvPr/>
        </p:nvSpPr>
        <p:spPr>
          <a:xfrm>
            <a:off x="451574" y="42206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rgbClr val="0B5394"/>
                </a:solidFill>
              </a:rPr>
              <a:t>Challenges... </a:t>
            </a:r>
          </a:p>
        </p:txBody>
      </p:sp>
      <p:sp>
        <p:nvSpPr>
          <p:cNvPr id="5" name="Google Shape;72;p16">
            <a:extLst>
              <a:ext uri="{FF2B5EF4-FFF2-40B4-BE49-F238E27FC236}">
                <a16:creationId xmlns:a16="http://schemas.microsoft.com/office/drawing/2014/main" id="{E4BC45C8-C7CA-8041-BE9A-C5DF582F033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During our analysis, we came to learn that the dataset pulled from </a:t>
            </a:r>
            <a:r>
              <a:rPr lang="en" sz="2800" i="1" dirty="0"/>
              <a:t>Kaggle</a:t>
            </a:r>
            <a:r>
              <a:rPr lang="en" sz="2800" dirty="0"/>
              <a:t> had many null values. </a:t>
            </a:r>
          </a:p>
          <a:p>
            <a:pPr marL="0" lvl="0" indent="0" algn="l" rtl="0">
              <a:spcBef>
                <a:spcPts val="0"/>
              </a:spcBef>
              <a:spcAft>
                <a:spcPts val="0"/>
              </a:spcAft>
              <a:buNone/>
            </a:pPr>
            <a:endParaRPr lang="en" sz="2800" dirty="0"/>
          </a:p>
          <a:p>
            <a:pPr marL="0" lvl="0" indent="0" algn="l" rtl="0">
              <a:spcBef>
                <a:spcPts val="0"/>
              </a:spcBef>
              <a:spcAft>
                <a:spcPts val="0"/>
              </a:spcAft>
              <a:buNone/>
            </a:pPr>
            <a:r>
              <a:rPr lang="en" sz="2800" b="1" u="sng" dirty="0"/>
              <a:t>Solution: </a:t>
            </a:r>
            <a:r>
              <a:rPr lang="en" sz="2800" dirty="0"/>
              <a:t>To avoid any setbacks we first performed web scraping from</a:t>
            </a:r>
            <a:r>
              <a:rPr lang="en" sz="2800" i="1" dirty="0"/>
              <a:t> </a:t>
            </a:r>
            <a:r>
              <a:rPr lang="en" sz="2800" dirty="0"/>
              <a:t>the </a:t>
            </a:r>
            <a:r>
              <a:rPr lang="en" sz="2800" i="1" dirty="0"/>
              <a:t>Reelgood </a:t>
            </a:r>
            <a:r>
              <a:rPr lang="en" sz="2800" dirty="0"/>
              <a:t>movie site to fill in some of the missing values and we also used placeholders to improve our accuracy results. </a:t>
            </a:r>
          </a:p>
          <a:p>
            <a:pPr marL="0" lvl="0" indent="0" algn="l" rtl="0">
              <a:spcBef>
                <a:spcPts val="0"/>
              </a:spcBef>
              <a:spcAft>
                <a:spcPts val="0"/>
              </a:spcAft>
              <a:buNone/>
            </a:pPr>
            <a:endParaRPr sz="2800" dirty="0"/>
          </a:p>
          <a:p>
            <a:pPr marL="0" lvl="0" indent="0" algn="l" rtl="0">
              <a:spcBef>
                <a:spcPts val="1600"/>
              </a:spcBef>
              <a:spcAft>
                <a:spcPts val="1600"/>
              </a:spcAft>
              <a:buNone/>
            </a:pPr>
            <a:endParaRPr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AC57C8FB-0C4F-D14A-9DD4-89A83188B30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Results</a:t>
            </a:r>
            <a:endParaRPr b="1" dirty="0">
              <a:solidFill>
                <a:srgbClr val="0B5394"/>
              </a:solidFill>
            </a:endParaRPr>
          </a:p>
        </p:txBody>
      </p:sp>
      <p:sp>
        <p:nvSpPr>
          <p:cNvPr id="2" name="Rectangle 1">
            <a:extLst>
              <a:ext uri="{FF2B5EF4-FFF2-40B4-BE49-F238E27FC236}">
                <a16:creationId xmlns:a16="http://schemas.microsoft.com/office/drawing/2014/main" id="{08F6C5A0-3787-D94F-9867-0CB030EF8B10}"/>
              </a:ext>
            </a:extLst>
          </p:cNvPr>
          <p:cNvSpPr/>
          <p:nvPr/>
        </p:nvSpPr>
        <p:spPr>
          <a:xfrm>
            <a:off x="2772469" y="1476030"/>
            <a:ext cx="3449983" cy="523220"/>
          </a:xfrm>
          <a:prstGeom prst="rect">
            <a:avLst/>
          </a:prstGeom>
        </p:spPr>
        <p:txBody>
          <a:bodyPr wrap="none">
            <a:spAutoFit/>
          </a:bodyPr>
          <a:lstStyle/>
          <a:p>
            <a:r>
              <a:rPr lang="en-US" dirty="0">
                <a:hlinkClick r:id="rId2"/>
              </a:rPr>
              <a:t>https://daytwu.github.io/Movies_Analysis/</a:t>
            </a:r>
            <a:endParaRPr lang="en-US" dirty="0"/>
          </a:p>
          <a:p>
            <a:endParaRPr lang="en-US" dirty="0"/>
          </a:p>
        </p:txBody>
      </p:sp>
    </p:spTree>
    <p:extLst>
      <p:ext uri="{BB962C8B-B14F-4D97-AF65-F5344CB8AC3E}">
        <p14:creationId xmlns:p14="http://schemas.microsoft.com/office/powerpoint/2010/main" val="4169263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9|1.5|0.9"/>
</p:tagLst>
</file>

<file path=ppt/tags/tag2.xml><?xml version="1.0" encoding="utf-8"?>
<p:tagLst xmlns:a="http://schemas.openxmlformats.org/drawingml/2006/main" xmlns:r="http://schemas.openxmlformats.org/officeDocument/2006/relationships" xmlns:p="http://schemas.openxmlformats.org/presentationml/2006/main">
  <p:tag name="TIMING" val="|3.6|1.6|5.8|2.3|15.9"/>
</p:tagLst>
</file>

<file path=ppt/tags/tag3.xml><?xml version="1.0" encoding="utf-8"?>
<p:tagLst xmlns:a="http://schemas.openxmlformats.org/drawingml/2006/main" xmlns:r="http://schemas.openxmlformats.org/officeDocument/2006/relationships" xmlns:p="http://schemas.openxmlformats.org/presentationml/2006/main">
  <p:tag name="TIMING" val="|11.6|3.5|15.8|2.4|1.8|1.5|1.6|1.6|2|1.7|1.2|18"/>
</p:tagLst>
</file>

<file path=ppt/tags/tag4.xml><?xml version="1.0" encoding="utf-8"?>
<p:tagLst xmlns:a="http://schemas.openxmlformats.org/drawingml/2006/main" xmlns:r="http://schemas.openxmlformats.org/officeDocument/2006/relationships" xmlns:p="http://schemas.openxmlformats.org/presentationml/2006/main">
  <p:tag name="TIMING" val="|1.2|1.3"/>
</p:tagLst>
</file>

<file path=ppt/tags/tag5.xml><?xml version="1.0" encoding="utf-8"?>
<p:tagLst xmlns:a="http://schemas.openxmlformats.org/drawingml/2006/main" xmlns:r="http://schemas.openxmlformats.org/officeDocument/2006/relationships" xmlns:p="http://schemas.openxmlformats.org/presentationml/2006/main">
  <p:tag name="TIMING" val="|0|1.4|5.4|1.8|2.2"/>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1104</TotalTime>
  <Words>420</Words>
  <Application>Microsoft Office PowerPoint</Application>
  <PresentationFormat>On-screen Show (16:9)</PresentationFormat>
  <Paragraphs>62</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-apple-system</vt:lpstr>
      <vt:lpstr>Arial</vt:lpstr>
      <vt:lpstr>Simple Light</vt:lpstr>
      <vt:lpstr> Determining  IMDb Movie Ratings using Machine Learning</vt:lpstr>
      <vt:lpstr>Why did you choose this topic? </vt:lpstr>
      <vt:lpstr>What are the sources of data? </vt:lpstr>
      <vt:lpstr>Questions the team hopes to answer... </vt:lpstr>
      <vt:lpstr>Our Hypothesis... </vt:lpstr>
      <vt:lpstr>Steps to Data Analysis... </vt:lpstr>
      <vt:lpstr>Method of Data Analysis</vt:lpstr>
      <vt:lpstr>PowerPoint Presentation</vt:lpstr>
      <vt:lpstr>Results</vt:lpstr>
      <vt:lpstr>Recommendation For Future Analysis</vt:lpstr>
      <vt:lpstr>Something we could have done differently…</vt:lpstr>
      <vt:lpstr>Technology, languages,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Determining  IMDb Movie Ratings using Machine Learning</dc:title>
  <cp:lastModifiedBy>daytwu@gmail.com</cp:lastModifiedBy>
  <cp:revision>32</cp:revision>
  <dcterms:modified xsi:type="dcterms:W3CDTF">2021-01-21T23:12:16Z</dcterms:modified>
</cp:coreProperties>
</file>