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3" r:id="rId4"/>
    <p:sldId id="271" r:id="rId5"/>
    <p:sldId id="265"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3508" autoAdjust="0"/>
  </p:normalViewPr>
  <p:slideViewPr>
    <p:cSldViewPr snapToGrid="0">
      <p:cViewPr varScale="1">
        <p:scale>
          <a:sx n="71" d="100"/>
          <a:sy n="71" d="100"/>
        </p:scale>
        <p:origin x="82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BDB8E-49FE-480E-9A97-FE2FEBDD6DE2}" type="datetimeFigureOut">
              <a:rPr lang="en-US" smtClean="0"/>
              <a:t>2/6/2018</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4B1A2-80DE-4BAB-B7E9-6A500210FF23}" type="slidenum">
              <a:rPr lang="en-US" smtClean="0"/>
              <a:t>‹#›</a:t>
            </a:fld>
            <a:endParaRPr lang="en-US"/>
          </a:p>
        </p:txBody>
      </p:sp>
    </p:spTree>
    <p:extLst>
      <p:ext uri="{BB962C8B-B14F-4D97-AF65-F5344CB8AC3E}">
        <p14:creationId xmlns:p14="http://schemas.microsoft.com/office/powerpoint/2010/main" val="369926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a:t>
            </a:fld>
            <a:endParaRPr lang="en-US"/>
          </a:p>
        </p:txBody>
      </p:sp>
    </p:spTree>
    <p:extLst>
      <p:ext uri="{BB962C8B-B14F-4D97-AF65-F5344CB8AC3E}">
        <p14:creationId xmlns:p14="http://schemas.microsoft.com/office/powerpoint/2010/main" val="323180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a:t>
            </a:fld>
            <a:endParaRPr lang="en-US"/>
          </a:p>
        </p:txBody>
      </p:sp>
    </p:spTree>
    <p:extLst>
      <p:ext uri="{BB962C8B-B14F-4D97-AF65-F5344CB8AC3E}">
        <p14:creationId xmlns:p14="http://schemas.microsoft.com/office/powerpoint/2010/main" val="222188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389922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89911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176344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1789328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1758844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210009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4682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299BC-2AC6-47C0-8238-B25E4041DE1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87C56440-27BB-4AD9-9169-3FE5B8EE3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B0F65A02-3309-4000-A556-A97D53E44CD2}"/>
              </a:ext>
            </a:extLst>
          </p:cNvPr>
          <p:cNvSpPr>
            <a:spLocks noGrp="1"/>
          </p:cNvSpPr>
          <p:nvPr>
            <p:ph type="dt" sz="half" idx="10"/>
          </p:nvPr>
        </p:nvSpPr>
        <p:spPr/>
        <p:txBody>
          <a:bodyPr/>
          <a:lstStyle/>
          <a:p>
            <a:fld id="{DDEC3A64-3A5F-4075-865C-D1A3CF5F7534}" type="datetime1">
              <a:rPr lang="en-US" smtClean="0"/>
              <a:t>2/6/2018</a:t>
            </a:fld>
            <a:endParaRPr lang="en-US"/>
          </a:p>
        </p:txBody>
      </p:sp>
      <p:sp>
        <p:nvSpPr>
          <p:cNvPr id="5" name="頁尾版面配置區 4">
            <a:extLst>
              <a:ext uri="{FF2B5EF4-FFF2-40B4-BE49-F238E27FC236}">
                <a16:creationId xmlns:a16="http://schemas.microsoft.com/office/drawing/2014/main" id="{D928DD68-0145-4867-8704-0BB0FA67F92B}"/>
              </a:ext>
            </a:extLst>
          </p:cNvPr>
          <p:cNvSpPr>
            <a:spLocks noGrp="1"/>
          </p:cNvSpPr>
          <p:nvPr>
            <p:ph type="ftr" sz="quarter" idx="11"/>
          </p:nvPr>
        </p:nvSpPr>
        <p:spPr/>
        <p:txBody>
          <a:bodyPr/>
          <a:lstStyle/>
          <a:p>
            <a:r>
              <a:rPr lang="en-US"/>
              <a:t>större - a multipurpose PowerPoint template</a:t>
            </a:r>
          </a:p>
        </p:txBody>
      </p:sp>
      <p:sp>
        <p:nvSpPr>
          <p:cNvPr id="6" name="投影片編號版面配置區 5">
            <a:extLst>
              <a:ext uri="{FF2B5EF4-FFF2-40B4-BE49-F238E27FC236}">
                <a16:creationId xmlns:a16="http://schemas.microsoft.com/office/drawing/2014/main" id="{AB4B8DBC-99DE-4F7F-ABBF-D786BA263F7D}"/>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224314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B9684C-6BDD-455F-8669-5FFEEF403D2A}"/>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2D3F3793-27A8-46F9-901E-F102169AAB7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6E3C41F5-9B82-4B60-A410-0061AF7F83CE}"/>
              </a:ext>
            </a:extLst>
          </p:cNvPr>
          <p:cNvSpPr>
            <a:spLocks noGrp="1"/>
          </p:cNvSpPr>
          <p:nvPr>
            <p:ph type="dt" sz="half" idx="10"/>
          </p:nvPr>
        </p:nvSpPr>
        <p:spPr/>
        <p:txBody>
          <a:bodyPr/>
          <a:lstStyle/>
          <a:p>
            <a:fld id="{E7286CCC-5B4E-4AD4-A09E-8FDE80B806A4}" type="datetime1">
              <a:rPr lang="en-US" smtClean="0"/>
              <a:t>2/6/2018</a:t>
            </a:fld>
            <a:endParaRPr lang="en-US"/>
          </a:p>
        </p:txBody>
      </p:sp>
      <p:sp>
        <p:nvSpPr>
          <p:cNvPr id="5" name="頁尾版面配置區 4">
            <a:extLst>
              <a:ext uri="{FF2B5EF4-FFF2-40B4-BE49-F238E27FC236}">
                <a16:creationId xmlns:a16="http://schemas.microsoft.com/office/drawing/2014/main" id="{61DFA213-0BF3-4C73-AE41-7C3DB9E8DF3A}"/>
              </a:ext>
            </a:extLst>
          </p:cNvPr>
          <p:cNvSpPr>
            <a:spLocks noGrp="1"/>
          </p:cNvSpPr>
          <p:nvPr>
            <p:ph type="ftr" sz="quarter" idx="11"/>
          </p:nvPr>
        </p:nvSpPr>
        <p:spPr/>
        <p:txBody>
          <a:bodyPr/>
          <a:lstStyle/>
          <a:p>
            <a:r>
              <a:rPr lang="en-US"/>
              <a:t>större - a multipurpose PowerPoint template</a:t>
            </a:r>
          </a:p>
        </p:txBody>
      </p:sp>
      <p:sp>
        <p:nvSpPr>
          <p:cNvPr id="6" name="投影片編號版面配置區 5">
            <a:extLst>
              <a:ext uri="{FF2B5EF4-FFF2-40B4-BE49-F238E27FC236}">
                <a16:creationId xmlns:a16="http://schemas.microsoft.com/office/drawing/2014/main" id="{AF03AF3A-F809-4347-BAFF-A9E245AFAB13}"/>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105520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416E836-8589-4273-99AE-476E43524FD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FB592BAA-C6F5-4CC2-81B7-16E8199F6BA4}"/>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03CDC2AD-9B3B-49F0-AEDF-F861DB9E14BE}"/>
              </a:ext>
            </a:extLst>
          </p:cNvPr>
          <p:cNvSpPr>
            <a:spLocks noGrp="1"/>
          </p:cNvSpPr>
          <p:nvPr>
            <p:ph type="dt" sz="half" idx="10"/>
          </p:nvPr>
        </p:nvSpPr>
        <p:spPr/>
        <p:txBody>
          <a:bodyPr/>
          <a:lstStyle/>
          <a:p>
            <a:fld id="{F3577DC2-9EAD-4433-865D-C661BAC20A1B}" type="datetime1">
              <a:rPr lang="en-US" smtClean="0"/>
              <a:t>2/6/2018</a:t>
            </a:fld>
            <a:endParaRPr lang="en-US"/>
          </a:p>
        </p:txBody>
      </p:sp>
      <p:sp>
        <p:nvSpPr>
          <p:cNvPr id="5" name="頁尾版面配置區 4">
            <a:extLst>
              <a:ext uri="{FF2B5EF4-FFF2-40B4-BE49-F238E27FC236}">
                <a16:creationId xmlns:a16="http://schemas.microsoft.com/office/drawing/2014/main" id="{68E3ED00-8C1C-4F5E-B34C-C413ECB5C8FF}"/>
              </a:ext>
            </a:extLst>
          </p:cNvPr>
          <p:cNvSpPr>
            <a:spLocks noGrp="1"/>
          </p:cNvSpPr>
          <p:nvPr>
            <p:ph type="ftr" sz="quarter" idx="11"/>
          </p:nvPr>
        </p:nvSpPr>
        <p:spPr/>
        <p:txBody>
          <a:bodyPr/>
          <a:lstStyle/>
          <a:p>
            <a:r>
              <a:rPr lang="en-US"/>
              <a:t>större - a multipurpose PowerPoint template</a:t>
            </a:r>
          </a:p>
        </p:txBody>
      </p:sp>
      <p:sp>
        <p:nvSpPr>
          <p:cNvPr id="6" name="投影片編號版面配置區 5">
            <a:extLst>
              <a:ext uri="{FF2B5EF4-FFF2-40B4-BE49-F238E27FC236}">
                <a16:creationId xmlns:a16="http://schemas.microsoft.com/office/drawing/2014/main" id="{03397298-E1DD-411F-B898-B858FC49C665}"/>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422470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855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fld id="{C0BFBE53-0E16-47AD-A633-588669DAE5D7}" type="datetime1">
              <a:rPr lang="en-US" smtClean="0"/>
              <a:t>2/6/2018</a:t>
            </a:fld>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42013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fld id="{3EC3C317-4F17-47F2-BE95-F18944CCD102}" type="datetime1">
              <a:rPr lang="en-US" smtClean="0"/>
              <a:t>2/6/2018</a:t>
            </a:fld>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5283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fld id="{71DD2332-A14C-47AF-83AB-BB6DA8606953}" type="datetime1">
              <a:rPr lang="en-US" smtClean="0"/>
              <a:t>2/6/2018</a:t>
            </a:fld>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5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fld id="{94C207FD-3888-4573-A8E5-E9FC9A60579D}" type="datetime1">
              <a:rPr lang="en-US" smtClean="0"/>
              <a:t>2/6/2018</a:t>
            </a:fld>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48"/>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3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4627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154480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5757CE-BF48-461F-B4E6-1847A960CA30}"/>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451EBDE6-139C-4F10-B1DE-036475BE772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F101CBBC-EF1E-42DD-A382-42982AF09865}"/>
              </a:ext>
            </a:extLst>
          </p:cNvPr>
          <p:cNvSpPr>
            <a:spLocks noGrp="1"/>
          </p:cNvSpPr>
          <p:nvPr>
            <p:ph type="dt" sz="half" idx="10"/>
          </p:nvPr>
        </p:nvSpPr>
        <p:spPr/>
        <p:txBody>
          <a:bodyPr/>
          <a:lstStyle/>
          <a:p>
            <a:fld id="{56BC098B-63FC-4B97-9EC1-2F0C18FC7EF1}" type="datetime1">
              <a:rPr lang="en-US" smtClean="0"/>
              <a:t>2/6/2018</a:t>
            </a:fld>
            <a:endParaRPr lang="en-US"/>
          </a:p>
        </p:txBody>
      </p:sp>
      <p:sp>
        <p:nvSpPr>
          <p:cNvPr id="5" name="頁尾版面配置區 4">
            <a:extLst>
              <a:ext uri="{FF2B5EF4-FFF2-40B4-BE49-F238E27FC236}">
                <a16:creationId xmlns:a16="http://schemas.microsoft.com/office/drawing/2014/main" id="{0F3E9EBA-B496-478C-BE89-7C4D2B75E4E7}"/>
              </a:ext>
            </a:extLst>
          </p:cNvPr>
          <p:cNvSpPr>
            <a:spLocks noGrp="1"/>
          </p:cNvSpPr>
          <p:nvPr>
            <p:ph type="ftr" sz="quarter" idx="11"/>
          </p:nvPr>
        </p:nvSpPr>
        <p:spPr/>
        <p:txBody>
          <a:bodyPr/>
          <a:lstStyle/>
          <a:p>
            <a:r>
              <a:rPr lang="en-US"/>
              <a:t>större - a multipurpose PowerPoint template</a:t>
            </a:r>
          </a:p>
        </p:txBody>
      </p:sp>
      <p:sp>
        <p:nvSpPr>
          <p:cNvPr id="6" name="投影片編號版面配置區 5">
            <a:extLst>
              <a:ext uri="{FF2B5EF4-FFF2-40B4-BE49-F238E27FC236}">
                <a16:creationId xmlns:a16="http://schemas.microsoft.com/office/drawing/2014/main" id="{B88AFDCD-7D2E-4A6C-82FA-FFDE2F0F42B0}"/>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224803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B06C6C-A90A-4569-AF87-7D732C84D00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0398E9AA-E61E-496E-BF15-020AA76C0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DA4609C7-86CB-47E0-9492-3CEA50053A59}"/>
              </a:ext>
            </a:extLst>
          </p:cNvPr>
          <p:cNvSpPr>
            <a:spLocks noGrp="1"/>
          </p:cNvSpPr>
          <p:nvPr>
            <p:ph type="dt" sz="half" idx="10"/>
          </p:nvPr>
        </p:nvSpPr>
        <p:spPr/>
        <p:txBody>
          <a:bodyPr/>
          <a:lstStyle/>
          <a:p>
            <a:fld id="{06F5FADE-48CC-4E8A-BA70-24AFD7A7BC06}" type="datetime1">
              <a:rPr lang="en-US" smtClean="0"/>
              <a:t>2/6/2018</a:t>
            </a:fld>
            <a:endParaRPr lang="en-US"/>
          </a:p>
        </p:txBody>
      </p:sp>
      <p:sp>
        <p:nvSpPr>
          <p:cNvPr id="5" name="頁尾版面配置區 4">
            <a:extLst>
              <a:ext uri="{FF2B5EF4-FFF2-40B4-BE49-F238E27FC236}">
                <a16:creationId xmlns:a16="http://schemas.microsoft.com/office/drawing/2014/main" id="{E7C5540A-9B64-42AA-9A77-6985B44C3332}"/>
              </a:ext>
            </a:extLst>
          </p:cNvPr>
          <p:cNvSpPr>
            <a:spLocks noGrp="1"/>
          </p:cNvSpPr>
          <p:nvPr>
            <p:ph type="ftr" sz="quarter" idx="11"/>
          </p:nvPr>
        </p:nvSpPr>
        <p:spPr/>
        <p:txBody>
          <a:bodyPr/>
          <a:lstStyle/>
          <a:p>
            <a:r>
              <a:rPr lang="en-US"/>
              <a:t>större - a multipurpose PowerPoint template</a:t>
            </a:r>
          </a:p>
        </p:txBody>
      </p:sp>
      <p:sp>
        <p:nvSpPr>
          <p:cNvPr id="6" name="投影片編號版面配置區 5">
            <a:extLst>
              <a:ext uri="{FF2B5EF4-FFF2-40B4-BE49-F238E27FC236}">
                <a16:creationId xmlns:a16="http://schemas.microsoft.com/office/drawing/2014/main" id="{A7FE5418-1198-4EB7-8874-9C1884FB1F9A}"/>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330730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6F6E2-FDBE-4D69-87EA-0B1D8FAEA008}"/>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E8E5EEBA-1E43-4A18-BBB2-CE3E02BE7396}"/>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D919981A-987A-4FCB-ACE7-9A75E214A6A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10F683A4-700B-4409-86D9-CD7FE8DDE7E0}"/>
              </a:ext>
            </a:extLst>
          </p:cNvPr>
          <p:cNvSpPr>
            <a:spLocks noGrp="1"/>
          </p:cNvSpPr>
          <p:nvPr>
            <p:ph type="dt" sz="half" idx="10"/>
          </p:nvPr>
        </p:nvSpPr>
        <p:spPr/>
        <p:txBody>
          <a:bodyPr/>
          <a:lstStyle/>
          <a:p>
            <a:fld id="{1C2FA87B-2619-4510-897D-831C344F1F04}" type="datetime1">
              <a:rPr lang="en-US" smtClean="0"/>
              <a:t>2/6/2018</a:t>
            </a:fld>
            <a:endParaRPr lang="en-US"/>
          </a:p>
        </p:txBody>
      </p:sp>
      <p:sp>
        <p:nvSpPr>
          <p:cNvPr id="6" name="頁尾版面配置區 5">
            <a:extLst>
              <a:ext uri="{FF2B5EF4-FFF2-40B4-BE49-F238E27FC236}">
                <a16:creationId xmlns:a16="http://schemas.microsoft.com/office/drawing/2014/main" id="{DC71D570-7FD9-42C1-A115-249134C4E957}"/>
              </a:ext>
            </a:extLst>
          </p:cNvPr>
          <p:cNvSpPr>
            <a:spLocks noGrp="1"/>
          </p:cNvSpPr>
          <p:nvPr>
            <p:ph type="ftr" sz="quarter" idx="11"/>
          </p:nvPr>
        </p:nvSpPr>
        <p:spPr/>
        <p:txBody>
          <a:bodyPr/>
          <a:lstStyle/>
          <a:p>
            <a:r>
              <a:rPr lang="en-US"/>
              <a:t>större - a multipurpose PowerPoint template</a:t>
            </a:r>
          </a:p>
        </p:txBody>
      </p:sp>
      <p:sp>
        <p:nvSpPr>
          <p:cNvPr id="7" name="投影片編號版面配置區 6">
            <a:extLst>
              <a:ext uri="{FF2B5EF4-FFF2-40B4-BE49-F238E27FC236}">
                <a16:creationId xmlns:a16="http://schemas.microsoft.com/office/drawing/2014/main" id="{B0CD96DA-BB6A-4B49-A033-2A919647F426}"/>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383241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C8F33-DEFE-49B3-9341-EAF391C83834}"/>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093F5A46-754F-48F4-A68A-E62581930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72F0CC11-2827-4A62-B783-96A67CC78B0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DFFBFC32-8954-4EBC-B1EA-3D43C2CDC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368D73D8-C613-42F1-AB57-B5AD76B45EC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7B275FF1-16BE-402F-A9E7-A0AC54E5B389}"/>
              </a:ext>
            </a:extLst>
          </p:cNvPr>
          <p:cNvSpPr>
            <a:spLocks noGrp="1"/>
          </p:cNvSpPr>
          <p:nvPr>
            <p:ph type="dt" sz="half" idx="10"/>
          </p:nvPr>
        </p:nvSpPr>
        <p:spPr/>
        <p:txBody>
          <a:bodyPr/>
          <a:lstStyle/>
          <a:p>
            <a:fld id="{74E50E39-A77B-4842-8973-7DF376799690}" type="datetime1">
              <a:rPr lang="en-US" smtClean="0"/>
              <a:t>2/6/2018</a:t>
            </a:fld>
            <a:endParaRPr lang="en-US"/>
          </a:p>
        </p:txBody>
      </p:sp>
      <p:sp>
        <p:nvSpPr>
          <p:cNvPr id="8" name="頁尾版面配置區 7">
            <a:extLst>
              <a:ext uri="{FF2B5EF4-FFF2-40B4-BE49-F238E27FC236}">
                <a16:creationId xmlns:a16="http://schemas.microsoft.com/office/drawing/2014/main" id="{24AF18A0-576A-48AE-9D18-BE280D689C7B}"/>
              </a:ext>
            </a:extLst>
          </p:cNvPr>
          <p:cNvSpPr>
            <a:spLocks noGrp="1"/>
          </p:cNvSpPr>
          <p:nvPr>
            <p:ph type="ftr" sz="quarter" idx="11"/>
          </p:nvPr>
        </p:nvSpPr>
        <p:spPr/>
        <p:txBody>
          <a:bodyPr/>
          <a:lstStyle/>
          <a:p>
            <a:r>
              <a:rPr lang="en-US"/>
              <a:t>större - a multipurpose PowerPoint template</a:t>
            </a:r>
          </a:p>
        </p:txBody>
      </p:sp>
      <p:sp>
        <p:nvSpPr>
          <p:cNvPr id="9" name="投影片編號版面配置區 8">
            <a:extLst>
              <a:ext uri="{FF2B5EF4-FFF2-40B4-BE49-F238E27FC236}">
                <a16:creationId xmlns:a16="http://schemas.microsoft.com/office/drawing/2014/main" id="{8AD7AAB8-C3D7-4CCA-A3D9-91AEA40DAD16}"/>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111089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30D104-EF17-4711-95CB-79401DE47679}"/>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392C2622-5B86-4A3F-85A9-6B3855F61E15}"/>
              </a:ext>
            </a:extLst>
          </p:cNvPr>
          <p:cNvSpPr>
            <a:spLocks noGrp="1"/>
          </p:cNvSpPr>
          <p:nvPr>
            <p:ph type="dt" sz="half" idx="10"/>
          </p:nvPr>
        </p:nvSpPr>
        <p:spPr/>
        <p:txBody>
          <a:bodyPr/>
          <a:lstStyle/>
          <a:p>
            <a:fld id="{3EBD2D05-0E4B-4560-8EBF-ABCC40D9C91E}" type="datetime1">
              <a:rPr lang="en-US" smtClean="0"/>
              <a:t>2/6/2018</a:t>
            </a:fld>
            <a:endParaRPr lang="en-US"/>
          </a:p>
        </p:txBody>
      </p:sp>
      <p:sp>
        <p:nvSpPr>
          <p:cNvPr id="4" name="頁尾版面配置區 3">
            <a:extLst>
              <a:ext uri="{FF2B5EF4-FFF2-40B4-BE49-F238E27FC236}">
                <a16:creationId xmlns:a16="http://schemas.microsoft.com/office/drawing/2014/main" id="{2DDEFFD6-5DA2-42B2-A13D-EC55B2E4CE23}"/>
              </a:ext>
            </a:extLst>
          </p:cNvPr>
          <p:cNvSpPr>
            <a:spLocks noGrp="1"/>
          </p:cNvSpPr>
          <p:nvPr>
            <p:ph type="ftr" sz="quarter" idx="11"/>
          </p:nvPr>
        </p:nvSpPr>
        <p:spPr/>
        <p:txBody>
          <a:bodyPr/>
          <a:lstStyle/>
          <a:p>
            <a:r>
              <a:rPr lang="en-US"/>
              <a:t>större - a multipurpose PowerPoint template</a:t>
            </a:r>
          </a:p>
        </p:txBody>
      </p:sp>
      <p:sp>
        <p:nvSpPr>
          <p:cNvPr id="5" name="投影片編號版面配置區 4">
            <a:extLst>
              <a:ext uri="{FF2B5EF4-FFF2-40B4-BE49-F238E27FC236}">
                <a16:creationId xmlns:a16="http://schemas.microsoft.com/office/drawing/2014/main" id="{32049EAF-38BE-4B98-B414-5919C8CBC1FD}"/>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413876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582A3D3-C270-418E-863F-7FCC852363F5}"/>
              </a:ext>
            </a:extLst>
          </p:cNvPr>
          <p:cNvSpPr>
            <a:spLocks noGrp="1"/>
          </p:cNvSpPr>
          <p:nvPr>
            <p:ph type="dt" sz="half" idx="10"/>
          </p:nvPr>
        </p:nvSpPr>
        <p:spPr/>
        <p:txBody>
          <a:bodyPr/>
          <a:lstStyle/>
          <a:p>
            <a:fld id="{C8BD9CF0-1F59-4568-B8C7-23BD3AB033B4}" type="datetime1">
              <a:rPr lang="en-US" smtClean="0"/>
              <a:t>2/6/2018</a:t>
            </a:fld>
            <a:endParaRPr lang="en-US"/>
          </a:p>
        </p:txBody>
      </p:sp>
      <p:sp>
        <p:nvSpPr>
          <p:cNvPr id="3" name="頁尾版面配置區 2">
            <a:extLst>
              <a:ext uri="{FF2B5EF4-FFF2-40B4-BE49-F238E27FC236}">
                <a16:creationId xmlns:a16="http://schemas.microsoft.com/office/drawing/2014/main" id="{281201D9-2339-4174-817D-EA2B46B957F8}"/>
              </a:ext>
            </a:extLst>
          </p:cNvPr>
          <p:cNvSpPr>
            <a:spLocks noGrp="1"/>
          </p:cNvSpPr>
          <p:nvPr>
            <p:ph type="ftr" sz="quarter" idx="11"/>
          </p:nvPr>
        </p:nvSpPr>
        <p:spPr/>
        <p:txBody>
          <a:bodyPr/>
          <a:lstStyle/>
          <a:p>
            <a:r>
              <a:rPr lang="en-US"/>
              <a:t>större - a multipurpose PowerPoint template</a:t>
            </a:r>
          </a:p>
        </p:txBody>
      </p:sp>
      <p:sp>
        <p:nvSpPr>
          <p:cNvPr id="4" name="投影片編號版面配置區 3">
            <a:extLst>
              <a:ext uri="{FF2B5EF4-FFF2-40B4-BE49-F238E27FC236}">
                <a16:creationId xmlns:a16="http://schemas.microsoft.com/office/drawing/2014/main" id="{28CC33E3-0FB1-41FA-A04B-BAF471789982}"/>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20736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70402A-A964-42ED-85FE-1EF1C1FA71D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D55D254C-F819-4F91-9E1F-0D319DC09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157BCC6B-95AE-49E3-B2C6-52EB9A3F6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90FC5E5-A616-42F4-96CC-F1D1104262BD}"/>
              </a:ext>
            </a:extLst>
          </p:cNvPr>
          <p:cNvSpPr>
            <a:spLocks noGrp="1"/>
          </p:cNvSpPr>
          <p:nvPr>
            <p:ph type="dt" sz="half" idx="10"/>
          </p:nvPr>
        </p:nvSpPr>
        <p:spPr/>
        <p:txBody>
          <a:bodyPr/>
          <a:lstStyle/>
          <a:p>
            <a:fld id="{AD4B321E-C15E-4CA3-BE17-515E6733E0B1}" type="datetime1">
              <a:rPr lang="en-US" smtClean="0"/>
              <a:t>2/6/2018</a:t>
            </a:fld>
            <a:endParaRPr lang="en-US"/>
          </a:p>
        </p:txBody>
      </p:sp>
      <p:sp>
        <p:nvSpPr>
          <p:cNvPr id="6" name="頁尾版面配置區 5">
            <a:extLst>
              <a:ext uri="{FF2B5EF4-FFF2-40B4-BE49-F238E27FC236}">
                <a16:creationId xmlns:a16="http://schemas.microsoft.com/office/drawing/2014/main" id="{27D1B356-A585-404D-A21D-401EE195DCE5}"/>
              </a:ext>
            </a:extLst>
          </p:cNvPr>
          <p:cNvSpPr>
            <a:spLocks noGrp="1"/>
          </p:cNvSpPr>
          <p:nvPr>
            <p:ph type="ftr" sz="quarter" idx="11"/>
          </p:nvPr>
        </p:nvSpPr>
        <p:spPr/>
        <p:txBody>
          <a:bodyPr/>
          <a:lstStyle/>
          <a:p>
            <a:r>
              <a:rPr lang="en-US"/>
              <a:t>större - a multipurpose PowerPoint template</a:t>
            </a:r>
          </a:p>
        </p:txBody>
      </p:sp>
      <p:sp>
        <p:nvSpPr>
          <p:cNvPr id="7" name="投影片編號版面配置區 6">
            <a:extLst>
              <a:ext uri="{FF2B5EF4-FFF2-40B4-BE49-F238E27FC236}">
                <a16:creationId xmlns:a16="http://schemas.microsoft.com/office/drawing/2014/main" id="{4221E907-7B7E-4A3B-A636-8435F98FD124}"/>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169217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7A2910-830D-4A81-8B0E-3F7F758815B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F884E484-B784-45D9-AD90-417BF93BB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13BE06A9-D7B4-4E9B-925F-709CD3612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C6597BE-B4B2-4F6D-B2B0-64D5C335EE4A}"/>
              </a:ext>
            </a:extLst>
          </p:cNvPr>
          <p:cNvSpPr>
            <a:spLocks noGrp="1"/>
          </p:cNvSpPr>
          <p:nvPr>
            <p:ph type="dt" sz="half" idx="10"/>
          </p:nvPr>
        </p:nvSpPr>
        <p:spPr/>
        <p:txBody>
          <a:bodyPr/>
          <a:lstStyle/>
          <a:p>
            <a:fld id="{90910335-F307-40B2-80AA-16EE6034FD9E}" type="datetime1">
              <a:rPr lang="en-US" smtClean="0"/>
              <a:t>2/6/2018</a:t>
            </a:fld>
            <a:endParaRPr lang="en-US"/>
          </a:p>
        </p:txBody>
      </p:sp>
      <p:sp>
        <p:nvSpPr>
          <p:cNvPr id="6" name="頁尾版面配置區 5">
            <a:extLst>
              <a:ext uri="{FF2B5EF4-FFF2-40B4-BE49-F238E27FC236}">
                <a16:creationId xmlns:a16="http://schemas.microsoft.com/office/drawing/2014/main" id="{8CA046E5-A91E-41E0-BE0E-A9C2D4527CEA}"/>
              </a:ext>
            </a:extLst>
          </p:cNvPr>
          <p:cNvSpPr>
            <a:spLocks noGrp="1"/>
          </p:cNvSpPr>
          <p:nvPr>
            <p:ph type="ftr" sz="quarter" idx="11"/>
          </p:nvPr>
        </p:nvSpPr>
        <p:spPr/>
        <p:txBody>
          <a:bodyPr/>
          <a:lstStyle/>
          <a:p>
            <a:r>
              <a:rPr lang="en-US"/>
              <a:t>större - a multipurpose PowerPoint template</a:t>
            </a:r>
          </a:p>
        </p:txBody>
      </p:sp>
      <p:sp>
        <p:nvSpPr>
          <p:cNvPr id="7" name="投影片編號版面配置區 6">
            <a:extLst>
              <a:ext uri="{FF2B5EF4-FFF2-40B4-BE49-F238E27FC236}">
                <a16:creationId xmlns:a16="http://schemas.microsoft.com/office/drawing/2014/main" id="{84D96172-772C-4542-9BA7-E424AB6CECBD}"/>
              </a:ext>
            </a:extLst>
          </p:cNvPr>
          <p:cNvSpPr>
            <a:spLocks noGrp="1"/>
          </p:cNvSpPr>
          <p:nvPr>
            <p:ph type="sldNum" sz="quarter" idx="12"/>
          </p:nvPr>
        </p:nvSpPr>
        <p:spPr/>
        <p:txBody>
          <a:bodyPr/>
          <a:lstStyle/>
          <a:p>
            <a:fld id="{90F1C0FF-B259-4CD8-8825-D6D2D53561F6}" type="slidenum">
              <a:rPr lang="en-US" smtClean="0"/>
              <a:t>‹#›</a:t>
            </a:fld>
            <a:endParaRPr lang="en-US"/>
          </a:p>
        </p:txBody>
      </p:sp>
    </p:spTree>
    <p:extLst>
      <p:ext uri="{BB962C8B-B14F-4D97-AF65-F5344CB8AC3E}">
        <p14:creationId xmlns:p14="http://schemas.microsoft.com/office/powerpoint/2010/main" val="174989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0D0635B-7F1B-4505-894D-C2F8FD91B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E746D4D5-74BC-4E54-9F47-B0A9E0B72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581173E3-DE91-445A-9F9B-152528D7C2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1ABDC-7C43-4968-BC44-68B25A83F53D}" type="datetime1">
              <a:rPr lang="en-US" smtClean="0"/>
              <a:t>2/6/2018</a:t>
            </a:fld>
            <a:endParaRPr lang="en-US"/>
          </a:p>
        </p:txBody>
      </p:sp>
      <p:sp>
        <p:nvSpPr>
          <p:cNvPr id="5" name="頁尾版面配置區 4">
            <a:extLst>
              <a:ext uri="{FF2B5EF4-FFF2-40B4-BE49-F238E27FC236}">
                <a16:creationId xmlns:a16="http://schemas.microsoft.com/office/drawing/2014/main" id="{8BFC1A0F-042B-4577-ABD1-8ADF847D7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större - a multipurpose PowerPoint template</a:t>
            </a:r>
          </a:p>
        </p:txBody>
      </p:sp>
      <p:sp>
        <p:nvSpPr>
          <p:cNvPr id="6" name="投影片編號版面配置區 5">
            <a:extLst>
              <a:ext uri="{FF2B5EF4-FFF2-40B4-BE49-F238E27FC236}">
                <a16:creationId xmlns:a16="http://schemas.microsoft.com/office/drawing/2014/main" id="{D58E737D-903C-45E7-ACF5-740250A8C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1C0FF-B259-4CD8-8825-D6D2D53561F6}" type="slidenum">
              <a:rPr lang="en-US" smtClean="0"/>
              <a:t>‹#›</a:t>
            </a:fld>
            <a:endParaRPr lang="en-US"/>
          </a:p>
        </p:txBody>
      </p:sp>
    </p:spTree>
    <p:extLst>
      <p:ext uri="{BB962C8B-B14F-4D97-AF65-F5344CB8AC3E}">
        <p14:creationId xmlns:p14="http://schemas.microsoft.com/office/powerpoint/2010/main" val="2861655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6" r:id="rId14"/>
    <p:sldLayoutId id="2147483667" r:id="rId15"/>
    <p:sldLayoutId id="2147483669" r:id="rId16"/>
    <p:sldLayoutId id="214748367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my.rapidminer.com/nexus/account/index.html#downloads" TargetMode="External"/><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0" y="0"/>
            <a:ext cx="12192000" cy="6858000"/>
          </a:xfrm>
          <a:prstGeom prst="rect">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4" name="Rectangle 43"/>
          <p:cNvSpPr/>
          <p:nvPr/>
        </p:nvSpPr>
        <p:spPr>
          <a:xfrm>
            <a:off x="3781910" y="4645849"/>
            <a:ext cx="4628190" cy="646331"/>
          </a:xfrm>
          <a:prstGeom prst="rect">
            <a:avLst/>
          </a:prstGeom>
        </p:spPr>
        <p:txBody>
          <a:bodyPr wrap="none" anchor="ctr">
            <a:spAutoFit/>
          </a:bodyP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操作使用手冊</a:t>
            </a:r>
            <a:r>
              <a:rPr lang="en-US" altLang="zh-TW" sz="3600" b="1" dirty="0">
                <a:solidFill>
                  <a:schemeClr val="bg1"/>
                </a:solidFill>
                <a:latin typeface="微軟正黑體" panose="020B0604030504040204" pitchFamily="34" charset="-120"/>
                <a:ea typeface="微軟正黑體" panose="020B0604030504040204" pitchFamily="34" charset="-120"/>
              </a:rPr>
              <a:t>(</a:t>
            </a:r>
            <a:r>
              <a:rPr lang="zh-TW" altLang="en-US" sz="3600" b="1" dirty="0">
                <a:solidFill>
                  <a:schemeClr val="bg1"/>
                </a:solidFill>
                <a:latin typeface="微軟正黑體" panose="020B0604030504040204" pitchFamily="34" charset="-120"/>
                <a:ea typeface="微軟正黑體" panose="020B0604030504040204" pitchFamily="34" charset="-120"/>
              </a:rPr>
              <a:t>快速版</a:t>
            </a:r>
            <a:r>
              <a:rPr lang="en-US" altLang="zh-TW" sz="3600" b="1" dirty="0">
                <a:solidFill>
                  <a:schemeClr val="bg1"/>
                </a:solidFill>
                <a:latin typeface="微軟正黑體" panose="020B0604030504040204" pitchFamily="34" charset="-120"/>
                <a:ea typeface="微軟正黑體" panose="020B0604030504040204" pitchFamily="34" charset="-120"/>
              </a:rPr>
              <a:t>)</a:t>
            </a:r>
            <a:endParaRPr lang="en-US" sz="3600" b="1" dirty="0">
              <a:solidFill>
                <a:schemeClr val="bg1"/>
              </a:solidFill>
              <a:latin typeface="微軟正黑體" panose="020B0604030504040204" pitchFamily="34" charset="-120"/>
              <a:ea typeface="微軟正黑體" panose="020B0604030504040204" pitchFamily="34" charset="-120"/>
            </a:endParaRPr>
          </a:p>
        </p:txBody>
      </p:sp>
      <p:sp>
        <p:nvSpPr>
          <p:cNvPr id="46" name="TextBox 45"/>
          <p:cNvSpPr txBox="1"/>
          <p:nvPr/>
        </p:nvSpPr>
        <p:spPr>
          <a:xfrm>
            <a:off x="10252953" y="6163558"/>
            <a:ext cx="1673158" cy="523220"/>
          </a:xfrm>
          <a:prstGeom prst="rect">
            <a:avLst/>
          </a:prstGeom>
          <a:noFill/>
        </p:spPr>
        <p:txBody>
          <a:bodyPr wrap="square" rtlCol="0" anchor="b">
            <a:spAutoFit/>
          </a:bodyPr>
          <a:lstStyle/>
          <a:p>
            <a:pPr algn="r"/>
            <a:r>
              <a:rPr lang="en-US" sz="2800" b="1" dirty="0">
                <a:solidFill>
                  <a:schemeClr val="bg1"/>
                </a:solidFill>
              </a:rPr>
              <a:t>Bonny</a:t>
            </a:r>
          </a:p>
        </p:txBody>
      </p:sp>
      <p:pic>
        <p:nvPicPr>
          <p:cNvPr id="5" name="圖片 4">
            <a:extLst>
              <a:ext uri="{FF2B5EF4-FFF2-40B4-BE49-F238E27FC236}">
                <a16:creationId xmlns:a16="http://schemas.microsoft.com/office/drawing/2014/main" id="{C9C37DD2-1D2C-46C9-964D-5B1F02669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137" y="2212151"/>
            <a:ext cx="3895725" cy="1390650"/>
          </a:xfrm>
          <a:prstGeom prst="rect">
            <a:avLst/>
          </a:prstGeom>
        </p:spPr>
      </p:pic>
    </p:spTree>
    <p:extLst>
      <p:ext uri="{BB962C8B-B14F-4D97-AF65-F5344CB8AC3E}">
        <p14:creationId xmlns:p14="http://schemas.microsoft.com/office/powerpoint/2010/main" val="1360097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Rapidminer</a:t>
            </a:r>
            <a:r>
              <a:rPr lang="zh-TW" altLang="en-US" b="1" dirty="0">
                <a:latin typeface="微軟正黑體" panose="020B0604030504040204" pitchFamily="34" charset="-120"/>
                <a:ea typeface="微軟正黑體" panose="020B0604030504040204" pitchFamily="34" charset="-120"/>
              </a:rPr>
              <a:t>介紹</a:t>
            </a:r>
            <a:endParaRPr lang="en-US" b="1" dirty="0">
              <a:latin typeface="微軟正黑體" panose="020B0604030504040204" pitchFamily="34" charset="-120"/>
              <a:ea typeface="微軟正黑體" panose="020B0604030504040204" pitchFamily="34" charset="-120"/>
            </a:endParaRPr>
          </a:p>
        </p:txBody>
      </p:sp>
      <p:sp>
        <p:nvSpPr>
          <p:cNvPr id="4" name="Date Placeholder 3"/>
          <p:cNvSpPr>
            <a:spLocks noGrp="1"/>
          </p:cNvSpPr>
          <p:nvPr>
            <p:ph type="dt" sz="half" idx="10"/>
          </p:nvPr>
        </p:nvSpPr>
        <p:spPr/>
        <p:txBody>
          <a:bodyPr/>
          <a:lstStyle/>
          <a:p>
            <a:fld id="{F6709183-B840-43B8-B9F7-A3C5C8513C0E}" type="datetime1">
              <a:rPr lang="en-US" smtClean="0"/>
              <a:t>2/6/2018</a:t>
            </a:fld>
            <a:endParaRPr lang="en-US"/>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2</a:t>
            </a:fld>
            <a:endParaRPr lang="en-US"/>
          </a:p>
        </p:txBody>
      </p:sp>
      <p:sp>
        <p:nvSpPr>
          <p:cNvPr id="9" name="Text Placeholder 8"/>
          <p:cNvSpPr>
            <a:spLocks noGrp="1"/>
          </p:cNvSpPr>
          <p:nvPr>
            <p:ph type="body" sz="quarter" idx="29"/>
          </p:nvPr>
        </p:nvSpPr>
        <p:spPr>
          <a:xfrm>
            <a:off x="6769337" y="3959453"/>
            <a:ext cx="4938936" cy="2214965"/>
          </a:xfrm>
          <a:ln>
            <a:solidFill>
              <a:schemeClr val="accent3">
                <a:lumMod val="50000"/>
              </a:schemeClr>
            </a:solidFill>
          </a:ln>
        </p:spPr>
        <p:txBody>
          <a:bodyPr/>
          <a:lstStyle/>
          <a:p>
            <a:r>
              <a:rPr lang="zh-TW" altLang="en-US" dirty="0">
                <a:latin typeface="微軟正黑體" panose="020B0604030504040204" pitchFamily="34" charset="-120"/>
                <a:ea typeface="微軟正黑體" panose="020B0604030504040204" pitchFamily="34" charset="-120"/>
              </a:rPr>
              <a:t>該工具是用 </a:t>
            </a:r>
            <a:r>
              <a:rPr lang="en-US" altLang="zh-TW" dirty="0">
                <a:latin typeface="微軟正黑體" panose="020B0604030504040204" pitchFamily="34" charset="-120"/>
                <a:ea typeface="微軟正黑體" panose="020B0604030504040204" pitchFamily="34" charset="-120"/>
              </a:rPr>
              <a:t>Java </a:t>
            </a:r>
            <a:r>
              <a:rPr lang="zh-TW" altLang="en-US" dirty="0">
                <a:latin typeface="微軟正黑體" panose="020B0604030504040204" pitchFamily="34" charset="-120"/>
                <a:ea typeface="微軟正黑體" panose="020B0604030504040204" pitchFamily="34" charset="-120"/>
              </a:rPr>
              <a:t>語言編寫的，通過基於模板的框架提供先進的分析技術。該款工具最大的好處就是，用戶無需寫任何代碼。它是作為一個服務提供，而不是一款本地軟體。值得一提的是，該工具在數據挖掘工具榜上位列榜首。</a:t>
            </a:r>
          </a:p>
          <a:p>
            <a:r>
              <a:rPr lang="zh-TW" altLang="en-US" dirty="0">
                <a:latin typeface="微軟正黑體" panose="020B0604030504040204" pitchFamily="34" charset="-120"/>
                <a:ea typeface="微軟正黑體" panose="020B0604030504040204" pitchFamily="34" charset="-120"/>
              </a:rPr>
              <a:t>另外，除了數據挖掘，</a:t>
            </a:r>
            <a:r>
              <a:rPr lang="en-US" altLang="zh-TW" dirty="0">
                <a:latin typeface="微軟正黑體" panose="020B0604030504040204" pitchFamily="34" charset="-120"/>
                <a:ea typeface="微軟正黑體" panose="020B0604030504040204" pitchFamily="34" charset="-120"/>
              </a:rPr>
              <a:t>RapidMiner </a:t>
            </a:r>
            <a:r>
              <a:rPr lang="zh-TW" altLang="en-US" dirty="0">
                <a:latin typeface="微軟正黑體" panose="020B0604030504040204" pitchFamily="34" charset="-120"/>
                <a:ea typeface="微軟正黑體" panose="020B0604030504040204" pitchFamily="34" charset="-120"/>
              </a:rPr>
              <a:t>還提供如數據預處理和可視化、預測分析和統計建模、評估和部署等功能。更厲害的是它還提供來自 </a:t>
            </a:r>
            <a:r>
              <a:rPr lang="en-US" altLang="zh-TW" dirty="0">
                <a:latin typeface="微軟正黑體" panose="020B0604030504040204" pitchFamily="34" charset="-120"/>
                <a:ea typeface="微軟正黑體" panose="020B0604030504040204" pitchFamily="34" charset="-120"/>
              </a:rPr>
              <a:t>WEKA(</a:t>
            </a:r>
            <a:r>
              <a:rPr lang="zh-TW" altLang="en-US" dirty="0">
                <a:latin typeface="微軟正黑體" panose="020B0604030504040204" pitchFamily="34" charset="-120"/>
                <a:ea typeface="微軟正黑體" panose="020B0604030504040204" pitchFamily="34" charset="-120"/>
              </a:rPr>
              <a:t>一種智能分析環境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和 </a:t>
            </a:r>
            <a:r>
              <a:rPr lang="en-US" altLang="zh-TW" dirty="0">
                <a:latin typeface="微軟正黑體" panose="020B0604030504040204" pitchFamily="34" charset="-120"/>
                <a:ea typeface="微軟正黑體" panose="020B0604030504040204" pitchFamily="34" charset="-120"/>
              </a:rPr>
              <a:t>R </a:t>
            </a:r>
            <a:r>
              <a:rPr lang="zh-TW" altLang="en-US" dirty="0">
                <a:latin typeface="微軟正黑體" panose="020B0604030504040204" pitchFamily="34" charset="-120"/>
                <a:ea typeface="微軟正黑體" panose="020B0604030504040204" pitchFamily="34" charset="-120"/>
              </a:rPr>
              <a:t>腳本的學習方案、模型和算法。</a:t>
            </a:r>
          </a:p>
        </p:txBody>
      </p:sp>
      <p:sp>
        <p:nvSpPr>
          <p:cNvPr id="10" name="Text Placeholder 9"/>
          <p:cNvSpPr>
            <a:spLocks noGrp="1"/>
          </p:cNvSpPr>
          <p:nvPr>
            <p:ph type="body" sz="quarter" idx="30"/>
          </p:nvPr>
        </p:nvSpPr>
        <p:spPr>
          <a:xfrm>
            <a:off x="6769337" y="1959914"/>
            <a:ext cx="2899095" cy="673100"/>
          </a:xfrm>
        </p:spPr>
        <p:txBody>
          <a:bodyPr>
            <a:normAutofit/>
          </a:bodyPr>
          <a:lstStyle/>
          <a:p>
            <a:r>
              <a:rPr lang="en-US" sz="2400" b="1" dirty="0">
                <a:latin typeface="微軟正黑體" panose="020B0604030504040204" pitchFamily="34" charset="-120"/>
                <a:ea typeface="微軟正黑體" panose="020B0604030504040204" pitchFamily="34" charset="-120"/>
              </a:rPr>
              <a:t>Rapid</a:t>
            </a:r>
            <a:r>
              <a:rPr lang="zh-TW" altLang="en-US" sz="2400" b="1" dirty="0">
                <a:latin typeface="微軟正黑體" panose="020B0604030504040204" pitchFamily="34" charset="-120"/>
                <a:ea typeface="微軟正黑體" panose="020B0604030504040204" pitchFamily="34" charset="-120"/>
              </a:rPr>
              <a:t> </a:t>
            </a:r>
            <a:r>
              <a:rPr lang="en-US" sz="2400" b="1" dirty="0">
                <a:latin typeface="微軟正黑體" panose="020B0604030504040204" pitchFamily="34" charset="-120"/>
                <a:ea typeface="微軟正黑體" panose="020B0604030504040204" pitchFamily="34" charset="-120"/>
              </a:rPr>
              <a:t>Miner</a:t>
            </a:r>
          </a:p>
        </p:txBody>
      </p:sp>
      <p:sp>
        <p:nvSpPr>
          <p:cNvPr id="11" name="Text Placeholder 10"/>
          <p:cNvSpPr>
            <a:spLocks noGrp="1"/>
          </p:cNvSpPr>
          <p:nvPr>
            <p:ph type="body" sz="quarter" idx="31"/>
          </p:nvPr>
        </p:nvSpPr>
        <p:spPr>
          <a:xfrm>
            <a:off x="6769339" y="2924709"/>
            <a:ext cx="2899096" cy="743049"/>
          </a:xfrm>
        </p:spPr>
        <p:txBody>
          <a:bodyPr>
            <a:normAutofit/>
          </a:bodyPr>
          <a:lstStyle/>
          <a:p>
            <a:r>
              <a:rPr lang="zh-TW" altLang="en-US" sz="2400" b="1" dirty="0">
                <a:latin typeface="微軟正黑體" panose="020B0604030504040204" pitchFamily="34" charset="-120"/>
                <a:ea typeface="微軟正黑體" panose="020B0604030504040204" pitchFamily="34" charset="-120"/>
              </a:rPr>
              <a:t>採礦工具</a:t>
            </a:r>
            <a:endParaRPr lang="en-US" sz="2400" b="1" dirty="0">
              <a:latin typeface="微軟正黑體" panose="020B0604030504040204" pitchFamily="34" charset="-120"/>
              <a:ea typeface="微軟正黑體" panose="020B0604030504040204" pitchFamily="34" charset="-120"/>
            </a:endParaRPr>
          </a:p>
        </p:txBody>
      </p:sp>
      <p:pic>
        <p:nvPicPr>
          <p:cNvPr id="17" name="圖片版面配置區 16">
            <a:extLst>
              <a:ext uri="{FF2B5EF4-FFF2-40B4-BE49-F238E27FC236}">
                <a16:creationId xmlns:a16="http://schemas.microsoft.com/office/drawing/2014/main" id="{27CDD8F8-754E-484C-A2FA-4F628D7A7388}"/>
              </a:ext>
            </a:extLst>
          </p:cNvPr>
          <p:cNvPicPr>
            <a:picLocks noGrp="1" noChangeAspect="1"/>
          </p:cNvPicPr>
          <p:nvPr>
            <p:ph type="pic" sz="quarter" idx="28"/>
          </p:nvPr>
        </p:nvPicPr>
        <p:blipFill>
          <a:blip r:embed="rId3">
            <a:extLst>
              <a:ext uri="{28A0092B-C50C-407E-A947-70E740481C1C}">
                <a14:useLocalDpi xmlns:a14="http://schemas.microsoft.com/office/drawing/2010/main" val="0"/>
              </a:ext>
            </a:extLst>
          </a:blip>
          <a:srcRect l="14220" r="14220"/>
          <a:stretch>
            <a:fillRect/>
          </a:stretch>
        </p:blipFill>
        <p:spPr>
          <a:xfrm>
            <a:off x="842682" y="1825325"/>
            <a:ext cx="5732930" cy="4316829"/>
          </a:xfrm>
          <a:ln w="38100">
            <a:solidFill>
              <a:schemeClr val="accent1"/>
            </a:solidFill>
          </a:ln>
        </p:spPr>
      </p:pic>
    </p:spTree>
    <p:extLst>
      <p:ext uri="{BB962C8B-B14F-4D97-AF65-F5344CB8AC3E}">
        <p14:creationId xmlns:p14="http://schemas.microsoft.com/office/powerpoint/2010/main" val="259003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Rapidminer(</a:t>
            </a:r>
            <a:r>
              <a:rPr lang="zh-TW" altLang="en-US" b="1" dirty="0">
                <a:latin typeface="微軟正黑體" panose="020B0604030504040204" pitchFamily="34" charset="-120"/>
                <a:ea typeface="微軟正黑體" panose="020B0604030504040204" pitchFamily="34" charset="-120"/>
              </a:rPr>
              <a:t>建置步驟</a:t>
            </a:r>
            <a:r>
              <a:rPr lang="en-US" altLang="zh-TW" b="1" dirty="0">
                <a:latin typeface="微軟正黑體" panose="020B0604030504040204" pitchFamily="34" charset="-120"/>
                <a:ea typeface="微軟正黑體" panose="020B0604030504040204" pitchFamily="34" charset="-120"/>
              </a:rPr>
              <a:t>)</a:t>
            </a:r>
            <a:endParaRPr lang="en-US" dirty="0">
              <a:latin typeface="微軟正黑體" panose="020B0604030504040204" pitchFamily="34" charset="-120"/>
              <a:ea typeface="微軟正黑體" panose="020B0604030504040204" pitchFamily="34" charset="-120"/>
            </a:endParaRPr>
          </a:p>
        </p:txBody>
      </p:sp>
      <p:sp>
        <p:nvSpPr>
          <p:cNvPr id="3" name="Date Placeholder 2"/>
          <p:cNvSpPr>
            <a:spLocks noGrp="1"/>
          </p:cNvSpPr>
          <p:nvPr>
            <p:ph type="dt" sz="half" idx="10"/>
          </p:nvPr>
        </p:nvSpPr>
        <p:spPr/>
        <p:txBody>
          <a:bodyPr/>
          <a:lstStyle/>
          <a:p>
            <a:fld id="{235B5E37-D985-47BA-AEA9-A3909D1CD528}" type="datetime1">
              <a:rPr lang="en-US" smtClean="0"/>
              <a:t>2/6/2018</a:t>
            </a:fld>
            <a:endParaRPr lang="en-US"/>
          </a:p>
        </p:txBody>
      </p:sp>
      <p:sp>
        <p:nvSpPr>
          <p:cNvPr id="5" name="Slide Number Placeholder 4"/>
          <p:cNvSpPr>
            <a:spLocks noGrp="1"/>
          </p:cNvSpPr>
          <p:nvPr>
            <p:ph type="sldNum" sz="quarter" idx="12"/>
          </p:nvPr>
        </p:nvSpPr>
        <p:spPr/>
        <p:txBody>
          <a:bodyPr/>
          <a:lstStyle/>
          <a:p>
            <a:fld id="{6E18DBF4-37B7-4C4F-9728-A1C100B177EE}" type="slidenum">
              <a:rPr lang="en-US" smtClean="0"/>
              <a:pPr/>
              <a:t>3</a:t>
            </a:fld>
            <a:endParaRPr lang="en-US"/>
          </a:p>
        </p:txBody>
      </p:sp>
      <p:sp>
        <p:nvSpPr>
          <p:cNvPr id="16" name="Text Placeholder 15"/>
          <p:cNvSpPr>
            <a:spLocks noGrp="1"/>
          </p:cNvSpPr>
          <p:nvPr>
            <p:ph type="body" sz="quarter" idx="26"/>
          </p:nvPr>
        </p:nvSpPr>
        <p:spPr>
          <a:xfrm>
            <a:off x="4038600" y="1699007"/>
            <a:ext cx="2057400" cy="1957636"/>
          </a:xfrm>
        </p:spPr>
        <p:txBody>
          <a:bodyPr>
            <a:normAutofit/>
          </a:bodyPr>
          <a:lstStyle/>
          <a:p>
            <a:pPr marL="342900" indent="-342900" algn="l">
              <a:lnSpc>
                <a:spcPct val="150000"/>
              </a:lnSpc>
              <a:buAutoNum type="arabicPeriod"/>
            </a:pPr>
            <a:r>
              <a:rPr lang="zh-TW" altLang="en-US" sz="1600" b="1" dirty="0">
                <a:latin typeface="微軟正黑體" panose="020B0604030504040204" pitchFamily="34" charset="-120"/>
                <a:ea typeface="微軟正黑體" panose="020B0604030504040204" pitchFamily="34" charset="-120"/>
              </a:rPr>
              <a:t>安裝</a:t>
            </a:r>
            <a:r>
              <a:rPr lang="en-US" altLang="zh-TW" sz="1600" b="1" dirty="0">
                <a:latin typeface="微軟正黑體" panose="020B0604030504040204" pitchFamily="34" charset="-120"/>
                <a:ea typeface="微軟正黑體" panose="020B0604030504040204" pitchFamily="34" charset="-120"/>
              </a:rPr>
              <a:t>Rapid Miner</a:t>
            </a:r>
            <a:r>
              <a:rPr lang="zh-TW" altLang="en-US"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rPr>
              <a:t>Studio</a:t>
            </a:r>
          </a:p>
          <a:p>
            <a:pPr algn="l">
              <a:lnSpc>
                <a:spcPct val="150000"/>
              </a:lnSpc>
            </a:pPr>
            <a:r>
              <a:rPr lang="zh-TW" altLang="en-US"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rPr>
              <a:t>-&gt; </a:t>
            </a:r>
            <a:r>
              <a:rPr lang="zh-TW" altLang="en-US" sz="1600" b="1" dirty="0">
                <a:latin typeface="微軟正黑體" panose="020B0604030504040204" pitchFamily="34" charset="-120"/>
                <a:ea typeface="微軟正黑體" panose="020B0604030504040204" pitchFamily="34" charset="-120"/>
              </a:rPr>
              <a:t>按</a:t>
            </a:r>
            <a:r>
              <a:rPr lang="en-US" altLang="zh-TW" sz="1600" b="1" dirty="0">
                <a:solidFill>
                  <a:schemeClr val="accent2">
                    <a:lumMod val="20000"/>
                    <a:lumOff val="80000"/>
                  </a:schemeClr>
                </a:solidFill>
                <a:latin typeface="微軟正黑體" panose="020B0604030504040204" pitchFamily="34" charset="-120"/>
                <a:ea typeface="微軟正黑體" panose="020B0604030504040204" pitchFamily="34" charset="-120"/>
              </a:rPr>
              <a:t>(</a:t>
            </a:r>
            <a:r>
              <a:rPr lang="en-US" altLang="zh-TW" sz="1600" b="1" dirty="0">
                <a:solidFill>
                  <a:schemeClr val="accent2">
                    <a:lumMod val="20000"/>
                    <a:lumOff val="80000"/>
                  </a:schemeClr>
                </a:solidFill>
                <a:latin typeface="微軟正黑體" panose="020B0604030504040204" pitchFamily="34" charset="-120"/>
                <a:ea typeface="微軟正黑體" panose="020B0604030504040204" pitchFamily="34" charset="-120"/>
                <a:hlinkClick r:id="rId3"/>
              </a:rPr>
              <a:t>HERE</a:t>
            </a:r>
            <a:r>
              <a:rPr lang="zh-TW" altLang="en-US" sz="1600" b="1" dirty="0">
                <a:solidFill>
                  <a:schemeClr val="accent2">
                    <a:lumMod val="20000"/>
                    <a:lumOff val="80000"/>
                  </a:schemeClr>
                </a:solidFill>
                <a:latin typeface="微軟正黑體" panose="020B0604030504040204" pitchFamily="34" charset="-120"/>
                <a:ea typeface="微軟正黑體" panose="020B0604030504040204" pitchFamily="34" charset="-120"/>
              </a:rPr>
              <a:t> </a:t>
            </a:r>
            <a:r>
              <a:rPr lang="en-US" altLang="zh-TW" sz="1600" b="1" dirty="0">
                <a:solidFill>
                  <a:schemeClr val="accent2">
                    <a:lumMod val="20000"/>
                    <a:lumOff val="80000"/>
                  </a:schemeClr>
                </a:solidFill>
                <a:latin typeface="微軟正黑體" panose="020B0604030504040204" pitchFamily="34" charset="-120"/>
                <a:ea typeface="微軟正黑體" panose="020B0604030504040204" pitchFamily="34" charset="-120"/>
              </a:rPr>
              <a:t>)</a:t>
            </a:r>
          </a:p>
        </p:txBody>
      </p:sp>
      <p:sp>
        <p:nvSpPr>
          <p:cNvPr id="18" name="Text Placeholder 17"/>
          <p:cNvSpPr>
            <a:spLocks noGrp="1"/>
          </p:cNvSpPr>
          <p:nvPr>
            <p:ph type="body" sz="quarter" idx="28"/>
          </p:nvPr>
        </p:nvSpPr>
        <p:spPr>
          <a:xfrm>
            <a:off x="9956801" y="1534602"/>
            <a:ext cx="1970156" cy="2226365"/>
          </a:xfrm>
        </p:spPr>
        <p:txBody>
          <a:bodyPr>
            <a:noAutofit/>
          </a:bodyPr>
          <a:lstStyle/>
          <a:p>
            <a:r>
              <a:rPr lang="en-US" sz="1600" b="1" dirty="0">
                <a:latin typeface="微軟正黑體" panose="020B0604030504040204" pitchFamily="34" charset="-120"/>
                <a:ea typeface="微軟正黑體" panose="020B0604030504040204" pitchFamily="34" charset="-120"/>
              </a:rPr>
              <a:t>2. </a:t>
            </a:r>
            <a:r>
              <a:rPr lang="zh-TW" altLang="en-US" sz="1600" b="1" dirty="0">
                <a:latin typeface="微軟正黑體" panose="020B0604030504040204" pitchFamily="34" charset="-120"/>
                <a:ea typeface="微軟正黑體" panose="020B0604030504040204" pitchFamily="34" charset="-120"/>
              </a:rPr>
              <a:t>安裝完畢</a:t>
            </a:r>
            <a:r>
              <a:rPr lang="en-US" sz="1600" b="1" dirty="0">
                <a:latin typeface="微軟正黑體" panose="020B0604030504040204" pitchFamily="34" charset="-120"/>
                <a:ea typeface="微軟正黑體" panose="020B0604030504040204" pitchFamily="34" charset="-120"/>
              </a:rPr>
              <a:t> </a:t>
            </a:r>
          </a:p>
          <a:p>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第一次安裝者必須填進入畫面的帳號和</a:t>
            </a:r>
            <a:r>
              <a:rPr lang="en-US" altLang="zh-TW" sz="1600" b="1" dirty="0">
                <a:latin typeface="微軟正黑體" panose="020B0604030504040204" pitchFamily="34" charset="-120"/>
                <a:ea typeface="微軟正黑體" panose="020B0604030504040204" pitchFamily="34" charset="-120"/>
              </a:rPr>
              <a:t>E-mail</a:t>
            </a:r>
            <a:r>
              <a:rPr lang="zh-TW" altLang="en-US" sz="1600" b="1" dirty="0">
                <a:latin typeface="微軟正黑體" panose="020B0604030504040204" pitchFamily="34" charset="-120"/>
                <a:ea typeface="微軟正黑體" panose="020B0604030504040204" pitchFamily="34" charset="-120"/>
              </a:rPr>
              <a:t>信箱</a:t>
            </a:r>
            <a:r>
              <a:rPr lang="en-US" altLang="zh-TW" sz="1600" b="1" dirty="0">
                <a:latin typeface="微軟正黑體" panose="020B0604030504040204" pitchFamily="34" charset="-120"/>
                <a:ea typeface="微軟正黑體" panose="020B0604030504040204" pitchFamily="34" charset="-120"/>
              </a:rPr>
              <a:t>)</a:t>
            </a:r>
          </a:p>
          <a:p>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一個人有</a:t>
            </a:r>
            <a:r>
              <a:rPr lang="en-US" altLang="zh-TW" sz="1600" b="1" dirty="0">
                <a:latin typeface="微軟正黑體" panose="020B0604030504040204" pitchFamily="34" charset="-120"/>
                <a:ea typeface="微軟正黑體" panose="020B0604030504040204" pitchFamily="34" charset="-120"/>
              </a:rPr>
              <a:t>10,000rows</a:t>
            </a:r>
            <a:r>
              <a:rPr lang="zh-TW" altLang="en-US" sz="1600" b="1" dirty="0">
                <a:latin typeface="微軟正黑體" panose="020B0604030504040204" pitchFamily="34" charset="-120"/>
                <a:ea typeface="微軟正黑體" panose="020B0604030504040204" pitchFamily="34" charset="-120"/>
              </a:rPr>
              <a:t>的免費部分，推薦一個人增加</a:t>
            </a:r>
            <a:r>
              <a:rPr lang="en-US" altLang="zh-TW" sz="1600" b="1" dirty="0">
                <a:latin typeface="微軟正黑體" panose="020B0604030504040204" pitchFamily="34" charset="-120"/>
                <a:ea typeface="微軟正黑體" panose="020B0604030504040204" pitchFamily="34" charset="-120"/>
              </a:rPr>
              <a:t>40,000rows)</a:t>
            </a:r>
            <a:endParaRPr lang="en-US" sz="1600" b="1" dirty="0">
              <a:latin typeface="微軟正黑體" panose="020B0604030504040204" pitchFamily="34" charset="-120"/>
              <a:ea typeface="微軟正黑體" panose="020B0604030504040204" pitchFamily="34" charset="-120"/>
            </a:endParaRPr>
          </a:p>
        </p:txBody>
      </p:sp>
      <p:sp>
        <p:nvSpPr>
          <p:cNvPr id="20" name="Text Placeholder 19"/>
          <p:cNvSpPr>
            <a:spLocks noGrp="1"/>
          </p:cNvSpPr>
          <p:nvPr>
            <p:ph type="body" sz="quarter" idx="30"/>
          </p:nvPr>
        </p:nvSpPr>
        <p:spPr/>
        <p:txBody>
          <a:bodyPr>
            <a:normAutofit/>
          </a:bodyPr>
          <a:lstStyle/>
          <a:p>
            <a:pPr>
              <a:lnSpc>
                <a:spcPct val="150000"/>
              </a:lnSpc>
            </a:pPr>
            <a:r>
              <a:rPr lang="en-US" sz="1600" b="1" dirty="0">
                <a:latin typeface="微軟正黑體" panose="020B0604030504040204" pitchFamily="34" charset="-120"/>
                <a:ea typeface="微軟正黑體" panose="020B0604030504040204" pitchFamily="34" charset="-120"/>
              </a:rPr>
              <a:t>4. </a:t>
            </a:r>
            <a:r>
              <a:rPr lang="zh-TW" altLang="en-US" sz="1600" b="1" dirty="0">
                <a:latin typeface="微軟正黑體" panose="020B0604030504040204" pitchFamily="34" charset="-120"/>
                <a:ea typeface="微軟正黑體" panose="020B0604030504040204" pitchFamily="34" charset="-120"/>
              </a:rPr>
              <a:t>右手邊為</a:t>
            </a:r>
            <a:r>
              <a:rPr lang="en-US" altLang="zh-TW" sz="1600" b="1" dirty="0">
                <a:latin typeface="微軟正黑體" panose="020B0604030504040204" pitchFamily="34" charset="-120"/>
                <a:ea typeface="微軟正黑體" panose="020B0604030504040204" pitchFamily="34" charset="-120"/>
              </a:rPr>
              <a:t>Studio</a:t>
            </a:r>
            <a:r>
              <a:rPr lang="zh-TW" altLang="en-US" sz="1600" b="1" dirty="0">
                <a:latin typeface="微軟正黑體" panose="020B0604030504040204" pitchFamily="34" charset="-120"/>
                <a:ea typeface="微軟正黑體" panose="020B0604030504040204" pitchFamily="34" charset="-120"/>
              </a:rPr>
              <a:t>裡面的環境</a:t>
            </a:r>
            <a:endParaRPr lang="en-US" sz="1600" b="1" dirty="0">
              <a:latin typeface="微軟正黑體" panose="020B0604030504040204" pitchFamily="34" charset="-120"/>
              <a:ea typeface="微軟正黑體" panose="020B0604030504040204" pitchFamily="34" charset="-120"/>
            </a:endParaRPr>
          </a:p>
        </p:txBody>
      </p:sp>
      <p:sp>
        <p:nvSpPr>
          <p:cNvPr id="22" name="Text Placeholder 21"/>
          <p:cNvSpPr>
            <a:spLocks noGrp="1"/>
          </p:cNvSpPr>
          <p:nvPr>
            <p:ph type="body" sz="quarter" idx="32"/>
          </p:nvPr>
        </p:nvSpPr>
        <p:spPr/>
        <p:txBody>
          <a:bodyPr>
            <a:normAutofit/>
          </a:bodyPr>
          <a:lstStyle/>
          <a:p>
            <a:pPr>
              <a:lnSpc>
                <a:spcPct val="150000"/>
              </a:lnSpc>
            </a:pPr>
            <a:r>
              <a:rPr lang="en-US" sz="1600" b="1" dirty="0">
                <a:latin typeface="微軟正黑體" panose="020B0604030504040204" pitchFamily="34" charset="-120"/>
                <a:ea typeface="微軟正黑體" panose="020B0604030504040204" pitchFamily="34" charset="-120"/>
              </a:rPr>
              <a:t>3. </a:t>
            </a:r>
            <a:r>
              <a:rPr lang="zh-TW" altLang="en-US" sz="1600" b="1" dirty="0">
                <a:latin typeface="微軟正黑體" panose="020B0604030504040204" pitchFamily="34" charset="-120"/>
                <a:ea typeface="微軟正黑體" panose="020B0604030504040204" pitchFamily="34" charset="-120"/>
              </a:rPr>
              <a:t>進入</a:t>
            </a:r>
            <a:r>
              <a:rPr lang="en-US" altLang="zh-TW" sz="1600" b="1" dirty="0">
                <a:latin typeface="微軟正黑體" panose="020B0604030504040204" pitchFamily="34" charset="-120"/>
                <a:ea typeface="微軟正黑體" panose="020B0604030504040204" pitchFamily="34" charset="-120"/>
              </a:rPr>
              <a:t>Studio</a:t>
            </a:r>
            <a:r>
              <a:rPr lang="zh-TW" altLang="en-US" sz="1600" b="1" dirty="0">
                <a:latin typeface="微軟正黑體" panose="020B0604030504040204" pitchFamily="34" charset="-120"/>
                <a:ea typeface="微軟正黑體" panose="020B0604030504040204" pitchFamily="34" charset="-120"/>
              </a:rPr>
              <a:t>，並開啟一個新的</a:t>
            </a:r>
            <a:r>
              <a:rPr lang="en-US" altLang="zh-TW" sz="1600" b="1" dirty="0">
                <a:latin typeface="微軟正黑體" panose="020B0604030504040204" pitchFamily="34" charset="-120"/>
                <a:ea typeface="微軟正黑體" panose="020B0604030504040204" pitchFamily="34" charset="-120"/>
              </a:rPr>
              <a:t>PROCESS(</a:t>
            </a:r>
            <a:r>
              <a:rPr lang="zh-TW" altLang="en-US" sz="1600" b="1" dirty="0">
                <a:latin typeface="微軟正黑體" panose="020B0604030504040204" pitchFamily="34" charset="-120"/>
                <a:ea typeface="微軟正黑體" panose="020B0604030504040204" pitchFamily="34" charset="-120"/>
              </a:rPr>
              <a:t>第一次使用時</a:t>
            </a:r>
            <a:r>
              <a:rPr lang="en-US" altLang="zh-TW" sz="1600" b="1" dirty="0">
                <a:latin typeface="微軟正黑體" panose="020B0604030504040204" pitchFamily="34" charset="-120"/>
                <a:ea typeface="微軟正黑體" panose="020B0604030504040204" pitchFamily="34" charset="-120"/>
              </a:rPr>
              <a:t>)</a:t>
            </a:r>
            <a:endParaRPr lang="en-US" sz="1600" b="1" dirty="0">
              <a:latin typeface="微軟正黑體" panose="020B0604030504040204" pitchFamily="34" charset="-120"/>
              <a:ea typeface="微軟正黑體" panose="020B0604030504040204" pitchFamily="34" charset="-120"/>
            </a:endParaRPr>
          </a:p>
        </p:txBody>
      </p:sp>
      <p:pic>
        <p:nvPicPr>
          <p:cNvPr id="10" name="圖片版面配置區 9">
            <a:extLst>
              <a:ext uri="{FF2B5EF4-FFF2-40B4-BE49-F238E27FC236}">
                <a16:creationId xmlns:a16="http://schemas.microsoft.com/office/drawing/2014/main" id="{6F0CA61E-EE83-44A0-9D07-D60D5AC7B9A2}"/>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1305" r="27102"/>
          <a:stretch/>
        </p:blipFill>
        <p:spPr>
          <a:xfrm>
            <a:off x="485759" y="1698832"/>
            <a:ext cx="3552841" cy="1957811"/>
          </a:xfrm>
          <a:ln w="38100">
            <a:solidFill>
              <a:schemeClr val="bg2">
                <a:lumMod val="75000"/>
              </a:schemeClr>
            </a:solidFill>
          </a:ln>
        </p:spPr>
      </p:pic>
      <p:pic>
        <p:nvPicPr>
          <p:cNvPr id="23" name="圖片版面配置區 22">
            <a:extLst>
              <a:ext uri="{FF2B5EF4-FFF2-40B4-BE49-F238E27FC236}">
                <a16:creationId xmlns:a16="http://schemas.microsoft.com/office/drawing/2014/main" id="{2FAE465B-FA9D-4B6F-8161-34A3D4B5FC85}"/>
              </a:ext>
            </a:extLst>
          </p:cNvPr>
          <p:cNvPicPr>
            <a:picLocks noGrp="1" noChangeAspect="1"/>
          </p:cNvPicPr>
          <p:nvPr>
            <p:ph type="pic" sz="quarter" idx="29"/>
          </p:nvPr>
        </p:nvPicPr>
        <p:blipFill>
          <a:blip r:embed="rId5">
            <a:extLst>
              <a:ext uri="{28A0092B-C50C-407E-A947-70E740481C1C}">
                <a14:useLocalDpi xmlns:a14="http://schemas.microsoft.com/office/drawing/2010/main" val="0"/>
              </a:ext>
            </a:extLst>
          </a:blip>
          <a:srcRect l="2000" r="2000"/>
          <a:stretch>
            <a:fillRect/>
          </a:stretch>
        </p:blipFill>
        <p:spPr>
          <a:xfrm>
            <a:off x="2238358" y="3865508"/>
            <a:ext cx="3928081" cy="2164589"/>
          </a:xfrm>
          <a:ln w="38100">
            <a:solidFill>
              <a:schemeClr val="bg2">
                <a:lumMod val="75000"/>
              </a:schemeClr>
            </a:solidFill>
          </a:ln>
        </p:spPr>
      </p:pic>
      <p:pic>
        <p:nvPicPr>
          <p:cNvPr id="12" name="圖片版面配置區 11">
            <a:extLst>
              <a:ext uri="{FF2B5EF4-FFF2-40B4-BE49-F238E27FC236}">
                <a16:creationId xmlns:a16="http://schemas.microsoft.com/office/drawing/2014/main" id="{68D0A195-0004-4252-A919-4AB419A6D3CD}"/>
              </a:ext>
            </a:extLst>
          </p:cNvPr>
          <p:cNvPicPr>
            <a:picLocks noGrp="1" noChangeAspect="1"/>
          </p:cNvPicPr>
          <p:nvPr>
            <p:ph type="pic" sz="quarter" idx="27"/>
          </p:nvPr>
        </p:nvPicPr>
        <p:blipFill rotWithShape="1">
          <a:blip r:embed="rId6">
            <a:extLst>
              <a:ext uri="{28A0092B-C50C-407E-A947-70E740481C1C}">
                <a14:useLocalDpi xmlns:a14="http://schemas.microsoft.com/office/drawing/2010/main" val="0"/>
              </a:ext>
            </a:extLst>
          </a:blip>
          <a:srcRect l="-89" t="-449" r="89" b="29782"/>
          <a:stretch/>
        </p:blipFill>
        <p:spPr>
          <a:xfrm>
            <a:off x="6400800" y="1698832"/>
            <a:ext cx="3552841" cy="1957811"/>
          </a:xfrm>
          <a:ln w="38100">
            <a:solidFill>
              <a:schemeClr val="bg2">
                <a:lumMod val="75000"/>
              </a:schemeClr>
            </a:solidFill>
          </a:ln>
        </p:spPr>
      </p:pic>
      <p:pic>
        <p:nvPicPr>
          <p:cNvPr id="19" name="圖片版面配置區 18">
            <a:extLst>
              <a:ext uri="{FF2B5EF4-FFF2-40B4-BE49-F238E27FC236}">
                <a16:creationId xmlns:a16="http://schemas.microsoft.com/office/drawing/2014/main" id="{A033C832-4BC4-4105-BA17-9A0B0C9CB94F}"/>
              </a:ext>
            </a:extLst>
          </p:cNvPr>
          <p:cNvPicPr>
            <a:picLocks noGrp="1" noChangeAspect="1"/>
          </p:cNvPicPr>
          <p:nvPr>
            <p:ph type="pic" sz="quarter" idx="31"/>
          </p:nvPr>
        </p:nvPicPr>
        <p:blipFill>
          <a:blip r:embed="rId7">
            <a:extLst>
              <a:ext uri="{28A0092B-C50C-407E-A947-70E740481C1C}">
                <a14:useLocalDpi xmlns:a14="http://schemas.microsoft.com/office/drawing/2010/main" val="0"/>
              </a:ext>
            </a:extLst>
          </a:blip>
          <a:stretch>
            <a:fillRect/>
          </a:stretch>
        </p:blipFill>
        <p:spPr>
          <a:xfrm>
            <a:off x="8153400" y="3865508"/>
            <a:ext cx="3271186" cy="2391739"/>
          </a:xfrm>
          <a:ln w="38100">
            <a:solidFill>
              <a:schemeClr val="bg2">
                <a:lumMod val="75000"/>
              </a:schemeClr>
            </a:solidFill>
          </a:ln>
        </p:spPr>
      </p:pic>
      <p:sp>
        <p:nvSpPr>
          <p:cNvPr id="24" name="Freeform 507">
            <a:extLst>
              <a:ext uri="{FF2B5EF4-FFF2-40B4-BE49-F238E27FC236}">
                <a16:creationId xmlns:a16="http://schemas.microsoft.com/office/drawing/2014/main" id="{0A09648A-5F77-4B1D-88A5-3CD6B6B782F3}"/>
              </a:ext>
            </a:extLst>
          </p:cNvPr>
          <p:cNvSpPr/>
          <p:nvPr/>
        </p:nvSpPr>
        <p:spPr>
          <a:xfrm>
            <a:off x="5791201" y="2373113"/>
            <a:ext cx="840599" cy="462787"/>
          </a:xfrm>
          <a:custGeom>
            <a:avLst/>
            <a:gdLst/>
            <a:ahLst/>
            <a:cxnLst/>
            <a:rect l="l" t="t" r="r" b="b"/>
            <a:pathLst>
              <a:path w="486795" h="216341">
                <a:moveTo>
                  <a:pt x="371083" y="84"/>
                </a:moveTo>
                <a:cubicBezTo>
                  <a:pt x="372726" y="319"/>
                  <a:pt x="374299" y="1047"/>
                  <a:pt x="375801" y="2267"/>
                </a:cubicBezTo>
                <a:lnTo>
                  <a:pt x="483978" y="100866"/>
                </a:lnTo>
                <a:cubicBezTo>
                  <a:pt x="485856" y="102744"/>
                  <a:pt x="486795" y="104904"/>
                  <a:pt x="486795" y="107345"/>
                </a:cubicBezTo>
                <a:cubicBezTo>
                  <a:pt x="486795" y="109975"/>
                  <a:pt x="485856" y="112228"/>
                  <a:pt x="483978" y="114106"/>
                </a:cubicBezTo>
                <a:lnTo>
                  <a:pt x="375801" y="213832"/>
                </a:lnTo>
                <a:cubicBezTo>
                  <a:pt x="372796" y="216461"/>
                  <a:pt x="369509" y="217025"/>
                  <a:pt x="365941" y="215522"/>
                </a:cubicBezTo>
                <a:cubicBezTo>
                  <a:pt x="362373" y="213832"/>
                  <a:pt x="360589" y="211109"/>
                  <a:pt x="360589" y="207352"/>
                </a:cubicBezTo>
                <a:lnTo>
                  <a:pt x="360589" y="144249"/>
                </a:lnTo>
                <a:lnTo>
                  <a:pt x="9014" y="144249"/>
                </a:lnTo>
                <a:cubicBezTo>
                  <a:pt x="6385" y="144249"/>
                  <a:pt x="4225" y="143404"/>
                  <a:pt x="2535" y="141714"/>
                </a:cubicBezTo>
                <a:cubicBezTo>
                  <a:pt x="845" y="140024"/>
                  <a:pt x="0" y="137864"/>
                  <a:pt x="0" y="135235"/>
                </a:cubicBezTo>
                <a:lnTo>
                  <a:pt x="0" y="81146"/>
                </a:lnTo>
                <a:cubicBezTo>
                  <a:pt x="0" y="78517"/>
                  <a:pt x="845" y="76357"/>
                  <a:pt x="2535" y="74667"/>
                </a:cubicBezTo>
                <a:cubicBezTo>
                  <a:pt x="4225" y="72977"/>
                  <a:pt x="6385" y="72132"/>
                  <a:pt x="9014" y="72132"/>
                </a:cubicBezTo>
                <a:lnTo>
                  <a:pt x="360589" y="72132"/>
                </a:lnTo>
                <a:lnTo>
                  <a:pt x="360589" y="9029"/>
                </a:lnTo>
                <a:cubicBezTo>
                  <a:pt x="360589" y="5085"/>
                  <a:pt x="362373" y="2361"/>
                  <a:pt x="365941" y="859"/>
                </a:cubicBezTo>
                <a:cubicBezTo>
                  <a:pt x="367725" y="108"/>
                  <a:pt x="369439" y="-151"/>
                  <a:pt x="371083" y="8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Freeform 507">
            <a:extLst>
              <a:ext uri="{FF2B5EF4-FFF2-40B4-BE49-F238E27FC236}">
                <a16:creationId xmlns:a16="http://schemas.microsoft.com/office/drawing/2014/main" id="{A5C113BD-C95C-4452-9842-2A2699AD68F6}"/>
              </a:ext>
            </a:extLst>
          </p:cNvPr>
          <p:cNvSpPr/>
          <p:nvPr/>
        </p:nvSpPr>
        <p:spPr>
          <a:xfrm rot="5400000">
            <a:off x="9067587" y="3581005"/>
            <a:ext cx="840599" cy="462787"/>
          </a:xfrm>
          <a:custGeom>
            <a:avLst/>
            <a:gdLst/>
            <a:ahLst/>
            <a:cxnLst/>
            <a:rect l="l" t="t" r="r" b="b"/>
            <a:pathLst>
              <a:path w="486795" h="216341">
                <a:moveTo>
                  <a:pt x="371083" y="84"/>
                </a:moveTo>
                <a:cubicBezTo>
                  <a:pt x="372726" y="319"/>
                  <a:pt x="374299" y="1047"/>
                  <a:pt x="375801" y="2267"/>
                </a:cubicBezTo>
                <a:lnTo>
                  <a:pt x="483978" y="100866"/>
                </a:lnTo>
                <a:cubicBezTo>
                  <a:pt x="485856" y="102744"/>
                  <a:pt x="486795" y="104904"/>
                  <a:pt x="486795" y="107345"/>
                </a:cubicBezTo>
                <a:cubicBezTo>
                  <a:pt x="486795" y="109975"/>
                  <a:pt x="485856" y="112228"/>
                  <a:pt x="483978" y="114106"/>
                </a:cubicBezTo>
                <a:lnTo>
                  <a:pt x="375801" y="213832"/>
                </a:lnTo>
                <a:cubicBezTo>
                  <a:pt x="372796" y="216461"/>
                  <a:pt x="369509" y="217025"/>
                  <a:pt x="365941" y="215522"/>
                </a:cubicBezTo>
                <a:cubicBezTo>
                  <a:pt x="362373" y="213832"/>
                  <a:pt x="360589" y="211109"/>
                  <a:pt x="360589" y="207352"/>
                </a:cubicBezTo>
                <a:lnTo>
                  <a:pt x="360589" y="144249"/>
                </a:lnTo>
                <a:lnTo>
                  <a:pt x="9014" y="144249"/>
                </a:lnTo>
                <a:cubicBezTo>
                  <a:pt x="6385" y="144249"/>
                  <a:pt x="4225" y="143404"/>
                  <a:pt x="2535" y="141714"/>
                </a:cubicBezTo>
                <a:cubicBezTo>
                  <a:pt x="845" y="140024"/>
                  <a:pt x="0" y="137864"/>
                  <a:pt x="0" y="135235"/>
                </a:cubicBezTo>
                <a:lnTo>
                  <a:pt x="0" y="81146"/>
                </a:lnTo>
                <a:cubicBezTo>
                  <a:pt x="0" y="78517"/>
                  <a:pt x="845" y="76357"/>
                  <a:pt x="2535" y="74667"/>
                </a:cubicBezTo>
                <a:cubicBezTo>
                  <a:pt x="4225" y="72977"/>
                  <a:pt x="6385" y="72132"/>
                  <a:pt x="9014" y="72132"/>
                </a:cubicBezTo>
                <a:lnTo>
                  <a:pt x="360589" y="72132"/>
                </a:lnTo>
                <a:lnTo>
                  <a:pt x="360589" y="9029"/>
                </a:lnTo>
                <a:cubicBezTo>
                  <a:pt x="360589" y="5085"/>
                  <a:pt x="362373" y="2361"/>
                  <a:pt x="365941" y="859"/>
                </a:cubicBezTo>
                <a:cubicBezTo>
                  <a:pt x="367725" y="108"/>
                  <a:pt x="369439" y="-151"/>
                  <a:pt x="371083" y="8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507">
            <a:extLst>
              <a:ext uri="{FF2B5EF4-FFF2-40B4-BE49-F238E27FC236}">
                <a16:creationId xmlns:a16="http://schemas.microsoft.com/office/drawing/2014/main" id="{F54780D7-B909-496E-915F-594AE0D730F4}"/>
              </a:ext>
            </a:extLst>
          </p:cNvPr>
          <p:cNvSpPr/>
          <p:nvPr/>
        </p:nvSpPr>
        <p:spPr>
          <a:xfrm rot="10800000">
            <a:off x="5791200" y="5403783"/>
            <a:ext cx="840599" cy="462787"/>
          </a:xfrm>
          <a:custGeom>
            <a:avLst/>
            <a:gdLst/>
            <a:ahLst/>
            <a:cxnLst/>
            <a:rect l="l" t="t" r="r" b="b"/>
            <a:pathLst>
              <a:path w="486795" h="216341">
                <a:moveTo>
                  <a:pt x="371083" y="84"/>
                </a:moveTo>
                <a:cubicBezTo>
                  <a:pt x="372726" y="319"/>
                  <a:pt x="374299" y="1047"/>
                  <a:pt x="375801" y="2267"/>
                </a:cubicBezTo>
                <a:lnTo>
                  <a:pt x="483978" y="100866"/>
                </a:lnTo>
                <a:cubicBezTo>
                  <a:pt x="485856" y="102744"/>
                  <a:pt x="486795" y="104904"/>
                  <a:pt x="486795" y="107345"/>
                </a:cubicBezTo>
                <a:cubicBezTo>
                  <a:pt x="486795" y="109975"/>
                  <a:pt x="485856" y="112228"/>
                  <a:pt x="483978" y="114106"/>
                </a:cubicBezTo>
                <a:lnTo>
                  <a:pt x="375801" y="213832"/>
                </a:lnTo>
                <a:cubicBezTo>
                  <a:pt x="372796" y="216461"/>
                  <a:pt x="369509" y="217025"/>
                  <a:pt x="365941" y="215522"/>
                </a:cubicBezTo>
                <a:cubicBezTo>
                  <a:pt x="362373" y="213832"/>
                  <a:pt x="360589" y="211109"/>
                  <a:pt x="360589" y="207352"/>
                </a:cubicBezTo>
                <a:lnTo>
                  <a:pt x="360589" y="144249"/>
                </a:lnTo>
                <a:lnTo>
                  <a:pt x="9014" y="144249"/>
                </a:lnTo>
                <a:cubicBezTo>
                  <a:pt x="6385" y="144249"/>
                  <a:pt x="4225" y="143404"/>
                  <a:pt x="2535" y="141714"/>
                </a:cubicBezTo>
                <a:cubicBezTo>
                  <a:pt x="845" y="140024"/>
                  <a:pt x="0" y="137864"/>
                  <a:pt x="0" y="135235"/>
                </a:cubicBezTo>
                <a:lnTo>
                  <a:pt x="0" y="81146"/>
                </a:lnTo>
                <a:cubicBezTo>
                  <a:pt x="0" y="78517"/>
                  <a:pt x="845" y="76357"/>
                  <a:pt x="2535" y="74667"/>
                </a:cubicBezTo>
                <a:cubicBezTo>
                  <a:pt x="4225" y="72977"/>
                  <a:pt x="6385" y="72132"/>
                  <a:pt x="9014" y="72132"/>
                </a:cubicBezTo>
                <a:lnTo>
                  <a:pt x="360589" y="72132"/>
                </a:lnTo>
                <a:lnTo>
                  <a:pt x="360589" y="9029"/>
                </a:lnTo>
                <a:cubicBezTo>
                  <a:pt x="360589" y="5085"/>
                  <a:pt x="362373" y="2361"/>
                  <a:pt x="365941" y="859"/>
                </a:cubicBezTo>
                <a:cubicBezTo>
                  <a:pt x="367725" y="108"/>
                  <a:pt x="369439" y="-151"/>
                  <a:pt x="371083" y="8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75092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Rapidminer</a:t>
            </a:r>
            <a:r>
              <a:rPr lang="zh-TW" altLang="en-US" b="1" dirty="0">
                <a:latin typeface="微軟正黑體" panose="020B0604030504040204" pitchFamily="34" charset="-120"/>
                <a:ea typeface="微軟正黑體" panose="020B0604030504040204" pitchFamily="34" charset="-120"/>
              </a:rPr>
              <a:t>基本操作</a:t>
            </a:r>
            <a:endParaRPr lang="en-US" b="1" dirty="0">
              <a:latin typeface="微軟正黑體" panose="020B0604030504040204" pitchFamily="34" charset="-120"/>
              <a:ea typeface="微軟正黑體" panose="020B0604030504040204" pitchFamily="34" charset="-120"/>
            </a:endParaRPr>
          </a:p>
        </p:txBody>
      </p:sp>
      <p:sp>
        <p:nvSpPr>
          <p:cNvPr id="16" name="Text Placeholder 15"/>
          <p:cNvSpPr>
            <a:spLocks noGrp="1"/>
          </p:cNvSpPr>
          <p:nvPr>
            <p:ph type="body" sz="quarter" idx="26"/>
          </p:nvPr>
        </p:nvSpPr>
        <p:spPr/>
        <p:txBody>
          <a:bodyPr/>
          <a:lstStyle/>
          <a:p>
            <a:r>
              <a:rPr lang="zh-TW" altLang="en-US" b="1" dirty="0"/>
              <a:t>開啟一個新的</a:t>
            </a:r>
            <a:r>
              <a:rPr lang="en-US" altLang="zh-TW" b="1" dirty="0"/>
              <a:t>process</a:t>
            </a:r>
            <a:r>
              <a:rPr lang="zh-TW" altLang="en-US" b="1" dirty="0"/>
              <a:t>後，</a:t>
            </a:r>
            <a:endParaRPr lang="en-US" altLang="zh-TW" b="1" dirty="0"/>
          </a:p>
          <a:p>
            <a:r>
              <a:rPr lang="zh-TW" altLang="en-US" b="1" dirty="0"/>
              <a:t>點選左上方的</a:t>
            </a:r>
            <a:r>
              <a:rPr lang="en-US" altLang="zh-TW" b="1" dirty="0"/>
              <a:t>”Add </a:t>
            </a:r>
          </a:p>
          <a:p>
            <a:r>
              <a:rPr lang="en-US" altLang="zh-TW" b="1" dirty="0"/>
              <a:t>Data”</a:t>
            </a:r>
            <a:r>
              <a:rPr lang="zh-TW" altLang="en-US" b="1" dirty="0"/>
              <a:t>，從本機裡選取</a:t>
            </a:r>
            <a:endParaRPr lang="en-US" altLang="zh-TW" b="1" dirty="0"/>
          </a:p>
          <a:p>
            <a:r>
              <a:rPr lang="en-US" altLang="zh-TW" b="1" dirty="0"/>
              <a:t>Data</a:t>
            </a:r>
            <a:r>
              <a:rPr lang="zh-TW" altLang="en-US" b="1" dirty="0"/>
              <a:t> </a:t>
            </a:r>
            <a:r>
              <a:rPr lang="en-US" altLang="zh-TW" b="1" dirty="0"/>
              <a:t>Set</a:t>
            </a:r>
            <a:r>
              <a:rPr lang="zh-TW" altLang="en-US" b="1" dirty="0"/>
              <a:t>上傳</a:t>
            </a:r>
            <a:endParaRPr lang="en-US" b="1" dirty="0"/>
          </a:p>
        </p:txBody>
      </p:sp>
      <p:sp>
        <p:nvSpPr>
          <p:cNvPr id="18" name="Text Placeholder 17"/>
          <p:cNvSpPr>
            <a:spLocks noGrp="1"/>
          </p:cNvSpPr>
          <p:nvPr>
            <p:ph type="body" sz="quarter" idx="28"/>
          </p:nvPr>
        </p:nvSpPr>
        <p:spPr/>
        <p:txBody>
          <a:bodyPr>
            <a:normAutofit fontScale="92500"/>
          </a:bodyPr>
          <a:lstStyle/>
          <a:p>
            <a:r>
              <a:rPr lang="en-US" altLang="zh-TW" dirty="0"/>
              <a:t>1. Import</a:t>
            </a:r>
            <a:r>
              <a:rPr lang="zh-TW" altLang="en-US" dirty="0"/>
              <a:t>完</a:t>
            </a:r>
            <a:r>
              <a:rPr lang="en-US" altLang="zh-TW" dirty="0"/>
              <a:t>Data</a:t>
            </a:r>
            <a:r>
              <a:rPr lang="zh-TW" altLang="en-US" dirty="0"/>
              <a:t> </a:t>
            </a:r>
            <a:r>
              <a:rPr lang="en-US" altLang="zh-TW" dirty="0"/>
              <a:t>Set</a:t>
            </a:r>
            <a:r>
              <a:rPr lang="zh-TW" altLang="en-US" dirty="0"/>
              <a:t>後，可</a:t>
            </a:r>
            <a:endParaRPr lang="en-US" altLang="zh-TW" dirty="0"/>
          </a:p>
          <a:p>
            <a:r>
              <a:rPr lang="zh-TW" altLang="en-US" dirty="0"/>
              <a:t>以修改資料型態。將特</a:t>
            </a:r>
            <a:endParaRPr lang="en-US" altLang="zh-TW" dirty="0"/>
          </a:p>
          <a:p>
            <a:r>
              <a:rPr lang="zh-TW" altLang="en-US" dirty="0"/>
              <a:t>徵值轉換為</a:t>
            </a:r>
            <a:r>
              <a:rPr lang="en-US" altLang="zh-TW" dirty="0"/>
              <a:t>Integer</a:t>
            </a:r>
            <a:r>
              <a:rPr lang="zh-TW" altLang="en-US" dirty="0"/>
              <a:t>及</a:t>
            </a:r>
            <a:endParaRPr lang="en-US" altLang="zh-TW" dirty="0"/>
          </a:p>
          <a:p>
            <a:r>
              <a:rPr lang="en-US" altLang="zh-TW" dirty="0"/>
              <a:t>Real</a:t>
            </a:r>
            <a:r>
              <a:rPr lang="zh-TW" altLang="en-US" dirty="0"/>
              <a:t>。</a:t>
            </a:r>
            <a:endParaRPr lang="en-US" altLang="zh-TW" dirty="0"/>
          </a:p>
          <a:p>
            <a:r>
              <a:rPr lang="en-US" altLang="zh-TW" dirty="0"/>
              <a:t>2. </a:t>
            </a:r>
            <a:r>
              <a:rPr lang="zh-TW" altLang="en-US" dirty="0"/>
              <a:t>目標值設為</a:t>
            </a:r>
            <a:r>
              <a:rPr lang="en-US" altLang="zh-TW" dirty="0" err="1"/>
              <a:t>Polynominal</a:t>
            </a:r>
            <a:r>
              <a:rPr lang="zh-TW" altLang="en-US" dirty="0"/>
              <a:t>。</a:t>
            </a:r>
            <a:endParaRPr lang="en-US" altLang="zh-TW" dirty="0"/>
          </a:p>
          <a:p>
            <a:r>
              <a:rPr lang="zh-TW" altLang="en-US" dirty="0"/>
              <a:t>在</a:t>
            </a:r>
            <a:r>
              <a:rPr lang="en-US" altLang="zh-TW" dirty="0"/>
              <a:t>Change</a:t>
            </a:r>
            <a:r>
              <a:rPr lang="zh-TW" altLang="en-US" dirty="0"/>
              <a:t> </a:t>
            </a:r>
            <a:r>
              <a:rPr lang="en-US" altLang="zh-TW" dirty="0"/>
              <a:t>Role</a:t>
            </a:r>
            <a:r>
              <a:rPr lang="zh-TW" altLang="en-US" dirty="0"/>
              <a:t>部分可以</a:t>
            </a:r>
            <a:endParaRPr lang="en-US" altLang="zh-TW" dirty="0"/>
          </a:p>
          <a:p>
            <a:r>
              <a:rPr lang="zh-TW" altLang="en-US" dirty="0"/>
              <a:t>給予</a:t>
            </a:r>
            <a:r>
              <a:rPr lang="en-US" altLang="zh-TW" dirty="0"/>
              <a:t>id</a:t>
            </a:r>
            <a:r>
              <a:rPr lang="zh-TW" altLang="en-US" dirty="0"/>
              <a:t>和</a:t>
            </a:r>
            <a:r>
              <a:rPr lang="en-US" altLang="zh-TW" dirty="0"/>
              <a:t>table</a:t>
            </a:r>
            <a:endParaRPr lang="en-US" altLang="zh-CN" dirty="0"/>
          </a:p>
        </p:txBody>
      </p:sp>
      <p:sp>
        <p:nvSpPr>
          <p:cNvPr id="20" name="Text Placeholder 19"/>
          <p:cNvSpPr>
            <a:spLocks noGrp="1"/>
          </p:cNvSpPr>
          <p:nvPr>
            <p:ph type="body" sz="quarter" idx="30"/>
          </p:nvPr>
        </p:nvSpPr>
        <p:spPr/>
        <p:txBody>
          <a:bodyPr>
            <a:normAutofit lnSpcReduction="10000"/>
          </a:bodyPr>
          <a:lstStyle/>
          <a:p>
            <a:pPr>
              <a:lnSpc>
                <a:spcPct val="150000"/>
              </a:lnSpc>
            </a:pPr>
            <a:r>
              <a:rPr lang="en-US" dirty="0"/>
              <a:t>1.</a:t>
            </a:r>
            <a:r>
              <a:rPr lang="zh-TW" altLang="en-US" sz="1100" b="1" dirty="0"/>
              <a:t>填補空值的部分用</a:t>
            </a:r>
            <a:r>
              <a:rPr lang="en-US" altLang="zh-TW" sz="1100" b="1" dirty="0"/>
              <a:t>Replace Missing Values</a:t>
            </a:r>
            <a:r>
              <a:rPr lang="zh-TW" altLang="en-US" sz="1100" b="1" dirty="0"/>
              <a:t>這個</a:t>
            </a:r>
            <a:r>
              <a:rPr lang="en-US" altLang="zh-TW" sz="1100" b="1" dirty="0"/>
              <a:t>Operator</a:t>
            </a:r>
            <a:r>
              <a:rPr lang="zh-TW" altLang="en-US" sz="1100" b="1" dirty="0"/>
              <a:t>，</a:t>
            </a:r>
            <a:r>
              <a:rPr lang="en-US" altLang="zh-TW" sz="1100" b="1" dirty="0"/>
              <a:t>default</a:t>
            </a:r>
            <a:r>
              <a:rPr lang="zh-TW" altLang="en-US" sz="1100" b="1" dirty="0"/>
              <a:t>要設成</a:t>
            </a:r>
            <a:r>
              <a:rPr lang="en-US" altLang="zh-TW" sz="1100" b="1" dirty="0"/>
              <a:t>0</a:t>
            </a:r>
          </a:p>
          <a:p>
            <a:pPr>
              <a:lnSpc>
                <a:spcPct val="150000"/>
              </a:lnSpc>
            </a:pPr>
            <a:r>
              <a:rPr lang="en-US" sz="1100" b="1" dirty="0"/>
              <a:t>2. </a:t>
            </a:r>
            <a:r>
              <a:rPr lang="zh-TW" altLang="en-US" sz="1100" b="1" dirty="0"/>
              <a:t>將</a:t>
            </a:r>
            <a:r>
              <a:rPr lang="en-US" altLang="zh-TW" sz="1100" b="1" dirty="0"/>
              <a:t>data</a:t>
            </a:r>
            <a:r>
              <a:rPr lang="zh-TW" altLang="en-US" sz="1100" b="1" dirty="0"/>
              <a:t>拆成</a:t>
            </a:r>
            <a:r>
              <a:rPr lang="en-US" altLang="zh-TW" sz="1100" b="1" dirty="0"/>
              <a:t>0.8/0.2</a:t>
            </a:r>
            <a:r>
              <a:rPr lang="zh-TW" altLang="en-US" sz="1100" b="1" dirty="0"/>
              <a:t>是用</a:t>
            </a:r>
            <a:r>
              <a:rPr lang="en-US" altLang="zh-TW" sz="1100" b="1" dirty="0"/>
              <a:t>Split data</a:t>
            </a:r>
            <a:r>
              <a:rPr lang="zh-TW" altLang="en-US" sz="1100" b="1" dirty="0"/>
              <a:t>分成</a:t>
            </a:r>
            <a:r>
              <a:rPr lang="en-US" altLang="zh-TW" sz="1100" b="1" dirty="0"/>
              <a:t>Train Data</a:t>
            </a:r>
            <a:r>
              <a:rPr lang="zh-TW" altLang="en-US" sz="1100" b="1" dirty="0"/>
              <a:t>和</a:t>
            </a:r>
            <a:r>
              <a:rPr lang="en-US" altLang="zh-TW" sz="1100" b="1" dirty="0"/>
              <a:t>Test Data</a:t>
            </a:r>
            <a:endParaRPr lang="en-US" sz="1100" b="1" dirty="0"/>
          </a:p>
        </p:txBody>
      </p:sp>
      <p:sp>
        <p:nvSpPr>
          <p:cNvPr id="22" name="Text Placeholder 21"/>
          <p:cNvSpPr>
            <a:spLocks noGrp="1"/>
          </p:cNvSpPr>
          <p:nvPr>
            <p:ph type="body" sz="quarter" idx="32"/>
          </p:nvPr>
        </p:nvSpPr>
        <p:spPr/>
        <p:txBody>
          <a:bodyPr/>
          <a:lstStyle/>
          <a:p>
            <a:r>
              <a:rPr lang="zh-TW" altLang="en-US" dirty="0"/>
              <a:t>最後挑選出適合該</a:t>
            </a:r>
            <a:r>
              <a:rPr lang="en-US" altLang="zh-TW" dirty="0"/>
              <a:t>Data</a:t>
            </a:r>
          </a:p>
          <a:p>
            <a:r>
              <a:rPr lang="en-US" altLang="zh-TW" dirty="0"/>
              <a:t> Set</a:t>
            </a:r>
            <a:r>
              <a:rPr lang="zh-TW" altLang="en-US" dirty="0"/>
              <a:t>的模型，輸入之前</a:t>
            </a:r>
            <a:endParaRPr lang="en-US" altLang="zh-TW" dirty="0"/>
          </a:p>
          <a:p>
            <a:r>
              <a:rPr lang="zh-TW" altLang="en-US" dirty="0"/>
              <a:t>拆分好的訓練資料及測</a:t>
            </a:r>
            <a:endParaRPr lang="en-US" altLang="zh-TW" dirty="0"/>
          </a:p>
          <a:p>
            <a:r>
              <a:rPr lang="zh-TW" altLang="en-US" dirty="0"/>
              <a:t>試資料求得預測結果。</a:t>
            </a:r>
            <a:endParaRPr lang="en-US" dirty="0"/>
          </a:p>
        </p:txBody>
      </p:sp>
      <p:sp>
        <p:nvSpPr>
          <p:cNvPr id="15" name="Freeform 507">
            <a:extLst>
              <a:ext uri="{FF2B5EF4-FFF2-40B4-BE49-F238E27FC236}">
                <a16:creationId xmlns:a16="http://schemas.microsoft.com/office/drawing/2014/main" id="{0EB3C6BF-1905-4550-A74C-214915923C2F}"/>
              </a:ext>
            </a:extLst>
          </p:cNvPr>
          <p:cNvSpPr/>
          <p:nvPr/>
        </p:nvSpPr>
        <p:spPr>
          <a:xfrm>
            <a:off x="5699522" y="2438400"/>
            <a:ext cx="696070" cy="448616"/>
          </a:xfrm>
          <a:custGeom>
            <a:avLst/>
            <a:gdLst/>
            <a:ahLst/>
            <a:cxnLst/>
            <a:rect l="l" t="t" r="r" b="b"/>
            <a:pathLst>
              <a:path w="486795" h="216341">
                <a:moveTo>
                  <a:pt x="371083" y="84"/>
                </a:moveTo>
                <a:cubicBezTo>
                  <a:pt x="372726" y="319"/>
                  <a:pt x="374299" y="1047"/>
                  <a:pt x="375801" y="2267"/>
                </a:cubicBezTo>
                <a:lnTo>
                  <a:pt x="483978" y="100866"/>
                </a:lnTo>
                <a:cubicBezTo>
                  <a:pt x="485856" y="102744"/>
                  <a:pt x="486795" y="104904"/>
                  <a:pt x="486795" y="107345"/>
                </a:cubicBezTo>
                <a:cubicBezTo>
                  <a:pt x="486795" y="109975"/>
                  <a:pt x="485856" y="112228"/>
                  <a:pt x="483978" y="114106"/>
                </a:cubicBezTo>
                <a:lnTo>
                  <a:pt x="375801" y="213832"/>
                </a:lnTo>
                <a:cubicBezTo>
                  <a:pt x="372796" y="216461"/>
                  <a:pt x="369509" y="217025"/>
                  <a:pt x="365941" y="215522"/>
                </a:cubicBezTo>
                <a:cubicBezTo>
                  <a:pt x="362373" y="213832"/>
                  <a:pt x="360589" y="211109"/>
                  <a:pt x="360589" y="207352"/>
                </a:cubicBezTo>
                <a:lnTo>
                  <a:pt x="360589" y="144249"/>
                </a:lnTo>
                <a:lnTo>
                  <a:pt x="9014" y="144249"/>
                </a:lnTo>
                <a:cubicBezTo>
                  <a:pt x="6385" y="144249"/>
                  <a:pt x="4225" y="143404"/>
                  <a:pt x="2535" y="141714"/>
                </a:cubicBezTo>
                <a:cubicBezTo>
                  <a:pt x="845" y="140024"/>
                  <a:pt x="0" y="137864"/>
                  <a:pt x="0" y="135235"/>
                </a:cubicBezTo>
                <a:lnTo>
                  <a:pt x="0" y="81146"/>
                </a:lnTo>
                <a:cubicBezTo>
                  <a:pt x="0" y="78517"/>
                  <a:pt x="845" y="76357"/>
                  <a:pt x="2535" y="74667"/>
                </a:cubicBezTo>
                <a:cubicBezTo>
                  <a:pt x="4225" y="72977"/>
                  <a:pt x="6385" y="72132"/>
                  <a:pt x="9014" y="72132"/>
                </a:cubicBezTo>
                <a:lnTo>
                  <a:pt x="360589" y="72132"/>
                </a:lnTo>
                <a:lnTo>
                  <a:pt x="360589" y="9029"/>
                </a:lnTo>
                <a:cubicBezTo>
                  <a:pt x="360589" y="5085"/>
                  <a:pt x="362373" y="2361"/>
                  <a:pt x="365941" y="859"/>
                </a:cubicBezTo>
                <a:cubicBezTo>
                  <a:pt x="367725" y="108"/>
                  <a:pt x="369439" y="-151"/>
                  <a:pt x="371083" y="8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507">
            <a:extLst>
              <a:ext uri="{FF2B5EF4-FFF2-40B4-BE49-F238E27FC236}">
                <a16:creationId xmlns:a16="http://schemas.microsoft.com/office/drawing/2014/main" id="{D04F3954-C7CB-4204-A6EF-691C0FDC685A}"/>
              </a:ext>
            </a:extLst>
          </p:cNvPr>
          <p:cNvSpPr/>
          <p:nvPr/>
        </p:nvSpPr>
        <p:spPr>
          <a:xfrm rot="8730888">
            <a:off x="5668155" y="3523404"/>
            <a:ext cx="840599" cy="462787"/>
          </a:xfrm>
          <a:custGeom>
            <a:avLst/>
            <a:gdLst/>
            <a:ahLst/>
            <a:cxnLst/>
            <a:rect l="l" t="t" r="r" b="b"/>
            <a:pathLst>
              <a:path w="486795" h="216341">
                <a:moveTo>
                  <a:pt x="371083" y="84"/>
                </a:moveTo>
                <a:cubicBezTo>
                  <a:pt x="372726" y="319"/>
                  <a:pt x="374299" y="1047"/>
                  <a:pt x="375801" y="2267"/>
                </a:cubicBezTo>
                <a:lnTo>
                  <a:pt x="483978" y="100866"/>
                </a:lnTo>
                <a:cubicBezTo>
                  <a:pt x="485856" y="102744"/>
                  <a:pt x="486795" y="104904"/>
                  <a:pt x="486795" y="107345"/>
                </a:cubicBezTo>
                <a:cubicBezTo>
                  <a:pt x="486795" y="109975"/>
                  <a:pt x="485856" y="112228"/>
                  <a:pt x="483978" y="114106"/>
                </a:cubicBezTo>
                <a:lnTo>
                  <a:pt x="375801" y="213832"/>
                </a:lnTo>
                <a:cubicBezTo>
                  <a:pt x="372796" y="216461"/>
                  <a:pt x="369509" y="217025"/>
                  <a:pt x="365941" y="215522"/>
                </a:cubicBezTo>
                <a:cubicBezTo>
                  <a:pt x="362373" y="213832"/>
                  <a:pt x="360589" y="211109"/>
                  <a:pt x="360589" y="207352"/>
                </a:cubicBezTo>
                <a:lnTo>
                  <a:pt x="360589" y="144249"/>
                </a:lnTo>
                <a:lnTo>
                  <a:pt x="9014" y="144249"/>
                </a:lnTo>
                <a:cubicBezTo>
                  <a:pt x="6385" y="144249"/>
                  <a:pt x="4225" y="143404"/>
                  <a:pt x="2535" y="141714"/>
                </a:cubicBezTo>
                <a:cubicBezTo>
                  <a:pt x="845" y="140024"/>
                  <a:pt x="0" y="137864"/>
                  <a:pt x="0" y="135235"/>
                </a:cubicBezTo>
                <a:lnTo>
                  <a:pt x="0" y="81146"/>
                </a:lnTo>
                <a:cubicBezTo>
                  <a:pt x="0" y="78517"/>
                  <a:pt x="845" y="76357"/>
                  <a:pt x="2535" y="74667"/>
                </a:cubicBezTo>
                <a:cubicBezTo>
                  <a:pt x="4225" y="72977"/>
                  <a:pt x="6385" y="72132"/>
                  <a:pt x="9014" y="72132"/>
                </a:cubicBezTo>
                <a:lnTo>
                  <a:pt x="360589" y="72132"/>
                </a:lnTo>
                <a:lnTo>
                  <a:pt x="360589" y="9029"/>
                </a:lnTo>
                <a:cubicBezTo>
                  <a:pt x="360589" y="5085"/>
                  <a:pt x="362373" y="2361"/>
                  <a:pt x="365941" y="859"/>
                </a:cubicBezTo>
                <a:cubicBezTo>
                  <a:pt x="367725" y="108"/>
                  <a:pt x="369439" y="-151"/>
                  <a:pt x="371083" y="8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507">
            <a:extLst>
              <a:ext uri="{FF2B5EF4-FFF2-40B4-BE49-F238E27FC236}">
                <a16:creationId xmlns:a16="http://schemas.microsoft.com/office/drawing/2014/main" id="{BA9B6B22-B1CA-43C0-93FA-D8A9658CCC0F}"/>
              </a:ext>
            </a:extLst>
          </p:cNvPr>
          <p:cNvSpPr/>
          <p:nvPr/>
        </p:nvSpPr>
        <p:spPr>
          <a:xfrm>
            <a:off x="5699522" y="4805596"/>
            <a:ext cx="840599" cy="462787"/>
          </a:xfrm>
          <a:custGeom>
            <a:avLst/>
            <a:gdLst/>
            <a:ahLst/>
            <a:cxnLst/>
            <a:rect l="l" t="t" r="r" b="b"/>
            <a:pathLst>
              <a:path w="486795" h="216341">
                <a:moveTo>
                  <a:pt x="371083" y="84"/>
                </a:moveTo>
                <a:cubicBezTo>
                  <a:pt x="372726" y="319"/>
                  <a:pt x="374299" y="1047"/>
                  <a:pt x="375801" y="2267"/>
                </a:cubicBezTo>
                <a:lnTo>
                  <a:pt x="483978" y="100866"/>
                </a:lnTo>
                <a:cubicBezTo>
                  <a:pt x="485856" y="102744"/>
                  <a:pt x="486795" y="104904"/>
                  <a:pt x="486795" y="107345"/>
                </a:cubicBezTo>
                <a:cubicBezTo>
                  <a:pt x="486795" y="109975"/>
                  <a:pt x="485856" y="112228"/>
                  <a:pt x="483978" y="114106"/>
                </a:cubicBezTo>
                <a:lnTo>
                  <a:pt x="375801" y="213832"/>
                </a:lnTo>
                <a:cubicBezTo>
                  <a:pt x="372796" y="216461"/>
                  <a:pt x="369509" y="217025"/>
                  <a:pt x="365941" y="215522"/>
                </a:cubicBezTo>
                <a:cubicBezTo>
                  <a:pt x="362373" y="213832"/>
                  <a:pt x="360589" y="211109"/>
                  <a:pt x="360589" y="207352"/>
                </a:cubicBezTo>
                <a:lnTo>
                  <a:pt x="360589" y="144249"/>
                </a:lnTo>
                <a:lnTo>
                  <a:pt x="9014" y="144249"/>
                </a:lnTo>
                <a:cubicBezTo>
                  <a:pt x="6385" y="144249"/>
                  <a:pt x="4225" y="143404"/>
                  <a:pt x="2535" y="141714"/>
                </a:cubicBezTo>
                <a:cubicBezTo>
                  <a:pt x="845" y="140024"/>
                  <a:pt x="0" y="137864"/>
                  <a:pt x="0" y="135235"/>
                </a:cubicBezTo>
                <a:lnTo>
                  <a:pt x="0" y="81146"/>
                </a:lnTo>
                <a:cubicBezTo>
                  <a:pt x="0" y="78517"/>
                  <a:pt x="845" y="76357"/>
                  <a:pt x="2535" y="74667"/>
                </a:cubicBezTo>
                <a:cubicBezTo>
                  <a:pt x="4225" y="72977"/>
                  <a:pt x="6385" y="72132"/>
                  <a:pt x="9014" y="72132"/>
                </a:cubicBezTo>
                <a:lnTo>
                  <a:pt x="360589" y="72132"/>
                </a:lnTo>
                <a:lnTo>
                  <a:pt x="360589" y="9029"/>
                </a:lnTo>
                <a:cubicBezTo>
                  <a:pt x="360589" y="5085"/>
                  <a:pt x="362373" y="2361"/>
                  <a:pt x="365941" y="859"/>
                </a:cubicBezTo>
                <a:cubicBezTo>
                  <a:pt x="367725" y="108"/>
                  <a:pt x="369439" y="-151"/>
                  <a:pt x="371083" y="8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圖片版面配置區 8">
            <a:extLst>
              <a:ext uri="{FF2B5EF4-FFF2-40B4-BE49-F238E27FC236}">
                <a16:creationId xmlns:a16="http://schemas.microsoft.com/office/drawing/2014/main" id="{7FFE91B3-848E-4FD2-B52F-265F81937E2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922" r="1922"/>
          <a:stretch>
            <a:fillRect/>
          </a:stretch>
        </p:blipFill>
        <p:spPr>
          <a:solidFill>
            <a:schemeClr val="accent1">
              <a:alpha val="30000"/>
            </a:schemeClr>
          </a:solidFill>
          <a:ln w="38100">
            <a:solidFill>
              <a:schemeClr val="accent1"/>
            </a:solidFill>
          </a:ln>
        </p:spPr>
      </p:pic>
      <p:pic>
        <p:nvPicPr>
          <p:cNvPr id="24" name="圖片版面配置區 23">
            <a:extLst>
              <a:ext uri="{FF2B5EF4-FFF2-40B4-BE49-F238E27FC236}">
                <a16:creationId xmlns:a16="http://schemas.microsoft.com/office/drawing/2014/main" id="{7A637C38-6567-4C9C-8713-333443B91ED5}"/>
              </a:ext>
            </a:extLst>
          </p:cNvPr>
          <p:cNvPicPr>
            <a:picLocks noGrp="1" noChangeAspect="1"/>
          </p:cNvPicPr>
          <p:nvPr>
            <p:ph type="pic" sz="quarter" idx="27"/>
          </p:nvPr>
        </p:nvPicPr>
        <p:blipFill>
          <a:blip r:embed="rId4">
            <a:extLst>
              <a:ext uri="{28A0092B-C50C-407E-A947-70E740481C1C}">
                <a14:useLocalDpi xmlns:a14="http://schemas.microsoft.com/office/drawing/2010/main" val="0"/>
              </a:ext>
            </a:extLst>
          </a:blip>
          <a:srcRect t="13402" b="13402"/>
          <a:stretch>
            <a:fillRect/>
          </a:stretch>
        </p:blipFill>
        <p:spPr>
          <a:solidFill>
            <a:schemeClr val="accent1">
              <a:alpha val="30000"/>
            </a:schemeClr>
          </a:solidFill>
          <a:ln w="38100">
            <a:solidFill>
              <a:schemeClr val="accent1"/>
            </a:solidFill>
          </a:ln>
        </p:spPr>
      </p:pic>
      <p:pic>
        <p:nvPicPr>
          <p:cNvPr id="29" name="圖片版面配置區 28">
            <a:extLst>
              <a:ext uri="{FF2B5EF4-FFF2-40B4-BE49-F238E27FC236}">
                <a16:creationId xmlns:a16="http://schemas.microsoft.com/office/drawing/2014/main" id="{935FAACA-C40F-48E4-8B52-874A00D898B5}"/>
              </a:ext>
            </a:extLst>
          </p:cNvPr>
          <p:cNvPicPr>
            <a:picLocks noGrp="1" noChangeAspect="1"/>
          </p:cNvPicPr>
          <p:nvPr>
            <p:ph type="pic" sz="quarter" idx="29"/>
          </p:nvPr>
        </p:nvPicPr>
        <p:blipFill>
          <a:blip r:embed="rId5">
            <a:extLst>
              <a:ext uri="{28A0092B-C50C-407E-A947-70E740481C1C}">
                <a14:useLocalDpi xmlns:a14="http://schemas.microsoft.com/office/drawing/2010/main" val="0"/>
              </a:ext>
            </a:extLst>
          </a:blip>
          <a:srcRect l="3134" r="3134"/>
          <a:stretch>
            <a:fillRect/>
          </a:stretch>
        </p:blipFill>
        <p:spPr>
          <a:ln w="38100">
            <a:solidFill>
              <a:schemeClr val="accent1"/>
            </a:solidFill>
          </a:ln>
        </p:spPr>
      </p:pic>
      <p:pic>
        <p:nvPicPr>
          <p:cNvPr id="33" name="圖片版面配置區 32">
            <a:extLst>
              <a:ext uri="{FF2B5EF4-FFF2-40B4-BE49-F238E27FC236}">
                <a16:creationId xmlns:a16="http://schemas.microsoft.com/office/drawing/2014/main" id="{C7AE79CF-A077-4630-B0DA-9F0239642BED}"/>
              </a:ext>
            </a:extLst>
          </p:cNvPr>
          <p:cNvPicPr>
            <a:picLocks noGrp="1" noChangeAspect="1"/>
          </p:cNvPicPr>
          <p:nvPr>
            <p:ph type="pic" sz="quarter" idx="31"/>
          </p:nvPr>
        </p:nvPicPr>
        <p:blipFill>
          <a:blip r:embed="rId6">
            <a:extLst>
              <a:ext uri="{28A0092B-C50C-407E-A947-70E740481C1C}">
                <a14:useLocalDpi xmlns:a14="http://schemas.microsoft.com/office/drawing/2010/main" val="0"/>
              </a:ext>
            </a:extLst>
          </a:blip>
          <a:srcRect l="3914" r="3914"/>
          <a:stretch>
            <a:fillRect/>
          </a:stretch>
        </p:blipFill>
        <p:spPr>
          <a:ln w="38100">
            <a:solidFill>
              <a:schemeClr val="accent1"/>
            </a:solidFill>
          </a:ln>
        </p:spPr>
      </p:pic>
    </p:spTree>
    <p:extLst>
      <p:ext uri="{BB962C8B-B14F-4D97-AF65-F5344CB8AC3E}">
        <p14:creationId xmlns:p14="http://schemas.microsoft.com/office/powerpoint/2010/main" val="260117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資料集儲存</a:t>
            </a:r>
            <a:endParaRPr lang="en-US" b="1" dirty="0">
              <a:latin typeface="微軟正黑體" panose="020B0604030504040204" pitchFamily="34" charset="-120"/>
              <a:ea typeface="微軟正黑體" panose="020B0604030504040204" pitchFamily="34" charset="-120"/>
            </a:endParaRPr>
          </a:p>
        </p:txBody>
      </p:sp>
      <p:sp>
        <p:nvSpPr>
          <p:cNvPr id="3" name="Date Placeholder 2"/>
          <p:cNvSpPr>
            <a:spLocks noGrp="1"/>
          </p:cNvSpPr>
          <p:nvPr>
            <p:ph type="dt" sz="half" idx="10"/>
          </p:nvPr>
        </p:nvSpPr>
        <p:spPr/>
        <p:txBody>
          <a:bodyPr/>
          <a:lstStyle/>
          <a:p>
            <a:fld id="{130C4CFB-D81A-4EB3-A055-56DBA878D321}" type="datetime1">
              <a:rPr lang="en-US" smtClean="0"/>
              <a:t>2/6/2018</a:t>
            </a:fld>
            <a:endParaRPr lang="en-US"/>
          </a:p>
        </p:txBody>
      </p:sp>
      <p:sp>
        <p:nvSpPr>
          <p:cNvPr id="5" name="Slide Number Placeholder 4"/>
          <p:cNvSpPr>
            <a:spLocks noGrp="1"/>
          </p:cNvSpPr>
          <p:nvPr>
            <p:ph type="sldNum" sz="quarter" idx="12"/>
          </p:nvPr>
        </p:nvSpPr>
        <p:spPr/>
        <p:txBody>
          <a:bodyPr/>
          <a:lstStyle/>
          <a:p>
            <a:fld id="{6E18DBF4-37B7-4C4F-9728-A1C100B177EE}" type="slidenum">
              <a:rPr lang="en-US" smtClean="0"/>
              <a:pPr/>
              <a:t>5</a:t>
            </a:fld>
            <a:endParaRPr lang="en-US"/>
          </a:p>
        </p:txBody>
      </p:sp>
      <p:sp>
        <p:nvSpPr>
          <p:cNvPr id="7" name="Text Placeholder 6"/>
          <p:cNvSpPr>
            <a:spLocks noGrp="1"/>
          </p:cNvSpPr>
          <p:nvPr>
            <p:ph type="body" sz="quarter" idx="26"/>
          </p:nvPr>
        </p:nvSpPr>
        <p:spPr/>
        <p:txBody>
          <a:bodyPr/>
          <a:lstStyle/>
          <a:p>
            <a:pPr>
              <a:lnSpc>
                <a:spcPct val="150000"/>
              </a:lnSpc>
            </a:pPr>
            <a:r>
              <a:rPr lang="en-US" b="1" dirty="0"/>
              <a:t>1. </a:t>
            </a:r>
            <a:r>
              <a:rPr lang="zh-TW" altLang="en-US" b="1" dirty="0"/>
              <a:t>訓練資料被</a:t>
            </a:r>
            <a:r>
              <a:rPr lang="en-US" altLang="zh-TW" b="1" dirty="0"/>
              <a:t>split</a:t>
            </a:r>
            <a:r>
              <a:rPr lang="zh-TW" altLang="en-US" b="1" dirty="0"/>
              <a:t>出來後要將訓練資料存入</a:t>
            </a:r>
            <a:r>
              <a:rPr lang="en-US" altLang="zh-TW" b="1" dirty="0"/>
              <a:t>Repository</a:t>
            </a:r>
            <a:r>
              <a:rPr lang="zh-TW" altLang="en-US" b="1" dirty="0"/>
              <a:t>資料庫</a:t>
            </a:r>
            <a:r>
              <a:rPr lang="en-US" altLang="zh-TW" b="1" dirty="0"/>
              <a:t>(</a:t>
            </a:r>
            <a:r>
              <a:rPr lang="zh-TW" altLang="en-US" b="1" dirty="0"/>
              <a:t>如右圖</a:t>
            </a:r>
            <a:r>
              <a:rPr lang="en-US" altLang="zh-TW" b="1" dirty="0"/>
              <a:t>)</a:t>
            </a:r>
            <a:r>
              <a:rPr lang="zh-TW" altLang="en-US" b="1" dirty="0"/>
              <a:t>，未來放入</a:t>
            </a:r>
            <a:r>
              <a:rPr lang="en-US" altLang="zh-TW" b="1" dirty="0"/>
              <a:t>Model</a:t>
            </a:r>
            <a:r>
              <a:rPr lang="zh-TW" altLang="en-US" b="1" dirty="0"/>
              <a:t>前可以使用</a:t>
            </a:r>
            <a:endParaRPr lang="en-US" b="1" dirty="0"/>
          </a:p>
        </p:txBody>
      </p:sp>
      <p:sp>
        <p:nvSpPr>
          <p:cNvPr id="10" name="Text Placeholder 9"/>
          <p:cNvSpPr>
            <a:spLocks noGrp="1"/>
          </p:cNvSpPr>
          <p:nvPr>
            <p:ph type="body" sz="quarter" idx="30"/>
          </p:nvPr>
        </p:nvSpPr>
        <p:spPr/>
        <p:txBody>
          <a:bodyPr/>
          <a:lstStyle/>
          <a:p>
            <a:pPr>
              <a:lnSpc>
                <a:spcPct val="150000"/>
              </a:lnSpc>
            </a:pPr>
            <a:r>
              <a:rPr lang="en-US" b="1" dirty="0"/>
              <a:t>2. </a:t>
            </a:r>
            <a:r>
              <a:rPr lang="zh-TW" altLang="en-US" b="1" dirty="0"/>
              <a:t>測試資料被</a:t>
            </a:r>
            <a:r>
              <a:rPr lang="en-US" altLang="zh-TW" b="1" dirty="0"/>
              <a:t>split</a:t>
            </a:r>
            <a:r>
              <a:rPr lang="zh-TW" altLang="en-US" b="1" dirty="0"/>
              <a:t>出來後要將訓練資料存入</a:t>
            </a:r>
            <a:r>
              <a:rPr lang="en-US" altLang="zh-TW" b="1" dirty="0"/>
              <a:t>Repository</a:t>
            </a:r>
            <a:r>
              <a:rPr lang="zh-TW" altLang="en-US" b="1" dirty="0"/>
              <a:t>資料庫</a:t>
            </a:r>
            <a:r>
              <a:rPr lang="en-US" altLang="zh-TW" b="1" dirty="0"/>
              <a:t>(</a:t>
            </a:r>
            <a:r>
              <a:rPr lang="zh-TW" altLang="en-US" b="1" dirty="0"/>
              <a:t>如右圖</a:t>
            </a:r>
            <a:r>
              <a:rPr lang="en-US" altLang="zh-TW" b="1" dirty="0"/>
              <a:t>)</a:t>
            </a:r>
            <a:r>
              <a:rPr lang="zh-TW" altLang="en-US" b="1" dirty="0"/>
              <a:t>，未來放入</a:t>
            </a:r>
            <a:r>
              <a:rPr lang="en-US" altLang="zh-TW" b="1" dirty="0"/>
              <a:t>Model</a:t>
            </a:r>
            <a:r>
              <a:rPr lang="zh-TW" altLang="en-US" b="1" dirty="0"/>
              <a:t>前可以使用</a:t>
            </a:r>
            <a:endParaRPr lang="en-US" b="1" dirty="0"/>
          </a:p>
        </p:txBody>
      </p:sp>
      <p:pic>
        <p:nvPicPr>
          <p:cNvPr id="12" name="圖片版面配置區 11">
            <a:extLst>
              <a:ext uri="{FF2B5EF4-FFF2-40B4-BE49-F238E27FC236}">
                <a16:creationId xmlns:a16="http://schemas.microsoft.com/office/drawing/2014/main" id="{AF18FFE9-84A1-4A34-B36C-5E14C1D506C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693" r="2693"/>
          <a:stretch>
            <a:fillRect/>
          </a:stretch>
        </p:blipFill>
        <p:spPr>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4" name="圖片版面配置區 13">
            <a:extLst>
              <a:ext uri="{FF2B5EF4-FFF2-40B4-BE49-F238E27FC236}">
                <a16:creationId xmlns:a16="http://schemas.microsoft.com/office/drawing/2014/main" id="{1FBBFFE6-C942-435E-842F-3D4E9BC4259B}"/>
              </a:ext>
            </a:extLst>
          </p:cNvPr>
          <p:cNvPicPr>
            <a:picLocks noGrp="1" noChangeAspect="1"/>
          </p:cNvPicPr>
          <p:nvPr>
            <p:ph type="pic" sz="quarter" idx="29"/>
          </p:nvPr>
        </p:nvPicPr>
        <p:blipFill>
          <a:blip r:embed="rId4">
            <a:extLst>
              <a:ext uri="{28A0092B-C50C-407E-A947-70E740481C1C}">
                <a14:useLocalDpi xmlns:a14="http://schemas.microsoft.com/office/drawing/2010/main" val="0"/>
              </a:ext>
            </a:extLst>
          </a:blip>
          <a:srcRect l="20877" r="20877"/>
          <a:stretch>
            <a:fillRect/>
          </a:stretch>
        </p:blipFill>
        <p:spPr>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6" name="圖片版面配置區 15">
            <a:extLst>
              <a:ext uri="{FF2B5EF4-FFF2-40B4-BE49-F238E27FC236}">
                <a16:creationId xmlns:a16="http://schemas.microsoft.com/office/drawing/2014/main" id="{902B1A71-A74E-40B7-80C2-3A0F9E848645}"/>
              </a:ext>
            </a:extLst>
          </p:cNvPr>
          <p:cNvPicPr>
            <a:picLocks noGrp="1" noChangeAspect="1"/>
          </p:cNvPicPr>
          <p:nvPr>
            <p:ph type="pic" sz="quarter" idx="27"/>
          </p:nvPr>
        </p:nvPicPr>
        <p:blipFill rotWithShape="1">
          <a:blip r:embed="rId5">
            <a:extLst>
              <a:ext uri="{28A0092B-C50C-407E-A947-70E740481C1C}">
                <a14:useLocalDpi xmlns:a14="http://schemas.microsoft.com/office/drawing/2010/main" val="0"/>
              </a:ext>
            </a:extLst>
          </a:blip>
          <a:srcRect t="17294" b="40788"/>
          <a:stretch/>
        </p:blipFill>
        <p:spPr>
          <a:xfrm>
            <a:off x="6403960" y="1861032"/>
            <a:ext cx="5305441" cy="3915447"/>
          </a:xfrm>
        </p:spPr>
      </p:pic>
    </p:spTree>
    <p:extLst>
      <p:ext uri="{BB962C8B-B14F-4D97-AF65-F5344CB8AC3E}">
        <p14:creationId xmlns:p14="http://schemas.microsoft.com/office/powerpoint/2010/main" val="267290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單一演算法操作</a:t>
            </a:r>
            <a:endParaRPr lang="en-US" b="1" dirty="0">
              <a:latin typeface="微軟正黑體" panose="020B0604030504040204" pitchFamily="34" charset="-120"/>
              <a:ea typeface="微軟正黑體" panose="020B0604030504040204" pitchFamily="34" charset="-120"/>
            </a:endParaRPr>
          </a:p>
        </p:txBody>
      </p:sp>
      <p:sp>
        <p:nvSpPr>
          <p:cNvPr id="3" name="Date Placeholder 2"/>
          <p:cNvSpPr>
            <a:spLocks noGrp="1"/>
          </p:cNvSpPr>
          <p:nvPr>
            <p:ph type="dt" sz="half" idx="10"/>
          </p:nvPr>
        </p:nvSpPr>
        <p:spPr>
          <a:xfrm>
            <a:off x="482599" y="6603238"/>
            <a:ext cx="2743200" cy="281437"/>
          </a:xfrm>
        </p:spPr>
        <p:txBody>
          <a:bodyPr/>
          <a:lstStyle/>
          <a:p>
            <a:fld id="{A57FC43E-F009-4BB9-A4BC-7F29E75E2DF6}" type="datetime1">
              <a:rPr lang="en-US" smtClean="0"/>
              <a:t>2/6/2018</a:t>
            </a:fld>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6</a:t>
            </a:fld>
            <a:endParaRPr lang="en-US"/>
          </a:p>
        </p:txBody>
      </p:sp>
      <p:sp>
        <p:nvSpPr>
          <p:cNvPr id="21" name="Text Placeholder 20"/>
          <p:cNvSpPr>
            <a:spLocks noGrp="1"/>
          </p:cNvSpPr>
          <p:nvPr>
            <p:ph type="body" sz="quarter" idx="18"/>
          </p:nvPr>
        </p:nvSpPr>
        <p:spPr>
          <a:xfrm>
            <a:off x="482600" y="4532743"/>
            <a:ext cx="4300938" cy="252681"/>
          </a:xfrm>
        </p:spPr>
        <p:txBody>
          <a:bodyPr>
            <a:normAutofit fontScale="47500" lnSpcReduction="20000"/>
          </a:bodyPr>
          <a:lstStyle/>
          <a:p>
            <a:r>
              <a:rPr lang="en-US" dirty="0"/>
              <a:t>Logistic Regression(SVM)</a:t>
            </a:r>
          </a:p>
        </p:txBody>
      </p:sp>
      <p:sp>
        <p:nvSpPr>
          <p:cNvPr id="22" name="Text Placeholder 21"/>
          <p:cNvSpPr>
            <a:spLocks noGrp="1"/>
          </p:cNvSpPr>
          <p:nvPr>
            <p:ph type="body" sz="quarter" idx="19"/>
          </p:nvPr>
        </p:nvSpPr>
        <p:spPr>
          <a:xfrm>
            <a:off x="6155539" y="3251018"/>
            <a:ext cx="1993392" cy="260950"/>
          </a:xfrm>
        </p:spPr>
        <p:txBody>
          <a:bodyPr>
            <a:normAutofit fontScale="70000" lnSpcReduction="20000"/>
          </a:bodyPr>
          <a:lstStyle/>
          <a:p>
            <a:r>
              <a:rPr lang="en-US" dirty="0"/>
              <a:t>2. </a:t>
            </a:r>
            <a:r>
              <a:rPr lang="zh-TW" altLang="en-US" dirty="0"/>
              <a:t>測試集預測結果</a:t>
            </a:r>
            <a:endParaRPr lang="en-US" dirty="0"/>
          </a:p>
        </p:txBody>
      </p:sp>
      <p:sp>
        <p:nvSpPr>
          <p:cNvPr id="23" name="Text Placeholder 22"/>
          <p:cNvSpPr>
            <a:spLocks noGrp="1"/>
          </p:cNvSpPr>
          <p:nvPr>
            <p:ph type="body" sz="quarter" idx="22"/>
          </p:nvPr>
        </p:nvSpPr>
        <p:spPr>
          <a:xfrm>
            <a:off x="222766" y="5141256"/>
            <a:ext cx="4667987" cy="1500999"/>
          </a:xfrm>
        </p:spPr>
        <p:txBody>
          <a:bodyPr/>
          <a:lstStyle/>
          <a:p>
            <a:pPr algn="l">
              <a:lnSpc>
                <a:spcPct val="150000"/>
              </a:lnSpc>
            </a:pPr>
            <a:r>
              <a:rPr lang="en-US" altLang="zh-TW" sz="1400" dirty="0"/>
              <a:t>1. </a:t>
            </a:r>
            <a:r>
              <a:rPr lang="zh-TW" altLang="en-US" sz="1400" dirty="0"/>
              <a:t>開啟一個新的</a:t>
            </a:r>
            <a:r>
              <a:rPr lang="en-US" altLang="zh-TW" sz="1400" dirty="0"/>
              <a:t>process</a:t>
            </a:r>
            <a:r>
              <a:rPr lang="zh-TW" altLang="en-US" sz="1400" dirty="0"/>
              <a:t>，並且把非數值型資料都轉換成數執行資料，並套入所需要的</a:t>
            </a:r>
            <a:r>
              <a:rPr lang="en-US" altLang="zh-TW" sz="1400" dirty="0"/>
              <a:t>Model</a:t>
            </a:r>
            <a:r>
              <a:rPr lang="zh-TW" altLang="en-US" sz="1400" dirty="0"/>
              <a:t>，即可跑出</a:t>
            </a:r>
            <a:r>
              <a:rPr lang="zh-TW" altLang="en-US" sz="1400" b="1" u="sng" dirty="0">
                <a:solidFill>
                  <a:schemeClr val="tx1"/>
                </a:solidFill>
              </a:rPr>
              <a:t>估計結果 </a:t>
            </a:r>
            <a:r>
              <a:rPr lang="zh-TW" altLang="en-US" sz="1400" dirty="0">
                <a:solidFill>
                  <a:schemeClr val="tx1"/>
                </a:solidFill>
              </a:rPr>
              <a:t>，</a:t>
            </a:r>
            <a:r>
              <a:rPr lang="zh-TW" altLang="en-US" sz="1400" dirty="0">
                <a:solidFill>
                  <a:schemeClr val="bg1">
                    <a:lumMod val="65000"/>
                  </a:schemeClr>
                </a:solidFill>
              </a:rPr>
              <a:t>過程中須</a:t>
            </a:r>
            <a:r>
              <a:rPr lang="zh-TW" altLang="en-US" sz="1400" dirty="0"/>
              <a:t>注意的事項為，要給處理的訓練和測試資料標籤，點資料集按右鍵即可編輯，</a:t>
            </a:r>
            <a:r>
              <a:rPr lang="en-US" altLang="zh-TW" sz="1400" dirty="0" err="1"/>
              <a:t>ArticleID</a:t>
            </a:r>
            <a:r>
              <a:rPr lang="zh-TW" altLang="en-US" sz="1400" dirty="0"/>
              <a:t>可給</a:t>
            </a:r>
            <a:r>
              <a:rPr lang="en-US" altLang="zh-TW" sz="1400" dirty="0"/>
              <a:t>id, Target</a:t>
            </a:r>
            <a:r>
              <a:rPr lang="zh-TW" altLang="en-US" sz="1400" dirty="0"/>
              <a:t>給</a:t>
            </a:r>
            <a:r>
              <a:rPr lang="en-US" altLang="zh-TW" sz="1400" dirty="0"/>
              <a:t>label</a:t>
            </a:r>
            <a:r>
              <a:rPr lang="zh-TW" altLang="en-US" sz="1400" dirty="0"/>
              <a:t>標籤並做儲存。</a:t>
            </a:r>
            <a:endParaRPr lang="en-US" sz="1400" dirty="0"/>
          </a:p>
        </p:txBody>
      </p:sp>
      <p:sp>
        <p:nvSpPr>
          <p:cNvPr id="24" name="Text Placeholder 23"/>
          <p:cNvSpPr>
            <a:spLocks noGrp="1"/>
          </p:cNvSpPr>
          <p:nvPr>
            <p:ph type="body" sz="quarter" idx="23"/>
          </p:nvPr>
        </p:nvSpPr>
        <p:spPr/>
        <p:txBody>
          <a:bodyPr/>
          <a:lstStyle/>
          <a:p>
            <a:r>
              <a:rPr lang="zh-TW" altLang="en-US" dirty="0"/>
              <a:t>*</a:t>
            </a:r>
            <a:r>
              <a:rPr lang="en-US" altLang="zh-TW" dirty="0"/>
              <a:t>Prediction</a:t>
            </a:r>
            <a:r>
              <a:rPr lang="zh-TW" altLang="en-US" dirty="0"/>
              <a:t>的部分</a:t>
            </a:r>
            <a:endParaRPr lang="en-US" dirty="0"/>
          </a:p>
        </p:txBody>
      </p:sp>
      <p:sp>
        <p:nvSpPr>
          <p:cNvPr id="26" name="Text Placeholder 25"/>
          <p:cNvSpPr>
            <a:spLocks noGrp="1"/>
          </p:cNvSpPr>
          <p:nvPr>
            <p:ph type="body" sz="quarter" idx="25"/>
          </p:nvPr>
        </p:nvSpPr>
        <p:spPr>
          <a:xfrm>
            <a:off x="7369852" y="5725855"/>
            <a:ext cx="2994338" cy="740257"/>
          </a:xfrm>
        </p:spPr>
        <p:txBody>
          <a:bodyPr>
            <a:normAutofit/>
          </a:bodyPr>
          <a:lstStyle/>
          <a:p>
            <a:pPr algn="l">
              <a:lnSpc>
                <a:spcPct val="150000"/>
              </a:lnSpc>
            </a:pPr>
            <a:r>
              <a:rPr lang="en-US" sz="1400" dirty="0"/>
              <a:t>4. </a:t>
            </a:r>
            <a:r>
              <a:rPr lang="zh-TW" altLang="en-US" sz="1400" dirty="0"/>
              <a:t>執行後可以取得</a:t>
            </a:r>
            <a:r>
              <a:rPr lang="en-US" altLang="zh-TW" sz="1400" dirty="0"/>
              <a:t>Confusion</a:t>
            </a:r>
            <a:r>
              <a:rPr lang="zh-TW" altLang="en-US" sz="1400" dirty="0"/>
              <a:t> </a:t>
            </a:r>
            <a:r>
              <a:rPr lang="en-US" altLang="zh-TW" sz="1400" dirty="0"/>
              <a:t>Matrix</a:t>
            </a:r>
            <a:r>
              <a:rPr lang="zh-TW" altLang="en-US" sz="1400" dirty="0"/>
              <a:t>看用這個模型跑的精確度</a:t>
            </a:r>
            <a:endParaRPr lang="en-US" sz="1400" dirty="0"/>
          </a:p>
        </p:txBody>
      </p:sp>
      <p:sp>
        <p:nvSpPr>
          <p:cNvPr id="29" name="Text Placeholder 28"/>
          <p:cNvSpPr>
            <a:spLocks noGrp="1"/>
          </p:cNvSpPr>
          <p:nvPr>
            <p:ph type="body" sz="quarter" idx="28"/>
          </p:nvPr>
        </p:nvSpPr>
        <p:spPr>
          <a:xfrm>
            <a:off x="9086045" y="3161559"/>
            <a:ext cx="3007217" cy="777569"/>
          </a:xfrm>
        </p:spPr>
        <p:txBody>
          <a:bodyPr>
            <a:normAutofit/>
          </a:bodyPr>
          <a:lstStyle/>
          <a:p>
            <a:pPr algn="l">
              <a:lnSpc>
                <a:spcPct val="160000"/>
              </a:lnSpc>
            </a:pPr>
            <a:r>
              <a:rPr lang="en-US" sz="1400" dirty="0"/>
              <a:t>3. </a:t>
            </a:r>
            <a:r>
              <a:rPr lang="zh-TW" altLang="en-US" sz="1400" dirty="0"/>
              <a:t>再加入</a:t>
            </a:r>
            <a:r>
              <a:rPr lang="en-US" altLang="zh-TW" sz="1400" dirty="0"/>
              <a:t>Performance(classification)</a:t>
            </a:r>
            <a:r>
              <a:rPr lang="zh-TW" altLang="en-US" sz="1400" dirty="0"/>
              <a:t>，取得</a:t>
            </a:r>
            <a:r>
              <a:rPr lang="en-US" altLang="zh-TW" sz="1400" dirty="0"/>
              <a:t>confusion</a:t>
            </a:r>
            <a:r>
              <a:rPr lang="zh-TW" altLang="en-US" sz="1400" dirty="0"/>
              <a:t> </a:t>
            </a:r>
            <a:r>
              <a:rPr lang="en-US" altLang="zh-TW" sz="1400" dirty="0"/>
              <a:t>Matrix</a:t>
            </a:r>
            <a:endParaRPr lang="en-US" sz="1400" dirty="0"/>
          </a:p>
        </p:txBody>
      </p:sp>
      <p:pic>
        <p:nvPicPr>
          <p:cNvPr id="11" name="圖片版面配置區 10">
            <a:extLst>
              <a:ext uri="{FF2B5EF4-FFF2-40B4-BE49-F238E27FC236}">
                <a16:creationId xmlns:a16="http://schemas.microsoft.com/office/drawing/2014/main" id="{A58BE2FC-795E-4808-8B59-A38DCB16BDB5}"/>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36861" b="-36861"/>
          <a:stretch/>
        </p:blipFill>
        <p:spPr>
          <a:xfrm>
            <a:off x="482600" y="1317924"/>
            <a:ext cx="3940328" cy="296702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026" name="圖片 1">
            <a:extLst>
              <a:ext uri="{FF2B5EF4-FFF2-40B4-BE49-F238E27FC236}">
                <a16:creationId xmlns:a16="http://schemas.microsoft.com/office/drawing/2014/main" id="{1F2248CD-7344-491E-AFA2-8B6D5B3321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0753" y="1977271"/>
            <a:ext cx="3306795" cy="10305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27" name="圖片 1">
            <a:extLst>
              <a:ext uri="{FF2B5EF4-FFF2-40B4-BE49-F238E27FC236}">
                <a16:creationId xmlns:a16="http://schemas.microsoft.com/office/drawing/2014/main" id="{A9D7E0E6-C2D0-4235-8C03-263A8D63D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0363" y="1670437"/>
            <a:ext cx="2594875" cy="1331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28" name="圖片 1">
            <a:extLst>
              <a:ext uri="{FF2B5EF4-FFF2-40B4-BE49-F238E27FC236}">
                <a16:creationId xmlns:a16="http://schemas.microsoft.com/office/drawing/2014/main" id="{DB38286E-442D-4C4B-A0B7-A9D2F1325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8464" y="4269769"/>
            <a:ext cx="2876662" cy="11925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36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集成演算法</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研究方向</a:t>
            </a:r>
            <a:r>
              <a:rPr lang="en-US" altLang="zh-TW" b="1" dirty="0">
                <a:latin typeface="微軟正黑體" panose="020B0604030504040204" pitchFamily="34" charset="-120"/>
                <a:ea typeface="微軟正黑體" panose="020B0604030504040204" pitchFamily="34" charset="-120"/>
              </a:rPr>
              <a:t>)</a:t>
            </a:r>
            <a:endParaRPr lang="en-US" b="1" dirty="0">
              <a:latin typeface="微軟正黑體" panose="020B0604030504040204" pitchFamily="34" charset="-120"/>
              <a:ea typeface="微軟正黑體" panose="020B0604030504040204" pitchFamily="34" charset="-120"/>
            </a:endParaRPr>
          </a:p>
        </p:txBody>
      </p:sp>
      <p:sp>
        <p:nvSpPr>
          <p:cNvPr id="3" name="Date Placeholder 2"/>
          <p:cNvSpPr>
            <a:spLocks noGrp="1"/>
          </p:cNvSpPr>
          <p:nvPr>
            <p:ph type="dt" sz="half" idx="10"/>
          </p:nvPr>
        </p:nvSpPr>
        <p:spPr/>
        <p:txBody>
          <a:bodyPr/>
          <a:lstStyle/>
          <a:p>
            <a:fld id="{6EC0ED25-7BC8-440F-B407-E7BBF09D6571}" type="datetime1">
              <a:rPr lang="en-US" smtClean="0"/>
              <a:t>2/6/2018</a:t>
            </a:fld>
            <a:endParaRPr lang="en-US"/>
          </a:p>
        </p:txBody>
      </p:sp>
      <p:sp>
        <p:nvSpPr>
          <p:cNvPr id="5" name="Slide Number Placeholder 4"/>
          <p:cNvSpPr>
            <a:spLocks noGrp="1"/>
          </p:cNvSpPr>
          <p:nvPr>
            <p:ph type="sldNum" sz="quarter" idx="12"/>
          </p:nvPr>
        </p:nvSpPr>
        <p:spPr/>
        <p:txBody>
          <a:bodyPr/>
          <a:lstStyle/>
          <a:p>
            <a:fld id="{6E18DBF4-37B7-4C4F-9728-A1C100B177EE}" type="slidenum">
              <a:rPr lang="en-US" smtClean="0"/>
              <a:pPr/>
              <a:t>7</a:t>
            </a:fld>
            <a:endParaRPr lang="en-US"/>
          </a:p>
        </p:txBody>
      </p:sp>
      <p:sp>
        <p:nvSpPr>
          <p:cNvPr id="21" name="Text Placeholder 20"/>
          <p:cNvSpPr>
            <a:spLocks noGrp="1"/>
          </p:cNvSpPr>
          <p:nvPr>
            <p:ph type="body" sz="quarter" idx="18"/>
          </p:nvPr>
        </p:nvSpPr>
        <p:spPr>
          <a:xfrm>
            <a:off x="1127021" y="4579280"/>
            <a:ext cx="3341948" cy="262004"/>
          </a:xfrm>
        </p:spPr>
        <p:txBody>
          <a:bodyPr>
            <a:normAutofit fontScale="47500" lnSpcReduction="20000"/>
          </a:bodyPr>
          <a:lstStyle/>
          <a:p>
            <a:r>
              <a:rPr lang="en-US" altLang="zh-TW" dirty="0">
                <a:latin typeface="微軟正黑體" panose="020B0604030504040204" pitchFamily="34" charset="-120"/>
                <a:ea typeface="微軟正黑體" panose="020B0604030504040204" pitchFamily="34" charset="-120"/>
              </a:rPr>
              <a:t>Ensembles(Vote)</a:t>
            </a:r>
            <a:endParaRPr lang="en-US" dirty="0">
              <a:latin typeface="微軟正黑體" panose="020B0604030504040204" pitchFamily="34" charset="-120"/>
              <a:ea typeface="微軟正黑體" panose="020B0604030504040204" pitchFamily="34" charset="-120"/>
            </a:endParaRPr>
          </a:p>
        </p:txBody>
      </p:sp>
      <p:sp>
        <p:nvSpPr>
          <p:cNvPr id="22" name="Text Placeholder 21"/>
          <p:cNvSpPr>
            <a:spLocks noGrp="1"/>
          </p:cNvSpPr>
          <p:nvPr>
            <p:ph type="body" sz="quarter" idx="19"/>
          </p:nvPr>
        </p:nvSpPr>
        <p:spPr>
          <a:xfrm>
            <a:off x="6160006" y="3168050"/>
            <a:ext cx="2114669" cy="774224"/>
          </a:xfrm>
        </p:spPr>
        <p:txBody>
          <a:bodyPr>
            <a:noAutofit/>
          </a:bodyPr>
          <a:lstStyle/>
          <a:p>
            <a:pPr algn="l">
              <a:lnSpc>
                <a:spcPct val="150000"/>
              </a:lnSpc>
            </a:pPr>
            <a:r>
              <a:rPr lang="en-US" altLang="zh-TW" sz="1600" dirty="0">
                <a:latin typeface="微軟正黑體" panose="020B0604030504040204" pitchFamily="34" charset="-120"/>
                <a:ea typeface="微軟正黑體" panose="020B0604030504040204" pitchFamily="34" charset="-120"/>
              </a:rPr>
              <a:t>Vote</a:t>
            </a:r>
            <a:r>
              <a:rPr lang="zh-TW" altLang="en-US" sz="1600" dirty="0">
                <a:latin typeface="微軟正黑體" panose="020B0604030504040204" pitchFamily="34" charset="-120"/>
                <a:ea typeface="微軟正黑體" panose="020B0604030504040204" pitchFamily="34" charset="-120"/>
              </a:rPr>
              <a:t>程序裡</a:t>
            </a:r>
            <a:r>
              <a:rPr lang="en-US" altLang="zh-TW" sz="1600" dirty="0">
                <a:latin typeface="微軟正黑體" panose="020B0604030504040204" pitchFamily="34" charset="-120"/>
                <a:ea typeface="微軟正黑體" panose="020B0604030504040204" pitchFamily="34" charset="-120"/>
              </a:rPr>
              <a:t>input</a:t>
            </a:r>
            <a:r>
              <a:rPr lang="zh-TW" altLang="en-US" sz="1600" dirty="0">
                <a:latin typeface="微軟正黑體" panose="020B0604030504040204" pitchFamily="34" charset="-120"/>
                <a:ea typeface="微軟正黑體" panose="020B0604030504040204" pitchFamily="34" charset="-120"/>
              </a:rPr>
              <a:t>需要用的演算法</a:t>
            </a:r>
            <a:endParaRPr lang="en-US" sz="1600" dirty="0">
              <a:latin typeface="微軟正黑體" panose="020B0604030504040204" pitchFamily="34" charset="-120"/>
              <a:ea typeface="微軟正黑體" panose="020B0604030504040204" pitchFamily="34" charset="-120"/>
            </a:endParaRPr>
          </a:p>
        </p:txBody>
      </p:sp>
      <p:sp>
        <p:nvSpPr>
          <p:cNvPr id="23" name="Text Placeholder 22"/>
          <p:cNvSpPr>
            <a:spLocks noGrp="1"/>
          </p:cNvSpPr>
          <p:nvPr>
            <p:ph type="body" sz="quarter" idx="22"/>
          </p:nvPr>
        </p:nvSpPr>
        <p:spPr>
          <a:xfrm>
            <a:off x="566669" y="5190186"/>
            <a:ext cx="4250377" cy="1101144"/>
          </a:xfrm>
        </p:spPr>
        <p:txBody>
          <a:bodyPr/>
          <a:lstStyle/>
          <a:p>
            <a:pPr algn="l">
              <a:lnSpc>
                <a:spcPct val="150000"/>
              </a:lnSpc>
            </a:pPr>
            <a:r>
              <a:rPr lang="en-US" sz="1400" dirty="0">
                <a:latin typeface="微軟正黑體" panose="020B0604030504040204" pitchFamily="34" charset="-120"/>
                <a:ea typeface="微軟正黑體" panose="020B0604030504040204" pitchFamily="34" charset="-120"/>
              </a:rPr>
              <a:t>1. </a:t>
            </a:r>
            <a:r>
              <a:rPr lang="zh-TW" altLang="en-US" sz="1400" dirty="0">
                <a:latin typeface="微軟正黑體" panose="020B0604030504040204" pitchFamily="34" charset="-120"/>
                <a:ea typeface="微軟正黑體" panose="020B0604030504040204" pitchFamily="34" charset="-120"/>
              </a:rPr>
              <a:t>運用集成</a:t>
            </a:r>
            <a:r>
              <a:rPr lang="en-US" altLang="zh-TW" sz="1400" dirty="0">
                <a:latin typeface="微軟正黑體" panose="020B0604030504040204" pitchFamily="34" charset="-120"/>
                <a:ea typeface="微軟正黑體" panose="020B0604030504040204" pitchFamily="34" charset="-120"/>
              </a:rPr>
              <a:t>Vote</a:t>
            </a:r>
            <a:r>
              <a:rPr lang="zh-TW" altLang="en-US" sz="1400" dirty="0">
                <a:latin typeface="微軟正黑體" panose="020B0604030504040204" pitchFamily="34" charset="-120"/>
                <a:ea typeface="微軟正黑體" panose="020B0604030504040204" pitchFamily="34" charset="-120"/>
              </a:rPr>
              <a:t>演算法同時帶入多個演算法，並進行投票，選出精準度最高的結果作輸出。</a:t>
            </a:r>
            <a:endParaRPr lang="en-US" sz="1400" dirty="0">
              <a:latin typeface="微軟正黑體" panose="020B0604030504040204" pitchFamily="34" charset="-120"/>
              <a:ea typeface="微軟正黑體" panose="020B0604030504040204" pitchFamily="34" charset="-120"/>
            </a:endParaRPr>
          </a:p>
        </p:txBody>
      </p:sp>
      <p:sp>
        <p:nvSpPr>
          <p:cNvPr id="26" name="Text Placeholder 25"/>
          <p:cNvSpPr>
            <a:spLocks noGrp="1"/>
          </p:cNvSpPr>
          <p:nvPr>
            <p:ph type="body" sz="quarter" idx="25"/>
          </p:nvPr>
        </p:nvSpPr>
        <p:spPr>
          <a:xfrm>
            <a:off x="6155539" y="5606515"/>
            <a:ext cx="1993392" cy="308457"/>
          </a:xfrm>
        </p:spPr>
        <p:txBody>
          <a:bodyPr>
            <a:normAutofit fontScale="85000" lnSpcReduction="10000"/>
          </a:bodyPr>
          <a:lstStyle/>
          <a:p>
            <a:r>
              <a:rPr lang="en-US" altLang="zh-TW" dirty="0">
                <a:latin typeface="微軟正黑體" panose="020B0604030504040204" pitchFamily="34" charset="-120"/>
                <a:ea typeface="微軟正黑體" panose="020B0604030504040204" pitchFamily="34" charset="-120"/>
              </a:rPr>
              <a:t>Confusion Matrix</a:t>
            </a:r>
            <a:endParaRPr lang="en-US" dirty="0">
              <a:latin typeface="微軟正黑體" panose="020B0604030504040204" pitchFamily="34" charset="-120"/>
              <a:ea typeface="微軟正黑體" panose="020B0604030504040204" pitchFamily="34" charset="-120"/>
            </a:endParaRPr>
          </a:p>
        </p:txBody>
      </p:sp>
      <p:sp>
        <p:nvSpPr>
          <p:cNvPr id="27" name="Text Placeholder 26"/>
          <p:cNvSpPr>
            <a:spLocks noGrp="1"/>
          </p:cNvSpPr>
          <p:nvPr>
            <p:ph type="body" sz="quarter" idx="26"/>
          </p:nvPr>
        </p:nvSpPr>
        <p:spPr>
          <a:xfrm>
            <a:off x="6155539" y="6034312"/>
            <a:ext cx="1993392" cy="431800"/>
          </a:xfrm>
        </p:spPr>
        <p:txBody>
          <a:bodyPr/>
          <a:lstStyle/>
          <a:p>
            <a:r>
              <a:rPr lang="zh-TW" altLang="en-US" dirty="0">
                <a:latin typeface="微軟正黑體" panose="020B0604030504040204" pitchFamily="34" charset="-120"/>
                <a:ea typeface="微軟正黑體" panose="020B0604030504040204" pitchFamily="34" charset="-120"/>
              </a:rPr>
              <a:t>精準度高達</a:t>
            </a:r>
            <a:r>
              <a:rPr lang="en-US" altLang="zh-TW" dirty="0">
                <a:latin typeface="微軟正黑體" panose="020B0604030504040204" pitchFamily="34" charset="-120"/>
                <a:ea typeface="微軟正黑體" panose="020B0604030504040204" pitchFamily="34" charset="-120"/>
              </a:rPr>
              <a:t>80%</a:t>
            </a:r>
          </a:p>
          <a:p>
            <a:endParaRPr lang="en-US" dirty="0"/>
          </a:p>
        </p:txBody>
      </p:sp>
      <p:sp>
        <p:nvSpPr>
          <p:cNvPr id="29" name="Text Placeholder 28"/>
          <p:cNvSpPr>
            <a:spLocks noGrp="1"/>
          </p:cNvSpPr>
          <p:nvPr>
            <p:ph type="body" sz="quarter" idx="28"/>
          </p:nvPr>
        </p:nvSpPr>
        <p:spPr>
          <a:xfrm>
            <a:off x="9355939" y="3206280"/>
            <a:ext cx="1993392" cy="435040"/>
          </a:xfrm>
        </p:spPr>
        <p:txBody>
          <a:bodyPr>
            <a:normAutofit/>
          </a:bodyPr>
          <a:lstStyle/>
          <a:p>
            <a:r>
              <a:rPr lang="zh-TW" altLang="en-US" sz="1600" dirty="0">
                <a:latin typeface="微軟正黑體" panose="020B0604030504040204" pitchFamily="34" charset="-120"/>
                <a:ea typeface="微軟正黑體" panose="020B0604030504040204" pitchFamily="34" charset="-120"/>
              </a:rPr>
              <a:t>預測出來的結果</a:t>
            </a:r>
            <a:endParaRPr lang="en-US" sz="1600" dirty="0">
              <a:latin typeface="微軟正黑體" panose="020B0604030504040204" pitchFamily="34" charset="-120"/>
              <a:ea typeface="微軟正黑體" panose="020B0604030504040204" pitchFamily="34" charset="-120"/>
            </a:endParaRPr>
          </a:p>
        </p:txBody>
      </p:sp>
      <p:sp>
        <p:nvSpPr>
          <p:cNvPr id="32" name="Text Placeholder 31"/>
          <p:cNvSpPr>
            <a:spLocks noGrp="1"/>
          </p:cNvSpPr>
          <p:nvPr>
            <p:ph type="body" sz="quarter" idx="31"/>
          </p:nvPr>
        </p:nvSpPr>
        <p:spPr>
          <a:xfrm>
            <a:off x="9103935" y="3713176"/>
            <a:ext cx="2605466" cy="1732208"/>
          </a:xfrm>
          <a:ln w="38100">
            <a:solidFill>
              <a:schemeClr val="accent1"/>
            </a:solidFill>
          </a:ln>
        </p:spPr>
        <p:txBody>
          <a:bodyPr>
            <a:normAutofit fontScale="92500"/>
          </a:bodyPr>
          <a:lstStyle/>
          <a:p>
            <a:pPr algn="l">
              <a:lnSpc>
                <a:spcPct val="150000"/>
              </a:lnSpc>
            </a:pPr>
            <a:r>
              <a:rPr lang="zh-TW" altLang="en-US" b="1" dirty="0">
                <a:latin typeface="微軟正黑體" panose="020B0604030504040204" pitchFamily="34" charset="-120"/>
                <a:ea typeface="微軟正黑體" panose="020B0604030504040204" pitchFamily="34" charset="-120"/>
              </a:rPr>
              <a:t>結論</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我們可以</a:t>
            </a:r>
            <a:r>
              <a:rPr lang="zh-TW" altLang="en-US" b="1" dirty="0">
                <a:solidFill>
                  <a:schemeClr val="accent4"/>
                </a:solidFill>
                <a:latin typeface="微軟正黑體" panose="020B0604030504040204" pitchFamily="34" charset="-120"/>
                <a:ea typeface="微軟正黑體" panose="020B0604030504040204" pitchFamily="34" charset="-120"/>
              </a:rPr>
              <a:t>選定</a:t>
            </a:r>
            <a:r>
              <a:rPr lang="zh-TW" altLang="en-US" b="1" dirty="0">
                <a:latin typeface="微軟正黑體" panose="020B0604030504040204" pitchFamily="34" charset="-120"/>
                <a:ea typeface="微軟正黑體" panose="020B0604030504040204" pitchFamily="34" charset="-120"/>
              </a:rPr>
              <a:t>某個適合的集成演算法來訓練資料並跑出結果</a:t>
            </a:r>
            <a:endParaRPr lang="en-US" altLang="zh-TW" b="1" dirty="0">
              <a:solidFill>
                <a:schemeClr val="accent4"/>
              </a:solidFill>
              <a:latin typeface="微軟正黑體" panose="020B0604030504040204" pitchFamily="34" charset="-120"/>
              <a:ea typeface="微軟正黑體" panose="020B0604030504040204" pitchFamily="34" charset="-120"/>
            </a:endParaRPr>
          </a:p>
        </p:txBody>
      </p:sp>
      <p:pic>
        <p:nvPicPr>
          <p:cNvPr id="11" name="圖片版面配置區 10">
            <a:extLst>
              <a:ext uri="{FF2B5EF4-FFF2-40B4-BE49-F238E27FC236}">
                <a16:creationId xmlns:a16="http://schemas.microsoft.com/office/drawing/2014/main" id="{08B13311-2339-4615-9388-91DBF662DE10}"/>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19093" b="-19093"/>
          <a:stretch/>
        </p:blipFill>
        <p:spPr>
          <a:xfrm>
            <a:off x="838200" y="1589181"/>
            <a:ext cx="3760025" cy="2831255"/>
          </a:xfrm>
          <a:ln w="38100">
            <a:solidFill>
              <a:schemeClr val="accent1"/>
            </a:solidFill>
          </a:ln>
        </p:spPr>
      </p:pic>
      <p:pic>
        <p:nvPicPr>
          <p:cNvPr id="2050" name="圖片 1">
            <a:extLst>
              <a:ext uri="{FF2B5EF4-FFF2-40B4-BE49-F238E27FC236}">
                <a16:creationId xmlns:a16="http://schemas.microsoft.com/office/drawing/2014/main" id="{4378ECC1-2B7E-4C90-8950-AD8217F1B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121" y="1311109"/>
            <a:ext cx="2907810" cy="1693699"/>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051" name="圖片 1">
            <a:extLst>
              <a:ext uri="{FF2B5EF4-FFF2-40B4-BE49-F238E27FC236}">
                <a16:creationId xmlns:a16="http://schemas.microsoft.com/office/drawing/2014/main" id="{B39E555F-C91C-4FD6-96F6-2583277B0A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675" y="1792215"/>
            <a:ext cx="3761980" cy="1212593"/>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052" name="圖片 1">
            <a:extLst>
              <a:ext uri="{FF2B5EF4-FFF2-40B4-BE49-F238E27FC236}">
                <a16:creationId xmlns:a16="http://schemas.microsoft.com/office/drawing/2014/main" id="{F6B0DC28-D2F6-42FB-A3DE-792AF5B120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5885" y="4049847"/>
            <a:ext cx="3662395" cy="1446519"/>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4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p:cNvSpPr>
            <a:spLocks noGrp="1"/>
          </p:cNvSpPr>
          <p:nvPr>
            <p:ph type="body" sz="quarter" idx="26"/>
          </p:nvPr>
        </p:nvSpPr>
        <p:spPr/>
        <p:txBody>
          <a:bodyPr/>
          <a:lstStyle/>
          <a:p>
            <a:pPr>
              <a:lnSpc>
                <a:spcPct val="150000"/>
              </a:lnSpc>
            </a:pPr>
            <a:r>
              <a:rPr lang="en-US" dirty="0">
                <a:latin typeface="微軟正黑體" panose="020B0604030504040204" pitchFamily="34" charset="-120"/>
                <a:ea typeface="微軟正黑體" panose="020B0604030504040204" pitchFamily="34" charset="-120"/>
              </a:rPr>
              <a:t>RapidMiner</a:t>
            </a:r>
            <a:r>
              <a:rPr lang="zh-TW" altLang="en-US" dirty="0">
                <a:latin typeface="微軟正黑體" panose="020B0604030504040204" pitchFamily="34" charset="-120"/>
                <a:ea typeface="微軟正黑體" panose="020B0604030504040204" pitchFamily="34" charset="-120"/>
              </a:rPr>
              <a:t>在</a:t>
            </a:r>
            <a:r>
              <a:rPr lang="en-US" altLang="zh-TW" dirty="0">
                <a:latin typeface="微軟正黑體" panose="020B0604030504040204" pitchFamily="34" charset="-120"/>
                <a:ea typeface="微軟正黑體" panose="020B0604030504040204" pitchFamily="34" charset="-120"/>
              </a:rPr>
              <a:t>Repository</a:t>
            </a:r>
            <a:r>
              <a:rPr lang="zh-TW" altLang="en-US" dirty="0">
                <a:latin typeface="微軟正黑體" panose="020B0604030504040204" pitchFamily="34" charset="-120"/>
                <a:ea typeface="微軟正黑體" panose="020B0604030504040204" pitchFamily="34" charset="-120"/>
              </a:rPr>
              <a:t>有提供</a:t>
            </a:r>
            <a:r>
              <a:rPr lang="en-US" altLang="zh-TW" dirty="0">
                <a:latin typeface="微軟正黑體" panose="020B0604030504040204" pitchFamily="34" charset="-120"/>
                <a:ea typeface="微軟正黑體" panose="020B0604030504040204" pitchFamily="34" charset="-120"/>
              </a:rPr>
              <a:t>Sample</a:t>
            </a:r>
            <a:r>
              <a:rPr lang="zh-TW" altLang="en-US" dirty="0">
                <a:latin typeface="微軟正黑體" panose="020B0604030504040204" pitchFamily="34" charset="-120"/>
                <a:ea typeface="微軟正黑體" panose="020B0604030504040204" pitchFamily="34" charset="-120"/>
              </a:rPr>
              <a:t>，大家也可以用這些</a:t>
            </a:r>
            <a:r>
              <a:rPr lang="en-US" altLang="zh-TW" dirty="0">
                <a:latin typeface="微軟正黑體" panose="020B0604030504040204" pitchFamily="34" charset="-120"/>
                <a:ea typeface="微軟正黑體" panose="020B0604030504040204" pitchFamily="34" charset="-120"/>
              </a:rPr>
              <a:t>Samples</a:t>
            </a:r>
            <a:r>
              <a:rPr lang="zh-TW" altLang="en-US" dirty="0">
                <a:latin typeface="微軟正黑體" panose="020B0604030504040204" pitchFamily="34" charset="-120"/>
                <a:ea typeface="微軟正黑體" panose="020B0604030504040204" pitchFamily="34" charset="-120"/>
              </a:rPr>
              <a:t>測試演算法</a:t>
            </a:r>
            <a:endParaRPr lang="en-US" dirty="0">
              <a:latin typeface="微軟正黑體" panose="020B0604030504040204" pitchFamily="34" charset="-120"/>
              <a:ea typeface="微軟正黑體" panose="020B0604030504040204" pitchFamily="34" charset="-120"/>
            </a:endParaRPr>
          </a:p>
        </p:txBody>
      </p:sp>
      <p:sp>
        <p:nvSpPr>
          <p:cNvPr id="35" name="Text Placeholder 34"/>
          <p:cNvSpPr>
            <a:spLocks noGrp="1"/>
          </p:cNvSpPr>
          <p:nvPr>
            <p:ph type="body" sz="quarter" idx="27"/>
          </p:nvPr>
        </p:nvSpPr>
        <p:spPr/>
        <p:txBody>
          <a:bodyPr/>
          <a:lstStyle/>
          <a:p>
            <a:pPr>
              <a:lnSpc>
                <a:spcPct val="150000"/>
              </a:lnSpc>
            </a:pPr>
            <a:r>
              <a:rPr lang="zh-TW" altLang="en-US" dirty="0">
                <a:latin typeface="微軟正黑體" panose="020B0604030504040204" pitchFamily="34" charset="-120"/>
                <a:ea typeface="微軟正黑體" panose="020B0604030504040204" pitchFamily="34" charset="-120"/>
              </a:rPr>
              <a:t>如果對演算法有不懂的地方，可以查看右手邊的</a:t>
            </a:r>
            <a:r>
              <a:rPr lang="en-US" altLang="zh-TW" dirty="0">
                <a:latin typeface="微軟正黑體" panose="020B0604030504040204" pitchFamily="34" charset="-120"/>
                <a:ea typeface="微軟正黑體" panose="020B0604030504040204" pitchFamily="34" charset="-120"/>
              </a:rPr>
              <a:t>help</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Tutorial Process</a:t>
            </a:r>
            <a:r>
              <a:rPr lang="zh-TW" altLang="en-US" dirty="0">
                <a:latin typeface="微軟正黑體" panose="020B0604030504040204" pitchFamily="34" charset="-120"/>
                <a:ea typeface="微軟正黑體" panose="020B0604030504040204" pitchFamily="34" charset="-120"/>
              </a:rPr>
              <a:t>，有範例可以參考</a:t>
            </a:r>
            <a:endParaRPr lang="en-US" dirty="0">
              <a:latin typeface="微軟正黑體" panose="020B0604030504040204" pitchFamily="34" charset="-120"/>
              <a:ea typeface="微軟正黑體" panose="020B0604030504040204" pitchFamily="34" charset="-120"/>
            </a:endParaRPr>
          </a:p>
        </p:txBody>
      </p:sp>
      <p:sp>
        <p:nvSpPr>
          <p:cNvPr id="36" name="Text Placeholder 35"/>
          <p:cNvSpPr>
            <a:spLocks noGrp="1"/>
          </p:cNvSpPr>
          <p:nvPr>
            <p:ph type="body" sz="quarter" idx="28"/>
          </p:nvPr>
        </p:nvSpPr>
        <p:spPr/>
        <p:txBody>
          <a:bodyPr/>
          <a:lstStyle/>
          <a:p>
            <a:pPr>
              <a:lnSpc>
                <a:spcPct val="150000"/>
              </a:lnSpc>
            </a:pPr>
            <a:r>
              <a:rPr lang="zh-TW" altLang="en-US" b="1" dirty="0">
                <a:latin typeface="微軟正黑體" panose="020B0604030504040204" pitchFamily="34" charset="-120"/>
                <a:ea typeface="微軟正黑體" panose="020B0604030504040204" pitchFamily="34" charset="-120"/>
              </a:rPr>
              <a:t>在大家還沒連結</a:t>
            </a:r>
            <a:r>
              <a:rPr lang="en-US" altLang="zh-TW" b="1" dirty="0">
                <a:latin typeface="微軟正黑體" panose="020B0604030504040204" pitchFamily="34" charset="-120"/>
                <a:ea typeface="微軟正黑體" panose="020B0604030504040204" pitchFamily="34" charset="-120"/>
              </a:rPr>
              <a:t>S3</a:t>
            </a:r>
            <a:r>
              <a:rPr lang="zh-TW" altLang="en-US" b="1" dirty="0">
                <a:latin typeface="微軟正黑體" panose="020B0604030504040204" pitchFamily="34" charset="-120"/>
                <a:ea typeface="微軟正黑體" panose="020B0604030504040204" pitchFamily="34" charset="-120"/>
              </a:rPr>
              <a:t>前要取得資料，可以先用自己的本機，在</a:t>
            </a:r>
            <a:r>
              <a:rPr lang="en-US" altLang="zh-TW" b="1" dirty="0">
                <a:latin typeface="微軟正黑體" panose="020B0604030504040204" pitchFamily="34" charset="-120"/>
                <a:ea typeface="微軟正黑體" panose="020B0604030504040204" pitchFamily="34" charset="-120"/>
              </a:rPr>
              <a:t>Files</a:t>
            </a:r>
            <a:r>
              <a:rPr lang="zh-TW" altLang="en-US" b="1" dirty="0">
                <a:latin typeface="微軟正黑體" panose="020B0604030504040204" pitchFamily="34" charset="-120"/>
                <a:ea typeface="微軟正黑體" panose="020B0604030504040204" pitchFamily="34" charset="-120"/>
              </a:rPr>
              <a:t>裡點選</a:t>
            </a:r>
            <a:r>
              <a:rPr lang="en-US" altLang="zh-TW" b="1" dirty="0">
                <a:latin typeface="微軟正黑體" panose="020B0604030504040204" pitchFamily="34" charset="-120"/>
                <a:ea typeface="微軟正黑體" panose="020B0604030504040204" pitchFamily="34" charset="-120"/>
              </a:rPr>
              <a:t>Add Data</a:t>
            </a:r>
            <a:r>
              <a:rPr lang="zh-TW" altLang="en-US" b="1" dirty="0">
                <a:latin typeface="微軟正黑體" panose="020B0604030504040204" pitchFamily="34" charset="-120"/>
                <a:ea typeface="微軟正黑體" panose="020B0604030504040204" pitchFamily="34" charset="-120"/>
              </a:rPr>
              <a:t>選取資料</a:t>
            </a:r>
            <a:endParaRPr lang="en-US" b="1" dirty="0">
              <a:latin typeface="微軟正黑體" panose="020B0604030504040204" pitchFamily="34" charset="-120"/>
              <a:ea typeface="微軟正黑體" panose="020B0604030504040204" pitchFamily="34" charset="-120"/>
            </a:endParaRPr>
          </a:p>
        </p:txBody>
      </p:sp>
      <p:sp>
        <p:nvSpPr>
          <p:cNvPr id="37" name="Text Placeholder 36"/>
          <p:cNvSpPr>
            <a:spLocks noGrp="1"/>
          </p:cNvSpPr>
          <p:nvPr>
            <p:ph type="body" sz="quarter" idx="29"/>
          </p:nvPr>
        </p:nvSpPr>
        <p:spPr/>
        <p:txBody>
          <a:bodyPr/>
          <a:lstStyle/>
          <a:p>
            <a:pPr>
              <a:lnSpc>
                <a:spcPct val="150000"/>
              </a:lnSpc>
            </a:pPr>
            <a:r>
              <a:rPr lang="zh-TW" altLang="en-US" dirty="0">
                <a:latin typeface="微軟正黑體" panose="020B0604030504040204" pitchFamily="34" charset="-120"/>
                <a:ea typeface="微軟正黑體" panose="020B0604030504040204" pitchFamily="34" charset="-120"/>
              </a:rPr>
              <a:t>最後可以研究我們的資料要怎麼用視覺化效果展現出來，</a:t>
            </a:r>
            <a:r>
              <a:rPr lang="en-US" altLang="zh-TW" dirty="0">
                <a:latin typeface="微軟正黑體" panose="020B0604030504040204" pitchFamily="34" charset="-120"/>
                <a:ea typeface="微軟正黑體" panose="020B0604030504040204" pitchFamily="34" charset="-120"/>
              </a:rPr>
              <a:t>Samples</a:t>
            </a:r>
            <a:r>
              <a:rPr lang="zh-TW" altLang="en-US" dirty="0">
                <a:latin typeface="微軟正黑體" panose="020B0604030504040204" pitchFamily="34" charset="-120"/>
                <a:ea typeface="微軟正黑體" panose="020B0604030504040204" pitchFamily="34" charset="-120"/>
              </a:rPr>
              <a:t>裡面有範例可以給我們參考</a:t>
            </a:r>
            <a:endParaRPr lang="en-US" dirty="0">
              <a:latin typeface="微軟正黑體" panose="020B0604030504040204" pitchFamily="34" charset="-120"/>
              <a:ea typeface="微軟正黑體" panose="020B0604030504040204" pitchFamily="34" charset="-120"/>
            </a:endParaRPr>
          </a:p>
        </p:txBody>
      </p:sp>
      <p:sp>
        <p:nvSpPr>
          <p:cNvPr id="2" name="Title 1"/>
          <p:cNvSpPr>
            <a:spLocks noGrp="1"/>
          </p:cNvSpPr>
          <p:nvPr>
            <p:ph type="title"/>
          </p:nvPr>
        </p:nvSpPr>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小技巧</a:t>
            </a:r>
            <a:endParaRPr lang="en-US" b="1" dirty="0">
              <a:latin typeface="微軟正黑體" panose="020B0604030504040204" pitchFamily="34" charset="-120"/>
              <a:ea typeface="微軟正黑體" panose="020B0604030504040204" pitchFamily="34" charset="-120"/>
            </a:endParaRPr>
          </a:p>
        </p:txBody>
      </p:sp>
      <p:sp>
        <p:nvSpPr>
          <p:cNvPr id="38" name="Text Placeholder 37"/>
          <p:cNvSpPr>
            <a:spLocks noGrp="1"/>
          </p:cNvSpPr>
          <p:nvPr>
            <p:ph type="body" sz="quarter" idx="42"/>
          </p:nvPr>
        </p:nvSpPr>
        <p:spPr/>
        <p:txBody>
          <a:bodyPr>
            <a:normAutofit/>
          </a:bodyPr>
          <a:lstStyle/>
          <a:p>
            <a:r>
              <a:rPr lang="zh-TW" altLang="en-US" dirty="0">
                <a:latin typeface="微軟正黑體" panose="020B0604030504040204" pitchFamily="34" charset="-120"/>
                <a:ea typeface="微軟正黑體" panose="020B0604030504040204" pitchFamily="34" charset="-120"/>
              </a:rPr>
              <a:t>如果有找不到的</a:t>
            </a:r>
            <a:r>
              <a:rPr lang="en-US" altLang="zh-TW" dirty="0">
                <a:latin typeface="微軟正黑體" panose="020B0604030504040204" pitchFamily="34" charset="-120"/>
                <a:ea typeface="微軟正黑體" panose="020B0604030504040204" pitchFamily="34" charset="-120"/>
              </a:rPr>
              <a:t>Panel</a:t>
            </a:r>
            <a:r>
              <a:rPr lang="zh-TW" altLang="en-US" dirty="0">
                <a:latin typeface="微軟正黑體" panose="020B0604030504040204" pitchFamily="34" charset="-120"/>
                <a:ea typeface="微軟正黑體" panose="020B0604030504040204" pitchFamily="34" charset="-120"/>
              </a:rPr>
              <a:t>都可以到</a:t>
            </a:r>
            <a:r>
              <a:rPr lang="en-US" altLang="zh-TW" dirty="0">
                <a:latin typeface="微軟正黑體" panose="020B0604030504040204" pitchFamily="34" charset="-120"/>
                <a:ea typeface="微軟正黑體" panose="020B0604030504040204" pitchFamily="34" charset="-120"/>
              </a:rPr>
              <a:t>View</a:t>
            </a:r>
            <a:r>
              <a:rPr lang="zh-TW" altLang="en-US" dirty="0">
                <a:latin typeface="微軟正黑體" panose="020B0604030504040204" pitchFamily="34" charset="-120"/>
                <a:ea typeface="微軟正黑體" panose="020B0604030504040204" pitchFamily="34" charset="-120"/>
              </a:rPr>
              <a:t>裡面找</a:t>
            </a:r>
            <a:r>
              <a:rPr lang="en-US" altLang="zh-TW" dirty="0">
                <a:latin typeface="微軟正黑體" panose="020B0604030504040204" pitchFamily="34" charset="-120"/>
                <a:ea typeface="微軟正黑體" panose="020B0604030504040204" pitchFamily="34" charset="-120"/>
              </a:rPr>
              <a:t>Show Panel</a:t>
            </a:r>
            <a:r>
              <a:rPr lang="zh-TW" altLang="en-US" dirty="0">
                <a:latin typeface="微軟正黑體" panose="020B0604030504040204" pitchFamily="34" charset="-120"/>
                <a:ea typeface="微軟正黑體" panose="020B0604030504040204" pitchFamily="34" charset="-120"/>
              </a:rPr>
              <a:t>裡新增</a:t>
            </a:r>
            <a:endParaRPr lang="en-US" dirty="0">
              <a:latin typeface="微軟正黑體" panose="020B0604030504040204" pitchFamily="34" charset="-120"/>
              <a:ea typeface="微軟正黑體" panose="020B0604030504040204" pitchFamily="34" charset="-120"/>
            </a:endParaRPr>
          </a:p>
        </p:txBody>
      </p:sp>
      <p:pic>
        <p:nvPicPr>
          <p:cNvPr id="8" name="圖片版面配置區 7">
            <a:extLst>
              <a:ext uri="{FF2B5EF4-FFF2-40B4-BE49-F238E27FC236}">
                <a16:creationId xmlns:a16="http://schemas.microsoft.com/office/drawing/2014/main" id="{4E0C1EBC-C071-4FAD-B3A2-46F49E4242F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32935" b="-32935"/>
          <a:stretch/>
        </p:blipFill>
        <p:spPr>
          <a:prstGeom prst="rect">
            <a:avLst/>
          </a:prstGeom>
          <a:ln w="38100" cap="sq">
            <a:solidFill>
              <a:schemeClr val="accent3">
                <a:lumMod val="50000"/>
              </a:schemeClr>
            </a:solidFill>
            <a:prstDash val="solid"/>
            <a:miter lim="800000"/>
          </a:ln>
          <a:effectLst>
            <a:outerShdw blurRad="50800" dist="38100" dir="2700000" algn="tl" rotWithShape="0">
              <a:srgbClr val="000000">
                <a:alpha val="43000"/>
              </a:srgbClr>
            </a:outerShdw>
          </a:effectLst>
        </p:spPr>
      </p:pic>
      <p:pic>
        <p:nvPicPr>
          <p:cNvPr id="10" name="圖片版面配置區 9">
            <a:extLst>
              <a:ext uri="{FF2B5EF4-FFF2-40B4-BE49-F238E27FC236}">
                <a16:creationId xmlns:a16="http://schemas.microsoft.com/office/drawing/2014/main" id="{7331A68B-7292-401A-82E0-02730DF36326}"/>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t="14368" b="14368"/>
          <a:stretch>
            <a:fillRect/>
          </a:stretch>
        </p:blipFill>
        <p:spPr>
          <a:ln w="38100">
            <a:solidFill>
              <a:schemeClr val="accent1"/>
            </a:solidFill>
          </a:ln>
        </p:spPr>
      </p:pic>
      <p:pic>
        <p:nvPicPr>
          <p:cNvPr id="12" name="圖片版面配置區 11">
            <a:extLst>
              <a:ext uri="{FF2B5EF4-FFF2-40B4-BE49-F238E27FC236}">
                <a16:creationId xmlns:a16="http://schemas.microsoft.com/office/drawing/2014/main" id="{36CE0DA9-4B60-4FFB-A3D7-3E0772077AB5}"/>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l="-30249" r="-30249"/>
          <a:stretch/>
        </p:blipFill>
        <p:spPr>
          <a:prstGeom prst="rect">
            <a:avLst/>
          </a:prstGeom>
          <a:ln w="38100" cap="sq">
            <a:solidFill>
              <a:schemeClr val="accent3">
                <a:lumMod val="50000"/>
              </a:schemeClr>
            </a:solidFill>
            <a:prstDash val="solid"/>
            <a:miter lim="800000"/>
          </a:ln>
          <a:effectLst>
            <a:outerShdw blurRad="50800" dist="38100" dir="2700000" algn="tl" rotWithShape="0">
              <a:srgbClr val="000000">
                <a:alpha val="43000"/>
              </a:srgbClr>
            </a:outerShdw>
          </a:effectLst>
        </p:spPr>
      </p:pic>
      <p:pic>
        <p:nvPicPr>
          <p:cNvPr id="14" name="圖片版面配置區 13">
            <a:extLst>
              <a:ext uri="{FF2B5EF4-FFF2-40B4-BE49-F238E27FC236}">
                <a16:creationId xmlns:a16="http://schemas.microsoft.com/office/drawing/2014/main" id="{3FDB02DE-D3FE-4892-A3E1-50197966D34C}"/>
              </a:ext>
            </a:extLst>
          </p:cNvPr>
          <p:cNvPicPr>
            <a:picLocks noGrp="1" noChangeAspect="1"/>
          </p:cNvPicPr>
          <p:nvPr>
            <p:ph type="pic" sz="quarter" idx="19"/>
          </p:nvPr>
        </p:nvPicPr>
        <p:blipFill rotWithShape="1">
          <a:blip r:embed="rId6">
            <a:extLst>
              <a:ext uri="{28A0092B-C50C-407E-A947-70E740481C1C}">
                <a14:useLocalDpi xmlns:a14="http://schemas.microsoft.com/office/drawing/2010/main" val="0"/>
              </a:ext>
            </a:extLst>
          </a:blip>
          <a:srcRect l="-63685" r="-63685"/>
          <a:stretch/>
        </p:blipFill>
        <p:spPr>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41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He End</a:t>
            </a:r>
          </a:p>
        </p:txBody>
      </p:sp>
      <p:sp>
        <p:nvSpPr>
          <p:cNvPr id="2" name="Subtitle 1"/>
          <p:cNvSpPr>
            <a:spLocks noGrp="1"/>
          </p:cNvSpPr>
          <p:nvPr>
            <p:ph type="subTitle" idx="1"/>
          </p:nvPr>
        </p:nvSpPr>
        <p:spPr/>
        <p:txBody>
          <a:bodyPr anchor="ctr"/>
          <a:lstStyle/>
          <a:p>
            <a:r>
              <a:rPr lang="zh-TW" altLang="en-US" dirty="0">
                <a:latin typeface="微軟正黑體" panose="020B0604030504040204" pitchFamily="34" charset="-120"/>
                <a:ea typeface="微軟正黑體" panose="020B0604030504040204" pitchFamily="34" charset="-120"/>
              </a:rPr>
              <a:t>有不清楚的地方請詢問</a:t>
            </a:r>
            <a:r>
              <a:rPr lang="en-US" altLang="zh-TW" dirty="0">
                <a:latin typeface="微軟正黑體" panose="020B0604030504040204" pitchFamily="34" charset="-120"/>
                <a:ea typeface="微軟正黑體" panose="020B0604030504040204" pitchFamily="34" charset="-120"/>
              </a:rPr>
              <a:t>Bonny</a:t>
            </a:r>
          </a:p>
          <a:p>
            <a:r>
              <a:rPr lang="en-US" dirty="0">
                <a:latin typeface="微軟正黑體" panose="020B0604030504040204" pitchFamily="34" charset="-120"/>
                <a:ea typeface="微軟正黑體" panose="020B0604030504040204" pitchFamily="34" charset="-120"/>
              </a:rPr>
              <a:t>E-mail: genioushoney14@gmail.com</a:t>
            </a:r>
          </a:p>
        </p:txBody>
      </p:sp>
      <p:grpSp>
        <p:nvGrpSpPr>
          <p:cNvPr id="7" name="Group 6"/>
          <p:cNvGrpSpPr>
            <a:grpSpLocks noChangeAspect="1"/>
          </p:cNvGrpSpPr>
          <p:nvPr/>
        </p:nvGrpSpPr>
        <p:grpSpPr>
          <a:xfrm>
            <a:off x="3617717" y="2132617"/>
            <a:ext cx="1291827" cy="1291827"/>
            <a:chOff x="1382807" y="174388"/>
            <a:chExt cx="3025589" cy="3025588"/>
          </a:xfrm>
        </p:grpSpPr>
        <p:sp>
          <p:nvSpPr>
            <p:cNvPr id="8" name="Rectangle 7"/>
            <p:cNvSpPr/>
            <p:nvPr/>
          </p:nvSpPr>
          <p:spPr>
            <a:xfrm>
              <a:off x="1382807" y="174388"/>
              <a:ext cx="3025588" cy="3025588"/>
            </a:xfrm>
            <a:prstGeom prst="rect">
              <a:avLst/>
            </a:prstGeom>
            <a:solidFill>
              <a:srgbClr val="16A085"/>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endParaRPr>
            </a:p>
          </p:txBody>
        </p:sp>
      </p:grpSp>
      <p:sp>
        <p:nvSpPr>
          <p:cNvPr id="3" name="日期版面配置區 2">
            <a:extLst>
              <a:ext uri="{FF2B5EF4-FFF2-40B4-BE49-F238E27FC236}">
                <a16:creationId xmlns:a16="http://schemas.microsoft.com/office/drawing/2014/main" id="{AF22C24A-922A-4748-B13D-864FCC271A04}"/>
              </a:ext>
            </a:extLst>
          </p:cNvPr>
          <p:cNvSpPr>
            <a:spLocks noGrp="1"/>
          </p:cNvSpPr>
          <p:nvPr>
            <p:ph type="dt" sz="half" idx="10"/>
          </p:nvPr>
        </p:nvSpPr>
        <p:spPr/>
        <p:txBody>
          <a:bodyPr/>
          <a:lstStyle/>
          <a:p>
            <a:fld id="{A4B61009-2AAD-4AC4-AD4D-582C6ABF3DA6}" type="datetime1">
              <a:rPr lang="en-US" smtClean="0"/>
              <a:t>2/6/2018</a:t>
            </a:fld>
            <a:endParaRPr lang="en-US"/>
          </a:p>
        </p:txBody>
      </p:sp>
      <p:sp>
        <p:nvSpPr>
          <p:cNvPr id="6" name="投影片編號版面配置區 5">
            <a:extLst>
              <a:ext uri="{FF2B5EF4-FFF2-40B4-BE49-F238E27FC236}">
                <a16:creationId xmlns:a16="http://schemas.microsoft.com/office/drawing/2014/main" id="{FB46F30E-8645-4DE5-BDE9-171D534CC72F}"/>
              </a:ext>
            </a:extLst>
          </p:cNvPr>
          <p:cNvSpPr>
            <a:spLocks noGrp="1"/>
          </p:cNvSpPr>
          <p:nvPr>
            <p:ph type="sldNum" sz="quarter" idx="12"/>
          </p:nvPr>
        </p:nvSpPr>
        <p:spPr/>
        <p:txBody>
          <a:bodyPr/>
          <a:lstStyle/>
          <a:p>
            <a:fld id="{90F1C0FF-B259-4CD8-8825-D6D2D53561F6}" type="slidenum">
              <a:rPr lang="en-US" smtClean="0"/>
              <a:t>9</a:t>
            </a:fld>
            <a:endParaRPr lang="en-US"/>
          </a:p>
        </p:txBody>
      </p:sp>
    </p:spTree>
    <p:extLst>
      <p:ext uri="{BB962C8B-B14F-4D97-AF65-F5344CB8AC3E}">
        <p14:creationId xmlns:p14="http://schemas.microsoft.com/office/powerpoint/2010/main" val="2153273482"/>
      </p:ext>
    </p:extLst>
  </p:cSld>
  <p:clrMapOvr>
    <a:masterClrMapping/>
  </p:clrMapOvr>
</p:sld>
</file>

<file path=ppt/theme/theme1.xml><?xml version="1.0" encoding="utf-8"?>
<a:theme xmlns:a="http://schemas.openxmlformats.org/drawingml/2006/main" name="Office 佈景主題">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TM16401375[[fn=麥迪遜]]</Template>
  <TotalTime>1396</TotalTime>
  <Words>817</Words>
  <Application>Microsoft Office PowerPoint</Application>
  <PresentationFormat>寬螢幕</PresentationFormat>
  <Paragraphs>91</Paragraphs>
  <Slides>9</Slides>
  <Notes>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等线</vt:lpstr>
      <vt:lpstr>微軟正黑體</vt:lpstr>
      <vt:lpstr>新細明體</vt:lpstr>
      <vt:lpstr>Arial</vt:lpstr>
      <vt:lpstr>Calibri</vt:lpstr>
      <vt:lpstr>Calibri Light</vt:lpstr>
      <vt:lpstr>Office 佈景主題</vt:lpstr>
      <vt:lpstr>PowerPoint 簡報</vt:lpstr>
      <vt:lpstr>Rapidminer介紹</vt:lpstr>
      <vt:lpstr>Rapidminer(建置步驟)</vt:lpstr>
      <vt:lpstr>Rapidminer基本操作</vt:lpstr>
      <vt:lpstr>資料集儲存</vt:lpstr>
      <vt:lpstr>單一演算法操作</vt:lpstr>
      <vt:lpstr>集成演算法(研究方向)</vt:lpstr>
      <vt:lpstr>小技巧</vt:lpstr>
      <vt:lpstr>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geniushoney Huang</dc:creator>
  <cp:lastModifiedBy>geniushoney Huang</cp:lastModifiedBy>
  <cp:revision>41</cp:revision>
  <dcterms:created xsi:type="dcterms:W3CDTF">2017-12-24T20:55:47Z</dcterms:created>
  <dcterms:modified xsi:type="dcterms:W3CDTF">2018-02-06T14:54:54Z</dcterms:modified>
</cp:coreProperties>
</file>