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2" r:id="rId2"/>
    <p:sldId id="265" r:id="rId3"/>
    <p:sldId id="257" r:id="rId4"/>
    <p:sldId id="266" r:id="rId5"/>
    <p:sldId id="272" r:id="rId6"/>
    <p:sldId id="260" r:id="rId7"/>
    <p:sldId id="258" r:id="rId8"/>
    <p:sldId id="273" r:id="rId9"/>
    <p:sldId id="263" r:id="rId10"/>
    <p:sldId id="274" r:id="rId11"/>
    <p:sldId id="26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90" autoAdjust="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599DE-9BFD-4CD6-8FC6-CF9DDBDF52F2}" type="datetimeFigureOut">
              <a:rPr lang="en-US" smtClean="0"/>
              <a:t>12/24/2017</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D0E65-8D27-460F-9C64-940DD237AD3B}" type="slidenum">
              <a:rPr lang="en-US" smtClean="0"/>
              <a:t>‹#›</a:t>
            </a:fld>
            <a:endParaRPr lang="en-US"/>
          </a:p>
        </p:txBody>
      </p:sp>
    </p:spTree>
    <p:extLst>
      <p:ext uri="{BB962C8B-B14F-4D97-AF65-F5344CB8AC3E}">
        <p14:creationId xmlns:p14="http://schemas.microsoft.com/office/powerpoint/2010/main" val="213316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3589052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146838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94701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164967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7598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6239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4122462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3115748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126344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349389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194636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370B407-82F8-44CA-AFB6-E2525522076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xmlns="" id="{44CDA5B5-E05E-4A7F-9258-E2F483D06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xmlns="" id="{D6DA9077-8E2E-4D94-B53E-8E4752A773E8}"/>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5" name="頁尾版面配置區 4">
            <a:extLst>
              <a:ext uri="{FF2B5EF4-FFF2-40B4-BE49-F238E27FC236}">
                <a16:creationId xmlns:a16="http://schemas.microsoft.com/office/drawing/2014/main" xmlns="" id="{048D8DD9-19D9-4EDA-848B-0DE689919B62}"/>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xmlns="" id="{179EC3CA-4E11-4EE1-B106-94C81D8FC87F}"/>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188554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9789F0A-5D4A-466C-85DA-DCC18731465E}"/>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xmlns="" id="{F7F26E28-8062-426B-83DC-3AABA565EC7A}"/>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xmlns="" id="{5A53950A-95B1-48DD-9DF7-89A3A54AD001}"/>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5" name="頁尾版面配置區 4">
            <a:extLst>
              <a:ext uri="{FF2B5EF4-FFF2-40B4-BE49-F238E27FC236}">
                <a16:creationId xmlns:a16="http://schemas.microsoft.com/office/drawing/2014/main" xmlns="" id="{64612753-150B-4394-ACBD-1109A735C761}"/>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xmlns="" id="{5B4A6BC5-EA3E-4C7E-B396-163B445B071C}"/>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22955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3FE68007-AA41-43C9-9866-6282BB94530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xmlns="" id="{C1743BA7-094E-4DD4-A199-EE1698ECBC76}"/>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xmlns="" id="{D1E64BE5-C6EF-4D3C-97B0-CE77CF167764}"/>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5" name="頁尾版面配置區 4">
            <a:extLst>
              <a:ext uri="{FF2B5EF4-FFF2-40B4-BE49-F238E27FC236}">
                <a16:creationId xmlns:a16="http://schemas.microsoft.com/office/drawing/2014/main" xmlns="" id="{0387D13E-C7E0-4FAF-9B5E-A4168F584DC8}"/>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xmlns="" id="{C7355E25-E340-469B-AE75-795AA451B241}"/>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171974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440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2724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034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224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4"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2"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p:spPr>
        <p:txBody>
          <a:bodyPr anchor="b"/>
          <a:lstStyle>
            <a:lvl1pPr algn="r">
              <a:defRPr sz="6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3"/>
            <a:ext cx="9144000" cy="1174065"/>
          </a:xfr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37961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586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75574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a:solidFill>
                  <a:srgbClr val="8C9CA6"/>
                </a:solidFill>
              </a:rPr>
              <a:t>“</a:t>
            </a: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a:solidFill>
                  <a:srgbClr val="8C9CA6"/>
                </a:solidFill>
              </a:rPr>
              <a:t>“</a:t>
            </a: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a:solidFill>
                  <a:srgbClr val="8C9CA6"/>
                </a:solidFill>
              </a:rPr>
              <a:t>”</a:t>
            </a: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a:solidFill>
                  <a:srgbClr val="8C9CA6"/>
                </a:solidFill>
              </a:rPr>
              <a:t>”</a:t>
            </a: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9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9D9A575-9DA2-4BB1-A153-44AF2F36FBD0}"/>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xmlns="" id="{00869BE6-CA29-416F-8584-AE66A9E9BE12}"/>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xmlns="" id="{4FDD3380-033C-4BAA-9C52-7D302AEC2CAC}"/>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5" name="頁尾版面配置區 4">
            <a:extLst>
              <a:ext uri="{FF2B5EF4-FFF2-40B4-BE49-F238E27FC236}">
                <a16:creationId xmlns:a16="http://schemas.microsoft.com/office/drawing/2014/main" xmlns="" id="{8F1FD7B8-A85E-4792-A94D-4CDA5CEBBF88}"/>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xmlns="" id="{63A17391-5438-44AA-96C3-2983D2FB0295}"/>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274160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91832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A1F450A-7F64-4309-ADBB-D22751E626B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xmlns="" id="{945F927A-A8DA-414F-A868-C712963A8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xmlns="" id="{D4C7EB7D-F916-491C-BF56-9F8D94F25CB1}"/>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5" name="頁尾版面配置區 4">
            <a:extLst>
              <a:ext uri="{FF2B5EF4-FFF2-40B4-BE49-F238E27FC236}">
                <a16:creationId xmlns:a16="http://schemas.microsoft.com/office/drawing/2014/main" xmlns="" id="{54A79146-57EA-49DE-BC7E-81A5855A3EF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xmlns="" id="{233A1C69-270B-4A6D-BB91-4E1EEF55E857}"/>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118047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AC53DF8-CB58-4ABD-BD2D-2FBE6087FCB9}"/>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xmlns="" id="{DE2E0EFF-B43C-4D8B-A575-A50423ACCAA8}"/>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xmlns="" id="{D783AAE8-84F3-4CD2-8373-169057AB445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xmlns="" id="{B8FD9A34-1985-4E01-8FB5-7A4B3706E6D0}"/>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6" name="頁尾版面配置區 5">
            <a:extLst>
              <a:ext uri="{FF2B5EF4-FFF2-40B4-BE49-F238E27FC236}">
                <a16:creationId xmlns:a16="http://schemas.microsoft.com/office/drawing/2014/main" xmlns="" id="{9333E1F4-6C9D-4D05-99FB-1782F7CFDC09}"/>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xmlns="" id="{6C196C15-9CDF-4ED3-AFBF-3D4EFDF15397}"/>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17924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ADAC34C-D1A0-4FAF-9FA0-D896B7C4497E}"/>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xmlns="" id="{54252D56-B12A-417F-8961-4ED176997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xmlns="" id="{7146E87D-5F5F-415B-9057-E388FA09747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xmlns="" id="{E25C1F67-499B-4F4D-8F3C-8ED55F11B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xmlns="" id="{CFC4BFD5-ED9A-4BB0-8EEB-CCCCE64ED31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xmlns="" id="{745126A9-D84A-4976-9DA0-570D80A507F4}"/>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8" name="頁尾版面配置區 7">
            <a:extLst>
              <a:ext uri="{FF2B5EF4-FFF2-40B4-BE49-F238E27FC236}">
                <a16:creationId xmlns:a16="http://schemas.microsoft.com/office/drawing/2014/main" xmlns="" id="{C9F451F9-9645-4F5E-8538-40AC6EEFB34A}"/>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xmlns="" id="{89E76C30-456F-44A1-84D6-ADDF68FF967D}"/>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187971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F0FB5CF-74BB-4184-BCE2-86254D9ADB35}"/>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xmlns="" id="{CD007FAC-5BC9-4809-BA3D-07E9F2622980}"/>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4" name="頁尾版面配置區 3">
            <a:extLst>
              <a:ext uri="{FF2B5EF4-FFF2-40B4-BE49-F238E27FC236}">
                <a16:creationId xmlns:a16="http://schemas.microsoft.com/office/drawing/2014/main" xmlns="" id="{FCB5BAEA-8F55-41C1-882A-A457267AF400}"/>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xmlns="" id="{BE2128E5-64D9-4A3D-AB3A-60F562E88025}"/>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4354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1F8FFE56-7B47-4DED-8493-9F65CA0FBEF8}"/>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3" name="頁尾版面配置區 2">
            <a:extLst>
              <a:ext uri="{FF2B5EF4-FFF2-40B4-BE49-F238E27FC236}">
                <a16:creationId xmlns:a16="http://schemas.microsoft.com/office/drawing/2014/main" xmlns="" id="{D2FD8979-0DA1-4584-8D31-AAB09EB5BA2C}"/>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xmlns="" id="{08D789C5-C7A8-43AB-8978-0151D60CAAB8}"/>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39112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63D1A82-E213-466F-8F3E-DE92C85E59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xmlns="" id="{615B7E32-7DA0-473B-B595-FEDD0D4BEE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xmlns="" id="{4CBEB77D-9762-4514-8F7B-3EF89701E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xmlns="" id="{22CED938-BBC8-4C2E-B571-70AC4ACDE342}"/>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6" name="頁尾版面配置區 5">
            <a:extLst>
              <a:ext uri="{FF2B5EF4-FFF2-40B4-BE49-F238E27FC236}">
                <a16:creationId xmlns:a16="http://schemas.microsoft.com/office/drawing/2014/main" xmlns="" id="{DCEB24C0-26A0-4D22-AF28-663FE835E2D7}"/>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xmlns="" id="{BF8BD165-BEC8-4ABE-85D1-266F399211A9}"/>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343365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C534035-94A6-430C-9A81-371657ADC1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xmlns="" id="{49B65F83-CB97-4569-932C-670EFDDC5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xmlns="" id="{56D6DD5D-BF3E-4B46-A1EF-889DD4AE8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xmlns="" id="{123FABFE-676F-475C-9606-2828C72C2256}"/>
              </a:ext>
            </a:extLst>
          </p:cNvPr>
          <p:cNvSpPr>
            <a:spLocks noGrp="1"/>
          </p:cNvSpPr>
          <p:nvPr>
            <p:ph type="dt" sz="half" idx="10"/>
          </p:nvPr>
        </p:nvSpPr>
        <p:spPr/>
        <p:txBody>
          <a:bodyPr/>
          <a:lstStyle/>
          <a:p>
            <a:fld id="{13CF8812-8F7C-48AF-8FC6-576B047914DF}" type="datetimeFigureOut">
              <a:rPr lang="en-US" smtClean="0"/>
              <a:t>12/24/2017</a:t>
            </a:fld>
            <a:endParaRPr lang="en-US"/>
          </a:p>
        </p:txBody>
      </p:sp>
      <p:sp>
        <p:nvSpPr>
          <p:cNvPr id="6" name="頁尾版面配置區 5">
            <a:extLst>
              <a:ext uri="{FF2B5EF4-FFF2-40B4-BE49-F238E27FC236}">
                <a16:creationId xmlns:a16="http://schemas.microsoft.com/office/drawing/2014/main" xmlns="" id="{5EFC6D53-1666-48A7-92FB-26002C6377A6}"/>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xmlns="" id="{BC18AC20-85A9-43A2-A0CD-6891A75C1DC1}"/>
              </a:ext>
            </a:extLst>
          </p:cNvPr>
          <p:cNvSpPr>
            <a:spLocks noGrp="1"/>
          </p:cNvSpPr>
          <p:nvPr>
            <p:ph type="sldNum" sz="quarter" idx="12"/>
          </p:nvPr>
        </p:nvSpPr>
        <p:spPr/>
        <p:txBody>
          <a:bodyPr/>
          <a:lstStyle/>
          <a:p>
            <a:fld id="{5BFE438C-CAE7-413F-B5B5-36139E0FDD63}" type="slidenum">
              <a:rPr lang="en-US" smtClean="0"/>
              <a:t>‹#›</a:t>
            </a:fld>
            <a:endParaRPr lang="en-US"/>
          </a:p>
        </p:txBody>
      </p:sp>
    </p:spTree>
    <p:extLst>
      <p:ext uri="{BB962C8B-B14F-4D97-AF65-F5344CB8AC3E}">
        <p14:creationId xmlns:p14="http://schemas.microsoft.com/office/powerpoint/2010/main" val="36224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5DA0C4CB-0D19-46B5-A866-820043F2F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xmlns="" id="{2E5E7E69-0E85-4AA2-981C-DF267C45F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xmlns="" id="{7250E5D6-4E66-49BE-9D3E-07D4A920A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F8812-8F7C-48AF-8FC6-576B047914DF}" type="datetimeFigureOut">
              <a:rPr lang="en-US" smtClean="0"/>
              <a:t>12/24/2017</a:t>
            </a:fld>
            <a:endParaRPr lang="en-US"/>
          </a:p>
        </p:txBody>
      </p:sp>
      <p:sp>
        <p:nvSpPr>
          <p:cNvPr id="5" name="頁尾版面配置區 4">
            <a:extLst>
              <a:ext uri="{FF2B5EF4-FFF2-40B4-BE49-F238E27FC236}">
                <a16:creationId xmlns:a16="http://schemas.microsoft.com/office/drawing/2014/main" xmlns="" id="{A1AA6265-CE47-4DBE-96AE-31F0CF2F8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xmlns="" id="{F4FB5A33-2A82-4EC6-8BBF-C8507A103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E438C-CAE7-413F-B5B5-36139E0FDD63}" type="slidenum">
              <a:rPr lang="en-US" smtClean="0"/>
              <a:t>‹#›</a:t>
            </a:fld>
            <a:endParaRPr lang="en-US"/>
          </a:p>
        </p:txBody>
      </p:sp>
    </p:spTree>
    <p:extLst>
      <p:ext uri="{BB962C8B-B14F-4D97-AF65-F5344CB8AC3E}">
        <p14:creationId xmlns:p14="http://schemas.microsoft.com/office/powerpoint/2010/main" val="377512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9" r:id="rId18"/>
    <p:sldLayoutId id="2147483670" r:id="rId19"/>
    <p:sldLayoutId id="214748367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6.emf"/><Relationship Id="rId5" Type="http://schemas.openxmlformats.org/officeDocument/2006/relationships/image" Target="../media/image35.jpe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22.svg"/><Relationship Id="rId8" Type="http://schemas.openxmlformats.org/officeDocument/2006/relationships/image" Target="../media/image12.svg"/><Relationship Id="rId3" Type="http://schemas.openxmlformats.org/officeDocument/2006/relationships/image" Target="../media/image7.png"/><Relationship Id="rId21" Type="http://schemas.openxmlformats.org/officeDocument/2006/relationships/image" Target="../media/image24.svg"/><Relationship Id="rId12" Type="http://schemas.openxmlformats.org/officeDocument/2006/relationships/image" Target="../media/image16.svg"/><Relationship Id="rId2" Type="http://schemas.openxmlformats.org/officeDocument/2006/relationships/notesSlide" Target="../notesSlides/notesSlide2.xml"/><Relationship Id="rId20" Type="http://schemas.openxmlformats.org/officeDocument/2006/relationships/image" Target="../media/image12.png"/><Relationship Id="rId1" Type="http://schemas.openxmlformats.org/officeDocument/2006/relationships/slideLayout" Target="../slideLayouts/slideLayout14.xml"/><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4.svg"/><Relationship Id="rId19" Type="http://schemas.openxmlformats.org/officeDocument/2006/relationships/image" Target="../media/image11.png"/><Relationship Id="rId4" Type="http://schemas.openxmlformats.org/officeDocument/2006/relationships/image" Target="../media/image8.svg"/><Relationship Id="rId22" Type="http://schemas.openxmlformats.org/officeDocument/2006/relationships/image" Target="../media/image13.png"/><Relationship Id="rId1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8.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p:cNvSpPr>
            <a:spLocks noGrp="1"/>
          </p:cNvSpPr>
          <p:nvPr>
            <p:ph type="dt" sz="half" idx="10"/>
          </p:nvPr>
        </p:nvSpPr>
        <p:spPr/>
        <p:txBody>
          <a:bodyPr/>
          <a:lstStyle/>
          <a:p>
            <a:r>
              <a:rPr lang="en-US" dirty="0"/>
              <a:t>2017/12/25</a:t>
            </a:r>
          </a:p>
        </p:txBody>
      </p:sp>
      <p:sp>
        <p:nvSpPr>
          <p:cNvPr id="21" name="Footer Placeholder 20"/>
          <p:cNvSpPr>
            <a:spLocks noGrp="1"/>
          </p:cNvSpPr>
          <p:nvPr>
            <p:ph type="ftr" sz="quarter" idx="11"/>
          </p:nvPr>
        </p:nvSpPr>
        <p:spPr/>
        <p:txBody>
          <a:bodyPr/>
          <a:lstStyle/>
          <a:p>
            <a:r>
              <a:rPr lang="zh-TW" altLang="en-US" b="1" dirty="0">
                <a:solidFill>
                  <a:schemeClr val="bg1"/>
                </a:solidFill>
              </a:rPr>
              <a:t>以文字探勘進行股價漲跌預測</a:t>
            </a:r>
            <a:endParaRPr lang="en-US" b="1" dirty="0">
              <a:solidFill>
                <a:schemeClr val="bg1"/>
              </a:solidFill>
            </a:endParaRPr>
          </a:p>
        </p:txBody>
      </p:sp>
      <p:sp>
        <p:nvSpPr>
          <p:cNvPr id="4" name="Title 3"/>
          <p:cNvSpPr>
            <a:spLocks noGrp="1"/>
          </p:cNvSpPr>
          <p:nvPr>
            <p:ph type="ctrTitle"/>
          </p:nvPr>
        </p:nvSpPr>
        <p:spPr>
          <a:xfrm>
            <a:off x="1658112" y="706235"/>
            <a:ext cx="9144000" cy="1561058"/>
          </a:xfrm>
        </p:spPr>
        <p:txBody>
          <a:bodyPr>
            <a:normAutofit fontScale="90000"/>
          </a:bodyPr>
          <a:lstStyle/>
          <a:p>
            <a:r>
              <a:rPr lang="zh-TW" altLang="en-US" dirty="0"/>
              <a:t>以文字探勘進行股價漲跌</a:t>
            </a:r>
            <a:r>
              <a:rPr lang="zh-TW" altLang="en-US" dirty="0" smtClean="0"/>
              <a:t>預測</a:t>
            </a:r>
            <a:endParaRPr lang="en-US" dirty="0"/>
          </a:p>
        </p:txBody>
      </p:sp>
      <p:pic>
        <p:nvPicPr>
          <p:cNvPr id="9" name="圖片版面配置區 8">
            <a:extLst>
              <a:ext uri="{FF2B5EF4-FFF2-40B4-BE49-F238E27FC236}">
                <a16:creationId xmlns:a16="http://schemas.microsoft.com/office/drawing/2014/main" xmlns="" id="{09A8B5A9-823F-46E7-AD4F-6841D89F21D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2821" r="12821"/>
          <a:stretch>
            <a:fillRect/>
          </a:stretch>
        </p:blipFill>
        <p:spPr/>
      </p:pic>
      <p:pic>
        <p:nvPicPr>
          <p:cNvPr id="13" name="圖片版面配置區 12">
            <a:extLst>
              <a:ext uri="{FF2B5EF4-FFF2-40B4-BE49-F238E27FC236}">
                <a16:creationId xmlns:a16="http://schemas.microsoft.com/office/drawing/2014/main" xmlns="" id="{A8A4E053-A774-4C1D-A044-270E4FC5FA3B}"/>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5850" r="5850"/>
          <a:stretch>
            <a:fillRect/>
          </a:stretch>
        </p:blipFill>
        <p:spPr/>
      </p:pic>
      <p:pic>
        <p:nvPicPr>
          <p:cNvPr id="24" name="圖片版面配置區 23">
            <a:extLst>
              <a:ext uri="{FF2B5EF4-FFF2-40B4-BE49-F238E27FC236}">
                <a16:creationId xmlns:a16="http://schemas.microsoft.com/office/drawing/2014/main" xmlns="" id="{7CCB7D98-83AE-45FD-B897-1158994B4C9E}"/>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l="15091" r="15091"/>
          <a:stretch>
            <a:fillRect/>
          </a:stretch>
        </p:blipFill>
        <p:spPr/>
      </p:pic>
      <p:pic>
        <p:nvPicPr>
          <p:cNvPr id="28" name="圖片版面配置區 27">
            <a:extLst>
              <a:ext uri="{FF2B5EF4-FFF2-40B4-BE49-F238E27FC236}">
                <a16:creationId xmlns:a16="http://schemas.microsoft.com/office/drawing/2014/main" xmlns="" id="{17AAB1BD-CD26-4F8E-947B-7D85A44D84DA}"/>
              </a:ext>
            </a:extLst>
          </p:cNvPr>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l="15329" r="15329"/>
          <a:stretch>
            <a:fillRect/>
          </a:stretch>
        </p:blipFill>
        <p:spPr/>
      </p:pic>
      <p:pic>
        <p:nvPicPr>
          <p:cNvPr id="32" name="圖片版面配置區 31">
            <a:extLst>
              <a:ext uri="{FF2B5EF4-FFF2-40B4-BE49-F238E27FC236}">
                <a16:creationId xmlns:a16="http://schemas.microsoft.com/office/drawing/2014/main" xmlns="" id="{49C25436-28AA-4667-8391-16B5CD5DB042}"/>
              </a:ext>
            </a:extLst>
          </p:cNvPr>
          <p:cNvPicPr>
            <a:picLocks noGrp="1" noChangeAspect="1"/>
          </p:cNvPicPr>
          <p:nvPr>
            <p:ph type="pic" sz="quarter" idx="17"/>
          </p:nvPr>
        </p:nvPicPr>
        <p:blipFill>
          <a:blip r:embed="rId7">
            <a:extLst>
              <a:ext uri="{28A0092B-C50C-407E-A947-70E740481C1C}">
                <a14:useLocalDpi xmlns:a14="http://schemas.microsoft.com/office/drawing/2010/main" val="0"/>
              </a:ext>
            </a:extLst>
          </a:blip>
          <a:srcRect l="5820" r="5820"/>
          <a:stretch>
            <a:fillRect/>
          </a:stretch>
        </p:blipFill>
        <p:spPr/>
      </p:pic>
    </p:spTree>
    <p:extLst>
      <p:ext uri="{BB962C8B-B14F-4D97-AF65-F5344CB8AC3E}">
        <p14:creationId xmlns:p14="http://schemas.microsoft.com/office/powerpoint/2010/main" val="31441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26"/>
          </p:nvPr>
        </p:nvSpPr>
        <p:spPr>
          <a:xfrm>
            <a:off x="3044952" y="0"/>
            <a:ext cx="3044952" cy="2203704"/>
          </a:xfrm>
        </p:spPr>
        <p:txBody>
          <a:bodyPr/>
          <a:lstStyle/>
          <a:p>
            <a:pPr>
              <a:lnSpc>
                <a:spcPct val="250000"/>
              </a:lnSpc>
            </a:pPr>
            <a:r>
              <a:rPr lang="zh-TW" altLang="en-US" b="1" dirty="0"/>
              <a:t>使用</a:t>
            </a:r>
            <a:r>
              <a:rPr lang="en-US" altLang="zh-TW" b="1" dirty="0"/>
              <a:t>Python</a:t>
            </a:r>
            <a:r>
              <a:rPr lang="zh-TW" altLang="en-US" b="1" dirty="0"/>
              <a:t>結巴</a:t>
            </a:r>
            <a:r>
              <a:rPr lang="zh-TW" altLang="en-US" b="1" dirty="0" smtClean="0"/>
              <a:t>做斷詞</a:t>
            </a:r>
            <a:r>
              <a:rPr lang="zh-TW" altLang="en-US" b="1" dirty="0"/>
              <a:t>斷句，</a:t>
            </a:r>
            <a:r>
              <a:rPr lang="zh-TW" altLang="en-US" b="1" dirty="0" smtClean="0"/>
              <a:t>算出</a:t>
            </a:r>
            <a:r>
              <a:rPr lang="zh-TW" altLang="en-US" b="1" dirty="0"/>
              <a:t>字頻，並匯出</a:t>
            </a:r>
            <a:r>
              <a:rPr lang="en-US" altLang="zh-TW" b="1" dirty="0"/>
              <a:t>CSV</a:t>
            </a:r>
            <a:r>
              <a:rPr lang="zh-TW" altLang="en-US" b="1" dirty="0"/>
              <a:t>檔</a:t>
            </a:r>
            <a:endParaRPr lang="en-US" b="1" dirty="0"/>
          </a:p>
        </p:txBody>
      </p:sp>
      <p:sp>
        <p:nvSpPr>
          <p:cNvPr id="35" name="Text Placeholder 34"/>
          <p:cNvSpPr>
            <a:spLocks noGrp="1"/>
          </p:cNvSpPr>
          <p:nvPr>
            <p:ph type="body" sz="quarter" idx="27"/>
          </p:nvPr>
        </p:nvSpPr>
        <p:spPr/>
        <p:txBody>
          <a:bodyPr/>
          <a:lstStyle/>
          <a:p>
            <a:pPr>
              <a:lnSpc>
                <a:spcPct val="250000"/>
              </a:lnSpc>
            </a:pPr>
            <a:r>
              <a:rPr lang="en-US" altLang="zh-TW" b="1" dirty="0"/>
              <a:t>Python</a:t>
            </a:r>
            <a:r>
              <a:rPr lang="zh-TW" altLang="en-US" b="1" dirty="0"/>
              <a:t>網路爬蟲，擷取</a:t>
            </a:r>
            <a:r>
              <a:rPr lang="en-US" altLang="zh-TW" b="1" dirty="0"/>
              <a:t>2017</a:t>
            </a:r>
            <a:r>
              <a:rPr lang="zh-TW" altLang="en-US" b="1" dirty="0" smtClean="0"/>
              <a:t>年關於</a:t>
            </a:r>
            <a:r>
              <a:rPr lang="zh-TW" altLang="en-US" b="1" dirty="0"/>
              <a:t>台積電的所有中時電子報文章</a:t>
            </a:r>
            <a:endParaRPr lang="en-US" b="1" dirty="0"/>
          </a:p>
        </p:txBody>
      </p:sp>
      <p:sp>
        <p:nvSpPr>
          <p:cNvPr id="36" name="Text Placeholder 35"/>
          <p:cNvSpPr>
            <a:spLocks noGrp="1"/>
          </p:cNvSpPr>
          <p:nvPr>
            <p:ph type="body" sz="quarter" idx="28"/>
          </p:nvPr>
        </p:nvSpPr>
        <p:spPr/>
        <p:txBody>
          <a:bodyPr/>
          <a:lstStyle/>
          <a:p>
            <a:pPr>
              <a:lnSpc>
                <a:spcPct val="250000"/>
              </a:lnSpc>
            </a:pPr>
            <a:r>
              <a:rPr lang="zh-TW" altLang="en-US" b="1" dirty="0"/>
              <a:t>製作詞庫，並選出關鍵字及該</a:t>
            </a:r>
            <a:r>
              <a:rPr lang="zh-TW" altLang="en-US" b="1" dirty="0" smtClean="0"/>
              <a:t>文章</a:t>
            </a:r>
            <a:r>
              <a:rPr lang="zh-TW" altLang="en-US" b="1" dirty="0"/>
              <a:t>出現頻率</a:t>
            </a:r>
            <a:endParaRPr lang="en-US" b="1" dirty="0"/>
          </a:p>
        </p:txBody>
      </p:sp>
      <p:sp>
        <p:nvSpPr>
          <p:cNvPr id="37" name="Text Placeholder 36"/>
          <p:cNvSpPr>
            <a:spLocks noGrp="1"/>
          </p:cNvSpPr>
          <p:nvPr>
            <p:ph type="body" sz="quarter" idx="29"/>
          </p:nvPr>
        </p:nvSpPr>
        <p:spPr/>
        <p:txBody>
          <a:bodyPr/>
          <a:lstStyle/>
          <a:p>
            <a:r>
              <a:rPr lang="zh-TW" altLang="en-US" b="1" dirty="0" smtClean="0"/>
              <a:t>統計各關鍵字</a:t>
            </a:r>
            <a:r>
              <a:rPr lang="zh-TW" altLang="en-US" b="1" dirty="0"/>
              <a:t>的字頻</a:t>
            </a:r>
            <a:endParaRPr lang="en-US" b="1" dirty="0"/>
          </a:p>
        </p:txBody>
      </p:sp>
      <p:sp>
        <p:nvSpPr>
          <p:cNvPr id="2" name="Title 1"/>
          <p:cNvSpPr>
            <a:spLocks noGrp="1"/>
          </p:cNvSpPr>
          <p:nvPr>
            <p:ph type="title"/>
          </p:nvPr>
        </p:nvSpPr>
        <p:spPr>
          <a:xfrm>
            <a:off x="832104" y="5844997"/>
            <a:ext cx="10515600" cy="673100"/>
          </a:xfrm>
        </p:spPr>
        <p:txBody>
          <a:bodyPr>
            <a:noAutofit/>
          </a:bodyPr>
          <a:lstStyle/>
          <a:p>
            <a:r>
              <a:rPr lang="zh-TW" altLang="en-US" sz="4800" dirty="0"/>
              <a:t>資料處理</a:t>
            </a:r>
            <a:r>
              <a:rPr lang="en-US" altLang="zh-TW" sz="4800" dirty="0"/>
              <a:t> – </a:t>
            </a:r>
            <a:r>
              <a:rPr lang="zh-TW" altLang="en-US" sz="4800" dirty="0"/>
              <a:t>文字部分處理</a:t>
            </a:r>
            <a:endParaRPr lang="en-US" sz="4800" dirty="0"/>
          </a:p>
        </p:txBody>
      </p:sp>
      <p:pic>
        <p:nvPicPr>
          <p:cNvPr id="8" name="圖片版面配置區 7">
            <a:extLst>
              <a:ext uri="{FF2B5EF4-FFF2-40B4-BE49-F238E27FC236}">
                <a16:creationId xmlns:a16="http://schemas.microsoft.com/office/drawing/2014/main" xmlns="" id="{21C990F1-AE02-4898-93D2-E1876B4905E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4237" r="14237"/>
          <a:stretch>
            <a:fillRect/>
          </a:stretch>
        </p:blipFill>
        <p:spPr>
          <a:xfrm>
            <a:off x="-10501" y="0"/>
            <a:ext cx="3044952" cy="2202144"/>
          </a:xfrm>
        </p:spPr>
      </p:pic>
      <p:pic>
        <p:nvPicPr>
          <p:cNvPr id="12" name="圖片版面配置區 11">
            <a:extLst>
              <a:ext uri="{FF2B5EF4-FFF2-40B4-BE49-F238E27FC236}">
                <a16:creationId xmlns:a16="http://schemas.microsoft.com/office/drawing/2014/main" xmlns="" id="{6803C8F7-88A2-4B63-9BE0-FF8DE36D48C6}"/>
              </a:ext>
            </a:extLst>
          </p:cNvPr>
          <p:cNvPicPr>
            <a:picLocks noGrp="1" noChangeAspect="1"/>
          </p:cNvPicPr>
          <p:nvPr>
            <p:ph type="pic" sz="quarter" idx="20"/>
          </p:nvPr>
        </p:nvPicPr>
        <p:blipFill rotWithShape="1">
          <a:blip r:embed="rId4">
            <a:extLst>
              <a:ext uri="{28A0092B-C50C-407E-A947-70E740481C1C}">
                <a14:useLocalDpi xmlns:a14="http://schemas.microsoft.com/office/drawing/2010/main" val="0"/>
              </a:ext>
            </a:extLst>
          </a:blip>
          <a:srcRect t="5138" b="45612"/>
          <a:stretch/>
        </p:blipFill>
        <p:spPr>
          <a:xfrm>
            <a:off x="3044952" y="2202144"/>
            <a:ext cx="3077195" cy="2225282"/>
          </a:xfrm>
        </p:spPr>
      </p:pic>
      <p:pic>
        <p:nvPicPr>
          <p:cNvPr id="10" name="圖片版面配置區 9">
            <a:extLst>
              <a:ext uri="{FF2B5EF4-FFF2-40B4-BE49-F238E27FC236}">
                <a16:creationId xmlns:a16="http://schemas.microsoft.com/office/drawing/2014/main" xmlns="" id="{A387F75C-DDE0-40B2-AAF1-C69A046549B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780" r="780"/>
          <a:stretch>
            <a:fillRect/>
          </a:stretch>
        </p:blipFill>
        <p:spPr/>
      </p:pic>
      <p:pic>
        <p:nvPicPr>
          <p:cNvPr id="27" name="圖片 26">
            <a:extLst>
              <a:ext uri="{FF2B5EF4-FFF2-40B4-BE49-F238E27FC236}">
                <a16:creationId xmlns:a16="http://schemas.microsoft.com/office/drawing/2014/main" xmlns="" id="{9CD48AD2-1EEF-4D0B-9FF1-584386B90718}"/>
              </a:ext>
            </a:extLst>
          </p:cNvPr>
          <p:cNvPicPr>
            <a:picLocks noChangeAspect="1"/>
          </p:cNvPicPr>
          <p:nvPr/>
        </p:nvPicPr>
        <p:blipFill>
          <a:blip r:embed="rId6"/>
          <a:stretch>
            <a:fillRect/>
          </a:stretch>
        </p:blipFill>
        <p:spPr>
          <a:xfrm>
            <a:off x="6122147" y="1827824"/>
            <a:ext cx="3005256" cy="297767"/>
          </a:xfrm>
          <a:prstGeom prst="rect">
            <a:avLst/>
          </a:prstGeom>
        </p:spPr>
      </p:pic>
      <p:pic>
        <p:nvPicPr>
          <p:cNvPr id="29" name="圖片 28">
            <a:extLst>
              <a:ext uri="{FF2B5EF4-FFF2-40B4-BE49-F238E27FC236}">
                <a16:creationId xmlns:a16="http://schemas.microsoft.com/office/drawing/2014/main" xmlns="" id="{7ACB9C75-8EED-4E41-8EB8-1B3139EF00E8}"/>
              </a:ext>
            </a:extLst>
          </p:cNvPr>
          <p:cNvPicPr>
            <a:picLocks noChangeAspect="1"/>
          </p:cNvPicPr>
          <p:nvPr/>
        </p:nvPicPr>
        <p:blipFill>
          <a:blip r:embed="rId7"/>
          <a:stretch>
            <a:fillRect/>
          </a:stretch>
        </p:blipFill>
        <p:spPr>
          <a:xfrm>
            <a:off x="6129809" y="339903"/>
            <a:ext cx="2989932" cy="773698"/>
          </a:xfrm>
          <a:prstGeom prst="rect">
            <a:avLst/>
          </a:prstGeom>
        </p:spPr>
      </p:pic>
      <p:sp>
        <p:nvSpPr>
          <p:cNvPr id="39" name="Date Placeholder 19">
            <a:extLst>
              <a:ext uri="{FF2B5EF4-FFF2-40B4-BE49-F238E27FC236}">
                <a16:creationId xmlns:a16="http://schemas.microsoft.com/office/drawing/2014/main" xmlns="" id="{BA30A866-2FED-4887-AD06-AFCC9A06AE5F}"/>
              </a:ext>
            </a:extLst>
          </p:cNvPr>
          <p:cNvSpPr txBox="1">
            <a:spLocks/>
          </p:cNvSpPr>
          <p:nvPr/>
        </p:nvSpPr>
        <p:spPr>
          <a:xfrm>
            <a:off x="838200" y="642426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2017/12/25</a:t>
            </a:r>
            <a:endParaRPr lang="en-US" dirty="0"/>
          </a:p>
        </p:txBody>
      </p:sp>
      <p:sp>
        <p:nvSpPr>
          <p:cNvPr id="40" name="Footer Placeholder 20">
            <a:extLst>
              <a:ext uri="{FF2B5EF4-FFF2-40B4-BE49-F238E27FC236}">
                <a16:creationId xmlns:a16="http://schemas.microsoft.com/office/drawing/2014/main" xmlns="" id="{5E03BDE5-591D-47CD-A73D-9C35B593B333}"/>
              </a:ext>
            </a:extLst>
          </p:cNvPr>
          <p:cNvSpPr txBox="1">
            <a:spLocks/>
          </p:cNvSpPr>
          <p:nvPr/>
        </p:nvSpPr>
        <p:spPr>
          <a:xfrm>
            <a:off x="4038600" y="6424268"/>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b="1">
                <a:solidFill>
                  <a:schemeClr val="accent4"/>
                </a:solidFill>
              </a:rPr>
              <a:t>以文字探勘進行股價漲跌預測</a:t>
            </a:r>
            <a:endParaRPr lang="en-US" b="1" dirty="0">
              <a:solidFill>
                <a:schemeClr val="accent4"/>
              </a:solidFill>
            </a:endParaRPr>
          </a:p>
        </p:txBody>
      </p:sp>
      <p:sp>
        <p:nvSpPr>
          <p:cNvPr id="3" name="向右箭號 2"/>
          <p:cNvSpPr/>
          <p:nvPr/>
        </p:nvSpPr>
        <p:spPr>
          <a:xfrm rot="19045667">
            <a:off x="2390584" y="1976707"/>
            <a:ext cx="1228344" cy="374320"/>
          </a:xfrm>
          <a:prstGeom prst="rightArrow">
            <a:avLst/>
          </a:prstGeom>
          <a:solidFill>
            <a:schemeClr val="bg1"/>
          </a:solidFill>
          <a:ln>
            <a:solidFill>
              <a:srgbClr val="C00000"/>
            </a:solidFill>
          </a:ln>
          <a:effectLst>
            <a:outerShdw blurRad="50800" dist="38100" dir="16200000"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5" name="向右箭號 14"/>
          <p:cNvSpPr/>
          <p:nvPr/>
        </p:nvSpPr>
        <p:spPr>
          <a:xfrm rot="19045667">
            <a:off x="8488441" y="2093096"/>
            <a:ext cx="1228344" cy="374320"/>
          </a:xfrm>
          <a:prstGeom prst="rightArrow">
            <a:avLst/>
          </a:prstGeom>
          <a:solidFill>
            <a:schemeClr val="bg1"/>
          </a:solidFill>
          <a:ln>
            <a:solidFill>
              <a:srgbClr val="C00000"/>
            </a:solidFill>
          </a:ln>
          <a:effectLst>
            <a:outerShdw blurRad="50800" dist="38100" dir="16200000"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6" name="向右箭號 15"/>
          <p:cNvSpPr/>
          <p:nvPr/>
        </p:nvSpPr>
        <p:spPr>
          <a:xfrm rot="2657721">
            <a:off x="5505622" y="2085087"/>
            <a:ext cx="1228344" cy="374320"/>
          </a:xfrm>
          <a:prstGeom prst="rightArrow">
            <a:avLst/>
          </a:prstGeom>
          <a:solidFill>
            <a:schemeClr val="bg1"/>
          </a:solidFill>
          <a:ln>
            <a:solidFill>
              <a:srgbClr val="C00000"/>
            </a:solidFill>
          </a:ln>
          <a:effectLst>
            <a:outerShdw blurRad="50800" dist="38100" dir="16200000"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86418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Table – </a:t>
            </a:r>
            <a:r>
              <a:rPr lang="zh-TW" altLang="en-US" sz="4800" dirty="0"/>
              <a:t>一年份</a:t>
            </a:r>
            <a:r>
              <a:rPr lang="en-US" altLang="zh-TW" sz="4800" dirty="0"/>
              <a:t>Key Words</a:t>
            </a:r>
            <a:r>
              <a:rPr lang="zh-TW" altLang="en-US" sz="4800" dirty="0"/>
              <a:t>資料量</a:t>
            </a:r>
            <a:endParaRPr lang="en-US" sz="4800"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11</a:t>
            </a:fld>
            <a:endParaRPr lang="en-US"/>
          </a:p>
        </p:txBody>
      </p:sp>
      <p:graphicFrame>
        <p:nvGraphicFramePr>
          <p:cNvPr id="9" name="Table Placeholder 8"/>
          <p:cNvGraphicFramePr>
            <a:graphicFrameLocks noGrp="1"/>
          </p:cNvGraphicFramePr>
          <p:nvPr>
            <p:ph type="tbl" sz="quarter" idx="13"/>
            <p:extLst>
              <p:ext uri="{D42A27DB-BD31-4B8C-83A1-F6EECF244321}">
                <p14:modId xmlns:p14="http://schemas.microsoft.com/office/powerpoint/2010/main" val="1983135731"/>
              </p:ext>
            </p:extLst>
          </p:nvPr>
        </p:nvGraphicFramePr>
        <p:xfrm>
          <a:off x="-29025" y="903769"/>
          <a:ext cx="12250049" cy="5575242"/>
        </p:xfrm>
        <a:graphic>
          <a:graphicData uri="http://schemas.openxmlformats.org/drawingml/2006/table">
            <a:tbl>
              <a:tblPr firstRow="1" bandRow="1">
                <a:tableStyleId>{5C22544A-7EE6-4342-B048-85BDC9FD1C3A}</a:tableStyleId>
              </a:tblPr>
              <a:tblGrid>
                <a:gridCol w="1276047">
                  <a:extLst>
                    <a:ext uri="{9D8B030D-6E8A-4147-A177-3AD203B41FA5}">
                      <a16:colId xmlns:a16="http://schemas.microsoft.com/office/drawing/2014/main" xmlns="" val="20000"/>
                    </a:ext>
                  </a:extLst>
                </a:gridCol>
                <a:gridCol w="1229645">
                  <a:extLst>
                    <a:ext uri="{9D8B030D-6E8A-4147-A177-3AD203B41FA5}">
                      <a16:colId xmlns:a16="http://schemas.microsoft.com/office/drawing/2014/main" xmlns="" val="3011986043"/>
                    </a:ext>
                  </a:extLst>
                </a:gridCol>
                <a:gridCol w="972448">
                  <a:extLst>
                    <a:ext uri="{9D8B030D-6E8A-4147-A177-3AD203B41FA5}">
                      <a16:colId xmlns:a16="http://schemas.microsoft.com/office/drawing/2014/main" xmlns="" val="20001"/>
                    </a:ext>
                  </a:extLst>
                </a:gridCol>
                <a:gridCol w="977087">
                  <a:extLst>
                    <a:ext uri="{9D8B030D-6E8A-4147-A177-3AD203B41FA5}">
                      <a16:colId xmlns:a16="http://schemas.microsoft.com/office/drawing/2014/main" xmlns="" val="2688628498"/>
                    </a:ext>
                  </a:extLst>
                </a:gridCol>
                <a:gridCol w="977087">
                  <a:extLst>
                    <a:ext uri="{9D8B030D-6E8A-4147-A177-3AD203B41FA5}">
                      <a16:colId xmlns:a16="http://schemas.microsoft.com/office/drawing/2014/main" xmlns="" val="20002"/>
                    </a:ext>
                  </a:extLst>
                </a:gridCol>
                <a:gridCol w="955213">
                  <a:extLst>
                    <a:ext uri="{9D8B030D-6E8A-4147-A177-3AD203B41FA5}">
                      <a16:colId xmlns:a16="http://schemas.microsoft.com/office/drawing/2014/main" xmlns="" val="3991130981"/>
                    </a:ext>
                  </a:extLst>
                </a:gridCol>
                <a:gridCol w="1050005">
                  <a:extLst>
                    <a:ext uri="{9D8B030D-6E8A-4147-A177-3AD203B41FA5}">
                      <a16:colId xmlns:a16="http://schemas.microsoft.com/office/drawing/2014/main" xmlns="" val="20003"/>
                    </a:ext>
                  </a:extLst>
                </a:gridCol>
                <a:gridCol w="1101045">
                  <a:extLst>
                    <a:ext uri="{9D8B030D-6E8A-4147-A177-3AD203B41FA5}">
                      <a16:colId xmlns:a16="http://schemas.microsoft.com/office/drawing/2014/main" xmlns="" val="1072982404"/>
                    </a:ext>
                  </a:extLst>
                </a:gridCol>
                <a:gridCol w="1086464">
                  <a:extLst>
                    <a:ext uri="{9D8B030D-6E8A-4147-A177-3AD203B41FA5}">
                      <a16:colId xmlns:a16="http://schemas.microsoft.com/office/drawing/2014/main" xmlns="" val="20004"/>
                    </a:ext>
                  </a:extLst>
                </a:gridCol>
                <a:gridCol w="1511367">
                  <a:extLst>
                    <a:ext uri="{9D8B030D-6E8A-4147-A177-3AD203B41FA5}">
                      <a16:colId xmlns:a16="http://schemas.microsoft.com/office/drawing/2014/main" xmlns="" val="1210152817"/>
                    </a:ext>
                  </a:extLst>
                </a:gridCol>
                <a:gridCol w="1113641">
                  <a:extLst>
                    <a:ext uri="{9D8B030D-6E8A-4147-A177-3AD203B41FA5}">
                      <a16:colId xmlns:a16="http://schemas.microsoft.com/office/drawing/2014/main" xmlns="" val="3911931458"/>
                    </a:ext>
                  </a:extLst>
                </a:gridCol>
              </a:tblGrid>
              <a:tr h="51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Categorical</a:t>
                      </a:r>
                      <a:endParaRPr lang="en-US" sz="1200" dirty="0"/>
                    </a:p>
                  </a:txBody>
                  <a:tcP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Categorical</a:t>
                      </a:r>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bg2">
                        <a:lumMod val="75000"/>
                      </a:schemeClr>
                    </a:solidFill>
                  </a:tcPr>
                </a:tc>
                <a:tc>
                  <a:txBody>
                    <a:bodyPr/>
                    <a:lstStyle/>
                    <a:p>
                      <a:r>
                        <a:rPr lang="en-US" altLang="zh-TW" sz="1200" dirty="0"/>
                        <a:t>Numerical</a:t>
                      </a:r>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Numerical</a:t>
                      </a:r>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Numerical</a:t>
                      </a:r>
                      <a:endParaRPr lang="en-US" sz="1200" dirty="0"/>
                    </a:p>
                    <a:p>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mn-lt"/>
                          <a:ea typeface="+mn-ea"/>
                          <a:cs typeface="+mn-cs"/>
                        </a:rPr>
                        <a:t>Numerical</a:t>
                      </a:r>
                      <a:endParaRPr lang="en-US" sz="1200" b="1" kern="1200" dirty="0">
                        <a:solidFill>
                          <a:schemeClr val="lt1"/>
                        </a:solidFill>
                        <a:latin typeface="+mn-lt"/>
                        <a:ea typeface="+mn-ea"/>
                        <a:cs typeface="+mn-cs"/>
                      </a:endParaRPr>
                    </a:p>
                    <a:p>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mn-lt"/>
                          <a:ea typeface="+mn-ea"/>
                          <a:cs typeface="+mn-cs"/>
                        </a:rPr>
                        <a:t>Numerical</a:t>
                      </a:r>
                      <a:endParaRPr lang="en-US" sz="1200" b="1" kern="1200" dirty="0">
                        <a:solidFill>
                          <a:schemeClr val="lt1"/>
                        </a:solidFill>
                        <a:latin typeface="+mn-lt"/>
                        <a:ea typeface="+mn-ea"/>
                        <a:cs typeface="+mn-cs"/>
                      </a:endParaRPr>
                    </a:p>
                    <a:p>
                      <a:endParaRPr lang="en-US" sz="1200" dirty="0"/>
                    </a:p>
                    <a:p>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4">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mn-lt"/>
                          <a:ea typeface="+mn-ea"/>
                          <a:cs typeface="+mn-cs"/>
                        </a:rPr>
                        <a:t>Numerical</a:t>
                      </a:r>
                      <a:endParaRPr lang="en-US" sz="1200" b="1" kern="1200" dirty="0">
                        <a:solidFill>
                          <a:schemeClr val="lt1"/>
                        </a:solidFill>
                        <a:latin typeface="+mn-lt"/>
                        <a:ea typeface="+mn-ea"/>
                        <a:cs typeface="+mn-cs"/>
                      </a:endParaRPr>
                    </a:p>
                    <a:p>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4">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mn-lt"/>
                          <a:ea typeface="+mn-ea"/>
                          <a:cs typeface="+mn-cs"/>
                        </a:rPr>
                        <a:t>Numerical</a:t>
                      </a:r>
                      <a:endParaRPr lang="en-US" sz="1200" b="1" kern="1200" dirty="0">
                        <a:solidFill>
                          <a:schemeClr val="lt1"/>
                        </a:solidFill>
                        <a:latin typeface="+mn-lt"/>
                        <a:ea typeface="+mn-ea"/>
                        <a:cs typeface="+mn-cs"/>
                      </a:endParaRPr>
                    </a:p>
                    <a:p>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kern="1200">
                          <a:solidFill>
                            <a:schemeClr val="lt1"/>
                          </a:solidFill>
                          <a:latin typeface="+mn-lt"/>
                          <a:ea typeface="+mn-ea"/>
                          <a:cs typeface="+mn-cs"/>
                        </a:rPr>
                        <a:t>Numerical</a:t>
                      </a:r>
                      <a:endParaRPr lang="en-US" sz="1200" b="1" kern="1200">
                        <a:solidFill>
                          <a:schemeClr val="lt1"/>
                        </a:solidFill>
                        <a:latin typeface="+mn-lt"/>
                        <a:ea typeface="+mn-ea"/>
                        <a:cs typeface="+mn-cs"/>
                      </a:endParaRPr>
                    </a:p>
                    <a:p>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Categorical</a:t>
                      </a:r>
                      <a:endParaRPr lang="en-US" sz="1200" dirty="0"/>
                    </a:p>
                    <a:p>
                      <a:endParaRPr lang="en-US" sz="1200"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xmlns="" val="10000"/>
                  </a:ext>
                </a:extLst>
              </a:tr>
              <a:tr h="390294">
                <a:tc>
                  <a:txBody>
                    <a:bodyPr/>
                    <a:lstStyle/>
                    <a:p>
                      <a:r>
                        <a:rPr lang="en-US" sz="1200" b="1" dirty="0">
                          <a:solidFill>
                            <a:schemeClr val="tx1"/>
                          </a:solidFill>
                        </a:rPr>
                        <a:t>ARTICLES</a:t>
                      </a:r>
                    </a:p>
                    <a:p>
                      <a:r>
                        <a:rPr lang="en-US" sz="1200" b="1" dirty="0">
                          <a:solidFill>
                            <a:schemeClr val="tx1"/>
                          </a:solidFill>
                        </a:rPr>
                        <a:t>ID</a:t>
                      </a:r>
                    </a:p>
                  </a:txBody>
                  <a:tcPr marL="182880" anchor="ct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2"/>
                    </a:solidFill>
                  </a:tcPr>
                </a:tc>
                <a:tc>
                  <a:txBody>
                    <a:bodyPr/>
                    <a:lstStyle/>
                    <a:p>
                      <a:pPr algn="ctr"/>
                      <a:r>
                        <a:rPr lang="en-US" sz="1200" b="1" cap="all" dirty="0">
                          <a:latin typeface="Open Sans" panose="020B0606030504020204" pitchFamily="34" charset="0"/>
                          <a:ea typeface="Open Sans" panose="020B0606030504020204" pitchFamily="34" charset="0"/>
                          <a:cs typeface="Open Sans" panose="020B0606030504020204" pitchFamily="34" charset="0"/>
                        </a:rPr>
                        <a:t>Date</a:t>
                      </a: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2"/>
                    </a:solidFill>
                  </a:tcPr>
                </a:tc>
                <a:tc>
                  <a:txBody>
                    <a:bodyPr/>
                    <a:lstStyle/>
                    <a:p>
                      <a:pPr algn="ctr"/>
                      <a:r>
                        <a:rPr lang="en-US" sz="1200" b="1" cap="all" dirty="0">
                          <a:latin typeface="Open Sans" panose="020B0606030504020204" pitchFamily="34" charset="0"/>
                          <a:ea typeface="Open Sans" panose="020B0606030504020204" pitchFamily="34" charset="0"/>
                          <a:cs typeface="Open Sans" panose="020B0606030504020204" pitchFamily="34" charset="0"/>
                        </a:rPr>
                        <a:t>7</a:t>
                      </a:r>
                      <a:r>
                        <a:rPr lang="zh-TW" altLang="en-US" sz="1200" b="1" cap="all" dirty="0">
                          <a:latin typeface="Open Sans" panose="020B0606030504020204" pitchFamily="34" charset="0"/>
                          <a:ea typeface="Open Sans" panose="020B0606030504020204" pitchFamily="34" charset="0"/>
                          <a:cs typeface="Open Sans" panose="020B0606030504020204" pitchFamily="34" charset="0"/>
                        </a:rPr>
                        <a:t>奈米</a:t>
                      </a:r>
                      <a:endParaRPr lang="en-US" sz="1200" b="1" cap="all" dirty="0">
                        <a:latin typeface="Open Sans" panose="020B0606030504020204" pitchFamily="34" charset="0"/>
                        <a:ea typeface="Open Sans" panose="020B0606030504020204" pitchFamily="34" charset="0"/>
                        <a:cs typeface="Open Sans" panose="020B0606030504020204" pitchFamily="34" charset="0"/>
                      </a:endParaRP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solidFill>
                  </a:tcPr>
                </a:tc>
                <a:tc>
                  <a:txBody>
                    <a:bodyPr/>
                    <a:lstStyle/>
                    <a:p>
                      <a:pPr algn="ctr"/>
                      <a:r>
                        <a:rPr lang="zh-TW" altLang="en-US" sz="1200" b="1" cap="all" dirty="0">
                          <a:latin typeface="Open Sans" panose="020B0606030504020204" pitchFamily="34" charset="0"/>
                          <a:ea typeface="Open Sans" panose="020B0606030504020204" pitchFamily="34" charset="0"/>
                          <a:cs typeface="Open Sans" panose="020B0606030504020204" pitchFamily="34" charset="0"/>
                        </a:rPr>
                        <a:t>極紫外光</a:t>
                      </a:r>
                      <a:endParaRPr lang="en-US" sz="1200" b="1" cap="all" dirty="0">
                        <a:latin typeface="Open Sans" panose="020B0606030504020204" pitchFamily="34" charset="0"/>
                        <a:ea typeface="Open Sans" panose="020B0606030504020204" pitchFamily="34" charset="0"/>
                        <a:cs typeface="Open Sans" panose="020B0606030504020204" pitchFamily="34" charset="0"/>
                      </a:endParaRP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cap="all" dirty="0">
                          <a:latin typeface="Open Sans" panose="020B0606030504020204" pitchFamily="34" charset="0"/>
                          <a:ea typeface="Open Sans" panose="020B0606030504020204" pitchFamily="34" charset="0"/>
                          <a:cs typeface="Open Sans" panose="020B0606030504020204" pitchFamily="34" charset="0"/>
                        </a:rPr>
                        <a:t>關鍵字</a:t>
                      </a:r>
                      <a:r>
                        <a:rPr lang="en-US" altLang="zh-TW" sz="1200" b="1" cap="all" dirty="0">
                          <a:latin typeface="Open Sans" panose="020B0606030504020204" pitchFamily="34" charset="0"/>
                          <a:ea typeface="Open Sans" panose="020B0606030504020204" pitchFamily="34" charset="0"/>
                          <a:cs typeface="Open Sans" panose="020B0606030504020204" pitchFamily="34" charset="0"/>
                        </a:rPr>
                        <a:t>…</a:t>
                      </a:r>
                      <a:endParaRPr lang="en-US" sz="1200" b="1" cap="all" dirty="0">
                        <a:latin typeface="Open Sans" panose="020B0606030504020204" pitchFamily="34" charset="0"/>
                        <a:ea typeface="Open Sans" panose="020B0606030504020204" pitchFamily="34" charset="0"/>
                        <a:cs typeface="Open Sans" panose="020B0606030504020204" pitchFamily="34" charset="0"/>
                      </a:endParaRP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cap="all" dirty="0">
                          <a:latin typeface="Open Sans" panose="020B0606030504020204" pitchFamily="34" charset="0"/>
                          <a:ea typeface="Open Sans" panose="020B0606030504020204" pitchFamily="34" charset="0"/>
                          <a:cs typeface="Open Sans" panose="020B0606030504020204" pitchFamily="34" charset="0"/>
                        </a:rPr>
                        <a:t>台股大盤波動</a:t>
                      </a:r>
                      <a:endParaRPr lang="en-US" sz="1200" b="1" cap="all" dirty="0">
                        <a:latin typeface="Open Sans" panose="020B0606030504020204" pitchFamily="34" charset="0"/>
                        <a:ea typeface="Open Sans" panose="020B0606030504020204" pitchFamily="34" charset="0"/>
                        <a:cs typeface="Open Sans" panose="020B0606030504020204" pitchFamily="34" charset="0"/>
                      </a:endParaRP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cap="all" dirty="0">
                          <a:latin typeface="Open Sans" panose="020B0606030504020204" pitchFamily="34" charset="0"/>
                          <a:ea typeface="Open Sans" panose="020B0606030504020204" pitchFamily="34" charset="0"/>
                          <a:cs typeface="Open Sans" panose="020B0606030504020204" pitchFamily="34" charset="0"/>
                        </a:rPr>
                        <a:t>S&amp;P500</a:t>
                      </a:r>
                      <a:r>
                        <a:rPr lang="zh-TW" altLang="en-US" sz="1200" b="1" cap="all" dirty="0">
                          <a:latin typeface="Open Sans" panose="020B0606030504020204" pitchFamily="34" charset="0"/>
                          <a:ea typeface="Open Sans" panose="020B0606030504020204" pitchFamily="34" charset="0"/>
                          <a:cs typeface="Open Sans" panose="020B0606030504020204" pitchFamily="34" charset="0"/>
                        </a:rPr>
                        <a:t>波動</a:t>
                      </a:r>
                      <a:endParaRPr lang="en-US" sz="1200" b="1" cap="all" dirty="0">
                        <a:latin typeface="Open Sans" panose="020B0606030504020204" pitchFamily="34" charset="0"/>
                        <a:ea typeface="Open Sans" panose="020B0606030504020204" pitchFamily="34" charset="0"/>
                        <a:cs typeface="Open Sans" panose="020B0606030504020204" pitchFamily="34" charset="0"/>
                      </a:endParaRP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cap="all" dirty="0">
                          <a:latin typeface="Open Sans" panose="020B0606030504020204" pitchFamily="34" charset="0"/>
                          <a:ea typeface="Open Sans" panose="020B0606030504020204" pitchFamily="34" charset="0"/>
                          <a:cs typeface="Open Sans" panose="020B0606030504020204" pitchFamily="34" charset="0"/>
                        </a:rPr>
                        <a:t>APPL</a:t>
                      </a: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cap="all" dirty="0">
                          <a:latin typeface="Open Sans" panose="020B0606030504020204" pitchFamily="34" charset="0"/>
                          <a:ea typeface="Open Sans" panose="020B0606030504020204" pitchFamily="34" charset="0"/>
                          <a:cs typeface="Open Sans" panose="020B0606030504020204" pitchFamily="34" charset="0"/>
                        </a:rPr>
                        <a:t>波動</a:t>
                      </a:r>
                      <a:endParaRPr lang="en-US" sz="1200" b="1" cap="all" dirty="0">
                        <a:latin typeface="Open Sans" panose="020B0606030504020204" pitchFamily="34" charset="0"/>
                        <a:ea typeface="Open Sans" panose="020B0606030504020204" pitchFamily="34" charset="0"/>
                        <a:cs typeface="Open Sans" panose="020B0606030504020204" pitchFamily="34" charset="0"/>
                      </a:endParaRP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4"/>
                    </a:solidFill>
                  </a:tcPr>
                </a:tc>
                <a:tc>
                  <a:txBody>
                    <a:bodyPr/>
                    <a:lstStyle/>
                    <a:p>
                      <a:r>
                        <a:rPr lang="zh-TW" altLang="en-US" sz="1200" b="1" dirty="0"/>
                        <a:t>台積電股價波動</a:t>
                      </a:r>
                      <a:endParaRPr lang="en-US" sz="1200" b="1" dirty="0"/>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5"/>
                    </a:solidFill>
                  </a:tcPr>
                </a:tc>
                <a:tc>
                  <a:txBody>
                    <a:bodyPr/>
                    <a:lstStyle/>
                    <a:p>
                      <a:r>
                        <a:rPr lang="zh-TW" altLang="en-US" sz="1200" b="1" dirty="0"/>
                        <a:t>技術分析指標</a:t>
                      </a:r>
                      <a:endParaRPr lang="en-US" sz="1200" b="1" dirty="0"/>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cap="all" dirty="0">
                          <a:solidFill>
                            <a:srgbClr val="FF0000"/>
                          </a:solidFill>
                          <a:latin typeface="Open Sans" panose="020B0606030504020204" pitchFamily="34" charset="0"/>
                          <a:ea typeface="Open Sans" panose="020B0606030504020204" pitchFamily="34" charset="0"/>
                          <a:cs typeface="Open Sans" panose="020B0606030504020204" pitchFamily="34" charset="0"/>
                        </a:rPr>
                        <a:t>Target</a:t>
                      </a:r>
                    </a:p>
                  </a:txBody>
                  <a:tcPr marL="121920" marR="121920" marT="60960" marB="6096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5"/>
                    </a:solidFill>
                  </a:tcPr>
                </a:tc>
                <a:extLst>
                  <a:ext uri="{0D108BD9-81ED-4DB2-BD59-A6C34878D82A}">
                    <a16:rowId xmlns:a16="http://schemas.microsoft.com/office/drawing/2014/main" xmlns="" val="10001"/>
                  </a:ext>
                </a:extLst>
              </a:tr>
              <a:tr h="658621">
                <a:tc>
                  <a:txBody>
                    <a:bodyPr/>
                    <a:lstStyle/>
                    <a:p>
                      <a:pPr algn="l"/>
                      <a:r>
                        <a:rPr lang="en-US" sz="1200" b="1" dirty="0">
                          <a:solidFill>
                            <a:schemeClr val="accent1">
                              <a:lumMod val="50000"/>
                            </a:schemeClr>
                          </a:solidFill>
                          <a:latin typeface="+mn-lt"/>
                        </a:rPr>
                        <a:t>20170101001</a:t>
                      </a:r>
                    </a:p>
                  </a:txBody>
                  <a:tcPr marL="182880" anchor="ct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200" b="1" dirty="0">
                          <a:solidFill>
                            <a:schemeClr val="accent1">
                              <a:lumMod val="50000"/>
                            </a:schemeClr>
                          </a:solidFill>
                          <a:latin typeface="+mn-lt"/>
                        </a:rPr>
                        <a:t>2017/01/01</a:t>
                      </a:r>
                    </a:p>
                    <a:p>
                      <a:pPr algn="ctr"/>
                      <a:r>
                        <a:rPr lang="en-US" sz="1200" b="1" dirty="0">
                          <a:solidFill>
                            <a:schemeClr val="accent1">
                              <a:lumMod val="50000"/>
                            </a:schemeClr>
                          </a:solidFill>
                          <a:latin typeface="+mn-lt"/>
                          <a:ea typeface="Open Sans" panose="020B0606030504020204" pitchFamily="34" charset="0"/>
                          <a:cs typeface="Open Sans" panose="020B0606030504020204" pitchFamily="34" charset="0"/>
                        </a:rPr>
                        <a:t>9:04</a:t>
                      </a:r>
                      <a:endParaRPr lang="en-US" sz="12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4</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dirty="0">
                          <a:solidFill>
                            <a:schemeClr val="accent1">
                              <a:lumMod val="50000"/>
                            </a:schemeClr>
                          </a:solidFill>
                          <a:latin typeface="+mn-lt"/>
                          <a:ea typeface="Open Sans" panose="020B0606030504020204" pitchFamily="34" charset="0"/>
                          <a:cs typeface="Open Sans" panose="020B0606030504020204" pitchFamily="34" charset="0"/>
                        </a:rPr>
                        <a:t>字頻</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0.324%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(9:00-9:15)</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accent1">
                              <a:lumMod val="50000"/>
                            </a:schemeClr>
                          </a:solidFill>
                          <a:latin typeface="+mn-lt"/>
                          <a:ea typeface="Open Sans" panose="020B0606030504020204" pitchFamily="34" charset="0"/>
                          <a:cs typeface="Open Sans" panose="020B0606030504020204" pitchFamily="34" charset="0"/>
                        </a:rPr>
                        <a:t>0.324</a:t>
                      </a:r>
                      <a:r>
                        <a:rPr lang="en-US" sz="1600" dirty="0">
                          <a:solidFill>
                            <a:schemeClr val="accent1">
                              <a:lumMod val="50000"/>
                            </a:schemeClr>
                          </a:solidFill>
                          <a:latin typeface="+mn-lt"/>
                          <a:ea typeface="Open Sans" panose="020B0606030504020204" pitchFamily="34" charset="0"/>
                          <a:cs typeface="Open Sans" panose="020B0606030504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accent1">
                              <a:lumMod val="50000"/>
                            </a:schemeClr>
                          </a:solidFill>
                          <a:latin typeface="+mn-lt"/>
                          <a:ea typeface="Open Sans" panose="020B0606030504020204" pitchFamily="34" charset="0"/>
                          <a:cs typeface="Open Sans" panose="020B0606030504020204" pitchFamily="34" charset="0"/>
                        </a:rPr>
                        <a:t>0.324</a:t>
                      </a:r>
                      <a:r>
                        <a:rPr lang="en-US" sz="1600" dirty="0">
                          <a:solidFill>
                            <a:schemeClr val="accent1">
                              <a:lumMod val="50000"/>
                            </a:schemeClr>
                          </a:solidFill>
                          <a:latin typeface="+mn-lt"/>
                          <a:ea typeface="Open Sans" panose="020B0606030504020204" pitchFamily="34" charset="0"/>
                          <a:cs typeface="Open Sans" panose="020B0606030504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0.724%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(9:00-9:15)</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b="1" dirty="0">
                          <a:solidFill>
                            <a:srgbClr val="FF0000"/>
                          </a:solidFill>
                          <a:latin typeface="+mn-lt"/>
                          <a:ea typeface="Open Sans" panose="020B0606030504020204" pitchFamily="34" charset="0"/>
                          <a:cs typeface="Open Sans" panose="020B0606030504020204" pitchFamily="34" charset="0"/>
                        </a:rPr>
                        <a:t>上漲</a:t>
                      </a:r>
                      <a:endParaRPr lang="en-US" sz="1600" b="1" dirty="0">
                        <a:solidFill>
                          <a:srgbClr val="FF0000"/>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xmlns="" val="10002"/>
                  </a:ext>
                </a:extLst>
              </a:tr>
              <a:tr h="658621">
                <a:tc>
                  <a:txBody>
                    <a:bodyPr/>
                    <a:lstStyle/>
                    <a:p>
                      <a:pPr algn="l"/>
                      <a:r>
                        <a:rPr lang="en-US" sz="1200" b="1" dirty="0">
                          <a:solidFill>
                            <a:schemeClr val="accent1">
                              <a:lumMod val="50000"/>
                            </a:schemeClr>
                          </a:solidFill>
                          <a:latin typeface="+mn-lt"/>
                        </a:rPr>
                        <a:t>20170101002</a:t>
                      </a:r>
                    </a:p>
                  </a:txBody>
                  <a:tcPr marL="182880" anchor="ct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200" b="1" dirty="0">
                          <a:solidFill>
                            <a:schemeClr val="accent1">
                              <a:lumMod val="50000"/>
                            </a:schemeClr>
                          </a:solidFill>
                          <a:latin typeface="+mn-lt"/>
                        </a:rPr>
                        <a:t>2017/01/02</a:t>
                      </a:r>
                    </a:p>
                    <a:p>
                      <a:pPr algn="ctr"/>
                      <a:r>
                        <a:rPr lang="en-US" sz="1200" b="1" dirty="0">
                          <a:solidFill>
                            <a:schemeClr val="accent1">
                              <a:lumMod val="50000"/>
                            </a:schemeClr>
                          </a:solidFill>
                          <a:latin typeface="+mn-lt"/>
                          <a:ea typeface="Open Sans" panose="020B0606030504020204" pitchFamily="34" charset="0"/>
                          <a:cs typeface="Open Sans" panose="020B0606030504020204" pitchFamily="34" charset="0"/>
                        </a:rPr>
                        <a:t>19:00</a:t>
                      </a:r>
                      <a:endParaRPr lang="en-US" sz="12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2</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dirty="0">
                          <a:solidFill>
                            <a:schemeClr val="accent1">
                              <a:lumMod val="50000"/>
                            </a:schemeClr>
                          </a:solidFill>
                          <a:latin typeface="+mn-lt"/>
                          <a:ea typeface="Open Sans" panose="020B0606030504020204" pitchFamily="34" charset="0"/>
                          <a:cs typeface="Open Sans" panose="020B0606030504020204" pitchFamily="34" charset="0"/>
                        </a:rPr>
                        <a:t>字頻</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0.324%</a:t>
                      </a:r>
                    </a:p>
                    <a:p>
                      <a:pPr algn="ctr"/>
                      <a:r>
                        <a:rPr lang="en-US" altLang="zh-TW" sz="12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200" dirty="0">
                          <a:solidFill>
                            <a:schemeClr val="accent1">
                              <a:lumMod val="50000"/>
                            </a:schemeClr>
                          </a:solidFill>
                          <a:latin typeface="+mn-lt"/>
                          <a:ea typeface="Open Sans" panose="020B0606030504020204" pitchFamily="34" charset="0"/>
                          <a:cs typeface="Open Sans" panose="020B0606030504020204" pitchFamily="34" charset="0"/>
                        </a:rPr>
                        <a:t>影響隔日開盤波動</a:t>
                      </a:r>
                      <a:r>
                        <a:rPr lang="en-US" altLang="zh-TW" sz="12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0.021%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0.224%</a:t>
                      </a:r>
                    </a:p>
                    <a:p>
                      <a:pPr algn="ct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影響隔日開盤波動</a:t>
                      </a: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altLang="zh-TW" sz="12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b="1" dirty="0">
                          <a:solidFill>
                            <a:srgbClr val="FF0000"/>
                          </a:solidFill>
                          <a:latin typeface="+mn-lt"/>
                          <a:ea typeface="Open Sans" panose="020B0606030504020204" pitchFamily="34" charset="0"/>
                          <a:cs typeface="Open Sans" panose="020B0606030504020204" pitchFamily="34" charset="0"/>
                        </a:rPr>
                        <a:t>持平</a:t>
                      </a:r>
                      <a:endParaRPr lang="en-US" sz="1600" b="1" dirty="0">
                        <a:solidFill>
                          <a:srgbClr val="FF0000"/>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xmlns="" val="10003"/>
                  </a:ext>
                </a:extLst>
              </a:tr>
              <a:tr h="658621">
                <a:tc>
                  <a:txBody>
                    <a:bodyPr/>
                    <a:lstStyle/>
                    <a:p>
                      <a:pPr algn="l"/>
                      <a:r>
                        <a:rPr lang="en-US" sz="1200" b="1" dirty="0">
                          <a:solidFill>
                            <a:schemeClr val="accent1">
                              <a:lumMod val="50000"/>
                            </a:schemeClr>
                          </a:solidFill>
                          <a:latin typeface="+mn-lt"/>
                        </a:rPr>
                        <a:t>20170101003</a:t>
                      </a:r>
                    </a:p>
                  </a:txBody>
                  <a:tcPr marL="182880" anchor="ct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200" b="1" dirty="0">
                          <a:solidFill>
                            <a:schemeClr val="accent1">
                              <a:lumMod val="50000"/>
                            </a:schemeClr>
                          </a:solidFill>
                          <a:latin typeface="+mn-lt"/>
                        </a:rPr>
                        <a:t>2017/01/03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lumMod val="50000"/>
                            </a:schemeClr>
                          </a:solidFill>
                          <a:latin typeface="+mn-lt"/>
                          <a:ea typeface="Open Sans" panose="020B0606030504020204" pitchFamily="34" charset="0"/>
                          <a:cs typeface="Open Sans" panose="020B0606030504020204" pitchFamily="34" charset="0"/>
                        </a:rPr>
                        <a:t>12:00</a:t>
                      </a:r>
                      <a:endParaRPr lang="en-US" sz="12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1</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3</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dirty="0">
                          <a:solidFill>
                            <a:schemeClr val="accent1">
                              <a:lumMod val="50000"/>
                            </a:schemeClr>
                          </a:solidFill>
                          <a:latin typeface="+mn-lt"/>
                          <a:ea typeface="Open Sans" panose="020B0606030504020204" pitchFamily="34" charset="0"/>
                          <a:cs typeface="Open Sans" panose="020B0606030504020204" pitchFamily="34" charset="0"/>
                        </a:rPr>
                        <a:t>字頻</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0.324%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(12:00-12:15)</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1.245%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1.000%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0.3024%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(12:00-12:15)</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b="1" dirty="0">
                          <a:solidFill>
                            <a:srgbClr val="FF0000"/>
                          </a:solidFill>
                          <a:latin typeface="+mn-lt"/>
                          <a:ea typeface="Open Sans" panose="020B0606030504020204" pitchFamily="34" charset="0"/>
                          <a:cs typeface="Open Sans" panose="020B0606030504020204" pitchFamily="34" charset="0"/>
                        </a:rPr>
                        <a:t>持平</a:t>
                      </a:r>
                      <a:endParaRPr lang="en-US" sz="1600" b="1" dirty="0">
                        <a:solidFill>
                          <a:srgbClr val="FF0000"/>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xmlns="" val="10004"/>
                  </a:ext>
                </a:extLst>
              </a:tr>
              <a:tr h="731801">
                <a:tc>
                  <a:txBody>
                    <a:bodyPr/>
                    <a:lstStyle/>
                    <a:p>
                      <a:pPr algn="l"/>
                      <a:r>
                        <a:rPr lang="en-US" sz="1200" b="1" dirty="0">
                          <a:solidFill>
                            <a:schemeClr val="accent1">
                              <a:lumMod val="50000"/>
                            </a:schemeClr>
                          </a:solidFill>
                          <a:latin typeface="+mn-lt"/>
                        </a:rPr>
                        <a:t>20170101004</a:t>
                      </a:r>
                    </a:p>
                  </a:txBody>
                  <a:tcPr marL="182880" anchor="ct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200" b="1" dirty="0">
                          <a:solidFill>
                            <a:schemeClr val="accent1">
                              <a:lumMod val="50000"/>
                            </a:schemeClr>
                          </a:solidFill>
                          <a:latin typeface="+mn-lt"/>
                        </a:rPr>
                        <a:t>2017/01/04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lumMod val="50000"/>
                            </a:schemeClr>
                          </a:solidFill>
                          <a:latin typeface="+mn-lt"/>
                          <a:ea typeface="Open Sans" panose="020B0606030504020204" pitchFamily="34" charset="0"/>
                          <a:cs typeface="Open Sans" panose="020B0606030504020204" pitchFamily="34" charset="0"/>
                        </a:rPr>
                        <a:t>22:00</a:t>
                      </a:r>
                      <a:endParaRPr lang="en-US" sz="12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dirty="0">
                          <a:solidFill>
                            <a:schemeClr val="accent1">
                              <a:lumMod val="50000"/>
                            </a:schemeClr>
                          </a:solidFill>
                          <a:latin typeface="+mn-lt"/>
                          <a:ea typeface="Open Sans" panose="020B0606030504020204" pitchFamily="34" charset="0"/>
                          <a:cs typeface="Open Sans" panose="020B0606030504020204" pitchFamily="34" charset="0"/>
                        </a:rPr>
                        <a:t>字頻</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0.324%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影響隔日開盤波動</a:t>
                      </a: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-0.358%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-0.358%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-0.824%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影響隔日開盤波動</a:t>
                      </a: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b="1" dirty="0">
                          <a:solidFill>
                            <a:srgbClr val="FF0000"/>
                          </a:solidFill>
                          <a:latin typeface="+mn-lt"/>
                        </a:rPr>
                        <a:t>下跌</a:t>
                      </a:r>
                      <a:endParaRPr lang="en-US" sz="1600" b="1" dirty="0">
                        <a:solidFill>
                          <a:srgbClr val="FF0000"/>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xmlns="" val="10005"/>
                  </a:ext>
                </a:extLst>
              </a:tr>
              <a:tr h="792785">
                <a:tc>
                  <a:txBody>
                    <a:bodyPr/>
                    <a:lstStyle/>
                    <a:p>
                      <a:pPr algn="l"/>
                      <a:r>
                        <a:rPr lang="en-US" sz="1200" b="1" dirty="0">
                          <a:solidFill>
                            <a:schemeClr val="accent1">
                              <a:lumMod val="50000"/>
                            </a:schemeClr>
                          </a:solidFill>
                          <a:latin typeface="+mn-lt"/>
                        </a:rPr>
                        <a:t>20170101005</a:t>
                      </a:r>
                    </a:p>
                  </a:txBody>
                  <a:tcPr marL="182880" anchor="ct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200" b="1" kern="1200" dirty="0">
                          <a:solidFill>
                            <a:schemeClr val="accent1">
                              <a:lumMod val="50000"/>
                            </a:schemeClr>
                          </a:solidFill>
                          <a:latin typeface="+mn-lt"/>
                          <a:ea typeface="+mn-ea"/>
                          <a:cs typeface="+mn-cs"/>
                        </a:rPr>
                        <a:t>2017/01/05</a:t>
                      </a:r>
                    </a:p>
                    <a:p>
                      <a:pPr algn="ctr"/>
                      <a:r>
                        <a:rPr lang="en-US" sz="1200" b="1" kern="1200" dirty="0">
                          <a:solidFill>
                            <a:schemeClr val="accent1">
                              <a:lumMod val="50000"/>
                            </a:schemeClr>
                          </a:solidFill>
                          <a:latin typeface="+mn-lt"/>
                          <a:ea typeface="+mn-ea"/>
                          <a:cs typeface="+mn-cs"/>
                        </a:rPr>
                        <a:t>23:00</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dirty="0">
                          <a:solidFill>
                            <a:schemeClr val="accent1">
                              <a:lumMod val="50000"/>
                            </a:schemeClr>
                          </a:solidFill>
                          <a:latin typeface="+mn-lt"/>
                          <a:ea typeface="Open Sans" panose="020B0606030504020204" pitchFamily="34" charset="0"/>
                          <a:cs typeface="Open Sans" panose="020B0606030504020204" pitchFamily="34" charset="0"/>
                        </a:rPr>
                        <a:t>字頻</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0.324%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影響隔日開盤波動</a:t>
                      </a: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0.324%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p>
                      <a:pPr algn="ct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dirty="0">
                          <a:solidFill>
                            <a:schemeClr val="accent1">
                              <a:lumMod val="50000"/>
                            </a:schemeClr>
                          </a:solidFill>
                          <a:latin typeface="+mn-lt"/>
                          <a:ea typeface="Open Sans" panose="020B0606030504020204" pitchFamily="34" charset="0"/>
                          <a:cs typeface="Open Sans" panose="020B0606030504020204" pitchFamily="34" charset="0"/>
                        </a:rPr>
                        <a:t>0.324%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前一天波動</a:t>
                      </a:r>
                      <a:r>
                        <a:rPr lang="en-US" sz="11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0.824%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accent1">
                              <a:lumMod val="50000"/>
                            </a:schemeClr>
                          </a:solidFill>
                          <a:latin typeface="+mn-lt"/>
                          <a:ea typeface="Open Sans" panose="020B0606030504020204" pitchFamily="34" charset="0"/>
                          <a:cs typeface="Open Sans" panose="020B0606030504020204" pitchFamily="34" charset="0"/>
                        </a:rPr>
                        <a:t>(</a:t>
                      </a:r>
                      <a:r>
                        <a:rPr lang="zh-TW" altLang="en-US" sz="1100" kern="1200" dirty="0">
                          <a:solidFill>
                            <a:schemeClr val="accent1">
                              <a:lumMod val="50000"/>
                            </a:schemeClr>
                          </a:solidFill>
                          <a:latin typeface="+mn-lt"/>
                          <a:ea typeface="Open Sans" panose="020B0606030504020204" pitchFamily="34" charset="0"/>
                          <a:cs typeface="Open Sans" panose="020B0606030504020204" pitchFamily="34" charset="0"/>
                        </a:rPr>
                        <a:t>影響隔日</a:t>
                      </a:r>
                      <a:r>
                        <a:rPr lang="zh-TW" altLang="en-US" sz="1100" dirty="0">
                          <a:solidFill>
                            <a:schemeClr val="accent1">
                              <a:lumMod val="50000"/>
                            </a:schemeClr>
                          </a:solidFill>
                          <a:latin typeface="+mn-lt"/>
                          <a:ea typeface="Open Sans" panose="020B0606030504020204" pitchFamily="34" charset="0"/>
                          <a:cs typeface="Open Sans" panose="020B0606030504020204" pitchFamily="34" charset="0"/>
                        </a:rPr>
                        <a:t>開盤波動</a:t>
                      </a:r>
                      <a:r>
                        <a:rPr lang="en-US" altLang="zh-TW" sz="1100" dirty="0">
                          <a:solidFill>
                            <a:schemeClr val="accent1">
                              <a:lumMod val="50000"/>
                            </a:schemeClr>
                          </a:solidFill>
                          <a:latin typeface="+mn-lt"/>
                          <a:ea typeface="Open Sans" panose="020B0606030504020204" pitchFamily="34" charset="0"/>
                          <a:cs typeface="Open Sans" panose="020B0606030504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lumMod val="50000"/>
                          </a:schemeClr>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mn-lt"/>
                          <a:ea typeface="Open Sans" panose="020B0606030504020204" pitchFamily="34" charset="0"/>
                          <a:cs typeface="Open Sans" panose="020B0606030504020204" pitchFamily="34" charset="0"/>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zh-TW" altLang="en-US" sz="1600" b="1" dirty="0">
                          <a:solidFill>
                            <a:srgbClr val="FF0000"/>
                          </a:solidFill>
                          <a:latin typeface="+mn-lt"/>
                          <a:ea typeface="Open Sans" panose="020B0606030504020204" pitchFamily="34" charset="0"/>
                          <a:cs typeface="Open Sans" panose="020B0606030504020204" pitchFamily="34" charset="0"/>
                        </a:rPr>
                        <a:t>上漲</a:t>
                      </a:r>
                      <a:endParaRPr lang="en-US" sz="1600" b="1" dirty="0">
                        <a:solidFill>
                          <a:srgbClr val="FF0000"/>
                        </a:solidFill>
                        <a:latin typeface="+mn-lt"/>
                        <a:ea typeface="Open Sans" panose="020B0606030504020204" pitchFamily="34" charset="0"/>
                        <a:cs typeface="Open Sans" panose="020B0606030504020204"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xmlns="" val="10006"/>
                  </a:ext>
                </a:extLst>
              </a:tr>
              <a:tr h="512261">
                <a:tc>
                  <a:txBody>
                    <a:bodyPr/>
                    <a:lstStyle/>
                    <a:p>
                      <a:pPr algn="l"/>
                      <a:r>
                        <a:rPr lang="en-US" sz="1200" b="1" dirty="0">
                          <a:solidFill>
                            <a:schemeClr val="accent1">
                              <a:lumMod val="50000"/>
                            </a:schemeClr>
                          </a:solidFill>
                          <a:latin typeface="+mn-lt"/>
                        </a:rPr>
                        <a:t>20170101006</a:t>
                      </a:r>
                    </a:p>
                  </a:txBody>
                  <a:tcPr marL="182880" anchor="ctr">
                    <a:lnL w="3175" cap="flat" cmpd="sng" algn="ctr">
                      <a:no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2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8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8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8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tc>
                  <a:txBody>
                    <a:bodyPr/>
                    <a:lstStyle/>
                    <a:p>
                      <a:pPr algn="ctr"/>
                      <a:r>
                        <a:rPr lang="en-US" sz="1600" kern="1200" dirty="0">
                          <a:solidFill>
                            <a:schemeClr val="accent1">
                              <a:lumMod val="50000"/>
                            </a:schemeClr>
                          </a:solidFill>
                          <a:latin typeface="+mn-lt"/>
                          <a:ea typeface="+mn-ea"/>
                          <a:cs typeface="+mn-cs"/>
                        </a:rPr>
                        <a:t>…..</a:t>
                      </a: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xmlns="" val="10007"/>
                  </a:ext>
                </a:extLst>
              </a:tr>
            </a:tbl>
          </a:graphicData>
        </a:graphic>
      </p:graphicFrame>
      <p:sp>
        <p:nvSpPr>
          <p:cNvPr id="7" name="Date Placeholder 19">
            <a:extLst>
              <a:ext uri="{FF2B5EF4-FFF2-40B4-BE49-F238E27FC236}">
                <a16:creationId xmlns:a16="http://schemas.microsoft.com/office/drawing/2014/main" xmlns="" id="{F1E05E05-A1F5-4D9C-A62D-BEE5D78B0ABB}"/>
              </a:ext>
            </a:extLst>
          </p:cNvPr>
          <p:cNvSpPr>
            <a:spLocks noGrp="1"/>
          </p:cNvSpPr>
          <p:nvPr>
            <p:ph type="dt" sz="half" idx="10"/>
          </p:nvPr>
        </p:nvSpPr>
        <p:spPr>
          <a:xfrm>
            <a:off x="838200" y="6424268"/>
            <a:ext cx="2743200" cy="365125"/>
          </a:xfrm>
        </p:spPr>
        <p:txBody>
          <a:bodyPr/>
          <a:lstStyle/>
          <a:p>
            <a:r>
              <a:rPr lang="en-US" dirty="0"/>
              <a:t>2017/12/25</a:t>
            </a:r>
          </a:p>
        </p:txBody>
      </p:sp>
      <p:sp>
        <p:nvSpPr>
          <p:cNvPr id="8" name="Footer Placeholder 20">
            <a:extLst>
              <a:ext uri="{FF2B5EF4-FFF2-40B4-BE49-F238E27FC236}">
                <a16:creationId xmlns:a16="http://schemas.microsoft.com/office/drawing/2014/main" xmlns="" id="{CE47A23F-915E-4E4F-9CE3-E0EF4D446461}"/>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spTree>
    <p:extLst>
      <p:ext uri="{BB962C8B-B14F-4D97-AF65-F5344CB8AC3E}">
        <p14:creationId xmlns:p14="http://schemas.microsoft.com/office/powerpoint/2010/main" val="147818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93495" y="1079500"/>
            <a:ext cx="9144000" cy="2387600"/>
          </a:xfrm>
        </p:spPr>
        <p:txBody>
          <a:bodyPr/>
          <a:lstStyle/>
          <a:p>
            <a:r>
              <a:rPr lang="en-US" dirty="0" smtClean="0"/>
              <a:t>hank        </a:t>
            </a:r>
            <a:r>
              <a:rPr lang="en-US" dirty="0" err="1" smtClean="0"/>
              <a:t>ou</a:t>
            </a:r>
            <a:r>
              <a:rPr lang="en-US" dirty="0"/>
              <a:t>!</a:t>
            </a:r>
          </a:p>
        </p:txBody>
      </p:sp>
      <p:sp>
        <p:nvSpPr>
          <p:cNvPr id="2" name="Subtitle 1"/>
          <p:cNvSpPr>
            <a:spLocks noGrp="1"/>
          </p:cNvSpPr>
          <p:nvPr>
            <p:ph type="subTitle" idx="1"/>
          </p:nvPr>
        </p:nvSpPr>
        <p:spPr>
          <a:xfrm>
            <a:off x="2162175" y="3603924"/>
            <a:ext cx="9144000" cy="1655762"/>
          </a:xfrm>
        </p:spPr>
        <p:txBody>
          <a:bodyPr anchor="ctr"/>
          <a:lstStyle/>
          <a:p>
            <a:r>
              <a:rPr lang="en-US" dirty="0"/>
              <a:t>Hope you like </a:t>
            </a:r>
            <a:r>
              <a:rPr lang="en-US" altLang="zh-TW" dirty="0"/>
              <a:t>Our Topic </a:t>
            </a:r>
            <a:r>
              <a:rPr lang="en-US" dirty="0"/>
              <a:t>:)</a:t>
            </a:r>
          </a:p>
        </p:txBody>
      </p:sp>
      <p:grpSp>
        <p:nvGrpSpPr>
          <p:cNvPr id="7" name="Group 6"/>
          <p:cNvGrpSpPr>
            <a:grpSpLocks noChangeAspect="1"/>
          </p:cNvGrpSpPr>
          <p:nvPr/>
        </p:nvGrpSpPr>
        <p:grpSpPr>
          <a:xfrm>
            <a:off x="3400836" y="2243685"/>
            <a:ext cx="1291827" cy="1291827"/>
            <a:chOff x="1382807" y="174388"/>
            <a:chExt cx="3025589" cy="3025588"/>
          </a:xfrm>
        </p:grpSpPr>
        <p:sp>
          <p:nvSpPr>
            <p:cNvPr id="8" name="Rectangle 7"/>
            <p:cNvSpPr/>
            <p:nvPr/>
          </p:nvSpPr>
          <p:spPr>
            <a:xfrm>
              <a:off x="1382807" y="174388"/>
              <a:ext cx="3025588" cy="3025588"/>
            </a:xfrm>
            <a:prstGeom prst="rect">
              <a:avLst/>
            </a:prstGeom>
            <a:solidFill>
              <a:srgbClr val="16A085"/>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endParaRPr>
            </a:p>
          </p:txBody>
        </p:sp>
      </p:grpSp>
      <p:grpSp>
        <p:nvGrpSpPr>
          <p:cNvPr id="11" name="Group 10"/>
          <p:cNvGrpSpPr>
            <a:grpSpLocks noChangeAspect="1"/>
          </p:cNvGrpSpPr>
          <p:nvPr/>
        </p:nvGrpSpPr>
        <p:grpSpPr>
          <a:xfrm>
            <a:off x="6734175" y="2243684"/>
            <a:ext cx="1291827" cy="1291827"/>
            <a:chOff x="1382807" y="174388"/>
            <a:chExt cx="3025589" cy="3025588"/>
          </a:xfrm>
        </p:grpSpPr>
        <p:sp>
          <p:nvSpPr>
            <p:cNvPr id="12" name="Rectangle 11"/>
            <p:cNvSpPr/>
            <p:nvPr/>
          </p:nvSpPr>
          <p:spPr>
            <a:xfrm>
              <a:off x="1382807" y="174388"/>
              <a:ext cx="3025588" cy="3025588"/>
            </a:xfrm>
            <a:prstGeom prst="rect">
              <a:avLst/>
            </a:prstGeom>
            <a:solidFill>
              <a:srgbClr val="C0392B"/>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sp>
        <p:nvSpPr>
          <p:cNvPr id="15" name="Footer Placeholder 20">
            <a:extLst>
              <a:ext uri="{FF2B5EF4-FFF2-40B4-BE49-F238E27FC236}">
                <a16:creationId xmlns:a16="http://schemas.microsoft.com/office/drawing/2014/main" xmlns="" id="{8B890594-F8A1-4FAD-996D-86B6716F66BD}"/>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sp>
        <p:nvSpPr>
          <p:cNvPr id="16" name="Date Placeholder 19">
            <a:extLst>
              <a:ext uri="{FF2B5EF4-FFF2-40B4-BE49-F238E27FC236}">
                <a16:creationId xmlns:a16="http://schemas.microsoft.com/office/drawing/2014/main" xmlns="" id="{201E6698-9B17-4A39-9DDF-40D335844579}"/>
              </a:ext>
            </a:extLst>
          </p:cNvPr>
          <p:cNvSpPr>
            <a:spLocks noGrp="1"/>
          </p:cNvSpPr>
          <p:nvPr>
            <p:ph type="dt" sz="half" idx="10"/>
          </p:nvPr>
        </p:nvSpPr>
        <p:spPr>
          <a:xfrm>
            <a:off x="838200" y="6424268"/>
            <a:ext cx="2743200" cy="365125"/>
          </a:xfrm>
        </p:spPr>
        <p:txBody>
          <a:bodyPr/>
          <a:lstStyle/>
          <a:p>
            <a:r>
              <a:rPr lang="en-US" dirty="0"/>
              <a:t>2017/12/25</a:t>
            </a:r>
          </a:p>
        </p:txBody>
      </p:sp>
    </p:spTree>
    <p:extLst>
      <p:ext uri="{BB962C8B-B14F-4D97-AF65-F5344CB8AC3E}">
        <p14:creationId xmlns:p14="http://schemas.microsoft.com/office/powerpoint/2010/main" val="2153273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zh-TW" altLang="en-US" sz="4800" dirty="0"/>
              <a:t>探討內容</a:t>
            </a:r>
            <a:endParaRPr lang="en-US" sz="4800" dirty="0"/>
          </a:p>
        </p:txBody>
      </p:sp>
      <p:sp>
        <p:nvSpPr>
          <p:cNvPr id="6" name="Slide Number Placeholder 5"/>
          <p:cNvSpPr>
            <a:spLocks noGrp="1"/>
          </p:cNvSpPr>
          <p:nvPr>
            <p:ph type="sldNum" sz="quarter" idx="12"/>
          </p:nvPr>
        </p:nvSpPr>
        <p:spPr/>
        <p:txBody>
          <a:bodyPr/>
          <a:lstStyle/>
          <a:p>
            <a:fld id="{6E18DBF4-37B7-4C4F-9728-A1C100B177EE}" type="slidenum">
              <a:rPr lang="en-US" smtClean="0"/>
              <a:pPr/>
              <a:t>2</a:t>
            </a:fld>
            <a:endParaRPr lang="en-US"/>
          </a:p>
        </p:txBody>
      </p:sp>
      <p:sp>
        <p:nvSpPr>
          <p:cNvPr id="60" name="Date Placeholder 19">
            <a:extLst>
              <a:ext uri="{FF2B5EF4-FFF2-40B4-BE49-F238E27FC236}">
                <a16:creationId xmlns:a16="http://schemas.microsoft.com/office/drawing/2014/main" xmlns="" id="{40F93179-A433-4450-ADC6-90352E4BDFEB}"/>
              </a:ext>
            </a:extLst>
          </p:cNvPr>
          <p:cNvSpPr txBox="1">
            <a:spLocks/>
          </p:cNvSpPr>
          <p:nvPr/>
        </p:nvSpPr>
        <p:spPr>
          <a:xfrm>
            <a:off x="838200" y="6424268"/>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57697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2017/12/25</a:t>
            </a:r>
            <a:endParaRPr lang="en-US" dirty="0"/>
          </a:p>
        </p:txBody>
      </p:sp>
      <p:sp>
        <p:nvSpPr>
          <p:cNvPr id="64" name="Footer Placeholder 20">
            <a:extLst>
              <a:ext uri="{FF2B5EF4-FFF2-40B4-BE49-F238E27FC236}">
                <a16:creationId xmlns:a16="http://schemas.microsoft.com/office/drawing/2014/main" xmlns="" id="{F8292872-3716-4282-9750-51CCBB073A3F}"/>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grpSp>
        <p:nvGrpSpPr>
          <p:cNvPr id="14" name="群組 13"/>
          <p:cNvGrpSpPr/>
          <p:nvPr/>
        </p:nvGrpSpPr>
        <p:grpSpPr>
          <a:xfrm>
            <a:off x="2242106" y="2175685"/>
            <a:ext cx="8080455" cy="3491837"/>
            <a:chOff x="2257346" y="2309797"/>
            <a:chExt cx="8080455" cy="3491837"/>
          </a:xfrm>
        </p:grpSpPr>
        <p:grpSp>
          <p:nvGrpSpPr>
            <p:cNvPr id="11" name="群組 10"/>
            <p:cNvGrpSpPr/>
            <p:nvPr/>
          </p:nvGrpSpPr>
          <p:grpSpPr>
            <a:xfrm>
              <a:off x="2257346" y="2309797"/>
              <a:ext cx="8080455" cy="1449963"/>
              <a:chOff x="1466910" y="1609818"/>
              <a:chExt cx="8080455" cy="1449963"/>
            </a:xfrm>
          </p:grpSpPr>
          <p:pic>
            <p:nvPicPr>
              <p:cNvPr id="7" name="圖形 6" descr="小朋友">
                <a:extLst>
                  <a:ext uri="{FF2B5EF4-FFF2-40B4-BE49-F238E27FC236}">
                    <a16:creationId xmlns:a16="http://schemas.microsoft.com/office/drawing/2014/main" xmlns="" id="{B02A4973-4E62-4CD0-A65B-5A45AA2E754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02894" y="2087172"/>
                <a:ext cx="914400" cy="914400"/>
              </a:xfrm>
              <a:prstGeom prst="rect">
                <a:avLst/>
              </a:prstGeom>
            </p:spPr>
          </p:pic>
          <p:pic>
            <p:nvPicPr>
              <p:cNvPr id="18" name="圖形 17" descr="頭顱中有齒輪">
                <a:extLst>
                  <a:ext uri="{FF2B5EF4-FFF2-40B4-BE49-F238E27FC236}">
                    <a16:creationId xmlns:a16="http://schemas.microsoft.com/office/drawing/2014/main" xmlns="" id="{439E7DE0-E435-469B-96C2-DBE43BE8B49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921771" y="2123731"/>
                <a:ext cx="914400" cy="914400"/>
              </a:xfrm>
              <a:prstGeom prst="rect">
                <a:avLst/>
              </a:prstGeom>
            </p:spPr>
          </p:pic>
          <p:pic>
            <p:nvPicPr>
              <p:cNvPr id="25" name="圖形 24" descr="會議">
                <a:extLst>
                  <a:ext uri="{FF2B5EF4-FFF2-40B4-BE49-F238E27FC236}">
                    <a16:creationId xmlns:a16="http://schemas.microsoft.com/office/drawing/2014/main" xmlns="" id="{4C507BC5-6D42-404C-8499-0FD552E5370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3966058" y="2050082"/>
                <a:ext cx="914400" cy="914400"/>
              </a:xfrm>
              <a:prstGeom prst="rect">
                <a:avLst/>
              </a:prstGeom>
            </p:spPr>
          </p:pic>
          <p:grpSp>
            <p:nvGrpSpPr>
              <p:cNvPr id="8" name="群組 7"/>
              <p:cNvGrpSpPr/>
              <p:nvPr/>
            </p:nvGrpSpPr>
            <p:grpSpPr>
              <a:xfrm>
                <a:off x="1466910" y="1609818"/>
                <a:ext cx="8080455" cy="1449963"/>
                <a:chOff x="1466910" y="1609818"/>
                <a:chExt cx="8080455" cy="1449963"/>
              </a:xfrm>
            </p:grpSpPr>
            <p:sp>
              <p:nvSpPr>
                <p:cNvPr id="95" name="Rectangle 94"/>
                <p:cNvSpPr/>
                <p:nvPr/>
              </p:nvSpPr>
              <p:spPr>
                <a:xfrm>
                  <a:off x="1466910" y="1609818"/>
                  <a:ext cx="1620958" cy="523220"/>
                </a:xfrm>
                <a:prstGeom prst="rect">
                  <a:avLst/>
                </a:prstGeom>
              </p:spPr>
              <p:txBody>
                <a:bodyPr wrap="none" anchor="b">
                  <a:spAutoFit/>
                </a:bodyPr>
                <a:lstStyle/>
                <a:p>
                  <a:pPr algn="ctr"/>
                  <a:r>
                    <a:rPr lang="zh-TW" altLang="en-US" sz="2800" b="1" dirty="0"/>
                    <a:t>成員簡介</a:t>
                  </a:r>
                  <a:endParaRPr lang="en-US" sz="2800" b="1" dirty="0"/>
                </a:p>
              </p:txBody>
            </p:sp>
            <p:sp>
              <p:nvSpPr>
                <p:cNvPr id="96" name="Rectangle 95"/>
                <p:cNvSpPr/>
                <p:nvPr/>
              </p:nvSpPr>
              <p:spPr>
                <a:xfrm>
                  <a:off x="3483863" y="1609818"/>
                  <a:ext cx="1620958" cy="523220"/>
                </a:xfrm>
                <a:prstGeom prst="rect">
                  <a:avLst/>
                </a:prstGeom>
              </p:spPr>
              <p:txBody>
                <a:bodyPr wrap="none" anchor="b">
                  <a:spAutoFit/>
                </a:bodyPr>
                <a:lstStyle/>
                <a:p>
                  <a:pPr algn="ctr"/>
                  <a:r>
                    <a:rPr lang="zh-TW" altLang="en-US" sz="2800" b="1" dirty="0"/>
                    <a:t>研究動機</a:t>
                  </a:r>
                  <a:endParaRPr lang="en-US" sz="2800" b="1" dirty="0"/>
                </a:p>
              </p:txBody>
            </p:sp>
            <p:sp>
              <p:nvSpPr>
                <p:cNvPr id="97" name="Rectangle 96"/>
                <p:cNvSpPr/>
                <p:nvPr/>
              </p:nvSpPr>
              <p:spPr>
                <a:xfrm>
                  <a:off x="5485311" y="1609818"/>
                  <a:ext cx="1620957" cy="523220"/>
                </a:xfrm>
                <a:prstGeom prst="rect">
                  <a:avLst/>
                </a:prstGeom>
              </p:spPr>
              <p:txBody>
                <a:bodyPr wrap="none" anchor="b">
                  <a:spAutoFit/>
                </a:bodyPr>
                <a:lstStyle/>
                <a:p>
                  <a:pPr algn="ctr"/>
                  <a:r>
                    <a:rPr lang="zh-TW" altLang="en-US" sz="2800" b="1" dirty="0"/>
                    <a:t>採礦方法</a:t>
                  </a:r>
                  <a:endParaRPr lang="en-US" sz="2800" b="1" dirty="0"/>
                </a:p>
              </p:txBody>
            </p:sp>
            <p:sp>
              <p:nvSpPr>
                <p:cNvPr id="98" name="Rectangle 97"/>
                <p:cNvSpPr/>
                <p:nvPr/>
              </p:nvSpPr>
              <p:spPr>
                <a:xfrm>
                  <a:off x="7565161" y="1609818"/>
                  <a:ext cx="1982204" cy="523220"/>
                </a:xfrm>
                <a:prstGeom prst="rect">
                  <a:avLst/>
                </a:prstGeom>
              </p:spPr>
              <p:txBody>
                <a:bodyPr wrap="square" anchor="b">
                  <a:spAutoFit/>
                </a:bodyPr>
                <a:lstStyle/>
                <a:p>
                  <a:pPr algn="ctr"/>
                  <a:r>
                    <a:rPr lang="zh-TW" altLang="en-US" sz="2800" b="1" dirty="0"/>
                    <a:t>研究流程</a:t>
                  </a:r>
                  <a:endParaRPr lang="en-US" sz="2800" b="1" dirty="0"/>
                </a:p>
              </p:txBody>
            </p:sp>
            <p:grpSp>
              <p:nvGrpSpPr>
                <p:cNvPr id="13" name="Group 12"/>
                <p:cNvGrpSpPr/>
                <p:nvPr/>
              </p:nvGrpSpPr>
              <p:grpSpPr>
                <a:xfrm>
                  <a:off x="1566919" y="2319321"/>
                  <a:ext cx="6352742" cy="523220"/>
                  <a:chOff x="1566919" y="2319321"/>
                  <a:chExt cx="6352742" cy="523220"/>
                </a:xfrm>
              </p:grpSpPr>
              <p:sp>
                <p:nvSpPr>
                  <p:cNvPr id="12" name="TextBox 11"/>
                  <p:cNvSpPr txBox="1"/>
                  <p:nvPr/>
                </p:nvSpPr>
                <p:spPr>
                  <a:xfrm>
                    <a:off x="1566919" y="2319321"/>
                    <a:ext cx="367408" cy="523220"/>
                  </a:xfrm>
                  <a:prstGeom prst="rect">
                    <a:avLst/>
                  </a:prstGeom>
                  <a:solidFill>
                    <a:schemeClr val="bg1"/>
                  </a:solidFill>
                </p:spPr>
                <p:txBody>
                  <a:bodyPr wrap="none" rtlCol="0">
                    <a:spAutoFit/>
                  </a:bodyPr>
                  <a:lstStyle/>
                  <a:p>
                    <a:pPr algn="r"/>
                    <a:r>
                      <a:rPr lang="en-US" sz="2800" b="1">
                        <a:solidFill>
                          <a:schemeClr val="bg2"/>
                        </a:solidFill>
                      </a:rPr>
                      <a:t>1</a:t>
                    </a:r>
                  </a:p>
                </p:txBody>
              </p:sp>
              <p:sp>
                <p:nvSpPr>
                  <p:cNvPr id="46" name="TextBox 45"/>
                  <p:cNvSpPr txBox="1"/>
                  <p:nvPr/>
                </p:nvSpPr>
                <p:spPr>
                  <a:xfrm>
                    <a:off x="3562031" y="2319321"/>
                    <a:ext cx="367408" cy="523220"/>
                  </a:xfrm>
                  <a:prstGeom prst="rect">
                    <a:avLst/>
                  </a:prstGeom>
                  <a:solidFill>
                    <a:schemeClr val="bg1"/>
                  </a:solidFill>
                </p:spPr>
                <p:txBody>
                  <a:bodyPr wrap="none" rtlCol="0">
                    <a:spAutoFit/>
                  </a:bodyPr>
                  <a:lstStyle/>
                  <a:p>
                    <a:pPr algn="r"/>
                    <a:r>
                      <a:rPr lang="en-US" sz="2800" b="1">
                        <a:solidFill>
                          <a:schemeClr val="bg2"/>
                        </a:solidFill>
                      </a:rPr>
                      <a:t>2</a:t>
                    </a:r>
                  </a:p>
                </p:txBody>
              </p:sp>
              <p:sp>
                <p:nvSpPr>
                  <p:cNvPr id="47" name="TextBox 46"/>
                  <p:cNvSpPr txBox="1"/>
                  <p:nvPr/>
                </p:nvSpPr>
                <p:spPr>
                  <a:xfrm>
                    <a:off x="5557142" y="2319321"/>
                    <a:ext cx="367408" cy="523220"/>
                  </a:xfrm>
                  <a:prstGeom prst="rect">
                    <a:avLst/>
                  </a:prstGeom>
                  <a:solidFill>
                    <a:schemeClr val="bg1"/>
                  </a:solidFill>
                </p:spPr>
                <p:txBody>
                  <a:bodyPr wrap="none" rtlCol="0">
                    <a:spAutoFit/>
                  </a:bodyPr>
                  <a:lstStyle/>
                  <a:p>
                    <a:pPr algn="r"/>
                    <a:r>
                      <a:rPr lang="en-US" sz="2800" b="1" dirty="0">
                        <a:solidFill>
                          <a:schemeClr val="bg2"/>
                        </a:solidFill>
                      </a:rPr>
                      <a:t>3</a:t>
                    </a:r>
                  </a:p>
                </p:txBody>
              </p:sp>
              <p:sp>
                <p:nvSpPr>
                  <p:cNvPr id="48" name="TextBox 47"/>
                  <p:cNvSpPr txBox="1"/>
                  <p:nvPr/>
                </p:nvSpPr>
                <p:spPr>
                  <a:xfrm>
                    <a:off x="7552253" y="2319321"/>
                    <a:ext cx="367408" cy="523220"/>
                  </a:xfrm>
                  <a:prstGeom prst="rect">
                    <a:avLst/>
                  </a:prstGeom>
                  <a:solidFill>
                    <a:schemeClr val="bg1"/>
                  </a:solidFill>
                </p:spPr>
                <p:txBody>
                  <a:bodyPr wrap="none" rtlCol="0">
                    <a:spAutoFit/>
                  </a:bodyPr>
                  <a:lstStyle/>
                  <a:p>
                    <a:pPr algn="r"/>
                    <a:r>
                      <a:rPr lang="en-US" sz="2800" b="1">
                        <a:solidFill>
                          <a:schemeClr val="bg2"/>
                        </a:solidFill>
                      </a:rPr>
                      <a:t>4</a:t>
                    </a:r>
                  </a:p>
                </p:txBody>
              </p:sp>
            </p:grpSp>
            <p:pic>
              <p:nvPicPr>
                <p:cNvPr id="31" name="圖形 30" descr="清單">
                  <a:extLst>
                    <a:ext uri="{FF2B5EF4-FFF2-40B4-BE49-F238E27FC236}">
                      <a16:creationId xmlns:a16="http://schemas.microsoft.com/office/drawing/2014/main" xmlns="" id="{B0AAD670-D255-42AB-8DDA-CB278345E0A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7978009" y="2145381"/>
                  <a:ext cx="914400" cy="914400"/>
                </a:xfrm>
                <a:prstGeom prst="rect">
                  <a:avLst/>
                </a:prstGeom>
              </p:spPr>
            </p:pic>
          </p:grpSp>
        </p:grpSp>
        <p:grpSp>
          <p:nvGrpSpPr>
            <p:cNvPr id="5" name="群組 4"/>
            <p:cNvGrpSpPr/>
            <p:nvPr/>
          </p:nvGrpSpPr>
          <p:grpSpPr>
            <a:xfrm>
              <a:off x="3147173" y="4226800"/>
              <a:ext cx="6525992" cy="1574834"/>
              <a:chOff x="2448045" y="3961837"/>
              <a:chExt cx="6525992" cy="1574834"/>
            </a:xfrm>
          </p:grpSpPr>
          <p:sp>
            <p:nvSpPr>
              <p:cNvPr id="100" name="Rectangle 99"/>
              <p:cNvSpPr/>
              <p:nvPr/>
            </p:nvSpPr>
            <p:spPr>
              <a:xfrm>
                <a:off x="2448045" y="4998824"/>
                <a:ext cx="1980029" cy="523220"/>
              </a:xfrm>
              <a:prstGeom prst="rect">
                <a:avLst/>
              </a:prstGeom>
              <a:solidFill>
                <a:schemeClr val="bg1"/>
              </a:solidFill>
            </p:spPr>
            <p:txBody>
              <a:bodyPr wrap="none">
                <a:spAutoFit/>
              </a:bodyPr>
              <a:lstStyle/>
              <a:p>
                <a:pPr algn="ctr"/>
                <a:r>
                  <a:rPr lang="zh-TW" altLang="en-US" sz="2800" b="1" dirty="0"/>
                  <a:t>資料表製作</a:t>
                </a:r>
                <a:endParaRPr lang="en-US" sz="2800" b="1" dirty="0"/>
              </a:p>
            </p:txBody>
          </p:sp>
          <p:grpSp>
            <p:nvGrpSpPr>
              <p:cNvPr id="51" name="Group 50"/>
              <p:cNvGrpSpPr/>
              <p:nvPr/>
            </p:nvGrpSpPr>
            <p:grpSpPr>
              <a:xfrm>
                <a:off x="2480871" y="4437632"/>
                <a:ext cx="2703673" cy="535622"/>
                <a:chOff x="7552253" y="2319321"/>
                <a:chExt cx="2703673" cy="535622"/>
              </a:xfrm>
            </p:grpSpPr>
            <p:sp>
              <p:nvSpPr>
                <p:cNvPr id="55" name="TextBox 54"/>
                <p:cNvSpPr txBox="1"/>
                <p:nvPr/>
              </p:nvSpPr>
              <p:spPr>
                <a:xfrm>
                  <a:off x="7552253" y="2319321"/>
                  <a:ext cx="367408" cy="523220"/>
                </a:xfrm>
                <a:prstGeom prst="rect">
                  <a:avLst/>
                </a:prstGeom>
                <a:solidFill>
                  <a:schemeClr val="bg1"/>
                </a:solidFill>
              </p:spPr>
              <p:txBody>
                <a:bodyPr wrap="none" rtlCol="0">
                  <a:spAutoFit/>
                </a:bodyPr>
                <a:lstStyle/>
                <a:p>
                  <a:pPr algn="r"/>
                  <a:r>
                    <a:rPr lang="en-US" sz="2800" b="1">
                      <a:solidFill>
                        <a:schemeClr val="bg2"/>
                      </a:solidFill>
                    </a:rPr>
                    <a:t>7</a:t>
                  </a:r>
                </a:p>
              </p:txBody>
            </p:sp>
            <p:sp>
              <p:nvSpPr>
                <p:cNvPr id="56" name="TextBox 55"/>
                <p:cNvSpPr txBox="1"/>
                <p:nvPr/>
              </p:nvSpPr>
              <p:spPr>
                <a:xfrm>
                  <a:off x="9888518" y="2331723"/>
                  <a:ext cx="367408" cy="523220"/>
                </a:xfrm>
                <a:prstGeom prst="rect">
                  <a:avLst/>
                </a:prstGeom>
                <a:solidFill>
                  <a:schemeClr val="bg1"/>
                </a:solidFill>
              </p:spPr>
              <p:txBody>
                <a:bodyPr wrap="none" rtlCol="0">
                  <a:spAutoFit/>
                </a:bodyPr>
                <a:lstStyle/>
                <a:p>
                  <a:pPr algn="r"/>
                  <a:r>
                    <a:rPr lang="en-US" sz="2800" b="1" dirty="0">
                      <a:solidFill>
                        <a:schemeClr val="bg2"/>
                      </a:solidFill>
                    </a:rPr>
                    <a:t>6</a:t>
                  </a:r>
                </a:p>
              </p:txBody>
            </p:sp>
          </p:grpSp>
          <p:pic>
            <p:nvPicPr>
              <p:cNvPr id="16" name="圖形 15" descr="資料庫">
                <a:extLst>
                  <a:ext uri="{FF2B5EF4-FFF2-40B4-BE49-F238E27FC236}">
                    <a16:creationId xmlns:a16="http://schemas.microsoft.com/office/drawing/2014/main" xmlns="" id="{64AA945F-0D4E-4520-B85C-9F0B63471EAE}"/>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102705" y="3961837"/>
                <a:ext cx="914400" cy="914400"/>
              </a:xfrm>
              <a:prstGeom prst="rect">
                <a:avLst/>
              </a:prstGeom>
            </p:spPr>
          </p:pic>
          <p:pic>
            <p:nvPicPr>
              <p:cNvPr id="10" name="圖形 9" descr="打字機">
                <a:extLst>
                  <a:ext uri="{FF2B5EF4-FFF2-40B4-BE49-F238E27FC236}">
                    <a16:creationId xmlns:a16="http://schemas.microsoft.com/office/drawing/2014/main" xmlns="" id="{30C282B3-5BFD-4FFD-A01A-1C21AD3931DF}"/>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5135468" y="4018809"/>
                <a:ext cx="914400" cy="914400"/>
              </a:xfrm>
              <a:prstGeom prst="rect">
                <a:avLst/>
              </a:prstGeom>
            </p:spPr>
          </p:pic>
          <p:sp>
            <p:nvSpPr>
              <p:cNvPr id="57" name="Rectangle 99">
                <a:extLst>
                  <a:ext uri="{FF2B5EF4-FFF2-40B4-BE49-F238E27FC236}">
                    <a16:creationId xmlns:a16="http://schemas.microsoft.com/office/drawing/2014/main" xmlns="" id="{2ED1A4BA-0062-4508-B98E-74436223C016}"/>
                  </a:ext>
                </a:extLst>
              </p:cNvPr>
              <p:cNvSpPr/>
              <p:nvPr/>
            </p:nvSpPr>
            <p:spPr>
              <a:xfrm>
                <a:off x="4755799" y="4984544"/>
                <a:ext cx="1620957" cy="523220"/>
              </a:xfrm>
              <a:prstGeom prst="rect">
                <a:avLst/>
              </a:prstGeom>
              <a:solidFill>
                <a:schemeClr val="bg1"/>
              </a:solidFill>
            </p:spPr>
            <p:txBody>
              <a:bodyPr wrap="none">
                <a:spAutoFit/>
              </a:bodyPr>
              <a:lstStyle/>
              <a:p>
                <a:pPr algn="ctr"/>
                <a:r>
                  <a:rPr lang="zh-TW" altLang="en-US" sz="2800" b="1" dirty="0"/>
                  <a:t>資料整理</a:t>
                </a:r>
                <a:endParaRPr lang="en-US" sz="2800" b="1" dirty="0"/>
              </a:p>
            </p:txBody>
          </p:sp>
          <p:grpSp>
            <p:nvGrpSpPr>
              <p:cNvPr id="4" name="群組 3"/>
              <p:cNvGrpSpPr/>
              <p:nvPr/>
            </p:nvGrpSpPr>
            <p:grpSpPr>
              <a:xfrm>
                <a:off x="6981981" y="4064324"/>
                <a:ext cx="1992056" cy="1472347"/>
                <a:chOff x="6981981" y="4064324"/>
                <a:chExt cx="1992056" cy="1472347"/>
              </a:xfrm>
            </p:grpSpPr>
            <p:sp>
              <p:nvSpPr>
                <p:cNvPr id="62" name="Rectangle 97">
                  <a:extLst>
                    <a:ext uri="{FF2B5EF4-FFF2-40B4-BE49-F238E27FC236}">
                      <a16:creationId xmlns:a16="http://schemas.microsoft.com/office/drawing/2014/main" xmlns="" id="{2B100B96-A754-4EE3-ADC8-19BEA663CA83}"/>
                    </a:ext>
                  </a:extLst>
                </p:cNvPr>
                <p:cNvSpPr/>
                <p:nvPr/>
              </p:nvSpPr>
              <p:spPr>
                <a:xfrm>
                  <a:off x="6981981" y="5013451"/>
                  <a:ext cx="1992056" cy="523220"/>
                </a:xfrm>
                <a:prstGeom prst="rect">
                  <a:avLst/>
                </a:prstGeom>
              </p:spPr>
              <p:txBody>
                <a:bodyPr wrap="square" anchor="b">
                  <a:spAutoFit/>
                </a:bodyPr>
                <a:lstStyle/>
                <a:p>
                  <a:pPr algn="ctr"/>
                  <a:r>
                    <a:rPr lang="zh-TW" altLang="en-US" sz="2800" b="1" dirty="0"/>
                    <a:t>資料來源</a:t>
                  </a:r>
                  <a:endParaRPr lang="en-US" sz="2800" b="1" dirty="0"/>
                </a:p>
              </p:txBody>
            </p:sp>
            <p:pic>
              <p:nvPicPr>
                <p:cNvPr id="27" name="圖形 26" descr="網路">
                  <a:extLst>
                    <a:ext uri="{FF2B5EF4-FFF2-40B4-BE49-F238E27FC236}">
                      <a16:creationId xmlns:a16="http://schemas.microsoft.com/office/drawing/2014/main" xmlns="" id="{D6E72A78-E1DA-4F85-8283-1E116ACB8F0F}"/>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7520809" y="4064324"/>
                  <a:ext cx="914400" cy="914400"/>
                </a:xfrm>
                <a:prstGeom prst="rect">
                  <a:avLst/>
                </a:prstGeom>
              </p:spPr>
            </p:pic>
            <p:sp>
              <p:nvSpPr>
                <p:cNvPr id="61" name="TextBox 48"/>
                <p:cNvSpPr txBox="1"/>
                <p:nvPr/>
              </p:nvSpPr>
              <p:spPr>
                <a:xfrm>
                  <a:off x="7197753" y="4435391"/>
                  <a:ext cx="367408" cy="523220"/>
                </a:xfrm>
                <a:prstGeom prst="rect">
                  <a:avLst/>
                </a:prstGeom>
                <a:solidFill>
                  <a:schemeClr val="bg1"/>
                </a:solidFill>
              </p:spPr>
              <p:txBody>
                <a:bodyPr wrap="none" rtlCol="0">
                  <a:spAutoFit/>
                </a:bodyPr>
                <a:lstStyle/>
                <a:p>
                  <a:pPr algn="r"/>
                  <a:r>
                    <a:rPr lang="en-US" sz="2800" b="1" dirty="0">
                      <a:solidFill>
                        <a:schemeClr val="bg2"/>
                      </a:solidFill>
                    </a:rPr>
                    <a:t>5</a:t>
                  </a:r>
                </a:p>
              </p:txBody>
            </p:sp>
          </p:grpSp>
        </p:grpSp>
      </p:grpSp>
    </p:spTree>
    <p:extLst>
      <p:ext uri="{BB962C8B-B14F-4D97-AF65-F5344CB8AC3E}">
        <p14:creationId xmlns:p14="http://schemas.microsoft.com/office/powerpoint/2010/main" val="1190323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zh-TW" altLang="en-US" sz="4800" dirty="0"/>
              <a:t>胖吉虎與他的快樂小夥伴</a:t>
            </a:r>
            <a:endParaRPr lang="en-US" sz="4800" i="1" dirty="0"/>
          </a:p>
        </p:txBody>
      </p:sp>
      <p:sp>
        <p:nvSpPr>
          <p:cNvPr id="6" name="Slide Number Placeholder 5"/>
          <p:cNvSpPr>
            <a:spLocks noGrp="1"/>
          </p:cNvSpPr>
          <p:nvPr>
            <p:ph type="sldNum" sz="quarter" idx="12"/>
          </p:nvPr>
        </p:nvSpPr>
        <p:spPr/>
        <p:txBody>
          <a:bodyPr/>
          <a:lstStyle/>
          <a:p>
            <a:fld id="{6E18DBF4-37B7-4C4F-9728-A1C100B177EE}" type="slidenum">
              <a:rPr lang="en-US" smtClean="0"/>
              <a:pPr/>
              <a:t>3</a:t>
            </a:fld>
            <a:endParaRPr lang="en-US"/>
          </a:p>
        </p:txBody>
      </p:sp>
      <p:sp>
        <p:nvSpPr>
          <p:cNvPr id="12" name="Text Placeholder 11"/>
          <p:cNvSpPr>
            <a:spLocks noGrp="1"/>
          </p:cNvSpPr>
          <p:nvPr>
            <p:ph type="body" sz="quarter" idx="18"/>
          </p:nvPr>
        </p:nvSpPr>
        <p:spPr/>
        <p:txBody>
          <a:bodyPr/>
          <a:lstStyle/>
          <a:p>
            <a:r>
              <a:rPr lang="zh-TW" altLang="en-US" dirty="0"/>
              <a:t>胖吉虎</a:t>
            </a:r>
            <a:endParaRPr lang="en-US" dirty="0"/>
          </a:p>
        </p:txBody>
      </p:sp>
      <p:sp>
        <p:nvSpPr>
          <p:cNvPr id="13" name="Text Placeholder 12"/>
          <p:cNvSpPr>
            <a:spLocks noGrp="1"/>
          </p:cNvSpPr>
          <p:nvPr>
            <p:ph type="body" sz="quarter" idx="22"/>
          </p:nvPr>
        </p:nvSpPr>
        <p:spPr/>
        <p:txBody>
          <a:bodyPr/>
          <a:lstStyle/>
          <a:p>
            <a:r>
              <a:rPr lang="zh-TW" altLang="en-US" dirty="0">
                <a:solidFill>
                  <a:schemeClr val="bg1">
                    <a:lumMod val="50000"/>
                  </a:schemeClr>
                </a:solidFill>
              </a:rPr>
              <a:t>行動、策劃虎</a:t>
            </a:r>
            <a:endParaRPr lang="en-US" altLang="zh-TW" dirty="0">
              <a:solidFill>
                <a:schemeClr val="bg1">
                  <a:lumMod val="50000"/>
                </a:schemeClr>
              </a:solidFill>
            </a:endParaRPr>
          </a:p>
        </p:txBody>
      </p:sp>
      <p:sp>
        <p:nvSpPr>
          <p:cNvPr id="14" name="Text Placeholder 13"/>
          <p:cNvSpPr>
            <a:spLocks noGrp="1"/>
          </p:cNvSpPr>
          <p:nvPr>
            <p:ph type="body" sz="quarter" idx="24"/>
          </p:nvPr>
        </p:nvSpPr>
        <p:spPr/>
        <p:txBody>
          <a:bodyPr/>
          <a:lstStyle/>
          <a:p>
            <a:r>
              <a:rPr lang="zh-TW" altLang="en-US" dirty="0"/>
              <a:t>水豚</a:t>
            </a:r>
            <a:endParaRPr lang="en-US" dirty="0"/>
          </a:p>
        </p:txBody>
      </p:sp>
      <p:sp>
        <p:nvSpPr>
          <p:cNvPr id="15" name="Text Placeholder 14"/>
          <p:cNvSpPr>
            <a:spLocks noGrp="1"/>
          </p:cNvSpPr>
          <p:nvPr>
            <p:ph type="body" sz="quarter" idx="25"/>
          </p:nvPr>
        </p:nvSpPr>
        <p:spPr>
          <a:xfrm>
            <a:off x="3412068" y="5471525"/>
            <a:ext cx="2596896" cy="431800"/>
          </a:xfrm>
        </p:spPr>
        <p:txBody>
          <a:bodyPr/>
          <a:lstStyle/>
          <a:p>
            <a:r>
              <a:rPr lang="zh-TW" altLang="en-US" dirty="0">
                <a:solidFill>
                  <a:schemeClr val="bg1">
                    <a:lumMod val="50000"/>
                  </a:schemeClr>
                </a:solidFill>
              </a:rPr>
              <a:t>參謀、技術水豚</a:t>
            </a:r>
            <a:endParaRPr lang="en-US" dirty="0">
              <a:solidFill>
                <a:schemeClr val="bg1">
                  <a:lumMod val="50000"/>
                </a:schemeClr>
              </a:solidFill>
            </a:endParaRPr>
          </a:p>
        </p:txBody>
      </p:sp>
      <p:sp>
        <p:nvSpPr>
          <p:cNvPr id="16" name="Text Placeholder 15"/>
          <p:cNvSpPr>
            <a:spLocks noGrp="1"/>
          </p:cNvSpPr>
          <p:nvPr>
            <p:ph type="body" sz="quarter" idx="29"/>
          </p:nvPr>
        </p:nvSpPr>
        <p:spPr/>
        <p:txBody>
          <a:bodyPr/>
          <a:lstStyle/>
          <a:p>
            <a:r>
              <a:rPr lang="zh-TW" altLang="en-US" dirty="0"/>
              <a:t>鬣狗</a:t>
            </a:r>
            <a:endParaRPr lang="en-US" dirty="0"/>
          </a:p>
        </p:txBody>
      </p:sp>
      <p:sp>
        <p:nvSpPr>
          <p:cNvPr id="17" name="Text Placeholder 16"/>
          <p:cNvSpPr>
            <a:spLocks noGrp="1"/>
          </p:cNvSpPr>
          <p:nvPr>
            <p:ph type="body" sz="quarter" idx="30"/>
          </p:nvPr>
        </p:nvSpPr>
        <p:spPr/>
        <p:txBody>
          <a:bodyPr/>
          <a:lstStyle/>
          <a:p>
            <a:r>
              <a:rPr lang="zh-TW" altLang="en-US" dirty="0">
                <a:solidFill>
                  <a:schemeClr val="bg1">
                    <a:lumMod val="50000"/>
                  </a:schemeClr>
                </a:solidFill>
              </a:rPr>
              <a:t>參謀、</a:t>
            </a:r>
            <a:r>
              <a:rPr lang="en-US" altLang="zh-TW" dirty="0">
                <a:solidFill>
                  <a:schemeClr val="bg1">
                    <a:lumMod val="50000"/>
                  </a:schemeClr>
                </a:solidFill>
              </a:rPr>
              <a:t>Coding</a:t>
            </a:r>
            <a:r>
              <a:rPr lang="zh-TW" altLang="en-US" dirty="0">
                <a:solidFill>
                  <a:schemeClr val="bg1">
                    <a:lumMod val="50000"/>
                  </a:schemeClr>
                </a:solidFill>
              </a:rPr>
              <a:t>鬣狗</a:t>
            </a:r>
            <a:endParaRPr lang="en-US" dirty="0">
              <a:solidFill>
                <a:schemeClr val="bg1">
                  <a:lumMod val="50000"/>
                </a:schemeClr>
              </a:solidFill>
            </a:endParaRPr>
          </a:p>
        </p:txBody>
      </p:sp>
      <p:sp>
        <p:nvSpPr>
          <p:cNvPr id="18" name="Text Placeholder 17"/>
          <p:cNvSpPr>
            <a:spLocks noGrp="1"/>
          </p:cNvSpPr>
          <p:nvPr>
            <p:ph type="body" sz="quarter" idx="32"/>
          </p:nvPr>
        </p:nvSpPr>
        <p:spPr/>
        <p:txBody>
          <a:bodyPr/>
          <a:lstStyle/>
          <a:p>
            <a:r>
              <a:rPr lang="zh-TW" altLang="en-US" dirty="0"/>
              <a:t>羊駝</a:t>
            </a:r>
            <a:endParaRPr lang="en-US" dirty="0"/>
          </a:p>
        </p:txBody>
      </p:sp>
      <p:sp>
        <p:nvSpPr>
          <p:cNvPr id="19" name="Text Placeholder 18"/>
          <p:cNvSpPr>
            <a:spLocks noGrp="1"/>
          </p:cNvSpPr>
          <p:nvPr>
            <p:ph type="body" sz="quarter" idx="33"/>
          </p:nvPr>
        </p:nvSpPr>
        <p:spPr/>
        <p:txBody>
          <a:bodyPr/>
          <a:lstStyle/>
          <a:p>
            <a:r>
              <a:rPr lang="zh-TW" altLang="en-US" dirty="0">
                <a:solidFill>
                  <a:schemeClr val="bg1">
                    <a:lumMod val="50000"/>
                  </a:schemeClr>
                </a:solidFill>
              </a:rPr>
              <a:t>足智多謀機智駝</a:t>
            </a:r>
            <a:endParaRPr lang="en-US" dirty="0">
              <a:solidFill>
                <a:schemeClr val="bg1">
                  <a:lumMod val="50000"/>
                </a:schemeClr>
              </a:solidFill>
            </a:endParaRPr>
          </a:p>
        </p:txBody>
      </p:sp>
      <p:pic>
        <p:nvPicPr>
          <p:cNvPr id="11" name="圖片版面配置區 10">
            <a:extLst>
              <a:ext uri="{FF2B5EF4-FFF2-40B4-BE49-F238E27FC236}">
                <a16:creationId xmlns:a16="http://schemas.microsoft.com/office/drawing/2014/main" xmlns="" id="{F73D5F3A-8A7E-4EFB-A260-EC2779CA538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6991" b="6991"/>
          <a:stretch>
            <a:fillRect/>
          </a:stretch>
        </p:blipFill>
        <p:spPr/>
      </p:pic>
      <p:pic>
        <p:nvPicPr>
          <p:cNvPr id="21" name="圖片版面配置區 20">
            <a:extLst>
              <a:ext uri="{FF2B5EF4-FFF2-40B4-BE49-F238E27FC236}">
                <a16:creationId xmlns:a16="http://schemas.microsoft.com/office/drawing/2014/main" xmlns="" id="{C444CACA-7D03-4288-8DB6-6F936F117A01}"/>
              </a:ext>
            </a:extLst>
          </p:cNvPr>
          <p:cNvPicPr>
            <a:picLocks noGrp="1" noChangeAspect="1"/>
          </p:cNvPicPr>
          <p:nvPr>
            <p:ph type="pic" sz="quarter" idx="23"/>
          </p:nvPr>
        </p:nvPicPr>
        <p:blipFill>
          <a:blip r:embed="rId4">
            <a:extLst>
              <a:ext uri="{28A0092B-C50C-407E-A947-70E740481C1C}">
                <a14:useLocalDpi xmlns:a14="http://schemas.microsoft.com/office/drawing/2010/main" val="0"/>
              </a:ext>
            </a:extLst>
          </a:blip>
          <a:srcRect l="5722" r="5722"/>
          <a:stretch>
            <a:fillRect/>
          </a:stretch>
        </p:blipFill>
        <p:spPr/>
      </p:pic>
      <p:pic>
        <p:nvPicPr>
          <p:cNvPr id="23" name="圖片版面配置區 22">
            <a:extLst>
              <a:ext uri="{FF2B5EF4-FFF2-40B4-BE49-F238E27FC236}">
                <a16:creationId xmlns:a16="http://schemas.microsoft.com/office/drawing/2014/main" xmlns="" id="{25D40424-49D6-4FA8-9E32-46F3CF9318A8}"/>
              </a:ext>
            </a:extLst>
          </p:cNvPr>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l="12690" r="12690"/>
          <a:stretch>
            <a:fillRect/>
          </a:stretch>
        </p:blipFill>
        <p:spPr/>
      </p:pic>
      <p:pic>
        <p:nvPicPr>
          <p:cNvPr id="25" name="圖片版面配置區 24">
            <a:extLst>
              <a:ext uri="{FF2B5EF4-FFF2-40B4-BE49-F238E27FC236}">
                <a16:creationId xmlns:a16="http://schemas.microsoft.com/office/drawing/2014/main" xmlns="" id="{F460D236-4800-4A1B-8C93-DC6606040C89}"/>
              </a:ext>
            </a:extLst>
          </p:cNvPr>
          <p:cNvPicPr>
            <a:picLocks noGrp="1" noChangeAspect="1"/>
          </p:cNvPicPr>
          <p:nvPr>
            <p:ph type="pic" sz="quarter" idx="31"/>
          </p:nvPr>
        </p:nvPicPr>
        <p:blipFill>
          <a:blip r:embed="rId6">
            <a:extLst>
              <a:ext uri="{28A0092B-C50C-407E-A947-70E740481C1C}">
                <a14:useLocalDpi xmlns:a14="http://schemas.microsoft.com/office/drawing/2010/main" val="0"/>
              </a:ext>
            </a:extLst>
          </a:blip>
          <a:srcRect t="12332" b="12332"/>
          <a:stretch>
            <a:fillRect/>
          </a:stretch>
        </p:blipFill>
        <p:spPr/>
      </p:pic>
      <p:sp>
        <p:nvSpPr>
          <p:cNvPr id="20" name="Date Placeholder 19">
            <a:extLst>
              <a:ext uri="{FF2B5EF4-FFF2-40B4-BE49-F238E27FC236}">
                <a16:creationId xmlns:a16="http://schemas.microsoft.com/office/drawing/2014/main" xmlns="" id="{689724D6-1889-4715-915E-84435517A7EA}"/>
              </a:ext>
            </a:extLst>
          </p:cNvPr>
          <p:cNvSpPr>
            <a:spLocks noGrp="1"/>
          </p:cNvSpPr>
          <p:nvPr>
            <p:ph type="dt" sz="half" idx="10"/>
          </p:nvPr>
        </p:nvSpPr>
        <p:spPr>
          <a:xfrm>
            <a:off x="838200" y="6424268"/>
            <a:ext cx="2743200" cy="365125"/>
          </a:xfrm>
        </p:spPr>
        <p:txBody>
          <a:bodyPr/>
          <a:lstStyle/>
          <a:p>
            <a:r>
              <a:rPr lang="en-US" dirty="0"/>
              <a:t>2017/12/25</a:t>
            </a:r>
          </a:p>
        </p:txBody>
      </p:sp>
      <p:sp>
        <p:nvSpPr>
          <p:cNvPr id="22" name="Footer Placeholder 20">
            <a:extLst>
              <a:ext uri="{FF2B5EF4-FFF2-40B4-BE49-F238E27FC236}">
                <a16:creationId xmlns:a16="http://schemas.microsoft.com/office/drawing/2014/main" xmlns="" id="{C29EE94C-92E3-444C-A129-F8328EFA66B2}"/>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spTree>
    <p:extLst>
      <p:ext uri="{BB962C8B-B14F-4D97-AF65-F5344CB8AC3E}">
        <p14:creationId xmlns:p14="http://schemas.microsoft.com/office/powerpoint/2010/main" val="1043166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z="4800" dirty="0"/>
              <a:t>研究動機</a:t>
            </a:r>
            <a:endParaRPr lang="en-US" sz="4800" dirty="0"/>
          </a:p>
        </p:txBody>
      </p:sp>
      <p:sp>
        <p:nvSpPr>
          <p:cNvPr id="6" name="Slide Number Placeholder 5"/>
          <p:cNvSpPr>
            <a:spLocks noGrp="1"/>
          </p:cNvSpPr>
          <p:nvPr>
            <p:ph type="sldNum" sz="quarter" idx="12"/>
          </p:nvPr>
        </p:nvSpPr>
        <p:spPr/>
        <p:txBody>
          <a:bodyPr/>
          <a:lstStyle/>
          <a:p>
            <a:fld id="{6E18DBF4-37B7-4C4F-9728-A1C100B177EE}" type="slidenum">
              <a:rPr lang="en-US" smtClean="0"/>
              <a:t>4</a:t>
            </a:fld>
            <a:endParaRPr lang="en-US"/>
          </a:p>
        </p:txBody>
      </p:sp>
      <p:sp>
        <p:nvSpPr>
          <p:cNvPr id="9" name="Text Placeholder 8"/>
          <p:cNvSpPr>
            <a:spLocks noGrp="1"/>
          </p:cNvSpPr>
          <p:nvPr>
            <p:ph type="body" sz="quarter" idx="13"/>
          </p:nvPr>
        </p:nvSpPr>
        <p:spPr/>
        <p:txBody>
          <a:bodyPr>
            <a:normAutofit/>
          </a:bodyPr>
          <a:lstStyle/>
          <a:p>
            <a:r>
              <a:rPr lang="zh-TW" altLang="en-US" sz="1800" dirty="0"/>
              <a:t>消息面對股價造成的影響</a:t>
            </a:r>
            <a:endParaRPr lang="en-US" sz="1800" dirty="0"/>
          </a:p>
        </p:txBody>
      </p:sp>
      <p:pic>
        <p:nvPicPr>
          <p:cNvPr id="14" name="圖片版面配置區 28">
            <a:extLst>
              <a:ext uri="{FF2B5EF4-FFF2-40B4-BE49-F238E27FC236}">
                <a16:creationId xmlns:a16="http://schemas.microsoft.com/office/drawing/2014/main" xmlns="" id="{D7B55887-6C7D-4C49-82C6-A8C74700D62C}"/>
              </a:ext>
            </a:extLst>
          </p:cNvPr>
          <p:cNvPicPr>
            <a:picLocks/>
          </p:cNvPicPr>
          <p:nvPr/>
        </p:nvPicPr>
        <p:blipFill rotWithShape="1">
          <a:blip r:embed="rId3" cstate="print">
            <a:extLst>
              <a:ext uri="{28A0092B-C50C-407E-A947-70E740481C1C}">
                <a14:useLocalDpi xmlns:a14="http://schemas.microsoft.com/office/drawing/2010/main" val="0"/>
              </a:ext>
            </a:extLst>
          </a:blip>
          <a:srcRect l="1135" t="202" r="23773" b="202"/>
          <a:stretch/>
        </p:blipFill>
        <p:spPr>
          <a:xfrm>
            <a:off x="10239794" y="440130"/>
            <a:ext cx="1819854" cy="1821434"/>
          </a:xfrm>
          <a:prstGeom prst="ellipse">
            <a:avLst/>
          </a:prstGeom>
        </p:spPr>
      </p:pic>
      <p:pic>
        <p:nvPicPr>
          <p:cNvPr id="18" name="圖片版面配置區 30">
            <a:extLst>
              <a:ext uri="{FF2B5EF4-FFF2-40B4-BE49-F238E27FC236}">
                <a16:creationId xmlns:a16="http://schemas.microsoft.com/office/drawing/2014/main" xmlns="" id="{66C97764-3765-466D-9123-A6BE9CDC5FB8}"/>
              </a:ext>
            </a:extLst>
          </p:cNvPr>
          <p:cNvPicPr>
            <a:picLocks noChangeAspect="1"/>
          </p:cNvPicPr>
          <p:nvPr/>
        </p:nvPicPr>
        <p:blipFill>
          <a:blip r:embed="rId4" cstate="print">
            <a:extLst>
              <a:ext uri="{28A0092B-C50C-407E-A947-70E740481C1C}">
                <a14:useLocalDpi xmlns:a14="http://schemas.microsoft.com/office/drawing/2010/main" val="0"/>
              </a:ext>
            </a:extLst>
          </a:blip>
          <a:srcRect t="1005" b="1005"/>
          <a:stretch>
            <a:fillRect/>
          </a:stretch>
        </p:blipFill>
        <p:spPr>
          <a:xfrm>
            <a:off x="3569040" y="283444"/>
            <a:ext cx="1844841" cy="1844841"/>
          </a:xfrm>
          <a:prstGeom prst="ellipse">
            <a:avLst/>
          </a:prstGeom>
        </p:spPr>
      </p:pic>
      <p:sp>
        <p:nvSpPr>
          <p:cNvPr id="3" name="想法泡泡: 雲朵 2">
            <a:extLst>
              <a:ext uri="{FF2B5EF4-FFF2-40B4-BE49-F238E27FC236}">
                <a16:creationId xmlns:a16="http://schemas.microsoft.com/office/drawing/2014/main" xmlns="" id="{0B4A2716-0483-4422-8DC5-3225D7547FEC}"/>
              </a:ext>
            </a:extLst>
          </p:cNvPr>
          <p:cNvSpPr/>
          <p:nvPr/>
        </p:nvSpPr>
        <p:spPr>
          <a:xfrm>
            <a:off x="5644400" y="204200"/>
            <a:ext cx="4551065" cy="932433"/>
          </a:xfrm>
          <a:prstGeom prst="cloudCallout">
            <a:avLst>
              <a:gd name="adj1" fmla="val -45670"/>
              <a:gd name="adj2" fmla="val 4716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b="1" dirty="0"/>
              <a:t>好奇怪，為什麼潤泰全今年營收沒特別增長，可是今天開盤卻大漲</a:t>
            </a:r>
            <a:r>
              <a:rPr lang="en-US" altLang="zh-TW" b="1" dirty="0"/>
              <a:t>???????</a:t>
            </a:r>
            <a:endParaRPr lang="en-US" b="1" dirty="0"/>
          </a:p>
        </p:txBody>
      </p:sp>
      <p:sp>
        <p:nvSpPr>
          <p:cNvPr id="19" name="想法泡泡: 雲朵 18">
            <a:extLst>
              <a:ext uri="{FF2B5EF4-FFF2-40B4-BE49-F238E27FC236}">
                <a16:creationId xmlns:a16="http://schemas.microsoft.com/office/drawing/2014/main" xmlns="" id="{DA6B4C30-811F-435E-9534-47B46A7DEC74}"/>
              </a:ext>
            </a:extLst>
          </p:cNvPr>
          <p:cNvSpPr/>
          <p:nvPr/>
        </p:nvSpPr>
        <p:spPr>
          <a:xfrm>
            <a:off x="6915544" y="1376242"/>
            <a:ext cx="3186826" cy="705968"/>
          </a:xfrm>
          <a:prstGeom prst="cloudCallout">
            <a:avLst>
              <a:gd name="adj1" fmla="val 46286"/>
              <a:gd name="adj2" fmla="val -62244"/>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b="1" dirty="0" smtClean="0"/>
              <a:t>嗯</a:t>
            </a:r>
            <a:r>
              <a:rPr lang="en-US" altLang="zh-TW" b="1" dirty="0" smtClean="0"/>
              <a:t>……</a:t>
            </a:r>
            <a:r>
              <a:rPr lang="zh-TW" altLang="en-US" b="1" dirty="0" smtClean="0"/>
              <a:t>感覺</a:t>
            </a:r>
            <a:r>
              <a:rPr lang="zh-TW" altLang="en-US" b="1" dirty="0"/>
              <a:t>沒有理由阿</a:t>
            </a:r>
            <a:endParaRPr lang="en-US" b="1" dirty="0"/>
          </a:p>
        </p:txBody>
      </p:sp>
      <p:sp>
        <p:nvSpPr>
          <p:cNvPr id="21" name="想法泡泡: 雲朵 20">
            <a:extLst>
              <a:ext uri="{FF2B5EF4-FFF2-40B4-BE49-F238E27FC236}">
                <a16:creationId xmlns:a16="http://schemas.microsoft.com/office/drawing/2014/main" xmlns="" id="{4BDEE4D6-7BAD-4E0E-AAF5-D4185B039583}"/>
              </a:ext>
            </a:extLst>
          </p:cNvPr>
          <p:cNvSpPr/>
          <p:nvPr/>
        </p:nvSpPr>
        <p:spPr>
          <a:xfrm>
            <a:off x="5368383" y="2253552"/>
            <a:ext cx="4596563" cy="844049"/>
          </a:xfrm>
          <a:prstGeom prst="cloudCallout">
            <a:avLst>
              <a:gd name="adj1" fmla="val -45670"/>
              <a:gd name="adj2" fmla="val 4716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b="1" dirty="0"/>
              <a:t>那我來看看有沒有相關新聞報導今天發生什麼事</a:t>
            </a:r>
            <a:endParaRPr lang="en-US" altLang="zh-TW" b="1" dirty="0"/>
          </a:p>
        </p:txBody>
      </p:sp>
      <p:pic>
        <p:nvPicPr>
          <p:cNvPr id="22" name="圖片版面配置區 10">
            <a:extLst>
              <a:ext uri="{FF2B5EF4-FFF2-40B4-BE49-F238E27FC236}">
                <a16:creationId xmlns:a16="http://schemas.microsoft.com/office/drawing/2014/main" xmlns="" id="{983787A5-60EB-4686-AAD5-0BBAF6E4F1ED}"/>
              </a:ext>
            </a:extLst>
          </p:cNvPr>
          <p:cNvPicPr>
            <a:picLocks noChangeAspect="1"/>
          </p:cNvPicPr>
          <p:nvPr/>
        </p:nvPicPr>
        <p:blipFill>
          <a:blip r:embed="rId5" cstate="print">
            <a:extLst>
              <a:ext uri="{28A0092B-C50C-407E-A947-70E740481C1C}">
                <a14:useLocalDpi xmlns:a14="http://schemas.microsoft.com/office/drawing/2010/main" val="0"/>
              </a:ext>
            </a:extLst>
          </a:blip>
          <a:srcRect l="3974" r="3974"/>
          <a:stretch>
            <a:fillRect/>
          </a:stretch>
        </p:blipFill>
        <p:spPr>
          <a:xfrm>
            <a:off x="41934" y="3309641"/>
            <a:ext cx="4108015" cy="3010291"/>
          </a:xfrm>
          <a:prstGeom prst="rect">
            <a:avLst/>
          </a:prstGeom>
          <a:ln>
            <a:solidFill>
              <a:srgbClr val="00ACED"/>
            </a:solidFill>
          </a:ln>
        </p:spPr>
      </p:pic>
      <p:pic>
        <p:nvPicPr>
          <p:cNvPr id="23" name="圖片版面配置區 14">
            <a:extLst>
              <a:ext uri="{FF2B5EF4-FFF2-40B4-BE49-F238E27FC236}">
                <a16:creationId xmlns:a16="http://schemas.microsoft.com/office/drawing/2014/main" xmlns="" id="{3952E261-A052-4121-B624-8E61EA913295}"/>
              </a:ext>
            </a:extLst>
          </p:cNvPr>
          <p:cNvPicPr>
            <a:picLocks noChangeAspect="1"/>
          </p:cNvPicPr>
          <p:nvPr/>
        </p:nvPicPr>
        <p:blipFill rotWithShape="1">
          <a:blip r:embed="rId6">
            <a:extLst>
              <a:ext uri="{28A0092B-C50C-407E-A947-70E740481C1C}">
                <a14:useLocalDpi xmlns:a14="http://schemas.microsoft.com/office/drawing/2010/main" val="0"/>
              </a:ext>
            </a:extLst>
          </a:blip>
          <a:srcRect l="-36" r="-363"/>
          <a:stretch/>
        </p:blipFill>
        <p:spPr>
          <a:xfrm>
            <a:off x="4260717" y="4627137"/>
            <a:ext cx="4351870" cy="1692796"/>
          </a:xfrm>
          <a:prstGeom prst="rect">
            <a:avLst/>
          </a:prstGeom>
          <a:ln>
            <a:solidFill>
              <a:srgbClr val="00ACED"/>
            </a:solidFill>
          </a:ln>
        </p:spPr>
      </p:pic>
      <p:pic>
        <p:nvPicPr>
          <p:cNvPr id="24" name="圖片版面配置區 30">
            <a:extLst>
              <a:ext uri="{FF2B5EF4-FFF2-40B4-BE49-F238E27FC236}">
                <a16:creationId xmlns:a16="http://schemas.microsoft.com/office/drawing/2014/main" xmlns="" id="{CC34415C-66A2-481E-A5B9-D5FC79878792}"/>
              </a:ext>
            </a:extLst>
          </p:cNvPr>
          <p:cNvPicPr>
            <a:picLocks noChangeAspect="1"/>
          </p:cNvPicPr>
          <p:nvPr/>
        </p:nvPicPr>
        <p:blipFill>
          <a:blip r:embed="rId7" cstate="print">
            <a:extLst>
              <a:ext uri="{28A0092B-C50C-407E-A947-70E740481C1C}">
                <a14:useLocalDpi xmlns:a14="http://schemas.microsoft.com/office/drawing/2010/main" val="0"/>
              </a:ext>
            </a:extLst>
          </a:blip>
          <a:srcRect t="1005" b="1005"/>
          <a:stretch>
            <a:fillRect/>
          </a:stretch>
        </p:blipFill>
        <p:spPr>
          <a:xfrm>
            <a:off x="8972868" y="4806491"/>
            <a:ext cx="1513442" cy="1513442"/>
          </a:xfrm>
          <a:prstGeom prst="ellipse">
            <a:avLst/>
          </a:prstGeom>
        </p:spPr>
      </p:pic>
      <p:pic>
        <p:nvPicPr>
          <p:cNvPr id="25" name="圖片版面配置區 28">
            <a:extLst>
              <a:ext uri="{FF2B5EF4-FFF2-40B4-BE49-F238E27FC236}">
                <a16:creationId xmlns:a16="http://schemas.microsoft.com/office/drawing/2014/main" xmlns="" id="{51EA9B0B-4F2A-4228-8A25-7CC0F7240828}"/>
              </a:ext>
            </a:extLst>
          </p:cNvPr>
          <p:cNvPicPr>
            <a:picLocks/>
          </p:cNvPicPr>
          <p:nvPr/>
        </p:nvPicPr>
        <p:blipFill rotWithShape="1">
          <a:blip r:embed="rId8" cstate="print">
            <a:extLst>
              <a:ext uri="{28A0092B-C50C-407E-A947-70E740481C1C}">
                <a14:useLocalDpi xmlns:a14="http://schemas.microsoft.com/office/drawing/2010/main" val="0"/>
              </a:ext>
            </a:extLst>
          </a:blip>
          <a:srcRect l="1135" t="202" r="23773" b="202"/>
          <a:stretch/>
        </p:blipFill>
        <p:spPr>
          <a:xfrm>
            <a:off x="10597077" y="4806491"/>
            <a:ext cx="1513443" cy="1513442"/>
          </a:xfrm>
          <a:prstGeom prst="ellipse">
            <a:avLst/>
          </a:prstGeom>
        </p:spPr>
      </p:pic>
      <p:sp>
        <p:nvSpPr>
          <p:cNvPr id="27" name="想法泡泡: 雲朵 26">
            <a:extLst>
              <a:ext uri="{FF2B5EF4-FFF2-40B4-BE49-F238E27FC236}">
                <a16:creationId xmlns:a16="http://schemas.microsoft.com/office/drawing/2014/main" xmlns="" id="{0AD0CE6C-A176-40C9-99B3-194A0F7CC8E2}"/>
              </a:ext>
            </a:extLst>
          </p:cNvPr>
          <p:cNvSpPr/>
          <p:nvPr/>
        </p:nvSpPr>
        <p:spPr>
          <a:xfrm>
            <a:off x="8675412" y="2861286"/>
            <a:ext cx="3621795" cy="1765851"/>
          </a:xfrm>
          <a:prstGeom prst="cloudCallout">
            <a:avLst>
              <a:gd name="adj1" fmla="val 522"/>
              <a:gd name="adj2" fmla="val 73669"/>
            </a:avLst>
          </a:prstGeom>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b="1" dirty="0"/>
              <a:t>噢</a:t>
            </a:r>
            <a:r>
              <a:rPr lang="en-US" altLang="zh-TW" b="1" dirty="0"/>
              <a:t>!!</a:t>
            </a:r>
            <a:r>
              <a:rPr lang="zh-TW" altLang="en-US" b="1" dirty="0"/>
              <a:t>原來潤泰把高鑫賣給阿里巴巴，處分利益頗高</a:t>
            </a:r>
            <a:r>
              <a:rPr lang="en-US" altLang="zh-TW" b="1" dirty="0"/>
              <a:t>!</a:t>
            </a:r>
            <a:r>
              <a:rPr lang="zh-TW" altLang="en-US" b="1" dirty="0"/>
              <a:t> 難怪股價會有波動</a:t>
            </a:r>
            <a:r>
              <a:rPr lang="en-US" altLang="zh-TW" b="1" dirty="0"/>
              <a:t>!</a:t>
            </a:r>
          </a:p>
        </p:txBody>
      </p:sp>
      <p:sp>
        <p:nvSpPr>
          <p:cNvPr id="17" name="Date Placeholder 19">
            <a:extLst>
              <a:ext uri="{FF2B5EF4-FFF2-40B4-BE49-F238E27FC236}">
                <a16:creationId xmlns:a16="http://schemas.microsoft.com/office/drawing/2014/main" xmlns="" id="{3392B403-99B0-4EAF-B9CD-C85AD3C33B2C}"/>
              </a:ext>
            </a:extLst>
          </p:cNvPr>
          <p:cNvSpPr>
            <a:spLocks noGrp="1"/>
          </p:cNvSpPr>
          <p:nvPr>
            <p:ph type="dt" sz="half" idx="10"/>
          </p:nvPr>
        </p:nvSpPr>
        <p:spPr>
          <a:xfrm>
            <a:off x="838200" y="6424268"/>
            <a:ext cx="2743200" cy="365125"/>
          </a:xfrm>
        </p:spPr>
        <p:txBody>
          <a:bodyPr/>
          <a:lstStyle/>
          <a:p>
            <a:r>
              <a:rPr lang="en-US" dirty="0"/>
              <a:t>2017/12/25</a:t>
            </a:r>
          </a:p>
        </p:txBody>
      </p:sp>
      <p:sp>
        <p:nvSpPr>
          <p:cNvPr id="26" name="Footer Placeholder 20">
            <a:extLst>
              <a:ext uri="{FF2B5EF4-FFF2-40B4-BE49-F238E27FC236}">
                <a16:creationId xmlns:a16="http://schemas.microsoft.com/office/drawing/2014/main" xmlns="" id="{13917D4F-ABF3-44D6-8469-4F69592C7773}"/>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pic>
        <p:nvPicPr>
          <p:cNvPr id="20" name="圖片版面配置區 30">
            <a:extLst>
              <a:ext uri="{FF2B5EF4-FFF2-40B4-BE49-F238E27FC236}">
                <a16:creationId xmlns:a16="http://schemas.microsoft.com/office/drawing/2014/main" xmlns="" id="{DA23547C-0C6E-4F87-BF4C-8824BAB3BA32}"/>
              </a:ext>
            </a:extLst>
          </p:cNvPr>
          <p:cNvPicPr>
            <a:picLocks noChangeAspect="1"/>
          </p:cNvPicPr>
          <p:nvPr/>
        </p:nvPicPr>
        <p:blipFill>
          <a:blip r:embed="rId4" cstate="print">
            <a:extLst>
              <a:ext uri="{28A0092B-C50C-407E-A947-70E740481C1C}">
                <a14:useLocalDpi xmlns:a14="http://schemas.microsoft.com/office/drawing/2010/main" val="0"/>
              </a:ext>
            </a:extLst>
          </a:blip>
          <a:srcRect t="1005" b="1005"/>
          <a:stretch>
            <a:fillRect/>
          </a:stretch>
        </p:blipFill>
        <p:spPr>
          <a:xfrm>
            <a:off x="3647180" y="2277672"/>
            <a:ext cx="1844841" cy="1844841"/>
          </a:xfrm>
          <a:prstGeom prst="ellipse">
            <a:avLst/>
          </a:prstGeom>
        </p:spPr>
      </p:pic>
    </p:spTree>
    <p:extLst>
      <p:ext uri="{BB962C8B-B14F-4D97-AF65-F5344CB8AC3E}">
        <p14:creationId xmlns:p14="http://schemas.microsoft.com/office/powerpoint/2010/main" val="60717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圖片 30">
            <a:extLst>
              <a:ext uri="{FF2B5EF4-FFF2-40B4-BE49-F238E27FC236}">
                <a16:creationId xmlns:a16="http://schemas.microsoft.com/office/drawing/2014/main" xmlns="" id="{C43CA3B0-0E25-4FE1-AA46-E80BB4EAB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38581" cy="6881999"/>
          </a:xfrm>
          <a:prstGeom prst="rect">
            <a:avLst/>
          </a:prstGeom>
          <a:effectLst/>
        </p:spPr>
      </p:pic>
      <p:sp>
        <p:nvSpPr>
          <p:cNvPr id="17" name="Rectangle 16"/>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圖片版面配置區 30">
            <a:extLst>
              <a:ext uri="{FF2B5EF4-FFF2-40B4-BE49-F238E27FC236}">
                <a16:creationId xmlns:a16="http://schemas.microsoft.com/office/drawing/2014/main" xmlns="" id="{6B3FC813-F990-4E4F-B9B0-3FA2B1824256}"/>
              </a:ext>
            </a:extLst>
          </p:cNvPr>
          <p:cNvPicPr>
            <a:picLocks noChangeAspect="1"/>
          </p:cNvPicPr>
          <p:nvPr/>
        </p:nvPicPr>
        <p:blipFill>
          <a:blip r:embed="rId4" cstate="print">
            <a:extLst>
              <a:ext uri="{28A0092B-C50C-407E-A947-70E740481C1C}">
                <a14:useLocalDpi xmlns:a14="http://schemas.microsoft.com/office/drawing/2010/main" val="0"/>
              </a:ext>
            </a:extLst>
          </a:blip>
          <a:srcRect t="1005" b="1005"/>
          <a:stretch>
            <a:fillRect/>
          </a:stretch>
        </p:blipFill>
        <p:spPr>
          <a:xfrm>
            <a:off x="251305" y="170155"/>
            <a:ext cx="1844841" cy="1844841"/>
          </a:xfrm>
          <a:prstGeom prst="ellipse">
            <a:avLst/>
          </a:prstGeom>
          <a:effectLst>
            <a:outerShdw blurRad="50800" dist="50800" dir="5400000" algn="ctr" rotWithShape="0">
              <a:schemeClr val="bg1"/>
            </a:outerShdw>
          </a:effectLst>
        </p:spPr>
      </p:pic>
      <p:pic>
        <p:nvPicPr>
          <p:cNvPr id="20" name="圖片版面配置區 20">
            <a:extLst>
              <a:ext uri="{FF2B5EF4-FFF2-40B4-BE49-F238E27FC236}">
                <a16:creationId xmlns:a16="http://schemas.microsoft.com/office/drawing/2014/main" xmlns="" id="{3CFF9AB0-F7C6-4A7E-8F76-BDFD149836DC}"/>
              </a:ext>
            </a:extLst>
          </p:cNvPr>
          <p:cNvPicPr>
            <a:picLocks noChangeAspect="1"/>
          </p:cNvPicPr>
          <p:nvPr/>
        </p:nvPicPr>
        <p:blipFill>
          <a:blip r:embed="rId5">
            <a:extLst>
              <a:ext uri="{28A0092B-C50C-407E-A947-70E740481C1C}">
                <a14:useLocalDpi xmlns:a14="http://schemas.microsoft.com/office/drawing/2010/main" val="0"/>
              </a:ext>
            </a:extLst>
          </a:blip>
          <a:srcRect l="17112" r="17112"/>
          <a:stretch>
            <a:fillRect/>
          </a:stretch>
        </p:blipFill>
        <p:spPr>
          <a:xfrm>
            <a:off x="9722069" y="1161556"/>
            <a:ext cx="1844841" cy="1844841"/>
          </a:xfrm>
          <a:prstGeom prst="ellipse">
            <a:avLst/>
          </a:prstGeom>
          <a:effectLst>
            <a:outerShdw blurRad="50800" dist="50800" dir="5400000" algn="ctr" rotWithShape="0">
              <a:schemeClr val="bg1"/>
            </a:outerShdw>
          </a:effectLst>
        </p:spPr>
      </p:pic>
      <p:sp>
        <p:nvSpPr>
          <p:cNvPr id="21" name="想法泡泡: 雲朵 20">
            <a:extLst>
              <a:ext uri="{FF2B5EF4-FFF2-40B4-BE49-F238E27FC236}">
                <a16:creationId xmlns:a16="http://schemas.microsoft.com/office/drawing/2014/main" xmlns="" id="{C3F47B5E-798D-41C6-8897-786D3D4D172D}"/>
              </a:ext>
            </a:extLst>
          </p:cNvPr>
          <p:cNvSpPr/>
          <p:nvPr/>
        </p:nvSpPr>
        <p:spPr>
          <a:xfrm>
            <a:off x="4956561" y="1692067"/>
            <a:ext cx="4140418" cy="2469735"/>
          </a:xfrm>
          <a:prstGeom prst="cloudCallout">
            <a:avLst>
              <a:gd name="adj1" fmla="val 59681"/>
              <a:gd name="adj2" fmla="val -1930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b="1" dirty="0"/>
              <a:t>對短線交易者來說，</a:t>
            </a:r>
            <a:r>
              <a:rPr lang="zh-TW" altLang="en-US" dirty="0">
                <a:ln w="0"/>
                <a:solidFill>
                  <a:schemeClr val="tx1"/>
                </a:solidFill>
                <a:effectLst>
                  <a:outerShdw blurRad="38100" dist="19050" dir="2700000" algn="tl" rotWithShape="0">
                    <a:schemeClr val="dk1">
                      <a:alpha val="40000"/>
                    </a:schemeClr>
                  </a:outerShdw>
                </a:effectLst>
                <a:highlight>
                  <a:srgbClr val="FFFF00"/>
                </a:highlight>
              </a:rPr>
              <a:t>消息面</a:t>
            </a:r>
            <a:r>
              <a:rPr lang="zh-TW" altLang="en-US" b="1" dirty="0"/>
              <a:t>尤其重要。</a:t>
            </a:r>
            <a:endParaRPr lang="en-US" altLang="zh-TW" b="1" dirty="0"/>
          </a:p>
          <a:p>
            <a:pPr algn="ctr"/>
            <a:r>
              <a:rPr lang="zh-TW" altLang="en-US" b="1" dirty="0"/>
              <a:t>我有個主意</a:t>
            </a:r>
            <a:r>
              <a:rPr lang="en-US" altLang="zh-TW" b="1" dirty="0"/>
              <a:t>:</a:t>
            </a:r>
            <a:r>
              <a:rPr lang="zh-TW" altLang="en-US" b="1" dirty="0"/>
              <a:t> 期末</a:t>
            </a:r>
            <a:r>
              <a:rPr lang="zh-TW" altLang="en-US" b="1" dirty="0">
                <a:solidFill>
                  <a:schemeClr val="tx1"/>
                </a:solidFill>
              </a:rPr>
              <a:t>專題我們運用所學，以</a:t>
            </a:r>
            <a:r>
              <a:rPr lang="zh-TW" altLang="en-US" b="1" dirty="0">
                <a:solidFill>
                  <a:schemeClr val="tx1"/>
                </a:solidFill>
                <a:highlight>
                  <a:srgbClr val="FFFF00"/>
                </a:highlight>
              </a:rPr>
              <a:t>文字探勘的方法預測個股漲跌</a:t>
            </a:r>
            <a:r>
              <a:rPr lang="zh-TW" altLang="en-US" b="1" dirty="0"/>
              <a:t>，將來我們畢業也能拿來使用啊</a:t>
            </a:r>
            <a:r>
              <a:rPr lang="en-US" altLang="zh-TW" b="1" dirty="0"/>
              <a:t>!</a:t>
            </a:r>
            <a:r>
              <a:rPr lang="zh-TW" altLang="en-US" b="1" dirty="0"/>
              <a:t> 如何</a:t>
            </a:r>
            <a:r>
              <a:rPr lang="en-US" altLang="zh-TW" b="1" dirty="0"/>
              <a:t>?</a:t>
            </a:r>
            <a:endParaRPr lang="en-US" b="1" dirty="0"/>
          </a:p>
        </p:txBody>
      </p:sp>
      <p:pic>
        <p:nvPicPr>
          <p:cNvPr id="22" name="圖片版面配置區 30">
            <a:extLst>
              <a:ext uri="{FF2B5EF4-FFF2-40B4-BE49-F238E27FC236}">
                <a16:creationId xmlns:a16="http://schemas.microsoft.com/office/drawing/2014/main" xmlns="" id="{289FF049-39BF-4FCE-A573-A64C2ABAACEB}"/>
              </a:ext>
            </a:extLst>
          </p:cNvPr>
          <p:cNvPicPr>
            <a:picLocks noChangeAspect="1"/>
          </p:cNvPicPr>
          <p:nvPr/>
        </p:nvPicPr>
        <p:blipFill>
          <a:blip r:embed="rId4" cstate="print">
            <a:extLst>
              <a:ext uri="{28A0092B-C50C-407E-A947-70E740481C1C}">
                <a14:useLocalDpi xmlns:a14="http://schemas.microsoft.com/office/drawing/2010/main" val="0"/>
              </a:ext>
            </a:extLst>
          </a:blip>
          <a:srcRect t="1005" b="1005"/>
          <a:stretch>
            <a:fillRect/>
          </a:stretch>
        </p:blipFill>
        <p:spPr>
          <a:xfrm>
            <a:off x="565072" y="3881447"/>
            <a:ext cx="1844841" cy="1844841"/>
          </a:xfrm>
          <a:prstGeom prst="ellipse">
            <a:avLst/>
          </a:prstGeom>
          <a:effectLst>
            <a:outerShdw blurRad="50800" dist="50800" dir="5400000" algn="ctr" rotWithShape="0">
              <a:schemeClr val="bg1"/>
            </a:outerShdw>
          </a:effectLst>
        </p:spPr>
      </p:pic>
      <p:sp>
        <p:nvSpPr>
          <p:cNvPr id="23" name="想法泡泡: 雲朵 22">
            <a:extLst>
              <a:ext uri="{FF2B5EF4-FFF2-40B4-BE49-F238E27FC236}">
                <a16:creationId xmlns:a16="http://schemas.microsoft.com/office/drawing/2014/main" xmlns="" id="{42E5A554-D2D9-46D3-8DE9-BE080F7C60EA}"/>
              </a:ext>
            </a:extLst>
          </p:cNvPr>
          <p:cNvSpPr/>
          <p:nvPr/>
        </p:nvSpPr>
        <p:spPr>
          <a:xfrm>
            <a:off x="-46581" y="5896442"/>
            <a:ext cx="3663721" cy="961557"/>
          </a:xfrm>
          <a:prstGeom prst="cloudCallout">
            <a:avLst>
              <a:gd name="adj1" fmla="val -11020"/>
              <a:gd name="adj2" fmla="val -763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b="1" dirty="0"/>
              <a:t>這</a:t>
            </a:r>
            <a:r>
              <a:rPr lang="en-US" altLang="zh-TW" b="1" dirty="0"/>
              <a:t>idea</a:t>
            </a:r>
            <a:r>
              <a:rPr lang="zh-TW" altLang="en-US" b="1" dirty="0"/>
              <a:t>不錯</a:t>
            </a:r>
            <a:r>
              <a:rPr lang="zh-TW" altLang="en-US" b="1" dirty="0" smtClean="0"/>
              <a:t>，</a:t>
            </a:r>
            <a:endParaRPr lang="en-US" altLang="zh-TW" b="1" dirty="0"/>
          </a:p>
          <a:p>
            <a:pPr algn="ctr"/>
            <a:r>
              <a:rPr lang="zh-TW" altLang="en-US" b="1" dirty="0" smtClean="0"/>
              <a:t>可</a:t>
            </a:r>
            <a:r>
              <a:rPr lang="zh-TW" altLang="en-US" b="1" dirty="0"/>
              <a:t>以</a:t>
            </a:r>
            <a:r>
              <a:rPr lang="zh-TW" altLang="en-US" b="1" dirty="0" smtClean="0"/>
              <a:t>提升</a:t>
            </a:r>
            <a:r>
              <a:rPr lang="zh-TW" altLang="en-US" b="1" dirty="0"/>
              <a:t>投資買賣</a:t>
            </a:r>
            <a:r>
              <a:rPr lang="zh-TW" altLang="en-US" b="1" dirty="0" smtClean="0"/>
              <a:t>時機精</a:t>
            </a:r>
            <a:r>
              <a:rPr lang="zh-TW" altLang="en-US" b="1" dirty="0"/>
              <a:t>準度</a:t>
            </a:r>
            <a:endParaRPr lang="en-US" altLang="zh-TW" b="1" dirty="0"/>
          </a:p>
        </p:txBody>
      </p:sp>
      <p:sp>
        <p:nvSpPr>
          <p:cNvPr id="30" name="想法泡泡: 雲朵 29">
            <a:extLst>
              <a:ext uri="{FF2B5EF4-FFF2-40B4-BE49-F238E27FC236}">
                <a16:creationId xmlns:a16="http://schemas.microsoft.com/office/drawing/2014/main" xmlns="" id="{909085FC-2A1F-4E11-B244-289A360E3ED4}"/>
              </a:ext>
            </a:extLst>
          </p:cNvPr>
          <p:cNvSpPr/>
          <p:nvPr/>
        </p:nvSpPr>
        <p:spPr>
          <a:xfrm>
            <a:off x="2751292" y="348287"/>
            <a:ext cx="5982009" cy="1448019"/>
          </a:xfrm>
          <a:prstGeom prst="cloudCallout">
            <a:avLst>
              <a:gd name="adj1" fmla="val -59157"/>
              <a:gd name="adj2" fmla="val -218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TW" b="1" dirty="0"/>
          </a:p>
          <a:p>
            <a:pPr algn="ctr"/>
            <a:r>
              <a:rPr lang="zh-TW" altLang="en-US" b="1" dirty="0"/>
              <a:t>我平常分析購買哪支股票，會以</a:t>
            </a:r>
            <a:r>
              <a:rPr lang="zh-TW" altLang="en-US" b="1" u="sng" dirty="0"/>
              <a:t>結構化的</a:t>
            </a:r>
            <a:r>
              <a:rPr lang="zh-TW" altLang="en-US" b="1" u="sng" dirty="0">
                <a:highlight>
                  <a:srgbClr val="FFFF00"/>
                </a:highlight>
              </a:rPr>
              <a:t>基本分析</a:t>
            </a:r>
            <a:r>
              <a:rPr lang="zh-TW" altLang="en-US" b="1" dirty="0"/>
              <a:t>，搭配</a:t>
            </a:r>
            <a:r>
              <a:rPr lang="zh-TW" altLang="en-US" b="1" u="sng" dirty="0">
                <a:highlight>
                  <a:srgbClr val="FFFF00"/>
                </a:highlight>
              </a:rPr>
              <a:t>技術分析</a:t>
            </a:r>
            <a:r>
              <a:rPr lang="zh-TW" altLang="en-US" b="1" dirty="0"/>
              <a:t>，可是</a:t>
            </a:r>
            <a:r>
              <a:rPr lang="zh-TW" altLang="en-US" b="1" u="sng" dirty="0"/>
              <a:t>非結構化的</a:t>
            </a:r>
            <a:r>
              <a:rPr lang="zh-TW" altLang="en-US" b="1" u="sng" dirty="0">
                <a:effectLst>
                  <a:outerShdw blurRad="38100" dist="38100" dir="2700000" algn="tl">
                    <a:srgbClr val="000000">
                      <a:alpha val="43137"/>
                    </a:srgbClr>
                  </a:outerShdw>
                </a:effectLst>
                <a:highlight>
                  <a:srgbClr val="FFFF00"/>
                </a:highlight>
              </a:rPr>
              <a:t>消息面</a:t>
            </a:r>
            <a:r>
              <a:rPr lang="zh-TW" altLang="en-US" b="1" dirty="0"/>
              <a:t>也是我買賣進出時點的重要考量耶</a:t>
            </a:r>
            <a:endParaRPr lang="en-US" b="1" dirty="0"/>
          </a:p>
        </p:txBody>
      </p:sp>
      <p:pic>
        <p:nvPicPr>
          <p:cNvPr id="36" name="圖片版面配置區 26">
            <a:extLst>
              <a:ext uri="{FF2B5EF4-FFF2-40B4-BE49-F238E27FC236}">
                <a16:creationId xmlns:a16="http://schemas.microsoft.com/office/drawing/2014/main" xmlns="" id="{8230E43B-CD64-4C12-A749-9AADE03DB046}"/>
              </a:ext>
            </a:extLst>
          </p:cNvPr>
          <p:cNvPicPr>
            <a:picLocks noChangeAspect="1"/>
          </p:cNvPicPr>
          <p:nvPr/>
        </p:nvPicPr>
        <p:blipFill>
          <a:blip r:embed="rId6" cstate="print">
            <a:extLst>
              <a:ext uri="{28A0092B-C50C-407E-A947-70E740481C1C}">
                <a14:useLocalDpi xmlns:a14="http://schemas.microsoft.com/office/drawing/2010/main" val="0"/>
              </a:ext>
            </a:extLst>
          </a:blip>
          <a:srcRect l="43" r="43"/>
          <a:stretch>
            <a:fillRect/>
          </a:stretch>
        </p:blipFill>
        <p:spPr>
          <a:xfrm>
            <a:off x="3766866" y="3881446"/>
            <a:ext cx="1844841" cy="1844841"/>
          </a:xfrm>
          <a:prstGeom prst="ellipse">
            <a:avLst/>
          </a:prstGeom>
          <a:effectLst>
            <a:outerShdw blurRad="50800" dist="50800" dir="5400000" algn="ctr" rotWithShape="0">
              <a:schemeClr val="bg1"/>
            </a:outerShdw>
          </a:effectLst>
        </p:spPr>
      </p:pic>
      <p:sp>
        <p:nvSpPr>
          <p:cNvPr id="37" name="想法泡泡: 雲朵 36">
            <a:extLst>
              <a:ext uri="{FF2B5EF4-FFF2-40B4-BE49-F238E27FC236}">
                <a16:creationId xmlns:a16="http://schemas.microsoft.com/office/drawing/2014/main" xmlns="" id="{BF1D299D-6989-4F42-9F1C-8F3DB4B0BB8A}"/>
              </a:ext>
            </a:extLst>
          </p:cNvPr>
          <p:cNvSpPr/>
          <p:nvPr/>
        </p:nvSpPr>
        <p:spPr>
          <a:xfrm>
            <a:off x="3766865" y="5750287"/>
            <a:ext cx="3827499" cy="1119712"/>
          </a:xfrm>
          <a:prstGeom prst="cloudCallout">
            <a:avLst>
              <a:gd name="adj1" fmla="val -1329"/>
              <a:gd name="adj2" fmla="val -76151"/>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b="1" dirty="0"/>
              <a:t>想多賺外快，但不知道買哪支好</a:t>
            </a:r>
            <a:r>
              <a:rPr lang="zh-TW" altLang="en-US" b="1" dirty="0" smtClean="0"/>
              <a:t>，看來跟著</a:t>
            </a:r>
            <a:r>
              <a:rPr lang="zh-TW" altLang="en-US" b="1" dirty="0"/>
              <a:t>胖吉虎買就</a:t>
            </a:r>
            <a:r>
              <a:rPr lang="zh-TW" altLang="en-US" b="1" dirty="0" smtClean="0"/>
              <a:t>好</a:t>
            </a:r>
            <a:r>
              <a:rPr lang="en-US" altLang="zh-TW" b="1" dirty="0" smtClean="0"/>
              <a:t>!</a:t>
            </a:r>
            <a:endParaRPr lang="en-US" altLang="zh-TW" b="1" dirty="0"/>
          </a:p>
        </p:txBody>
      </p:sp>
      <p:pic>
        <p:nvPicPr>
          <p:cNvPr id="38" name="圖片版面配置區 28">
            <a:extLst>
              <a:ext uri="{FF2B5EF4-FFF2-40B4-BE49-F238E27FC236}">
                <a16:creationId xmlns:a16="http://schemas.microsoft.com/office/drawing/2014/main" xmlns="" id="{2B030641-87DE-4428-9E59-3D6A84114CBB}"/>
              </a:ext>
            </a:extLst>
          </p:cNvPr>
          <p:cNvPicPr>
            <a:picLocks/>
          </p:cNvPicPr>
          <p:nvPr/>
        </p:nvPicPr>
        <p:blipFill rotWithShape="1">
          <a:blip r:embed="rId7" cstate="print">
            <a:extLst>
              <a:ext uri="{28A0092B-C50C-407E-A947-70E740481C1C}">
                <a14:useLocalDpi xmlns:a14="http://schemas.microsoft.com/office/drawing/2010/main" val="0"/>
              </a:ext>
            </a:extLst>
          </a:blip>
          <a:srcRect l="1135" t="202" r="23773" b="202"/>
          <a:stretch/>
        </p:blipFill>
        <p:spPr>
          <a:xfrm>
            <a:off x="7696430" y="3893149"/>
            <a:ext cx="1819854" cy="1821434"/>
          </a:xfrm>
          <a:prstGeom prst="ellipse">
            <a:avLst/>
          </a:prstGeom>
          <a:effectLst>
            <a:outerShdw blurRad="50800" dist="50800" dir="5400000" algn="ctr" rotWithShape="0">
              <a:schemeClr val="bg1"/>
            </a:outerShdw>
          </a:effectLst>
        </p:spPr>
      </p:pic>
      <p:sp>
        <p:nvSpPr>
          <p:cNvPr id="39" name="想法泡泡: 雲朵 38">
            <a:extLst>
              <a:ext uri="{FF2B5EF4-FFF2-40B4-BE49-F238E27FC236}">
                <a16:creationId xmlns:a16="http://schemas.microsoft.com/office/drawing/2014/main" xmlns="" id="{73D75B33-EE73-4EE5-9F85-BC80543B700A}"/>
              </a:ext>
            </a:extLst>
          </p:cNvPr>
          <p:cNvSpPr/>
          <p:nvPr/>
        </p:nvSpPr>
        <p:spPr>
          <a:xfrm>
            <a:off x="7696430" y="5750287"/>
            <a:ext cx="4492076" cy="1131712"/>
          </a:xfrm>
          <a:prstGeom prst="cloudCallout">
            <a:avLst>
              <a:gd name="adj1" fmla="val -17648"/>
              <a:gd name="adj2" fmla="val -76151"/>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b="1" dirty="0"/>
              <a:t>我覺得這是有價值的主題，對我未來買賣判斷也有</a:t>
            </a:r>
            <a:r>
              <a:rPr lang="zh-TW" altLang="en-US" b="1" dirty="0" smtClean="0"/>
              <a:t>幫助</a:t>
            </a:r>
            <a:r>
              <a:rPr lang="en-US" altLang="zh-TW" b="1" dirty="0" smtClean="0"/>
              <a:t>!</a:t>
            </a:r>
            <a:endParaRPr lang="en-US" altLang="zh-TW" b="1" dirty="0"/>
          </a:p>
        </p:txBody>
      </p:sp>
    </p:spTree>
    <p:extLst>
      <p:ext uri="{BB962C8B-B14F-4D97-AF65-F5344CB8AC3E}">
        <p14:creationId xmlns:p14="http://schemas.microsoft.com/office/powerpoint/2010/main" val="2251853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Freeform 61">
            <a:extLst>
              <a:ext uri="{FF2B5EF4-FFF2-40B4-BE49-F238E27FC236}">
                <a16:creationId xmlns:a16="http://schemas.microsoft.com/office/drawing/2014/main" xmlns="" id="{681F9581-7166-4209-A767-1D936042E642}"/>
              </a:ext>
            </a:extLst>
          </p:cNvPr>
          <p:cNvSpPr/>
          <p:nvPr/>
        </p:nvSpPr>
        <p:spPr>
          <a:xfrm rot="5400000">
            <a:off x="8330209" y="3620454"/>
            <a:ext cx="2076958" cy="888032"/>
          </a:xfrm>
          <a:custGeom>
            <a:avLst/>
            <a:gdLst>
              <a:gd name="connsiteX0" fmla="*/ 0 w 1530095"/>
              <a:gd name="connsiteY0" fmla="*/ 1048272 h 1048272"/>
              <a:gd name="connsiteX1" fmla="*/ 76985 w 1530095"/>
              <a:gd name="connsiteY1" fmla="*/ 23205 h 1048272"/>
              <a:gd name="connsiteX2" fmla="*/ 187788 w 1530095"/>
              <a:gd name="connsiteY2" fmla="*/ 15578 h 1048272"/>
              <a:gd name="connsiteX3" fmla="*/ 765050 w 1530095"/>
              <a:gd name="connsiteY3" fmla="*/ 0 h 1048272"/>
              <a:gd name="connsiteX4" fmla="*/ 1342312 w 1530095"/>
              <a:gd name="connsiteY4" fmla="*/ 15578 h 1048272"/>
              <a:gd name="connsiteX5" fmla="*/ 1453110 w 1530095"/>
              <a:gd name="connsiteY5" fmla="*/ 23204 h 1048272"/>
              <a:gd name="connsiteX6" fmla="*/ 1530095 w 1530095"/>
              <a:gd name="connsiteY6" fmla="*/ 1048272 h 1048272"/>
              <a:gd name="connsiteX7" fmla="*/ 1480888 w 1530095"/>
              <a:gd name="connsiteY7" fmla="*/ 1043998 h 1048272"/>
              <a:gd name="connsiteX8" fmla="*/ 765048 w 1530095"/>
              <a:gd name="connsiteY8" fmla="*/ 1019858 h 1048272"/>
              <a:gd name="connsiteX9" fmla="*/ 49208 w 1530095"/>
              <a:gd name="connsiteY9" fmla="*/ 1043998 h 1048272"/>
              <a:gd name="connsiteX10" fmla="*/ 0 w 1530095"/>
              <a:gd name="connsiteY10" fmla="*/ 1048272 h 104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0095" h="1048272">
                <a:moveTo>
                  <a:pt x="0" y="1048272"/>
                </a:moveTo>
                <a:lnTo>
                  <a:pt x="76985" y="23205"/>
                </a:lnTo>
                <a:lnTo>
                  <a:pt x="187788" y="15578"/>
                </a:lnTo>
                <a:cubicBezTo>
                  <a:pt x="374248" y="5364"/>
                  <a:pt x="567309" y="0"/>
                  <a:pt x="765050" y="0"/>
                </a:cubicBezTo>
                <a:cubicBezTo>
                  <a:pt x="962790" y="0"/>
                  <a:pt x="1155851" y="5364"/>
                  <a:pt x="1342312" y="15578"/>
                </a:cubicBezTo>
                <a:lnTo>
                  <a:pt x="1453110" y="23204"/>
                </a:lnTo>
                <a:lnTo>
                  <a:pt x="1530095" y="1048272"/>
                </a:lnTo>
                <a:lnTo>
                  <a:pt x="1480888" y="1043998"/>
                </a:lnTo>
                <a:cubicBezTo>
                  <a:pt x="1252087" y="1028239"/>
                  <a:pt x="1012224" y="1019858"/>
                  <a:pt x="765048" y="1019858"/>
                </a:cubicBezTo>
                <a:cubicBezTo>
                  <a:pt x="517872" y="1019858"/>
                  <a:pt x="278009" y="1028239"/>
                  <a:pt x="49208" y="1043998"/>
                </a:cubicBezTo>
                <a:lnTo>
                  <a:pt x="0" y="1048272"/>
                </a:lnTo>
                <a:close/>
              </a:path>
            </a:pathLst>
          </a:cu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noAutofit/>
          </a:bodyPr>
          <a:lstStyle/>
          <a:p>
            <a:r>
              <a:rPr lang="zh-TW" altLang="en-US" sz="4800" dirty="0"/>
              <a:t>資料採礦的</a:t>
            </a:r>
            <a:r>
              <a:rPr lang="en-US" altLang="zh-TW" sz="4800" dirty="0"/>
              <a:t>6</a:t>
            </a:r>
            <a:r>
              <a:rPr lang="zh-TW" altLang="en-US" sz="4800" dirty="0" smtClean="0"/>
              <a:t>大步驟</a:t>
            </a:r>
            <a:endParaRPr lang="en-US" sz="4800" dirty="0"/>
          </a:p>
        </p:txBody>
      </p:sp>
      <p:grpSp>
        <p:nvGrpSpPr>
          <p:cNvPr id="73" name="Group 72"/>
          <p:cNvGrpSpPr/>
          <p:nvPr/>
        </p:nvGrpSpPr>
        <p:grpSpPr>
          <a:xfrm>
            <a:off x="10487064" y="3195652"/>
            <a:ext cx="1163638" cy="1539875"/>
            <a:chOff x="5529263" y="2540001"/>
            <a:chExt cx="1163638" cy="1539875"/>
          </a:xfrm>
        </p:grpSpPr>
        <p:sp>
          <p:nvSpPr>
            <p:cNvPr id="74" name="Freeform 114"/>
            <p:cNvSpPr>
              <a:spLocks/>
            </p:cNvSpPr>
            <p:nvPr/>
          </p:nvSpPr>
          <p:spPr bwMode="auto">
            <a:xfrm>
              <a:off x="5529263" y="2540001"/>
              <a:ext cx="393700" cy="673100"/>
            </a:xfrm>
            <a:custGeom>
              <a:avLst/>
              <a:gdLst>
                <a:gd name="T0" fmla="*/ 820 w 993"/>
                <a:gd name="T1" fmla="*/ 1637 h 1697"/>
                <a:gd name="T2" fmla="*/ 577 w 993"/>
                <a:gd name="T3" fmla="*/ 1404 h 1697"/>
                <a:gd name="T4" fmla="*/ 378 w 993"/>
                <a:gd name="T5" fmla="*/ 1177 h 1697"/>
                <a:gd name="T6" fmla="*/ 224 w 993"/>
                <a:gd name="T7" fmla="*/ 961 h 1697"/>
                <a:gd name="T8" fmla="*/ 113 w 993"/>
                <a:gd name="T9" fmla="*/ 759 h 1697"/>
                <a:gd name="T10" fmla="*/ 40 w 993"/>
                <a:gd name="T11" fmla="*/ 573 h 1697"/>
                <a:gd name="T12" fmla="*/ 5 w 993"/>
                <a:gd name="T13" fmla="*/ 406 h 1697"/>
                <a:gd name="T14" fmla="*/ 5 w 993"/>
                <a:gd name="T15" fmla="*/ 261 h 1697"/>
                <a:gd name="T16" fmla="*/ 27 w 993"/>
                <a:gd name="T17" fmla="*/ 169 h 1697"/>
                <a:gd name="T18" fmla="*/ 84 w 993"/>
                <a:gd name="T19" fmla="*/ 69 h 1697"/>
                <a:gd name="T20" fmla="*/ 202 w 993"/>
                <a:gd name="T21" fmla="*/ 3 h 1697"/>
                <a:gd name="T22" fmla="*/ 279 w 993"/>
                <a:gd name="T23" fmla="*/ 2 h 1697"/>
                <a:gd name="T24" fmla="*/ 432 w 993"/>
                <a:gd name="T25" fmla="*/ 46 h 1697"/>
                <a:gd name="T26" fmla="*/ 529 w 993"/>
                <a:gd name="T27" fmla="*/ 118 h 1697"/>
                <a:gd name="T28" fmla="*/ 587 w 993"/>
                <a:gd name="T29" fmla="*/ 187 h 1697"/>
                <a:gd name="T30" fmla="*/ 648 w 993"/>
                <a:gd name="T31" fmla="*/ 300 h 1697"/>
                <a:gd name="T32" fmla="*/ 688 w 993"/>
                <a:gd name="T33" fmla="*/ 429 h 1697"/>
                <a:gd name="T34" fmla="*/ 708 w 993"/>
                <a:gd name="T35" fmla="*/ 572 h 1697"/>
                <a:gd name="T36" fmla="*/ 548 w 993"/>
                <a:gd name="T37" fmla="*/ 608 h 1697"/>
                <a:gd name="T38" fmla="*/ 529 w 993"/>
                <a:gd name="T39" fmla="*/ 442 h 1697"/>
                <a:gd name="T40" fmla="*/ 446 w 993"/>
                <a:gd name="T41" fmla="*/ 263 h 1697"/>
                <a:gd name="T42" fmla="*/ 398 w 993"/>
                <a:gd name="T43" fmla="*/ 214 h 1697"/>
                <a:gd name="T44" fmla="*/ 312 w 993"/>
                <a:gd name="T45" fmla="*/ 169 h 1697"/>
                <a:gd name="T46" fmla="*/ 240 w 993"/>
                <a:gd name="T47" fmla="*/ 160 h 1697"/>
                <a:gd name="T48" fmla="*/ 207 w 993"/>
                <a:gd name="T49" fmla="*/ 173 h 1697"/>
                <a:gd name="T50" fmla="*/ 176 w 993"/>
                <a:gd name="T51" fmla="*/ 223 h 1697"/>
                <a:gd name="T52" fmla="*/ 162 w 993"/>
                <a:gd name="T53" fmla="*/ 288 h 1697"/>
                <a:gd name="T54" fmla="*/ 165 w 993"/>
                <a:gd name="T55" fmla="*/ 399 h 1697"/>
                <a:gd name="T56" fmla="*/ 241 w 993"/>
                <a:gd name="T57" fmla="*/ 656 h 1697"/>
                <a:gd name="T58" fmla="*/ 362 w 993"/>
                <a:gd name="T59" fmla="*/ 879 h 1697"/>
                <a:gd name="T60" fmla="*/ 504 w 993"/>
                <a:gd name="T61" fmla="*/ 1079 h 1697"/>
                <a:gd name="T62" fmla="*/ 691 w 993"/>
                <a:gd name="T63" fmla="*/ 1291 h 1697"/>
                <a:gd name="T64" fmla="*/ 925 w 993"/>
                <a:gd name="T65" fmla="*/ 1518 h 1697"/>
                <a:gd name="T66" fmla="*/ 890 w 993"/>
                <a:gd name="T67" fmla="*/ 1697 h 1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3" h="1697">
                  <a:moveTo>
                    <a:pt x="890" y="1697"/>
                  </a:moveTo>
                  <a:lnTo>
                    <a:pt x="820" y="1637"/>
                  </a:lnTo>
                  <a:lnTo>
                    <a:pt x="693" y="1519"/>
                  </a:lnTo>
                  <a:lnTo>
                    <a:pt x="577" y="1404"/>
                  </a:lnTo>
                  <a:lnTo>
                    <a:pt x="472" y="1289"/>
                  </a:lnTo>
                  <a:lnTo>
                    <a:pt x="378" y="1177"/>
                  </a:lnTo>
                  <a:lnTo>
                    <a:pt x="297" y="1068"/>
                  </a:lnTo>
                  <a:lnTo>
                    <a:pt x="224" y="961"/>
                  </a:lnTo>
                  <a:lnTo>
                    <a:pt x="163" y="858"/>
                  </a:lnTo>
                  <a:lnTo>
                    <a:pt x="113" y="759"/>
                  </a:lnTo>
                  <a:lnTo>
                    <a:pt x="71" y="664"/>
                  </a:lnTo>
                  <a:lnTo>
                    <a:pt x="40" y="573"/>
                  </a:lnTo>
                  <a:lnTo>
                    <a:pt x="18" y="488"/>
                  </a:lnTo>
                  <a:lnTo>
                    <a:pt x="5" y="406"/>
                  </a:lnTo>
                  <a:lnTo>
                    <a:pt x="0" y="331"/>
                  </a:lnTo>
                  <a:lnTo>
                    <a:pt x="5" y="261"/>
                  </a:lnTo>
                  <a:lnTo>
                    <a:pt x="17" y="199"/>
                  </a:lnTo>
                  <a:lnTo>
                    <a:pt x="27" y="169"/>
                  </a:lnTo>
                  <a:lnTo>
                    <a:pt x="41" y="131"/>
                  </a:lnTo>
                  <a:lnTo>
                    <a:pt x="84" y="69"/>
                  </a:lnTo>
                  <a:lnTo>
                    <a:pt x="139" y="26"/>
                  </a:lnTo>
                  <a:lnTo>
                    <a:pt x="202" y="3"/>
                  </a:lnTo>
                  <a:lnTo>
                    <a:pt x="237" y="0"/>
                  </a:lnTo>
                  <a:lnTo>
                    <a:pt x="279" y="2"/>
                  </a:lnTo>
                  <a:lnTo>
                    <a:pt x="358" y="16"/>
                  </a:lnTo>
                  <a:lnTo>
                    <a:pt x="432" y="46"/>
                  </a:lnTo>
                  <a:lnTo>
                    <a:pt x="498" y="90"/>
                  </a:lnTo>
                  <a:lnTo>
                    <a:pt x="529" y="118"/>
                  </a:lnTo>
                  <a:lnTo>
                    <a:pt x="550" y="139"/>
                  </a:lnTo>
                  <a:lnTo>
                    <a:pt x="587" y="187"/>
                  </a:lnTo>
                  <a:lnTo>
                    <a:pt x="620" y="241"/>
                  </a:lnTo>
                  <a:lnTo>
                    <a:pt x="648" y="300"/>
                  </a:lnTo>
                  <a:lnTo>
                    <a:pt x="671" y="363"/>
                  </a:lnTo>
                  <a:lnTo>
                    <a:pt x="688" y="429"/>
                  </a:lnTo>
                  <a:lnTo>
                    <a:pt x="701" y="499"/>
                  </a:lnTo>
                  <a:lnTo>
                    <a:pt x="708" y="572"/>
                  </a:lnTo>
                  <a:lnTo>
                    <a:pt x="708" y="608"/>
                  </a:lnTo>
                  <a:lnTo>
                    <a:pt x="548" y="608"/>
                  </a:lnTo>
                  <a:lnTo>
                    <a:pt x="547" y="551"/>
                  </a:lnTo>
                  <a:lnTo>
                    <a:pt x="529" y="442"/>
                  </a:lnTo>
                  <a:lnTo>
                    <a:pt x="495" y="345"/>
                  </a:lnTo>
                  <a:lnTo>
                    <a:pt x="446" y="263"/>
                  </a:lnTo>
                  <a:lnTo>
                    <a:pt x="417" y="231"/>
                  </a:lnTo>
                  <a:lnTo>
                    <a:pt x="398" y="214"/>
                  </a:lnTo>
                  <a:lnTo>
                    <a:pt x="358" y="187"/>
                  </a:lnTo>
                  <a:lnTo>
                    <a:pt x="312" y="169"/>
                  </a:lnTo>
                  <a:lnTo>
                    <a:pt x="266" y="161"/>
                  </a:lnTo>
                  <a:lnTo>
                    <a:pt x="240" y="160"/>
                  </a:lnTo>
                  <a:lnTo>
                    <a:pt x="228" y="161"/>
                  </a:lnTo>
                  <a:lnTo>
                    <a:pt x="207" y="173"/>
                  </a:lnTo>
                  <a:lnTo>
                    <a:pt x="185" y="201"/>
                  </a:lnTo>
                  <a:lnTo>
                    <a:pt x="176" y="223"/>
                  </a:lnTo>
                  <a:lnTo>
                    <a:pt x="170" y="243"/>
                  </a:lnTo>
                  <a:lnTo>
                    <a:pt x="162" y="288"/>
                  </a:lnTo>
                  <a:lnTo>
                    <a:pt x="161" y="341"/>
                  </a:lnTo>
                  <a:lnTo>
                    <a:pt x="165" y="399"/>
                  </a:lnTo>
                  <a:lnTo>
                    <a:pt x="185" y="501"/>
                  </a:lnTo>
                  <a:lnTo>
                    <a:pt x="241" y="656"/>
                  </a:lnTo>
                  <a:lnTo>
                    <a:pt x="307" y="787"/>
                  </a:lnTo>
                  <a:lnTo>
                    <a:pt x="362" y="879"/>
                  </a:lnTo>
                  <a:lnTo>
                    <a:pt x="428" y="976"/>
                  </a:lnTo>
                  <a:lnTo>
                    <a:pt x="504" y="1079"/>
                  </a:lnTo>
                  <a:lnTo>
                    <a:pt x="591" y="1184"/>
                  </a:lnTo>
                  <a:lnTo>
                    <a:pt x="691" y="1291"/>
                  </a:lnTo>
                  <a:lnTo>
                    <a:pt x="801" y="1403"/>
                  </a:lnTo>
                  <a:lnTo>
                    <a:pt x="925" y="1518"/>
                  </a:lnTo>
                  <a:lnTo>
                    <a:pt x="993" y="1576"/>
                  </a:lnTo>
                  <a:lnTo>
                    <a:pt x="890" y="1697"/>
                  </a:lnTo>
                  <a:close/>
                </a:path>
              </a:pathLst>
            </a:custGeom>
            <a:solidFill>
              <a:srgbClr val="F4CC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15"/>
            <p:cNvSpPr>
              <a:spLocks/>
            </p:cNvSpPr>
            <p:nvPr/>
          </p:nvSpPr>
          <p:spPr bwMode="auto">
            <a:xfrm>
              <a:off x="6299201" y="2540001"/>
              <a:ext cx="393700" cy="673100"/>
            </a:xfrm>
            <a:custGeom>
              <a:avLst/>
              <a:gdLst>
                <a:gd name="T0" fmla="*/ 0 w 993"/>
                <a:gd name="T1" fmla="*/ 1576 h 1697"/>
                <a:gd name="T2" fmla="*/ 192 w 993"/>
                <a:gd name="T3" fmla="*/ 1403 h 1697"/>
                <a:gd name="T4" fmla="*/ 401 w 993"/>
                <a:gd name="T5" fmla="*/ 1184 h 1697"/>
                <a:gd name="T6" fmla="*/ 565 w 993"/>
                <a:gd name="T7" fmla="*/ 976 h 1697"/>
                <a:gd name="T8" fmla="*/ 685 w 993"/>
                <a:gd name="T9" fmla="*/ 787 h 1697"/>
                <a:gd name="T10" fmla="*/ 807 w 993"/>
                <a:gd name="T11" fmla="*/ 501 h 1697"/>
                <a:gd name="T12" fmla="*/ 832 w 993"/>
                <a:gd name="T13" fmla="*/ 341 h 1697"/>
                <a:gd name="T14" fmla="*/ 823 w 993"/>
                <a:gd name="T15" fmla="*/ 243 h 1697"/>
                <a:gd name="T16" fmla="*/ 807 w 993"/>
                <a:gd name="T17" fmla="*/ 201 h 1697"/>
                <a:gd name="T18" fmla="*/ 764 w 993"/>
                <a:gd name="T19" fmla="*/ 161 h 1697"/>
                <a:gd name="T20" fmla="*/ 727 w 993"/>
                <a:gd name="T21" fmla="*/ 161 h 1697"/>
                <a:gd name="T22" fmla="*/ 635 w 993"/>
                <a:gd name="T23" fmla="*/ 187 h 1697"/>
                <a:gd name="T24" fmla="*/ 575 w 993"/>
                <a:gd name="T25" fmla="*/ 231 h 1697"/>
                <a:gd name="T26" fmla="*/ 497 w 993"/>
                <a:gd name="T27" fmla="*/ 345 h 1697"/>
                <a:gd name="T28" fmla="*/ 446 w 993"/>
                <a:gd name="T29" fmla="*/ 551 h 1697"/>
                <a:gd name="T30" fmla="*/ 285 w 993"/>
                <a:gd name="T31" fmla="*/ 608 h 1697"/>
                <a:gd name="T32" fmla="*/ 291 w 993"/>
                <a:gd name="T33" fmla="*/ 499 h 1697"/>
                <a:gd name="T34" fmla="*/ 321 w 993"/>
                <a:gd name="T35" fmla="*/ 363 h 1697"/>
                <a:gd name="T36" fmla="*/ 373 w 993"/>
                <a:gd name="T37" fmla="*/ 241 h 1697"/>
                <a:gd name="T38" fmla="*/ 443 w 993"/>
                <a:gd name="T39" fmla="*/ 139 h 1697"/>
                <a:gd name="T40" fmla="*/ 495 w 993"/>
                <a:gd name="T41" fmla="*/ 90 h 1697"/>
                <a:gd name="T42" fmla="*/ 635 w 993"/>
                <a:gd name="T43" fmla="*/ 16 h 1697"/>
                <a:gd name="T44" fmla="*/ 755 w 993"/>
                <a:gd name="T45" fmla="*/ 0 h 1697"/>
                <a:gd name="T46" fmla="*/ 854 w 993"/>
                <a:gd name="T47" fmla="*/ 26 h 1697"/>
                <a:gd name="T48" fmla="*/ 951 w 993"/>
                <a:gd name="T49" fmla="*/ 131 h 1697"/>
                <a:gd name="T50" fmla="*/ 976 w 993"/>
                <a:gd name="T51" fmla="*/ 199 h 1697"/>
                <a:gd name="T52" fmla="*/ 993 w 993"/>
                <a:gd name="T53" fmla="*/ 331 h 1697"/>
                <a:gd name="T54" fmla="*/ 974 w 993"/>
                <a:gd name="T55" fmla="*/ 488 h 1697"/>
                <a:gd name="T56" fmla="*/ 921 w 993"/>
                <a:gd name="T57" fmla="*/ 664 h 1697"/>
                <a:gd name="T58" fmla="*/ 829 w 993"/>
                <a:gd name="T59" fmla="*/ 858 h 1697"/>
                <a:gd name="T60" fmla="*/ 696 w 993"/>
                <a:gd name="T61" fmla="*/ 1068 h 1697"/>
                <a:gd name="T62" fmla="*/ 521 w 993"/>
                <a:gd name="T63" fmla="*/ 1289 h 1697"/>
                <a:gd name="T64" fmla="*/ 300 w 993"/>
                <a:gd name="T65" fmla="*/ 1519 h 1697"/>
                <a:gd name="T66" fmla="*/ 102 w 993"/>
                <a:gd name="T67" fmla="*/ 1697 h 1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3" h="1697">
                  <a:moveTo>
                    <a:pt x="102" y="1697"/>
                  </a:moveTo>
                  <a:lnTo>
                    <a:pt x="0" y="1576"/>
                  </a:lnTo>
                  <a:lnTo>
                    <a:pt x="67" y="1518"/>
                  </a:lnTo>
                  <a:lnTo>
                    <a:pt x="192" y="1403"/>
                  </a:lnTo>
                  <a:lnTo>
                    <a:pt x="303" y="1291"/>
                  </a:lnTo>
                  <a:lnTo>
                    <a:pt x="401" y="1184"/>
                  </a:lnTo>
                  <a:lnTo>
                    <a:pt x="488" y="1079"/>
                  </a:lnTo>
                  <a:lnTo>
                    <a:pt x="565" y="976"/>
                  </a:lnTo>
                  <a:lnTo>
                    <a:pt x="631" y="879"/>
                  </a:lnTo>
                  <a:lnTo>
                    <a:pt x="685" y="787"/>
                  </a:lnTo>
                  <a:lnTo>
                    <a:pt x="751" y="656"/>
                  </a:lnTo>
                  <a:lnTo>
                    <a:pt x="807" y="501"/>
                  </a:lnTo>
                  <a:lnTo>
                    <a:pt x="828" y="399"/>
                  </a:lnTo>
                  <a:lnTo>
                    <a:pt x="832" y="341"/>
                  </a:lnTo>
                  <a:lnTo>
                    <a:pt x="830" y="288"/>
                  </a:lnTo>
                  <a:lnTo>
                    <a:pt x="823" y="243"/>
                  </a:lnTo>
                  <a:lnTo>
                    <a:pt x="816" y="223"/>
                  </a:lnTo>
                  <a:lnTo>
                    <a:pt x="807" y="201"/>
                  </a:lnTo>
                  <a:lnTo>
                    <a:pt x="785" y="173"/>
                  </a:lnTo>
                  <a:lnTo>
                    <a:pt x="764" y="161"/>
                  </a:lnTo>
                  <a:lnTo>
                    <a:pt x="753" y="160"/>
                  </a:lnTo>
                  <a:lnTo>
                    <a:pt x="727" y="161"/>
                  </a:lnTo>
                  <a:lnTo>
                    <a:pt x="679" y="169"/>
                  </a:lnTo>
                  <a:lnTo>
                    <a:pt x="635" y="187"/>
                  </a:lnTo>
                  <a:lnTo>
                    <a:pt x="595" y="214"/>
                  </a:lnTo>
                  <a:lnTo>
                    <a:pt x="575" y="231"/>
                  </a:lnTo>
                  <a:lnTo>
                    <a:pt x="547" y="263"/>
                  </a:lnTo>
                  <a:lnTo>
                    <a:pt x="497" y="345"/>
                  </a:lnTo>
                  <a:lnTo>
                    <a:pt x="464" y="442"/>
                  </a:lnTo>
                  <a:lnTo>
                    <a:pt x="446" y="551"/>
                  </a:lnTo>
                  <a:lnTo>
                    <a:pt x="444" y="608"/>
                  </a:lnTo>
                  <a:lnTo>
                    <a:pt x="285" y="608"/>
                  </a:lnTo>
                  <a:lnTo>
                    <a:pt x="285" y="572"/>
                  </a:lnTo>
                  <a:lnTo>
                    <a:pt x="291" y="499"/>
                  </a:lnTo>
                  <a:lnTo>
                    <a:pt x="304" y="429"/>
                  </a:lnTo>
                  <a:lnTo>
                    <a:pt x="321" y="363"/>
                  </a:lnTo>
                  <a:lnTo>
                    <a:pt x="344" y="300"/>
                  </a:lnTo>
                  <a:lnTo>
                    <a:pt x="373" y="241"/>
                  </a:lnTo>
                  <a:lnTo>
                    <a:pt x="405" y="187"/>
                  </a:lnTo>
                  <a:lnTo>
                    <a:pt x="443" y="139"/>
                  </a:lnTo>
                  <a:lnTo>
                    <a:pt x="464" y="118"/>
                  </a:lnTo>
                  <a:lnTo>
                    <a:pt x="495" y="90"/>
                  </a:lnTo>
                  <a:lnTo>
                    <a:pt x="561" y="46"/>
                  </a:lnTo>
                  <a:lnTo>
                    <a:pt x="635" y="16"/>
                  </a:lnTo>
                  <a:lnTo>
                    <a:pt x="714" y="2"/>
                  </a:lnTo>
                  <a:lnTo>
                    <a:pt x="755" y="0"/>
                  </a:lnTo>
                  <a:lnTo>
                    <a:pt x="790" y="3"/>
                  </a:lnTo>
                  <a:lnTo>
                    <a:pt x="854" y="26"/>
                  </a:lnTo>
                  <a:lnTo>
                    <a:pt x="908" y="69"/>
                  </a:lnTo>
                  <a:lnTo>
                    <a:pt x="951" y="131"/>
                  </a:lnTo>
                  <a:lnTo>
                    <a:pt x="965" y="169"/>
                  </a:lnTo>
                  <a:lnTo>
                    <a:pt x="976" y="199"/>
                  </a:lnTo>
                  <a:lnTo>
                    <a:pt x="987" y="261"/>
                  </a:lnTo>
                  <a:lnTo>
                    <a:pt x="993" y="331"/>
                  </a:lnTo>
                  <a:lnTo>
                    <a:pt x="987" y="406"/>
                  </a:lnTo>
                  <a:lnTo>
                    <a:pt x="974" y="488"/>
                  </a:lnTo>
                  <a:lnTo>
                    <a:pt x="952" y="573"/>
                  </a:lnTo>
                  <a:lnTo>
                    <a:pt x="921" y="664"/>
                  </a:lnTo>
                  <a:lnTo>
                    <a:pt x="880" y="759"/>
                  </a:lnTo>
                  <a:lnTo>
                    <a:pt x="829" y="858"/>
                  </a:lnTo>
                  <a:lnTo>
                    <a:pt x="768" y="961"/>
                  </a:lnTo>
                  <a:lnTo>
                    <a:pt x="696" y="1068"/>
                  </a:lnTo>
                  <a:lnTo>
                    <a:pt x="614" y="1177"/>
                  </a:lnTo>
                  <a:lnTo>
                    <a:pt x="521" y="1289"/>
                  </a:lnTo>
                  <a:lnTo>
                    <a:pt x="416" y="1404"/>
                  </a:lnTo>
                  <a:lnTo>
                    <a:pt x="300" y="1519"/>
                  </a:lnTo>
                  <a:lnTo>
                    <a:pt x="172" y="1637"/>
                  </a:lnTo>
                  <a:lnTo>
                    <a:pt x="102" y="1697"/>
                  </a:lnTo>
                  <a:close/>
                </a:path>
              </a:pathLst>
            </a:custGeom>
            <a:solidFill>
              <a:srgbClr val="F4CC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16"/>
            <p:cNvSpPr>
              <a:spLocks/>
            </p:cNvSpPr>
            <p:nvPr/>
          </p:nvSpPr>
          <p:spPr bwMode="auto">
            <a:xfrm>
              <a:off x="5976938" y="3219451"/>
              <a:ext cx="268288" cy="331788"/>
            </a:xfrm>
            <a:custGeom>
              <a:avLst/>
              <a:gdLst>
                <a:gd name="T0" fmla="*/ 578 w 673"/>
                <a:gd name="T1" fmla="*/ 417 h 834"/>
                <a:gd name="T2" fmla="*/ 579 w 673"/>
                <a:gd name="T3" fmla="*/ 473 h 834"/>
                <a:gd name="T4" fmla="*/ 591 w 673"/>
                <a:gd name="T5" fmla="*/ 582 h 834"/>
                <a:gd name="T6" fmla="*/ 616 w 673"/>
                <a:gd name="T7" fmla="*/ 687 h 834"/>
                <a:gd name="T8" fmla="*/ 651 w 673"/>
                <a:gd name="T9" fmla="*/ 787 h 834"/>
                <a:gd name="T10" fmla="*/ 673 w 673"/>
                <a:gd name="T11" fmla="*/ 834 h 834"/>
                <a:gd name="T12" fmla="*/ 0 w 673"/>
                <a:gd name="T13" fmla="*/ 834 h 834"/>
                <a:gd name="T14" fmla="*/ 22 w 673"/>
                <a:gd name="T15" fmla="*/ 787 h 834"/>
                <a:gd name="T16" fmla="*/ 57 w 673"/>
                <a:gd name="T17" fmla="*/ 687 h 834"/>
                <a:gd name="T18" fmla="*/ 82 w 673"/>
                <a:gd name="T19" fmla="*/ 582 h 834"/>
                <a:gd name="T20" fmla="*/ 93 w 673"/>
                <a:gd name="T21" fmla="*/ 473 h 834"/>
                <a:gd name="T22" fmla="*/ 95 w 673"/>
                <a:gd name="T23" fmla="*/ 417 h 834"/>
                <a:gd name="T24" fmla="*/ 93 w 673"/>
                <a:gd name="T25" fmla="*/ 361 h 834"/>
                <a:gd name="T26" fmla="*/ 82 w 673"/>
                <a:gd name="T27" fmla="*/ 253 h 834"/>
                <a:gd name="T28" fmla="*/ 57 w 673"/>
                <a:gd name="T29" fmla="*/ 148 h 834"/>
                <a:gd name="T30" fmla="*/ 22 w 673"/>
                <a:gd name="T31" fmla="*/ 48 h 834"/>
                <a:gd name="T32" fmla="*/ 0 w 673"/>
                <a:gd name="T33" fmla="*/ 0 h 834"/>
                <a:gd name="T34" fmla="*/ 673 w 673"/>
                <a:gd name="T35" fmla="*/ 0 h 834"/>
                <a:gd name="T36" fmla="*/ 651 w 673"/>
                <a:gd name="T37" fmla="*/ 48 h 834"/>
                <a:gd name="T38" fmla="*/ 616 w 673"/>
                <a:gd name="T39" fmla="*/ 148 h 834"/>
                <a:gd name="T40" fmla="*/ 591 w 673"/>
                <a:gd name="T41" fmla="*/ 253 h 834"/>
                <a:gd name="T42" fmla="*/ 579 w 673"/>
                <a:gd name="T43" fmla="*/ 361 h 834"/>
                <a:gd name="T44" fmla="*/ 578 w 673"/>
                <a:gd name="T45" fmla="*/ 417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3" h="834">
                  <a:moveTo>
                    <a:pt x="578" y="417"/>
                  </a:moveTo>
                  <a:lnTo>
                    <a:pt x="579" y="473"/>
                  </a:lnTo>
                  <a:lnTo>
                    <a:pt x="591" y="582"/>
                  </a:lnTo>
                  <a:lnTo>
                    <a:pt x="616" y="687"/>
                  </a:lnTo>
                  <a:lnTo>
                    <a:pt x="651" y="787"/>
                  </a:lnTo>
                  <a:lnTo>
                    <a:pt x="673" y="834"/>
                  </a:lnTo>
                  <a:lnTo>
                    <a:pt x="0" y="834"/>
                  </a:lnTo>
                  <a:lnTo>
                    <a:pt x="22" y="787"/>
                  </a:lnTo>
                  <a:lnTo>
                    <a:pt x="57" y="687"/>
                  </a:lnTo>
                  <a:lnTo>
                    <a:pt x="82" y="582"/>
                  </a:lnTo>
                  <a:lnTo>
                    <a:pt x="93" y="473"/>
                  </a:lnTo>
                  <a:lnTo>
                    <a:pt x="95" y="417"/>
                  </a:lnTo>
                  <a:lnTo>
                    <a:pt x="93" y="361"/>
                  </a:lnTo>
                  <a:lnTo>
                    <a:pt x="82" y="253"/>
                  </a:lnTo>
                  <a:lnTo>
                    <a:pt x="57" y="148"/>
                  </a:lnTo>
                  <a:lnTo>
                    <a:pt x="22" y="48"/>
                  </a:lnTo>
                  <a:lnTo>
                    <a:pt x="0" y="0"/>
                  </a:lnTo>
                  <a:lnTo>
                    <a:pt x="673" y="0"/>
                  </a:lnTo>
                  <a:lnTo>
                    <a:pt x="651" y="48"/>
                  </a:lnTo>
                  <a:lnTo>
                    <a:pt x="616" y="148"/>
                  </a:lnTo>
                  <a:lnTo>
                    <a:pt x="591" y="253"/>
                  </a:lnTo>
                  <a:lnTo>
                    <a:pt x="579" y="361"/>
                  </a:lnTo>
                  <a:lnTo>
                    <a:pt x="578" y="417"/>
                  </a:lnTo>
                  <a:close/>
                </a:path>
              </a:pathLst>
            </a:custGeom>
            <a:solidFill>
              <a:srgbClr val="E1A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17"/>
            <p:cNvSpPr>
              <a:spLocks/>
            </p:cNvSpPr>
            <p:nvPr/>
          </p:nvSpPr>
          <p:spPr bwMode="auto">
            <a:xfrm>
              <a:off x="5708690" y="2616201"/>
              <a:ext cx="824429" cy="660400"/>
            </a:xfrm>
            <a:custGeom>
              <a:avLst/>
              <a:gdLst>
                <a:gd name="T0" fmla="*/ 0 w 1831"/>
                <a:gd name="T1" fmla="*/ 0 h 1663"/>
                <a:gd name="T2" fmla="*/ 0 w 1831"/>
                <a:gd name="T3" fmla="*/ 748 h 1663"/>
                <a:gd name="T4" fmla="*/ 1 w 1831"/>
                <a:gd name="T5" fmla="*/ 794 h 1663"/>
                <a:gd name="T6" fmla="*/ 10 w 1831"/>
                <a:gd name="T7" fmla="*/ 886 h 1663"/>
                <a:gd name="T8" fmla="*/ 28 w 1831"/>
                <a:gd name="T9" fmla="*/ 976 h 1663"/>
                <a:gd name="T10" fmla="*/ 55 w 1831"/>
                <a:gd name="T11" fmla="*/ 1063 h 1663"/>
                <a:gd name="T12" fmla="*/ 89 w 1831"/>
                <a:gd name="T13" fmla="*/ 1144 h 1663"/>
                <a:gd name="T14" fmla="*/ 132 w 1831"/>
                <a:gd name="T15" fmla="*/ 1222 h 1663"/>
                <a:gd name="T16" fmla="*/ 181 w 1831"/>
                <a:gd name="T17" fmla="*/ 1296 h 1663"/>
                <a:gd name="T18" fmla="*/ 237 w 1831"/>
                <a:gd name="T19" fmla="*/ 1363 h 1663"/>
                <a:gd name="T20" fmla="*/ 299 w 1831"/>
                <a:gd name="T21" fmla="*/ 1425 h 1663"/>
                <a:gd name="T22" fmla="*/ 368 w 1831"/>
                <a:gd name="T23" fmla="*/ 1481 h 1663"/>
                <a:gd name="T24" fmla="*/ 440 w 1831"/>
                <a:gd name="T25" fmla="*/ 1530 h 1663"/>
                <a:gd name="T26" fmla="*/ 518 w 1831"/>
                <a:gd name="T27" fmla="*/ 1573 h 1663"/>
                <a:gd name="T28" fmla="*/ 600 w 1831"/>
                <a:gd name="T29" fmla="*/ 1608 h 1663"/>
                <a:gd name="T30" fmla="*/ 686 w 1831"/>
                <a:gd name="T31" fmla="*/ 1634 h 1663"/>
                <a:gd name="T32" fmla="*/ 776 w 1831"/>
                <a:gd name="T33" fmla="*/ 1652 h 1663"/>
                <a:gd name="T34" fmla="*/ 868 w 1831"/>
                <a:gd name="T35" fmla="*/ 1663 h 1663"/>
                <a:gd name="T36" fmla="*/ 916 w 1831"/>
                <a:gd name="T37" fmla="*/ 1663 h 1663"/>
                <a:gd name="T38" fmla="*/ 963 w 1831"/>
                <a:gd name="T39" fmla="*/ 1663 h 1663"/>
                <a:gd name="T40" fmla="*/ 1055 w 1831"/>
                <a:gd name="T41" fmla="*/ 1652 h 1663"/>
                <a:gd name="T42" fmla="*/ 1144 w 1831"/>
                <a:gd name="T43" fmla="*/ 1634 h 1663"/>
                <a:gd name="T44" fmla="*/ 1231 w 1831"/>
                <a:gd name="T45" fmla="*/ 1608 h 1663"/>
                <a:gd name="T46" fmla="*/ 1312 w 1831"/>
                <a:gd name="T47" fmla="*/ 1573 h 1663"/>
                <a:gd name="T48" fmla="*/ 1390 w 1831"/>
                <a:gd name="T49" fmla="*/ 1530 h 1663"/>
                <a:gd name="T50" fmla="*/ 1463 w 1831"/>
                <a:gd name="T51" fmla="*/ 1481 h 1663"/>
                <a:gd name="T52" fmla="*/ 1532 w 1831"/>
                <a:gd name="T53" fmla="*/ 1425 h 1663"/>
                <a:gd name="T54" fmla="*/ 1594 w 1831"/>
                <a:gd name="T55" fmla="*/ 1363 h 1663"/>
                <a:gd name="T56" fmla="*/ 1649 w 1831"/>
                <a:gd name="T57" fmla="*/ 1296 h 1663"/>
                <a:gd name="T58" fmla="*/ 1699 w 1831"/>
                <a:gd name="T59" fmla="*/ 1222 h 1663"/>
                <a:gd name="T60" fmla="*/ 1742 w 1831"/>
                <a:gd name="T61" fmla="*/ 1144 h 1663"/>
                <a:gd name="T62" fmla="*/ 1777 w 1831"/>
                <a:gd name="T63" fmla="*/ 1063 h 1663"/>
                <a:gd name="T64" fmla="*/ 1802 w 1831"/>
                <a:gd name="T65" fmla="*/ 976 h 1663"/>
                <a:gd name="T66" fmla="*/ 1821 w 1831"/>
                <a:gd name="T67" fmla="*/ 886 h 1663"/>
                <a:gd name="T68" fmla="*/ 1831 w 1831"/>
                <a:gd name="T69" fmla="*/ 794 h 1663"/>
                <a:gd name="T70" fmla="*/ 1831 w 1831"/>
                <a:gd name="T71" fmla="*/ 748 h 1663"/>
                <a:gd name="T72" fmla="*/ 1831 w 1831"/>
                <a:gd name="T73" fmla="*/ 0 h 1663"/>
                <a:gd name="T74" fmla="*/ 0 w 1831"/>
                <a:gd name="T75" fmla="*/ 0 h 1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31" h="1663">
                  <a:moveTo>
                    <a:pt x="0" y="0"/>
                  </a:moveTo>
                  <a:lnTo>
                    <a:pt x="0" y="748"/>
                  </a:lnTo>
                  <a:lnTo>
                    <a:pt x="1" y="794"/>
                  </a:lnTo>
                  <a:lnTo>
                    <a:pt x="10" y="886"/>
                  </a:lnTo>
                  <a:lnTo>
                    <a:pt x="28" y="976"/>
                  </a:lnTo>
                  <a:lnTo>
                    <a:pt x="55" y="1063"/>
                  </a:lnTo>
                  <a:lnTo>
                    <a:pt x="89" y="1144"/>
                  </a:lnTo>
                  <a:lnTo>
                    <a:pt x="132" y="1222"/>
                  </a:lnTo>
                  <a:lnTo>
                    <a:pt x="181" y="1296"/>
                  </a:lnTo>
                  <a:lnTo>
                    <a:pt x="237" y="1363"/>
                  </a:lnTo>
                  <a:lnTo>
                    <a:pt x="299" y="1425"/>
                  </a:lnTo>
                  <a:lnTo>
                    <a:pt x="368" y="1481"/>
                  </a:lnTo>
                  <a:lnTo>
                    <a:pt x="440" y="1530"/>
                  </a:lnTo>
                  <a:lnTo>
                    <a:pt x="518" y="1573"/>
                  </a:lnTo>
                  <a:lnTo>
                    <a:pt x="600" y="1608"/>
                  </a:lnTo>
                  <a:lnTo>
                    <a:pt x="686" y="1634"/>
                  </a:lnTo>
                  <a:lnTo>
                    <a:pt x="776" y="1652"/>
                  </a:lnTo>
                  <a:lnTo>
                    <a:pt x="868" y="1663"/>
                  </a:lnTo>
                  <a:lnTo>
                    <a:pt x="916" y="1663"/>
                  </a:lnTo>
                  <a:lnTo>
                    <a:pt x="963" y="1663"/>
                  </a:lnTo>
                  <a:lnTo>
                    <a:pt x="1055" y="1652"/>
                  </a:lnTo>
                  <a:lnTo>
                    <a:pt x="1144" y="1634"/>
                  </a:lnTo>
                  <a:lnTo>
                    <a:pt x="1231" y="1608"/>
                  </a:lnTo>
                  <a:lnTo>
                    <a:pt x="1312" y="1573"/>
                  </a:lnTo>
                  <a:lnTo>
                    <a:pt x="1390" y="1530"/>
                  </a:lnTo>
                  <a:lnTo>
                    <a:pt x="1463" y="1481"/>
                  </a:lnTo>
                  <a:lnTo>
                    <a:pt x="1532" y="1425"/>
                  </a:lnTo>
                  <a:lnTo>
                    <a:pt x="1594" y="1363"/>
                  </a:lnTo>
                  <a:lnTo>
                    <a:pt x="1649" y="1296"/>
                  </a:lnTo>
                  <a:lnTo>
                    <a:pt x="1699" y="1222"/>
                  </a:lnTo>
                  <a:lnTo>
                    <a:pt x="1742" y="1144"/>
                  </a:lnTo>
                  <a:lnTo>
                    <a:pt x="1777" y="1063"/>
                  </a:lnTo>
                  <a:lnTo>
                    <a:pt x="1802" y="976"/>
                  </a:lnTo>
                  <a:lnTo>
                    <a:pt x="1821" y="886"/>
                  </a:lnTo>
                  <a:lnTo>
                    <a:pt x="1831" y="794"/>
                  </a:lnTo>
                  <a:lnTo>
                    <a:pt x="1831" y="748"/>
                  </a:lnTo>
                  <a:lnTo>
                    <a:pt x="1831" y="0"/>
                  </a:lnTo>
                  <a:lnTo>
                    <a:pt x="0" y="0"/>
                  </a:lnTo>
                  <a:close/>
                </a:path>
              </a:pathLst>
            </a:custGeom>
            <a:solidFill>
              <a:srgbClr val="F4CC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altLang="zh-TW" sz="1400" b="1" dirty="0"/>
            </a:p>
            <a:p>
              <a:pPr algn="ctr"/>
              <a:endParaRPr lang="en-US" altLang="zh-TW" sz="1400" b="1" dirty="0"/>
            </a:p>
            <a:p>
              <a:pPr algn="ctr"/>
              <a:r>
                <a:rPr lang="zh-TW" altLang="en-US" sz="1600" b="1" dirty="0"/>
                <a:t>預測結果報告</a:t>
              </a:r>
              <a:endParaRPr lang="en-US" altLang="zh-TW" sz="1600" b="1" dirty="0"/>
            </a:p>
            <a:p>
              <a:pPr algn="ctr"/>
              <a:endParaRPr lang="en-US" sz="2400" b="1" dirty="0"/>
            </a:p>
          </p:txBody>
        </p:sp>
        <p:sp>
          <p:nvSpPr>
            <p:cNvPr id="78" name="Freeform 118"/>
            <p:cNvSpPr>
              <a:spLocks/>
            </p:cNvSpPr>
            <p:nvPr/>
          </p:nvSpPr>
          <p:spPr bwMode="auto">
            <a:xfrm>
              <a:off x="5908676" y="3495676"/>
              <a:ext cx="404813" cy="203200"/>
            </a:xfrm>
            <a:custGeom>
              <a:avLst/>
              <a:gdLst>
                <a:gd name="T0" fmla="*/ 1020 w 1020"/>
                <a:gd name="T1" fmla="*/ 510 h 510"/>
                <a:gd name="T2" fmla="*/ 1019 w 1020"/>
                <a:gd name="T3" fmla="*/ 459 h 510"/>
                <a:gd name="T4" fmla="*/ 998 w 1020"/>
                <a:gd name="T5" fmla="*/ 359 h 510"/>
                <a:gd name="T6" fmla="*/ 959 w 1020"/>
                <a:gd name="T7" fmla="*/ 267 h 510"/>
                <a:gd name="T8" fmla="*/ 905 w 1020"/>
                <a:gd name="T9" fmla="*/ 185 h 510"/>
                <a:gd name="T10" fmla="*/ 835 w 1020"/>
                <a:gd name="T11" fmla="*/ 116 h 510"/>
                <a:gd name="T12" fmla="*/ 753 w 1020"/>
                <a:gd name="T13" fmla="*/ 61 h 510"/>
                <a:gd name="T14" fmla="*/ 663 w 1020"/>
                <a:gd name="T15" fmla="*/ 22 h 510"/>
                <a:gd name="T16" fmla="*/ 563 w 1020"/>
                <a:gd name="T17" fmla="*/ 2 h 510"/>
                <a:gd name="T18" fmla="*/ 511 w 1020"/>
                <a:gd name="T19" fmla="*/ 0 h 510"/>
                <a:gd name="T20" fmla="*/ 458 w 1020"/>
                <a:gd name="T21" fmla="*/ 2 h 510"/>
                <a:gd name="T22" fmla="*/ 358 w 1020"/>
                <a:gd name="T23" fmla="*/ 22 h 510"/>
                <a:gd name="T24" fmla="*/ 267 w 1020"/>
                <a:gd name="T25" fmla="*/ 61 h 510"/>
                <a:gd name="T26" fmla="*/ 186 w 1020"/>
                <a:gd name="T27" fmla="*/ 116 h 510"/>
                <a:gd name="T28" fmla="*/ 116 w 1020"/>
                <a:gd name="T29" fmla="*/ 185 h 510"/>
                <a:gd name="T30" fmla="*/ 61 w 1020"/>
                <a:gd name="T31" fmla="*/ 267 h 510"/>
                <a:gd name="T32" fmla="*/ 22 w 1020"/>
                <a:gd name="T33" fmla="*/ 359 h 510"/>
                <a:gd name="T34" fmla="*/ 2 w 1020"/>
                <a:gd name="T35" fmla="*/ 459 h 510"/>
                <a:gd name="T36" fmla="*/ 0 w 1020"/>
                <a:gd name="T37" fmla="*/ 510 h 510"/>
                <a:gd name="T38" fmla="*/ 1020 w 1020"/>
                <a:gd name="T39"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0" h="510">
                  <a:moveTo>
                    <a:pt x="1020" y="510"/>
                  </a:moveTo>
                  <a:lnTo>
                    <a:pt x="1019" y="459"/>
                  </a:lnTo>
                  <a:lnTo>
                    <a:pt x="998" y="359"/>
                  </a:lnTo>
                  <a:lnTo>
                    <a:pt x="959" y="267"/>
                  </a:lnTo>
                  <a:lnTo>
                    <a:pt x="905" y="185"/>
                  </a:lnTo>
                  <a:lnTo>
                    <a:pt x="835" y="116"/>
                  </a:lnTo>
                  <a:lnTo>
                    <a:pt x="753" y="61"/>
                  </a:lnTo>
                  <a:lnTo>
                    <a:pt x="663" y="22"/>
                  </a:lnTo>
                  <a:lnTo>
                    <a:pt x="563" y="2"/>
                  </a:lnTo>
                  <a:lnTo>
                    <a:pt x="511" y="0"/>
                  </a:lnTo>
                  <a:lnTo>
                    <a:pt x="458" y="2"/>
                  </a:lnTo>
                  <a:lnTo>
                    <a:pt x="358" y="22"/>
                  </a:lnTo>
                  <a:lnTo>
                    <a:pt x="267" y="61"/>
                  </a:lnTo>
                  <a:lnTo>
                    <a:pt x="186" y="116"/>
                  </a:lnTo>
                  <a:lnTo>
                    <a:pt x="116" y="185"/>
                  </a:lnTo>
                  <a:lnTo>
                    <a:pt x="61" y="267"/>
                  </a:lnTo>
                  <a:lnTo>
                    <a:pt x="22" y="359"/>
                  </a:lnTo>
                  <a:lnTo>
                    <a:pt x="2" y="459"/>
                  </a:lnTo>
                  <a:lnTo>
                    <a:pt x="0" y="510"/>
                  </a:lnTo>
                  <a:lnTo>
                    <a:pt x="1020" y="510"/>
                  </a:lnTo>
                  <a:close/>
                </a:path>
              </a:pathLst>
            </a:custGeom>
            <a:solidFill>
              <a:srgbClr val="E1A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19"/>
            <p:cNvSpPr>
              <a:spLocks noChangeArrowheads="1"/>
            </p:cNvSpPr>
            <p:nvPr/>
          </p:nvSpPr>
          <p:spPr bwMode="auto">
            <a:xfrm>
              <a:off x="5718176" y="3978276"/>
              <a:ext cx="785813" cy="101600"/>
            </a:xfrm>
            <a:prstGeom prst="rect">
              <a:avLst/>
            </a:prstGeom>
            <a:solidFill>
              <a:srgbClr val="C68F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20"/>
            <p:cNvSpPr>
              <a:spLocks noChangeArrowheads="1"/>
            </p:cNvSpPr>
            <p:nvPr/>
          </p:nvSpPr>
          <p:spPr bwMode="auto">
            <a:xfrm>
              <a:off x="5802313" y="3678238"/>
              <a:ext cx="617538" cy="300038"/>
            </a:xfrm>
            <a:prstGeom prst="rect">
              <a:avLst/>
            </a:prstGeom>
            <a:solidFill>
              <a:srgbClr val="F4CC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21"/>
            <p:cNvSpPr>
              <a:spLocks/>
            </p:cNvSpPr>
            <p:nvPr/>
          </p:nvSpPr>
          <p:spPr bwMode="auto">
            <a:xfrm>
              <a:off x="5908676" y="3733801"/>
              <a:ext cx="404813" cy="188913"/>
            </a:xfrm>
            <a:custGeom>
              <a:avLst/>
              <a:gdLst>
                <a:gd name="T0" fmla="*/ 919 w 1020"/>
                <a:gd name="T1" fmla="*/ 473 h 473"/>
                <a:gd name="T2" fmla="*/ 101 w 1020"/>
                <a:gd name="T3" fmla="*/ 473 h 473"/>
                <a:gd name="T4" fmla="*/ 100 w 1020"/>
                <a:gd name="T5" fmla="*/ 452 h 473"/>
                <a:gd name="T6" fmla="*/ 84 w 1020"/>
                <a:gd name="T7" fmla="*/ 416 h 473"/>
                <a:gd name="T8" fmla="*/ 57 w 1020"/>
                <a:gd name="T9" fmla="*/ 389 h 473"/>
                <a:gd name="T10" fmla="*/ 21 w 1020"/>
                <a:gd name="T11" fmla="*/ 373 h 473"/>
                <a:gd name="T12" fmla="*/ 0 w 1020"/>
                <a:gd name="T13" fmla="*/ 372 h 473"/>
                <a:gd name="T14" fmla="*/ 0 w 1020"/>
                <a:gd name="T15" fmla="*/ 101 h 473"/>
                <a:gd name="T16" fmla="*/ 21 w 1020"/>
                <a:gd name="T17" fmla="*/ 98 h 473"/>
                <a:gd name="T18" fmla="*/ 57 w 1020"/>
                <a:gd name="T19" fmla="*/ 84 h 473"/>
                <a:gd name="T20" fmla="*/ 84 w 1020"/>
                <a:gd name="T21" fmla="*/ 56 h 473"/>
                <a:gd name="T22" fmla="*/ 100 w 1020"/>
                <a:gd name="T23" fmla="*/ 19 h 473"/>
                <a:gd name="T24" fmla="*/ 101 w 1020"/>
                <a:gd name="T25" fmla="*/ 0 h 473"/>
                <a:gd name="T26" fmla="*/ 919 w 1020"/>
                <a:gd name="T27" fmla="*/ 0 h 473"/>
                <a:gd name="T28" fmla="*/ 920 w 1020"/>
                <a:gd name="T29" fmla="*/ 19 h 473"/>
                <a:gd name="T30" fmla="*/ 936 w 1020"/>
                <a:gd name="T31" fmla="*/ 56 h 473"/>
                <a:gd name="T32" fmla="*/ 963 w 1020"/>
                <a:gd name="T33" fmla="*/ 84 h 473"/>
                <a:gd name="T34" fmla="*/ 1000 w 1020"/>
                <a:gd name="T35" fmla="*/ 98 h 473"/>
                <a:gd name="T36" fmla="*/ 1020 w 1020"/>
                <a:gd name="T37" fmla="*/ 101 h 473"/>
                <a:gd name="T38" fmla="*/ 1020 w 1020"/>
                <a:gd name="T39" fmla="*/ 236 h 473"/>
                <a:gd name="T40" fmla="*/ 1020 w 1020"/>
                <a:gd name="T41" fmla="*/ 372 h 473"/>
                <a:gd name="T42" fmla="*/ 1000 w 1020"/>
                <a:gd name="T43" fmla="*/ 373 h 473"/>
                <a:gd name="T44" fmla="*/ 963 w 1020"/>
                <a:gd name="T45" fmla="*/ 389 h 473"/>
                <a:gd name="T46" fmla="*/ 936 w 1020"/>
                <a:gd name="T47" fmla="*/ 416 h 473"/>
                <a:gd name="T48" fmla="*/ 920 w 1020"/>
                <a:gd name="T49" fmla="*/ 452 h 473"/>
                <a:gd name="T50" fmla="*/ 919 w 1020"/>
                <a:gd name="T5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0" h="473">
                  <a:moveTo>
                    <a:pt x="919" y="473"/>
                  </a:moveTo>
                  <a:lnTo>
                    <a:pt x="101" y="473"/>
                  </a:lnTo>
                  <a:lnTo>
                    <a:pt x="100" y="452"/>
                  </a:lnTo>
                  <a:lnTo>
                    <a:pt x="84" y="416"/>
                  </a:lnTo>
                  <a:lnTo>
                    <a:pt x="57" y="389"/>
                  </a:lnTo>
                  <a:lnTo>
                    <a:pt x="21" y="373"/>
                  </a:lnTo>
                  <a:lnTo>
                    <a:pt x="0" y="372"/>
                  </a:lnTo>
                  <a:lnTo>
                    <a:pt x="0" y="101"/>
                  </a:lnTo>
                  <a:lnTo>
                    <a:pt x="21" y="98"/>
                  </a:lnTo>
                  <a:lnTo>
                    <a:pt x="57" y="84"/>
                  </a:lnTo>
                  <a:lnTo>
                    <a:pt x="84" y="56"/>
                  </a:lnTo>
                  <a:lnTo>
                    <a:pt x="100" y="19"/>
                  </a:lnTo>
                  <a:lnTo>
                    <a:pt x="101" y="0"/>
                  </a:lnTo>
                  <a:lnTo>
                    <a:pt x="919" y="0"/>
                  </a:lnTo>
                  <a:lnTo>
                    <a:pt x="920" y="19"/>
                  </a:lnTo>
                  <a:lnTo>
                    <a:pt x="936" y="56"/>
                  </a:lnTo>
                  <a:lnTo>
                    <a:pt x="963" y="84"/>
                  </a:lnTo>
                  <a:lnTo>
                    <a:pt x="1000" y="98"/>
                  </a:lnTo>
                  <a:lnTo>
                    <a:pt x="1020" y="101"/>
                  </a:lnTo>
                  <a:lnTo>
                    <a:pt x="1020" y="236"/>
                  </a:lnTo>
                  <a:lnTo>
                    <a:pt x="1020" y="372"/>
                  </a:lnTo>
                  <a:lnTo>
                    <a:pt x="1000" y="373"/>
                  </a:lnTo>
                  <a:lnTo>
                    <a:pt x="963" y="389"/>
                  </a:lnTo>
                  <a:lnTo>
                    <a:pt x="936" y="416"/>
                  </a:lnTo>
                  <a:lnTo>
                    <a:pt x="920" y="452"/>
                  </a:lnTo>
                  <a:lnTo>
                    <a:pt x="919" y="473"/>
                  </a:lnTo>
                  <a:close/>
                </a:path>
              </a:pathLst>
            </a:custGeom>
            <a:solidFill>
              <a:srgbClr val="C68F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p:nvGrpSpPr>
        <p:grpSpPr>
          <a:xfrm>
            <a:off x="849763" y="2059941"/>
            <a:ext cx="9732393" cy="3920885"/>
            <a:chOff x="1136304" y="2507063"/>
            <a:chExt cx="8954688" cy="2988861"/>
          </a:xfrm>
        </p:grpSpPr>
        <p:grpSp>
          <p:nvGrpSpPr>
            <p:cNvPr id="72" name="Group 71"/>
            <p:cNvGrpSpPr/>
            <p:nvPr/>
          </p:nvGrpSpPr>
          <p:grpSpPr>
            <a:xfrm>
              <a:off x="1136304" y="2507063"/>
              <a:ext cx="8919722" cy="2988861"/>
              <a:chOff x="2487055" y="2928227"/>
              <a:chExt cx="8106523" cy="2277336"/>
            </a:xfrm>
          </p:grpSpPr>
          <p:sp>
            <p:nvSpPr>
              <p:cNvPr id="69" name="Freeform 68"/>
              <p:cNvSpPr/>
              <p:nvPr/>
            </p:nvSpPr>
            <p:spPr>
              <a:xfrm>
                <a:off x="4328750" y="3050669"/>
                <a:ext cx="99302" cy="2079339"/>
              </a:xfrm>
              <a:custGeom>
                <a:avLst/>
                <a:gdLst>
                  <a:gd name="connsiteX0" fmla="*/ 71718 w 144084"/>
                  <a:gd name="connsiteY0" fmla="*/ 0 h 2407617"/>
                  <a:gd name="connsiteX1" fmla="*/ 90900 w 144084"/>
                  <a:gd name="connsiteY1" fmla="*/ 153532 h 2407617"/>
                  <a:gd name="connsiteX2" fmla="*/ 144084 w 144084"/>
                  <a:gd name="connsiteY2" fmla="*/ 1203809 h 2407617"/>
                  <a:gd name="connsiteX3" fmla="*/ 90900 w 144084"/>
                  <a:gd name="connsiteY3" fmla="*/ 2254086 h 2407617"/>
                  <a:gd name="connsiteX4" fmla="*/ 71718 w 144084"/>
                  <a:gd name="connsiteY4" fmla="*/ 2407617 h 2407617"/>
                  <a:gd name="connsiteX5" fmla="*/ 60256 w 144084"/>
                  <a:gd name="connsiteY5" fmla="*/ 2318734 h 2407617"/>
                  <a:gd name="connsiteX6" fmla="*/ 0 w 144084"/>
                  <a:gd name="connsiteY6" fmla="*/ 1203808 h 2407617"/>
                  <a:gd name="connsiteX7" fmla="*/ 60256 w 144084"/>
                  <a:gd name="connsiteY7" fmla="*/ 88882 h 2407617"/>
                  <a:gd name="connsiteX8" fmla="*/ 71718 w 144084"/>
                  <a:gd name="connsiteY8" fmla="*/ 0 h 24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84" h="2407617">
                    <a:moveTo>
                      <a:pt x="71718" y="0"/>
                    </a:moveTo>
                    <a:lnTo>
                      <a:pt x="90900" y="153532"/>
                    </a:lnTo>
                    <a:cubicBezTo>
                      <a:pt x="125228" y="478735"/>
                      <a:pt x="144084" y="833045"/>
                      <a:pt x="144084" y="1203809"/>
                    </a:cubicBezTo>
                    <a:cubicBezTo>
                      <a:pt x="144084" y="1574573"/>
                      <a:pt x="125228" y="1928883"/>
                      <a:pt x="90900" y="2254086"/>
                    </a:cubicBezTo>
                    <a:lnTo>
                      <a:pt x="71718" y="2407617"/>
                    </a:lnTo>
                    <a:lnTo>
                      <a:pt x="60256" y="2318734"/>
                    </a:lnTo>
                    <a:cubicBezTo>
                      <a:pt x="21456" y="1976051"/>
                      <a:pt x="0" y="1599289"/>
                      <a:pt x="0" y="1203808"/>
                    </a:cubicBezTo>
                    <a:cubicBezTo>
                      <a:pt x="0" y="808327"/>
                      <a:pt x="21456" y="431566"/>
                      <a:pt x="60256" y="88882"/>
                    </a:cubicBezTo>
                    <a:lnTo>
                      <a:pt x="71718" y="0"/>
                    </a:lnTo>
                    <a:close/>
                  </a:path>
                </a:pathLst>
              </a:cu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Freeform 69"/>
              <p:cNvSpPr/>
              <p:nvPr/>
            </p:nvSpPr>
            <p:spPr>
              <a:xfrm>
                <a:off x="6052895" y="3289971"/>
                <a:ext cx="97497" cy="1712219"/>
              </a:xfrm>
              <a:custGeom>
                <a:avLst/>
                <a:gdLst>
                  <a:gd name="connsiteX0" fmla="*/ 71718 w 144084"/>
                  <a:gd name="connsiteY0" fmla="*/ 0 h 2407617"/>
                  <a:gd name="connsiteX1" fmla="*/ 90900 w 144084"/>
                  <a:gd name="connsiteY1" fmla="*/ 153532 h 2407617"/>
                  <a:gd name="connsiteX2" fmla="*/ 144084 w 144084"/>
                  <a:gd name="connsiteY2" fmla="*/ 1203809 h 2407617"/>
                  <a:gd name="connsiteX3" fmla="*/ 90900 w 144084"/>
                  <a:gd name="connsiteY3" fmla="*/ 2254086 h 2407617"/>
                  <a:gd name="connsiteX4" fmla="*/ 71718 w 144084"/>
                  <a:gd name="connsiteY4" fmla="*/ 2407617 h 2407617"/>
                  <a:gd name="connsiteX5" fmla="*/ 60256 w 144084"/>
                  <a:gd name="connsiteY5" fmla="*/ 2318734 h 2407617"/>
                  <a:gd name="connsiteX6" fmla="*/ 0 w 144084"/>
                  <a:gd name="connsiteY6" fmla="*/ 1203808 h 2407617"/>
                  <a:gd name="connsiteX7" fmla="*/ 60256 w 144084"/>
                  <a:gd name="connsiteY7" fmla="*/ 88882 h 2407617"/>
                  <a:gd name="connsiteX8" fmla="*/ 71718 w 144084"/>
                  <a:gd name="connsiteY8" fmla="*/ 0 h 24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84" h="2407617">
                    <a:moveTo>
                      <a:pt x="71718" y="0"/>
                    </a:moveTo>
                    <a:lnTo>
                      <a:pt x="90900" y="153532"/>
                    </a:lnTo>
                    <a:cubicBezTo>
                      <a:pt x="125228" y="478735"/>
                      <a:pt x="144084" y="833045"/>
                      <a:pt x="144084" y="1203809"/>
                    </a:cubicBezTo>
                    <a:cubicBezTo>
                      <a:pt x="144084" y="1574573"/>
                      <a:pt x="125228" y="1928883"/>
                      <a:pt x="90900" y="2254086"/>
                    </a:cubicBezTo>
                    <a:lnTo>
                      <a:pt x="71718" y="2407617"/>
                    </a:lnTo>
                    <a:lnTo>
                      <a:pt x="60256" y="2318734"/>
                    </a:lnTo>
                    <a:cubicBezTo>
                      <a:pt x="21456" y="1976051"/>
                      <a:pt x="0" y="1599289"/>
                      <a:pt x="0" y="1203808"/>
                    </a:cubicBezTo>
                    <a:cubicBezTo>
                      <a:pt x="0" y="808327"/>
                      <a:pt x="21456" y="431566"/>
                      <a:pt x="60256" y="88882"/>
                    </a:cubicBezTo>
                    <a:lnTo>
                      <a:pt x="71718" y="0"/>
                    </a:lnTo>
                    <a:close/>
                  </a:path>
                </a:pathLst>
              </a:custGeom>
              <a:solidFill>
                <a:schemeClr val="accent3">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Freeform 70"/>
              <p:cNvSpPr/>
              <p:nvPr/>
            </p:nvSpPr>
            <p:spPr>
              <a:xfrm>
                <a:off x="7598256" y="3427232"/>
                <a:ext cx="55812" cy="1455657"/>
              </a:xfrm>
              <a:custGeom>
                <a:avLst/>
                <a:gdLst>
                  <a:gd name="connsiteX0" fmla="*/ 71718 w 144084"/>
                  <a:gd name="connsiteY0" fmla="*/ 0 h 2407617"/>
                  <a:gd name="connsiteX1" fmla="*/ 90900 w 144084"/>
                  <a:gd name="connsiteY1" fmla="*/ 153532 h 2407617"/>
                  <a:gd name="connsiteX2" fmla="*/ 144084 w 144084"/>
                  <a:gd name="connsiteY2" fmla="*/ 1203809 h 2407617"/>
                  <a:gd name="connsiteX3" fmla="*/ 90900 w 144084"/>
                  <a:gd name="connsiteY3" fmla="*/ 2254086 h 2407617"/>
                  <a:gd name="connsiteX4" fmla="*/ 71718 w 144084"/>
                  <a:gd name="connsiteY4" fmla="*/ 2407617 h 2407617"/>
                  <a:gd name="connsiteX5" fmla="*/ 60256 w 144084"/>
                  <a:gd name="connsiteY5" fmla="*/ 2318734 h 2407617"/>
                  <a:gd name="connsiteX6" fmla="*/ 0 w 144084"/>
                  <a:gd name="connsiteY6" fmla="*/ 1203808 h 2407617"/>
                  <a:gd name="connsiteX7" fmla="*/ 60256 w 144084"/>
                  <a:gd name="connsiteY7" fmla="*/ 88882 h 2407617"/>
                  <a:gd name="connsiteX8" fmla="*/ 71718 w 144084"/>
                  <a:gd name="connsiteY8" fmla="*/ 0 h 24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84" h="2407617">
                    <a:moveTo>
                      <a:pt x="71718" y="0"/>
                    </a:moveTo>
                    <a:lnTo>
                      <a:pt x="90900" y="153532"/>
                    </a:lnTo>
                    <a:cubicBezTo>
                      <a:pt x="125228" y="478735"/>
                      <a:pt x="144084" y="833045"/>
                      <a:pt x="144084" y="1203809"/>
                    </a:cubicBezTo>
                    <a:cubicBezTo>
                      <a:pt x="144084" y="1574573"/>
                      <a:pt x="125228" y="1928883"/>
                      <a:pt x="90900" y="2254086"/>
                    </a:cubicBezTo>
                    <a:lnTo>
                      <a:pt x="71718" y="2407617"/>
                    </a:lnTo>
                    <a:lnTo>
                      <a:pt x="60256" y="2318734"/>
                    </a:lnTo>
                    <a:cubicBezTo>
                      <a:pt x="21456" y="1976051"/>
                      <a:pt x="0" y="1599289"/>
                      <a:pt x="0" y="1203808"/>
                    </a:cubicBezTo>
                    <a:cubicBezTo>
                      <a:pt x="0" y="808327"/>
                      <a:pt x="21456" y="431566"/>
                      <a:pt x="60256" y="88882"/>
                    </a:cubicBezTo>
                    <a:lnTo>
                      <a:pt x="71718" y="0"/>
                    </a:lnTo>
                    <a:close/>
                  </a:path>
                </a:pathLst>
              </a:custGeom>
              <a:solidFill>
                <a:schemeClr val="accent4">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Pentagon 62"/>
              <p:cNvSpPr/>
              <p:nvPr/>
            </p:nvSpPr>
            <p:spPr>
              <a:xfrm>
                <a:off x="3580599" y="3884537"/>
                <a:ext cx="853456" cy="29404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entagon 63"/>
              <p:cNvSpPr/>
              <p:nvPr/>
            </p:nvSpPr>
            <p:spPr>
              <a:xfrm>
                <a:off x="5316035" y="3860303"/>
                <a:ext cx="821114" cy="28980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entagon 64"/>
              <p:cNvSpPr/>
              <p:nvPr/>
            </p:nvSpPr>
            <p:spPr>
              <a:xfrm>
                <a:off x="6850970" y="3857583"/>
                <a:ext cx="830890" cy="30651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entagon 65"/>
              <p:cNvSpPr/>
              <p:nvPr/>
            </p:nvSpPr>
            <p:spPr>
              <a:xfrm>
                <a:off x="9904185" y="3881962"/>
                <a:ext cx="689393" cy="268145"/>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2487055" y="2979440"/>
                <a:ext cx="137541" cy="2226123"/>
              </a:xfrm>
              <a:custGeom>
                <a:avLst/>
                <a:gdLst>
                  <a:gd name="connsiteX0" fmla="*/ 71718 w 144084"/>
                  <a:gd name="connsiteY0" fmla="*/ 0 h 2407617"/>
                  <a:gd name="connsiteX1" fmla="*/ 90900 w 144084"/>
                  <a:gd name="connsiteY1" fmla="*/ 153532 h 2407617"/>
                  <a:gd name="connsiteX2" fmla="*/ 144084 w 144084"/>
                  <a:gd name="connsiteY2" fmla="*/ 1203809 h 2407617"/>
                  <a:gd name="connsiteX3" fmla="*/ 90900 w 144084"/>
                  <a:gd name="connsiteY3" fmla="*/ 2254086 h 2407617"/>
                  <a:gd name="connsiteX4" fmla="*/ 71718 w 144084"/>
                  <a:gd name="connsiteY4" fmla="*/ 2407617 h 2407617"/>
                  <a:gd name="connsiteX5" fmla="*/ 60256 w 144084"/>
                  <a:gd name="connsiteY5" fmla="*/ 2318734 h 2407617"/>
                  <a:gd name="connsiteX6" fmla="*/ 0 w 144084"/>
                  <a:gd name="connsiteY6" fmla="*/ 1203808 h 2407617"/>
                  <a:gd name="connsiteX7" fmla="*/ 60256 w 144084"/>
                  <a:gd name="connsiteY7" fmla="*/ 88882 h 2407617"/>
                  <a:gd name="connsiteX8" fmla="*/ 71718 w 144084"/>
                  <a:gd name="connsiteY8" fmla="*/ 0 h 24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84" h="2407617">
                    <a:moveTo>
                      <a:pt x="71718" y="0"/>
                    </a:moveTo>
                    <a:lnTo>
                      <a:pt x="90900" y="153532"/>
                    </a:lnTo>
                    <a:cubicBezTo>
                      <a:pt x="125228" y="478735"/>
                      <a:pt x="144084" y="833045"/>
                      <a:pt x="144084" y="1203809"/>
                    </a:cubicBezTo>
                    <a:cubicBezTo>
                      <a:pt x="144084" y="1574573"/>
                      <a:pt x="125228" y="1928883"/>
                      <a:pt x="90900" y="2254086"/>
                    </a:cubicBezTo>
                    <a:lnTo>
                      <a:pt x="71718" y="2407617"/>
                    </a:lnTo>
                    <a:lnTo>
                      <a:pt x="60256" y="2318734"/>
                    </a:lnTo>
                    <a:cubicBezTo>
                      <a:pt x="21456" y="1976051"/>
                      <a:pt x="0" y="1599289"/>
                      <a:pt x="0" y="1203808"/>
                    </a:cubicBezTo>
                    <a:cubicBezTo>
                      <a:pt x="0" y="808327"/>
                      <a:pt x="21456" y="431566"/>
                      <a:pt x="60256" y="88882"/>
                    </a:cubicBezTo>
                    <a:lnTo>
                      <a:pt x="71718" y="0"/>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58"/>
              <p:cNvSpPr/>
              <p:nvPr/>
            </p:nvSpPr>
            <p:spPr>
              <a:xfrm rot="5400000">
                <a:off x="1968175" y="3529133"/>
                <a:ext cx="2276710" cy="1074898"/>
              </a:xfrm>
              <a:custGeom>
                <a:avLst/>
                <a:gdLst>
                  <a:gd name="connsiteX0" fmla="*/ 0 w 2422532"/>
                  <a:gd name="connsiteY0" fmla="*/ 1031331 h 1031331"/>
                  <a:gd name="connsiteX1" fmla="*/ 72672 w 2422532"/>
                  <a:gd name="connsiteY1" fmla="*/ 63695 h 1031331"/>
                  <a:gd name="connsiteX2" fmla="*/ 96342 w 2422532"/>
                  <a:gd name="connsiteY2" fmla="*/ 60256 h 1031331"/>
                  <a:gd name="connsiteX3" fmla="*/ 1211268 w 2422532"/>
                  <a:gd name="connsiteY3" fmla="*/ 0 h 1031331"/>
                  <a:gd name="connsiteX4" fmla="*/ 2326194 w 2422532"/>
                  <a:gd name="connsiteY4" fmla="*/ 60256 h 1031331"/>
                  <a:gd name="connsiteX5" fmla="*/ 2349860 w 2422532"/>
                  <a:gd name="connsiteY5" fmla="*/ 63694 h 1031331"/>
                  <a:gd name="connsiteX6" fmla="*/ 2422532 w 2422532"/>
                  <a:gd name="connsiteY6" fmla="*/ 1031331 h 1031331"/>
                  <a:gd name="connsiteX7" fmla="*/ 2261543 w 2422532"/>
                  <a:gd name="connsiteY7" fmla="*/ 1011218 h 1031331"/>
                  <a:gd name="connsiteX8" fmla="*/ 1211266 w 2422532"/>
                  <a:gd name="connsiteY8" fmla="*/ 958033 h 1031331"/>
                  <a:gd name="connsiteX9" fmla="*/ 160989 w 2422532"/>
                  <a:gd name="connsiteY9" fmla="*/ 1011218 h 1031331"/>
                  <a:gd name="connsiteX10" fmla="*/ 0 w 2422532"/>
                  <a:gd name="connsiteY10" fmla="*/ 1031331 h 103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2532" h="1031331">
                    <a:moveTo>
                      <a:pt x="0" y="1031331"/>
                    </a:moveTo>
                    <a:lnTo>
                      <a:pt x="72672" y="63695"/>
                    </a:lnTo>
                    <a:lnTo>
                      <a:pt x="96342" y="60256"/>
                    </a:lnTo>
                    <a:cubicBezTo>
                      <a:pt x="439025" y="21456"/>
                      <a:pt x="815787" y="0"/>
                      <a:pt x="1211268" y="0"/>
                    </a:cubicBezTo>
                    <a:cubicBezTo>
                      <a:pt x="1606749" y="0"/>
                      <a:pt x="1983510" y="21456"/>
                      <a:pt x="2326194" y="60256"/>
                    </a:cubicBezTo>
                    <a:lnTo>
                      <a:pt x="2349860" y="63694"/>
                    </a:lnTo>
                    <a:lnTo>
                      <a:pt x="2422532" y="1031331"/>
                    </a:lnTo>
                    <a:lnTo>
                      <a:pt x="2261543" y="1011218"/>
                    </a:lnTo>
                    <a:cubicBezTo>
                      <a:pt x="1936340" y="976890"/>
                      <a:pt x="1582030" y="958033"/>
                      <a:pt x="1211266" y="958033"/>
                    </a:cubicBezTo>
                    <a:cubicBezTo>
                      <a:pt x="840502" y="958033"/>
                      <a:pt x="486192" y="976890"/>
                      <a:pt x="160989" y="1011218"/>
                    </a:cubicBezTo>
                    <a:lnTo>
                      <a:pt x="0" y="1031331"/>
                    </a:lnTo>
                    <a:close/>
                  </a:path>
                </a:pathLst>
              </a:cu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59"/>
              <p:cNvSpPr/>
              <p:nvPr/>
            </p:nvSpPr>
            <p:spPr>
              <a:xfrm rot="5400000">
                <a:off x="3869083" y="3632024"/>
                <a:ext cx="1979509" cy="911532"/>
              </a:xfrm>
              <a:custGeom>
                <a:avLst/>
                <a:gdLst>
                  <a:gd name="connsiteX0" fmla="*/ 0 w 2130217"/>
                  <a:gd name="connsiteY0" fmla="*/ 1074898 h 1074898"/>
                  <a:gd name="connsiteX1" fmla="*/ 77137 w 2130217"/>
                  <a:gd name="connsiteY1" fmla="*/ 47817 h 1074898"/>
                  <a:gd name="connsiteX2" fmla="*/ 213347 w 2130217"/>
                  <a:gd name="connsiteY2" fmla="*/ 34472 h 1074898"/>
                  <a:gd name="connsiteX3" fmla="*/ 1065111 w 2130217"/>
                  <a:gd name="connsiteY3" fmla="*/ 0 h 1074898"/>
                  <a:gd name="connsiteX4" fmla="*/ 1916875 w 2130217"/>
                  <a:gd name="connsiteY4" fmla="*/ 34472 h 1074898"/>
                  <a:gd name="connsiteX5" fmla="*/ 2053081 w 2130217"/>
                  <a:gd name="connsiteY5" fmla="*/ 47817 h 1074898"/>
                  <a:gd name="connsiteX6" fmla="*/ 2130217 w 2130217"/>
                  <a:gd name="connsiteY6" fmla="*/ 1074898 h 1074898"/>
                  <a:gd name="connsiteX7" fmla="*/ 2115386 w 2130217"/>
                  <a:gd name="connsiteY7" fmla="*/ 1073045 h 1074898"/>
                  <a:gd name="connsiteX8" fmla="*/ 1065109 w 2130217"/>
                  <a:gd name="connsiteY8" fmla="*/ 1019860 h 1074898"/>
                  <a:gd name="connsiteX9" fmla="*/ 14832 w 2130217"/>
                  <a:gd name="connsiteY9" fmla="*/ 1073045 h 1074898"/>
                  <a:gd name="connsiteX10" fmla="*/ 0 w 2130217"/>
                  <a:gd name="connsiteY10" fmla="*/ 1074898 h 107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217" h="1074898">
                    <a:moveTo>
                      <a:pt x="0" y="1074898"/>
                    </a:moveTo>
                    <a:lnTo>
                      <a:pt x="77137" y="47817"/>
                    </a:lnTo>
                    <a:lnTo>
                      <a:pt x="213347" y="34472"/>
                    </a:lnTo>
                    <a:cubicBezTo>
                      <a:pt x="482419" y="12069"/>
                      <a:pt x="768500" y="0"/>
                      <a:pt x="1065111" y="0"/>
                    </a:cubicBezTo>
                    <a:cubicBezTo>
                      <a:pt x="1361722" y="0"/>
                      <a:pt x="1647802" y="12069"/>
                      <a:pt x="1916875" y="34472"/>
                    </a:cubicBezTo>
                    <a:lnTo>
                      <a:pt x="2053081" y="47817"/>
                    </a:lnTo>
                    <a:lnTo>
                      <a:pt x="2130217" y="1074898"/>
                    </a:lnTo>
                    <a:lnTo>
                      <a:pt x="2115386" y="1073045"/>
                    </a:lnTo>
                    <a:cubicBezTo>
                      <a:pt x="1790183" y="1038717"/>
                      <a:pt x="1435873" y="1019860"/>
                      <a:pt x="1065109" y="1019860"/>
                    </a:cubicBezTo>
                    <a:cubicBezTo>
                      <a:pt x="694345" y="1019860"/>
                      <a:pt x="340035" y="1038717"/>
                      <a:pt x="14832" y="1073045"/>
                    </a:cubicBezTo>
                    <a:lnTo>
                      <a:pt x="0" y="1074898"/>
                    </a:ln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Freeform 60"/>
              <p:cNvSpPr/>
              <p:nvPr/>
            </p:nvSpPr>
            <p:spPr>
              <a:xfrm rot="5400000">
                <a:off x="5791663" y="3633675"/>
                <a:ext cx="1642580" cy="955173"/>
              </a:xfrm>
              <a:custGeom>
                <a:avLst/>
                <a:gdLst>
                  <a:gd name="connsiteX0" fmla="*/ 0 w 1829310"/>
                  <a:gd name="connsiteY0" fmla="*/ 1050642 h 1050642"/>
                  <a:gd name="connsiteX1" fmla="*/ 76386 w 1829310"/>
                  <a:gd name="connsiteY1" fmla="*/ 33543 h 1050642"/>
                  <a:gd name="connsiteX2" fmla="*/ 337395 w 1829310"/>
                  <a:gd name="connsiteY2" fmla="*/ 15578 h 1050642"/>
                  <a:gd name="connsiteX3" fmla="*/ 914657 w 1829310"/>
                  <a:gd name="connsiteY3" fmla="*/ 0 h 1050642"/>
                  <a:gd name="connsiteX4" fmla="*/ 1491919 w 1829310"/>
                  <a:gd name="connsiteY4" fmla="*/ 15578 h 1050642"/>
                  <a:gd name="connsiteX5" fmla="*/ 1752923 w 1829310"/>
                  <a:gd name="connsiteY5" fmla="*/ 33543 h 1050642"/>
                  <a:gd name="connsiteX6" fmla="*/ 1829310 w 1829310"/>
                  <a:gd name="connsiteY6" fmla="*/ 1050642 h 1050642"/>
                  <a:gd name="connsiteX7" fmla="*/ 1630495 w 1829310"/>
                  <a:gd name="connsiteY7" fmla="*/ 1033376 h 1050642"/>
                  <a:gd name="connsiteX8" fmla="*/ 914655 w 1829310"/>
                  <a:gd name="connsiteY8" fmla="*/ 1009236 h 1050642"/>
                  <a:gd name="connsiteX9" fmla="*/ 198815 w 1829310"/>
                  <a:gd name="connsiteY9" fmla="*/ 1033376 h 1050642"/>
                  <a:gd name="connsiteX10" fmla="*/ 0 w 1829310"/>
                  <a:gd name="connsiteY10" fmla="*/ 1050642 h 105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9310" h="1050642">
                    <a:moveTo>
                      <a:pt x="0" y="1050642"/>
                    </a:moveTo>
                    <a:lnTo>
                      <a:pt x="76386" y="33543"/>
                    </a:lnTo>
                    <a:lnTo>
                      <a:pt x="337395" y="15578"/>
                    </a:lnTo>
                    <a:cubicBezTo>
                      <a:pt x="523855" y="5364"/>
                      <a:pt x="716916" y="0"/>
                      <a:pt x="914657" y="0"/>
                    </a:cubicBezTo>
                    <a:cubicBezTo>
                      <a:pt x="1112397" y="0"/>
                      <a:pt x="1305458" y="5364"/>
                      <a:pt x="1491919" y="15578"/>
                    </a:cubicBezTo>
                    <a:lnTo>
                      <a:pt x="1752923" y="33543"/>
                    </a:lnTo>
                    <a:lnTo>
                      <a:pt x="1829310" y="1050642"/>
                    </a:lnTo>
                    <a:lnTo>
                      <a:pt x="1630495" y="1033376"/>
                    </a:lnTo>
                    <a:cubicBezTo>
                      <a:pt x="1401694" y="1017617"/>
                      <a:pt x="1161831" y="1009236"/>
                      <a:pt x="914655" y="1009236"/>
                    </a:cubicBezTo>
                    <a:cubicBezTo>
                      <a:pt x="667479" y="1009236"/>
                      <a:pt x="427616" y="1017617"/>
                      <a:pt x="198815" y="1033376"/>
                    </a:cubicBezTo>
                    <a:lnTo>
                      <a:pt x="0" y="1050642"/>
                    </a:lnTo>
                    <a:close/>
                  </a:path>
                </a:pathLst>
              </a:cu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61"/>
              <p:cNvSpPr/>
              <p:nvPr/>
            </p:nvSpPr>
            <p:spPr>
              <a:xfrm rot="5400000">
                <a:off x="7372584" y="3688876"/>
                <a:ext cx="1419484" cy="871564"/>
              </a:xfrm>
              <a:custGeom>
                <a:avLst/>
                <a:gdLst>
                  <a:gd name="connsiteX0" fmla="*/ 0 w 1530095"/>
                  <a:gd name="connsiteY0" fmla="*/ 1048272 h 1048272"/>
                  <a:gd name="connsiteX1" fmla="*/ 76985 w 1530095"/>
                  <a:gd name="connsiteY1" fmla="*/ 23205 h 1048272"/>
                  <a:gd name="connsiteX2" fmla="*/ 187788 w 1530095"/>
                  <a:gd name="connsiteY2" fmla="*/ 15578 h 1048272"/>
                  <a:gd name="connsiteX3" fmla="*/ 765050 w 1530095"/>
                  <a:gd name="connsiteY3" fmla="*/ 0 h 1048272"/>
                  <a:gd name="connsiteX4" fmla="*/ 1342312 w 1530095"/>
                  <a:gd name="connsiteY4" fmla="*/ 15578 h 1048272"/>
                  <a:gd name="connsiteX5" fmla="*/ 1453110 w 1530095"/>
                  <a:gd name="connsiteY5" fmla="*/ 23204 h 1048272"/>
                  <a:gd name="connsiteX6" fmla="*/ 1530095 w 1530095"/>
                  <a:gd name="connsiteY6" fmla="*/ 1048272 h 1048272"/>
                  <a:gd name="connsiteX7" fmla="*/ 1480888 w 1530095"/>
                  <a:gd name="connsiteY7" fmla="*/ 1043998 h 1048272"/>
                  <a:gd name="connsiteX8" fmla="*/ 765048 w 1530095"/>
                  <a:gd name="connsiteY8" fmla="*/ 1019858 h 1048272"/>
                  <a:gd name="connsiteX9" fmla="*/ 49208 w 1530095"/>
                  <a:gd name="connsiteY9" fmla="*/ 1043998 h 1048272"/>
                  <a:gd name="connsiteX10" fmla="*/ 0 w 1530095"/>
                  <a:gd name="connsiteY10" fmla="*/ 1048272 h 104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0095" h="1048272">
                    <a:moveTo>
                      <a:pt x="0" y="1048272"/>
                    </a:moveTo>
                    <a:lnTo>
                      <a:pt x="76985" y="23205"/>
                    </a:lnTo>
                    <a:lnTo>
                      <a:pt x="187788" y="15578"/>
                    </a:lnTo>
                    <a:cubicBezTo>
                      <a:pt x="374248" y="5364"/>
                      <a:pt x="567309" y="0"/>
                      <a:pt x="765050" y="0"/>
                    </a:cubicBezTo>
                    <a:cubicBezTo>
                      <a:pt x="962790" y="0"/>
                      <a:pt x="1155851" y="5364"/>
                      <a:pt x="1342312" y="15578"/>
                    </a:cubicBezTo>
                    <a:lnTo>
                      <a:pt x="1453110" y="23204"/>
                    </a:lnTo>
                    <a:lnTo>
                      <a:pt x="1530095" y="1048272"/>
                    </a:lnTo>
                    <a:lnTo>
                      <a:pt x="1480888" y="1043998"/>
                    </a:lnTo>
                    <a:cubicBezTo>
                      <a:pt x="1252087" y="1028239"/>
                      <a:pt x="1012224" y="1019858"/>
                      <a:pt x="765048" y="1019858"/>
                    </a:cubicBezTo>
                    <a:cubicBezTo>
                      <a:pt x="517872" y="1019858"/>
                      <a:pt x="278009" y="1028239"/>
                      <a:pt x="49208" y="1043998"/>
                    </a:cubicBezTo>
                    <a:lnTo>
                      <a:pt x="0" y="1048272"/>
                    </a:lnTo>
                    <a:close/>
                  </a:path>
                </a:pathLst>
              </a:cu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3" name="TextBox 82"/>
            <p:cNvSpPr txBox="1"/>
            <p:nvPr/>
          </p:nvSpPr>
          <p:spPr>
            <a:xfrm>
              <a:off x="1476905" y="3758781"/>
              <a:ext cx="1584348" cy="351924"/>
            </a:xfrm>
            <a:prstGeom prst="rect">
              <a:avLst/>
            </a:prstGeom>
            <a:noFill/>
          </p:spPr>
          <p:txBody>
            <a:bodyPr wrap="none" rtlCol="0" anchor="ctr">
              <a:spAutoFit/>
            </a:bodyPr>
            <a:lstStyle/>
            <a:p>
              <a:r>
                <a:rPr lang="en-US" sz="2400" b="1" dirty="0">
                  <a:solidFill>
                    <a:schemeClr val="bg1"/>
                  </a:solidFill>
                </a:rPr>
                <a:t>1. </a:t>
              </a:r>
              <a:r>
                <a:rPr lang="zh-TW" altLang="en-US" sz="2400" b="1" dirty="0">
                  <a:solidFill>
                    <a:schemeClr val="bg1"/>
                  </a:solidFill>
                </a:rPr>
                <a:t>特徵選取</a:t>
              </a:r>
              <a:endParaRPr lang="en-US" sz="2400" b="1" dirty="0">
                <a:solidFill>
                  <a:schemeClr val="bg1"/>
                </a:solidFill>
              </a:endParaRPr>
            </a:p>
          </p:txBody>
        </p:sp>
        <p:sp>
          <p:nvSpPr>
            <p:cNvPr id="84" name="TextBox 83"/>
            <p:cNvSpPr txBox="1"/>
            <p:nvPr/>
          </p:nvSpPr>
          <p:spPr>
            <a:xfrm>
              <a:off x="3266339" y="3765282"/>
              <a:ext cx="1687776" cy="351924"/>
            </a:xfrm>
            <a:prstGeom prst="rect">
              <a:avLst/>
            </a:prstGeom>
            <a:noFill/>
          </p:spPr>
          <p:txBody>
            <a:bodyPr wrap="square" rtlCol="0" anchor="ctr">
              <a:spAutoFit/>
            </a:bodyPr>
            <a:lstStyle/>
            <a:p>
              <a:r>
                <a:rPr lang="en-US" sz="2400" b="1" dirty="0">
                  <a:solidFill>
                    <a:schemeClr val="bg1"/>
                  </a:solidFill>
                </a:rPr>
                <a:t>2. </a:t>
              </a:r>
              <a:r>
                <a:rPr lang="zh-TW" altLang="en-US" sz="2400" b="1" dirty="0">
                  <a:solidFill>
                    <a:schemeClr val="bg1"/>
                  </a:solidFill>
                </a:rPr>
                <a:t>資料清理</a:t>
              </a:r>
              <a:endParaRPr lang="en-US" sz="2400" b="1" dirty="0">
                <a:solidFill>
                  <a:schemeClr val="bg1"/>
                </a:solidFill>
              </a:endParaRPr>
            </a:p>
          </p:txBody>
        </p:sp>
        <p:sp>
          <p:nvSpPr>
            <p:cNvPr id="85" name="TextBox 84"/>
            <p:cNvSpPr txBox="1"/>
            <p:nvPr/>
          </p:nvSpPr>
          <p:spPr>
            <a:xfrm>
              <a:off x="5225418" y="3748299"/>
              <a:ext cx="1482533" cy="351924"/>
            </a:xfrm>
            <a:prstGeom prst="rect">
              <a:avLst/>
            </a:prstGeom>
            <a:noFill/>
          </p:spPr>
          <p:txBody>
            <a:bodyPr wrap="square" rtlCol="0" anchor="ctr">
              <a:spAutoFit/>
            </a:bodyPr>
            <a:lstStyle/>
            <a:p>
              <a:endParaRPr lang="en-US" sz="2400" b="1" dirty="0">
                <a:solidFill>
                  <a:schemeClr val="bg1"/>
                </a:solidFill>
              </a:endParaRPr>
            </a:p>
          </p:txBody>
        </p:sp>
        <p:sp>
          <p:nvSpPr>
            <p:cNvPr id="86" name="TextBox 85"/>
            <p:cNvSpPr txBox="1"/>
            <p:nvPr/>
          </p:nvSpPr>
          <p:spPr>
            <a:xfrm>
              <a:off x="8479632" y="3734147"/>
              <a:ext cx="1611360" cy="351924"/>
            </a:xfrm>
            <a:prstGeom prst="rect">
              <a:avLst/>
            </a:prstGeom>
            <a:noFill/>
          </p:spPr>
          <p:txBody>
            <a:bodyPr wrap="square" rtlCol="0" anchor="ctr">
              <a:spAutoFit/>
            </a:bodyPr>
            <a:lstStyle/>
            <a:p>
              <a:r>
                <a:rPr lang="en-US" sz="2400" b="1" dirty="0">
                  <a:solidFill>
                    <a:schemeClr val="bg1"/>
                  </a:solidFill>
                </a:rPr>
                <a:t>5. </a:t>
              </a:r>
              <a:r>
                <a:rPr lang="zh-TW" altLang="en-US" sz="2400" b="1" dirty="0">
                  <a:solidFill>
                    <a:schemeClr val="bg1"/>
                  </a:solidFill>
                </a:rPr>
                <a:t>資料採礦</a:t>
              </a:r>
              <a:r>
                <a:rPr lang="en-US" sz="2400" b="1" dirty="0">
                  <a:solidFill>
                    <a:schemeClr val="bg1"/>
                  </a:solidFill>
                </a:rPr>
                <a:t> </a:t>
              </a:r>
            </a:p>
          </p:txBody>
        </p:sp>
      </p:grpSp>
      <p:sp>
        <p:nvSpPr>
          <p:cNvPr id="109" name="Freeform 70">
            <a:extLst>
              <a:ext uri="{FF2B5EF4-FFF2-40B4-BE49-F238E27FC236}">
                <a16:creationId xmlns:a16="http://schemas.microsoft.com/office/drawing/2014/main" xmlns="" id="{69CE1AD0-B7DB-42D9-B995-FC1C76322BAD}"/>
              </a:ext>
            </a:extLst>
          </p:cNvPr>
          <p:cNvSpPr/>
          <p:nvPr/>
        </p:nvSpPr>
        <p:spPr>
          <a:xfrm>
            <a:off x="8899775" y="3049508"/>
            <a:ext cx="45719" cy="2076959"/>
          </a:xfrm>
          <a:custGeom>
            <a:avLst/>
            <a:gdLst>
              <a:gd name="connsiteX0" fmla="*/ 71718 w 144084"/>
              <a:gd name="connsiteY0" fmla="*/ 0 h 2407617"/>
              <a:gd name="connsiteX1" fmla="*/ 90900 w 144084"/>
              <a:gd name="connsiteY1" fmla="*/ 153532 h 2407617"/>
              <a:gd name="connsiteX2" fmla="*/ 144084 w 144084"/>
              <a:gd name="connsiteY2" fmla="*/ 1203809 h 2407617"/>
              <a:gd name="connsiteX3" fmla="*/ 90900 w 144084"/>
              <a:gd name="connsiteY3" fmla="*/ 2254086 h 2407617"/>
              <a:gd name="connsiteX4" fmla="*/ 71718 w 144084"/>
              <a:gd name="connsiteY4" fmla="*/ 2407617 h 2407617"/>
              <a:gd name="connsiteX5" fmla="*/ 60256 w 144084"/>
              <a:gd name="connsiteY5" fmla="*/ 2318734 h 2407617"/>
              <a:gd name="connsiteX6" fmla="*/ 0 w 144084"/>
              <a:gd name="connsiteY6" fmla="*/ 1203808 h 2407617"/>
              <a:gd name="connsiteX7" fmla="*/ 60256 w 144084"/>
              <a:gd name="connsiteY7" fmla="*/ 88882 h 2407617"/>
              <a:gd name="connsiteX8" fmla="*/ 71718 w 144084"/>
              <a:gd name="connsiteY8" fmla="*/ 0 h 24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84" h="2407617">
                <a:moveTo>
                  <a:pt x="71718" y="0"/>
                </a:moveTo>
                <a:lnTo>
                  <a:pt x="90900" y="153532"/>
                </a:lnTo>
                <a:cubicBezTo>
                  <a:pt x="125228" y="478735"/>
                  <a:pt x="144084" y="833045"/>
                  <a:pt x="144084" y="1203809"/>
                </a:cubicBezTo>
                <a:cubicBezTo>
                  <a:pt x="144084" y="1574573"/>
                  <a:pt x="125228" y="1928883"/>
                  <a:pt x="90900" y="2254086"/>
                </a:cubicBezTo>
                <a:lnTo>
                  <a:pt x="71718" y="2407617"/>
                </a:lnTo>
                <a:lnTo>
                  <a:pt x="60256" y="2318734"/>
                </a:lnTo>
                <a:cubicBezTo>
                  <a:pt x="21456" y="1976051"/>
                  <a:pt x="0" y="1599289"/>
                  <a:pt x="0" y="1203808"/>
                </a:cubicBezTo>
                <a:cubicBezTo>
                  <a:pt x="0" y="808327"/>
                  <a:pt x="21456" y="431566"/>
                  <a:pt x="60256" y="88882"/>
                </a:cubicBezTo>
                <a:lnTo>
                  <a:pt x="71718" y="0"/>
                </a:lnTo>
                <a:close/>
              </a:path>
            </a:pathLst>
          </a:custGeom>
          <a:solidFill>
            <a:schemeClr val="accent4">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1" name="Pentagon 64">
            <a:extLst>
              <a:ext uri="{FF2B5EF4-FFF2-40B4-BE49-F238E27FC236}">
                <a16:creationId xmlns:a16="http://schemas.microsoft.com/office/drawing/2014/main" xmlns="" id="{870DB56E-729D-4839-AE81-4A82063F4A07}"/>
              </a:ext>
            </a:extLst>
          </p:cNvPr>
          <p:cNvSpPr/>
          <p:nvPr/>
        </p:nvSpPr>
        <p:spPr>
          <a:xfrm>
            <a:off x="7949987" y="3655698"/>
            <a:ext cx="993641" cy="503378"/>
          </a:xfrm>
          <a:prstGeom prst="homePlat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2" name="TextBox 83">
            <a:extLst>
              <a:ext uri="{FF2B5EF4-FFF2-40B4-BE49-F238E27FC236}">
                <a16:creationId xmlns:a16="http://schemas.microsoft.com/office/drawing/2014/main" xmlns="" id="{8E677DAB-B0C4-47E7-9AB2-2E88D0F22F52}"/>
              </a:ext>
            </a:extLst>
          </p:cNvPr>
          <p:cNvSpPr txBox="1"/>
          <p:nvPr/>
        </p:nvSpPr>
        <p:spPr>
          <a:xfrm>
            <a:off x="7085503" y="3680466"/>
            <a:ext cx="1745348" cy="461665"/>
          </a:xfrm>
          <a:prstGeom prst="rect">
            <a:avLst/>
          </a:prstGeom>
          <a:noFill/>
        </p:spPr>
        <p:txBody>
          <a:bodyPr wrap="square" rtlCol="0" anchor="ctr">
            <a:spAutoFit/>
          </a:bodyPr>
          <a:lstStyle/>
          <a:p>
            <a:r>
              <a:rPr lang="en-US" sz="2400" b="1" dirty="0">
                <a:solidFill>
                  <a:schemeClr val="bg1"/>
                </a:solidFill>
              </a:rPr>
              <a:t>4. </a:t>
            </a:r>
            <a:r>
              <a:rPr lang="zh-TW" altLang="en-US" sz="2400" b="1" dirty="0">
                <a:solidFill>
                  <a:schemeClr val="bg1"/>
                </a:solidFill>
              </a:rPr>
              <a:t>資料轉換</a:t>
            </a:r>
            <a:endParaRPr lang="en-US" sz="2400" b="1" dirty="0">
              <a:solidFill>
                <a:schemeClr val="bg1"/>
              </a:solidFill>
            </a:endParaRPr>
          </a:p>
        </p:txBody>
      </p:sp>
      <p:sp>
        <p:nvSpPr>
          <p:cNvPr id="113" name="TextBox 83">
            <a:extLst>
              <a:ext uri="{FF2B5EF4-FFF2-40B4-BE49-F238E27FC236}">
                <a16:creationId xmlns:a16="http://schemas.microsoft.com/office/drawing/2014/main" xmlns="" id="{A1834615-A7AB-4483-A0FE-C6F404BA54B5}"/>
              </a:ext>
            </a:extLst>
          </p:cNvPr>
          <p:cNvSpPr txBox="1"/>
          <p:nvPr/>
        </p:nvSpPr>
        <p:spPr>
          <a:xfrm>
            <a:off x="5216760" y="3710514"/>
            <a:ext cx="1854931" cy="461665"/>
          </a:xfrm>
          <a:prstGeom prst="rect">
            <a:avLst/>
          </a:prstGeom>
          <a:noFill/>
        </p:spPr>
        <p:txBody>
          <a:bodyPr wrap="square" rtlCol="0" anchor="ctr">
            <a:spAutoFit/>
          </a:bodyPr>
          <a:lstStyle/>
          <a:p>
            <a:r>
              <a:rPr lang="en-US" sz="2400" b="1" dirty="0">
                <a:solidFill>
                  <a:schemeClr val="bg1"/>
                </a:solidFill>
              </a:rPr>
              <a:t>3. </a:t>
            </a:r>
            <a:r>
              <a:rPr lang="zh-TW" altLang="en-US" sz="2400" b="1" dirty="0">
                <a:solidFill>
                  <a:schemeClr val="bg1"/>
                </a:solidFill>
              </a:rPr>
              <a:t>資料整合</a:t>
            </a:r>
            <a:endParaRPr lang="en-US" sz="2400" b="1" dirty="0">
              <a:solidFill>
                <a:schemeClr val="bg1"/>
              </a:solidFill>
            </a:endParaRPr>
          </a:p>
        </p:txBody>
      </p:sp>
      <p:sp>
        <p:nvSpPr>
          <p:cNvPr id="115" name="TextBox 83">
            <a:extLst>
              <a:ext uri="{FF2B5EF4-FFF2-40B4-BE49-F238E27FC236}">
                <a16:creationId xmlns:a16="http://schemas.microsoft.com/office/drawing/2014/main" xmlns="" id="{B3127AE6-11A9-4266-8E46-09FB444692DE}"/>
              </a:ext>
            </a:extLst>
          </p:cNvPr>
          <p:cNvSpPr txBox="1"/>
          <p:nvPr/>
        </p:nvSpPr>
        <p:spPr>
          <a:xfrm>
            <a:off x="5345573" y="4354467"/>
            <a:ext cx="1000823" cy="646331"/>
          </a:xfrm>
          <a:prstGeom prst="rect">
            <a:avLst/>
          </a:prstGeom>
          <a:noFill/>
        </p:spPr>
        <p:txBody>
          <a:bodyPr wrap="square" rtlCol="0" anchor="ctr">
            <a:spAutoFit/>
          </a:bodyPr>
          <a:lstStyle/>
          <a:p>
            <a:r>
              <a:rPr lang="zh-TW" altLang="en-US" b="1" dirty="0">
                <a:solidFill>
                  <a:schemeClr val="bg1"/>
                </a:solidFill>
              </a:rPr>
              <a:t>加入外部指標</a:t>
            </a:r>
            <a:endParaRPr lang="en-US" b="1" dirty="0">
              <a:solidFill>
                <a:schemeClr val="bg1"/>
              </a:solidFill>
            </a:endParaRPr>
          </a:p>
        </p:txBody>
      </p:sp>
      <p:sp>
        <p:nvSpPr>
          <p:cNvPr id="117" name="TextBox 83">
            <a:extLst>
              <a:ext uri="{FF2B5EF4-FFF2-40B4-BE49-F238E27FC236}">
                <a16:creationId xmlns:a16="http://schemas.microsoft.com/office/drawing/2014/main" xmlns="" id="{4E7371BA-1289-465C-B6D7-86EBDDB70AF3}"/>
              </a:ext>
            </a:extLst>
          </p:cNvPr>
          <p:cNvSpPr txBox="1"/>
          <p:nvPr/>
        </p:nvSpPr>
        <p:spPr>
          <a:xfrm>
            <a:off x="1046384" y="4425368"/>
            <a:ext cx="1160574" cy="646331"/>
          </a:xfrm>
          <a:prstGeom prst="rect">
            <a:avLst/>
          </a:prstGeom>
          <a:noFill/>
        </p:spPr>
        <p:txBody>
          <a:bodyPr wrap="square" rtlCol="0" anchor="ctr">
            <a:spAutoFit/>
          </a:bodyPr>
          <a:lstStyle/>
          <a:p>
            <a:r>
              <a:rPr lang="zh-TW" altLang="en-US" b="1" dirty="0">
                <a:solidFill>
                  <a:schemeClr val="bg1"/>
                </a:solidFill>
              </a:rPr>
              <a:t>關鍵字</a:t>
            </a:r>
            <a:endParaRPr lang="en-US" altLang="zh-TW" b="1" dirty="0">
              <a:solidFill>
                <a:schemeClr val="bg1"/>
              </a:solidFill>
            </a:endParaRPr>
          </a:p>
          <a:p>
            <a:r>
              <a:rPr lang="zh-TW" altLang="en-US" b="1" dirty="0">
                <a:solidFill>
                  <a:schemeClr val="bg1"/>
                </a:solidFill>
              </a:rPr>
              <a:t>選取</a:t>
            </a:r>
            <a:endParaRPr lang="en-US" b="1" dirty="0">
              <a:solidFill>
                <a:schemeClr val="bg1"/>
              </a:solidFill>
            </a:endParaRPr>
          </a:p>
        </p:txBody>
      </p:sp>
      <p:sp>
        <p:nvSpPr>
          <p:cNvPr id="118" name="TextBox 83">
            <a:extLst>
              <a:ext uri="{FF2B5EF4-FFF2-40B4-BE49-F238E27FC236}">
                <a16:creationId xmlns:a16="http://schemas.microsoft.com/office/drawing/2014/main" xmlns="" id="{28ACB79F-0516-4861-AE18-5E74EBCA6999}"/>
              </a:ext>
            </a:extLst>
          </p:cNvPr>
          <p:cNvSpPr txBox="1"/>
          <p:nvPr/>
        </p:nvSpPr>
        <p:spPr>
          <a:xfrm>
            <a:off x="3259862" y="4386344"/>
            <a:ext cx="996209" cy="646331"/>
          </a:xfrm>
          <a:prstGeom prst="rect">
            <a:avLst/>
          </a:prstGeom>
          <a:noFill/>
        </p:spPr>
        <p:txBody>
          <a:bodyPr wrap="square" rtlCol="0" anchor="ctr">
            <a:spAutoFit/>
          </a:bodyPr>
          <a:lstStyle/>
          <a:p>
            <a:r>
              <a:rPr lang="zh-TW" altLang="en-US" b="1" dirty="0">
                <a:solidFill>
                  <a:schemeClr val="bg1"/>
                </a:solidFill>
              </a:rPr>
              <a:t>填補資料空值</a:t>
            </a:r>
            <a:endParaRPr lang="en-US" b="1" dirty="0">
              <a:solidFill>
                <a:schemeClr val="bg1"/>
              </a:solidFill>
            </a:endParaRPr>
          </a:p>
        </p:txBody>
      </p:sp>
      <p:sp>
        <p:nvSpPr>
          <p:cNvPr id="43" name="Date Placeholder 19">
            <a:extLst>
              <a:ext uri="{FF2B5EF4-FFF2-40B4-BE49-F238E27FC236}">
                <a16:creationId xmlns:a16="http://schemas.microsoft.com/office/drawing/2014/main" xmlns="" id="{19C15DEC-180B-496C-A950-A8D76FE30E42}"/>
              </a:ext>
            </a:extLst>
          </p:cNvPr>
          <p:cNvSpPr>
            <a:spLocks noGrp="1"/>
          </p:cNvSpPr>
          <p:nvPr>
            <p:ph type="dt" sz="half" idx="10"/>
          </p:nvPr>
        </p:nvSpPr>
        <p:spPr>
          <a:xfrm>
            <a:off x="838200" y="6424268"/>
            <a:ext cx="2743200" cy="365125"/>
          </a:xfrm>
        </p:spPr>
        <p:txBody>
          <a:bodyPr/>
          <a:lstStyle/>
          <a:p>
            <a:r>
              <a:rPr lang="en-US" dirty="0"/>
              <a:t>2017/12/25</a:t>
            </a:r>
          </a:p>
        </p:txBody>
      </p:sp>
      <p:sp>
        <p:nvSpPr>
          <p:cNvPr id="44" name="Footer Placeholder 20">
            <a:extLst>
              <a:ext uri="{FF2B5EF4-FFF2-40B4-BE49-F238E27FC236}">
                <a16:creationId xmlns:a16="http://schemas.microsoft.com/office/drawing/2014/main" xmlns="" id="{89ED303C-B906-4F5A-9379-DF3219D793D2}"/>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cxnSp>
        <p:nvCxnSpPr>
          <p:cNvPr id="45" name="直線接點 44">
            <a:extLst>
              <a:ext uri="{FF2B5EF4-FFF2-40B4-BE49-F238E27FC236}">
                <a16:creationId xmlns:a16="http://schemas.microsoft.com/office/drawing/2014/main" xmlns="" id="{E261871A-ADD6-4BBA-88F5-AD6B0B69EC4D}"/>
              </a:ext>
            </a:extLst>
          </p:cNvPr>
          <p:cNvCxnSpPr>
            <a:cxnSpLocks/>
          </p:cNvCxnSpPr>
          <p:nvPr/>
        </p:nvCxnSpPr>
        <p:spPr>
          <a:xfrm>
            <a:off x="8803228" y="2009616"/>
            <a:ext cx="46447" cy="4020457"/>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xmlns="" id="{61E62871-4F2E-4F45-9CF1-3505A6B88273}"/>
              </a:ext>
            </a:extLst>
          </p:cNvPr>
          <p:cNvSpPr txBox="1"/>
          <p:nvPr/>
        </p:nvSpPr>
        <p:spPr>
          <a:xfrm>
            <a:off x="6820722" y="5652905"/>
            <a:ext cx="1516742" cy="369332"/>
          </a:xfrm>
          <a:prstGeom prst="rect">
            <a:avLst/>
          </a:prstGeom>
          <a:noFill/>
        </p:spPr>
        <p:txBody>
          <a:bodyPr wrap="square" rtlCol="0">
            <a:spAutoFit/>
          </a:bodyPr>
          <a:lstStyle/>
          <a:p>
            <a:r>
              <a:rPr lang="zh-TW" altLang="en-US" dirty="0"/>
              <a:t> </a:t>
            </a:r>
            <a:r>
              <a:rPr lang="zh-TW" altLang="en-US" b="1" dirty="0"/>
              <a:t>資料前處理</a:t>
            </a:r>
            <a:endParaRPr lang="en-US" b="1" dirty="0"/>
          </a:p>
        </p:txBody>
      </p:sp>
      <p:sp>
        <p:nvSpPr>
          <p:cNvPr id="47" name="TextBox 83">
            <a:extLst>
              <a:ext uri="{FF2B5EF4-FFF2-40B4-BE49-F238E27FC236}">
                <a16:creationId xmlns:a16="http://schemas.microsoft.com/office/drawing/2014/main" xmlns="" id="{C5C192C2-0642-4BA3-AD12-BC033F5CCD20}"/>
              </a:ext>
            </a:extLst>
          </p:cNvPr>
          <p:cNvSpPr txBox="1"/>
          <p:nvPr/>
        </p:nvSpPr>
        <p:spPr>
          <a:xfrm>
            <a:off x="7134200" y="4306334"/>
            <a:ext cx="1000823" cy="646331"/>
          </a:xfrm>
          <a:prstGeom prst="rect">
            <a:avLst/>
          </a:prstGeom>
          <a:noFill/>
        </p:spPr>
        <p:txBody>
          <a:bodyPr wrap="square" rtlCol="0" anchor="ctr">
            <a:spAutoFit/>
          </a:bodyPr>
          <a:lstStyle/>
          <a:p>
            <a:r>
              <a:rPr lang="zh-TW" altLang="en-US" b="1" dirty="0">
                <a:solidFill>
                  <a:schemeClr val="bg1"/>
                </a:solidFill>
              </a:rPr>
              <a:t>正規化</a:t>
            </a:r>
            <a:endParaRPr lang="en-US" altLang="zh-TW" b="1" dirty="0">
              <a:solidFill>
                <a:schemeClr val="bg1"/>
              </a:solidFill>
            </a:endParaRPr>
          </a:p>
          <a:p>
            <a:r>
              <a:rPr lang="zh-TW" altLang="en-US" b="1" dirty="0">
                <a:solidFill>
                  <a:schemeClr val="bg1"/>
                </a:solidFill>
              </a:rPr>
              <a:t>一般化</a:t>
            </a:r>
            <a:endParaRPr lang="en-US" b="1" dirty="0">
              <a:solidFill>
                <a:schemeClr val="bg1"/>
              </a:solidFill>
            </a:endParaRPr>
          </a:p>
        </p:txBody>
      </p:sp>
      <p:sp>
        <p:nvSpPr>
          <p:cNvPr id="48" name="TextBox 83">
            <a:extLst>
              <a:ext uri="{FF2B5EF4-FFF2-40B4-BE49-F238E27FC236}">
                <a16:creationId xmlns:a16="http://schemas.microsoft.com/office/drawing/2014/main" xmlns="" id="{84368669-5374-42F7-BE6F-F27CD081E0FE}"/>
              </a:ext>
            </a:extLst>
          </p:cNvPr>
          <p:cNvSpPr txBox="1"/>
          <p:nvPr/>
        </p:nvSpPr>
        <p:spPr>
          <a:xfrm>
            <a:off x="8913775" y="4060706"/>
            <a:ext cx="1000823" cy="923330"/>
          </a:xfrm>
          <a:prstGeom prst="rect">
            <a:avLst/>
          </a:prstGeom>
          <a:noFill/>
        </p:spPr>
        <p:txBody>
          <a:bodyPr wrap="square" rtlCol="0" anchor="ctr">
            <a:spAutoFit/>
          </a:bodyPr>
          <a:lstStyle/>
          <a:p>
            <a:r>
              <a:rPr lang="zh-TW" altLang="en-US" b="1" dirty="0">
                <a:solidFill>
                  <a:schemeClr val="bg1"/>
                </a:solidFill>
              </a:rPr>
              <a:t>預測性數據挖掘</a:t>
            </a:r>
            <a:endParaRPr lang="en-US" b="1" dirty="0">
              <a:solidFill>
                <a:schemeClr val="bg1"/>
              </a:solidFill>
            </a:endParaRPr>
          </a:p>
        </p:txBody>
      </p:sp>
    </p:spTree>
    <p:extLst>
      <p:ext uri="{BB962C8B-B14F-4D97-AF65-F5344CB8AC3E}">
        <p14:creationId xmlns:p14="http://schemas.microsoft.com/office/powerpoint/2010/main" val="1504456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noAutofit/>
          </a:bodyPr>
          <a:lstStyle/>
          <a:p>
            <a:r>
              <a:rPr lang="zh-TW" altLang="en-US" sz="4800" dirty="0"/>
              <a:t>架構圖</a:t>
            </a:r>
            <a:endParaRPr lang="en-US" sz="4800"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7</a:t>
            </a:fld>
            <a:endParaRPr lang="en-US"/>
          </a:p>
        </p:txBody>
      </p:sp>
      <p:sp>
        <p:nvSpPr>
          <p:cNvPr id="69" name="Text Placeholder 68"/>
          <p:cNvSpPr>
            <a:spLocks noGrp="1"/>
          </p:cNvSpPr>
          <p:nvPr>
            <p:ph type="body" sz="quarter" idx="48"/>
          </p:nvPr>
        </p:nvSpPr>
        <p:spPr>
          <a:xfrm>
            <a:off x="10310234" y="3416619"/>
            <a:ext cx="1782428" cy="719171"/>
          </a:xfrm>
        </p:spPr>
        <p:txBody>
          <a:bodyPr/>
          <a:lstStyle/>
          <a:p>
            <a:r>
              <a:rPr lang="zh-TW" altLang="en-US" sz="1800" dirty="0"/>
              <a:t>買賣</a:t>
            </a:r>
            <a:endParaRPr lang="en-US" altLang="zh-TW" sz="1800" dirty="0"/>
          </a:p>
          <a:p>
            <a:r>
              <a:rPr lang="zh-TW" altLang="en-US" sz="1800" dirty="0"/>
              <a:t>策略建議</a:t>
            </a:r>
            <a:endParaRPr lang="en-US" sz="1800" b="0" cap="none" dirty="0"/>
          </a:p>
        </p:txBody>
      </p:sp>
      <p:sp>
        <p:nvSpPr>
          <p:cNvPr id="70" name="Text Placeholder 69"/>
          <p:cNvSpPr>
            <a:spLocks noGrp="1"/>
          </p:cNvSpPr>
          <p:nvPr>
            <p:ph type="body" sz="quarter" idx="49"/>
          </p:nvPr>
        </p:nvSpPr>
        <p:spPr>
          <a:xfrm>
            <a:off x="180666" y="5680344"/>
            <a:ext cx="1782221" cy="709988"/>
          </a:xfrm>
          <a:ln>
            <a:solidFill>
              <a:schemeClr val="tx2"/>
            </a:solidFill>
          </a:ln>
        </p:spPr>
        <p:txBody>
          <a:bodyPr>
            <a:normAutofit/>
          </a:bodyPr>
          <a:lstStyle/>
          <a:p>
            <a:r>
              <a:rPr lang="zh-TW" altLang="en-US" sz="1200" b="1" dirty="0">
                <a:solidFill>
                  <a:schemeClr val="tx1"/>
                </a:solidFill>
              </a:rPr>
              <a:t>股價分時資料</a:t>
            </a:r>
            <a:endParaRPr lang="en-US" altLang="zh-TW" sz="1200" b="1" dirty="0">
              <a:solidFill>
                <a:schemeClr val="tx1"/>
              </a:solidFill>
            </a:endParaRPr>
          </a:p>
          <a:p>
            <a:pPr marL="0" indent="0">
              <a:buNone/>
            </a:pPr>
            <a:r>
              <a:rPr lang="zh-TW" altLang="en-US" sz="1200" b="1" dirty="0">
                <a:solidFill>
                  <a:schemeClr val="tx1"/>
                </a:solidFill>
              </a:rPr>
              <a:t>      </a:t>
            </a:r>
            <a:r>
              <a:rPr lang="en-US" altLang="zh-TW" sz="1200" b="1" dirty="0">
                <a:solidFill>
                  <a:schemeClr val="tx1"/>
                </a:solidFill>
              </a:rPr>
              <a:t>(XQ)</a:t>
            </a:r>
            <a:endParaRPr lang="en-US" sz="1200" b="1" dirty="0">
              <a:solidFill>
                <a:schemeClr val="tx1"/>
              </a:solidFill>
            </a:endParaRPr>
          </a:p>
        </p:txBody>
      </p:sp>
      <p:sp>
        <p:nvSpPr>
          <p:cNvPr id="71" name="Text Placeholder 70"/>
          <p:cNvSpPr>
            <a:spLocks noGrp="1"/>
          </p:cNvSpPr>
          <p:nvPr>
            <p:ph type="body" sz="quarter" idx="50"/>
          </p:nvPr>
        </p:nvSpPr>
        <p:spPr>
          <a:xfrm>
            <a:off x="592955" y="4840214"/>
            <a:ext cx="2026849" cy="556192"/>
          </a:xfrm>
          <a:ln>
            <a:solidFill>
              <a:schemeClr val="tx2"/>
            </a:solidFill>
          </a:ln>
        </p:spPr>
        <p:txBody>
          <a:bodyPr>
            <a:noAutofit/>
          </a:bodyPr>
          <a:lstStyle/>
          <a:p>
            <a:r>
              <a:rPr lang="zh-TW" altLang="en-US" sz="1200" b="1" dirty="0">
                <a:solidFill>
                  <a:schemeClr val="tx1"/>
                </a:solidFill>
              </a:rPr>
              <a:t>技術指標資料</a:t>
            </a:r>
            <a:endParaRPr lang="en-US" altLang="zh-TW" sz="1200" b="1" dirty="0">
              <a:solidFill>
                <a:schemeClr val="tx1"/>
              </a:solidFill>
            </a:endParaRPr>
          </a:p>
          <a:p>
            <a:pPr marL="0" indent="0">
              <a:buNone/>
            </a:pPr>
            <a:r>
              <a:rPr lang="zh-TW" altLang="en-US" sz="1200" b="1" dirty="0">
                <a:solidFill>
                  <a:schemeClr val="tx1"/>
                </a:solidFill>
              </a:rPr>
              <a:t>       </a:t>
            </a:r>
            <a:r>
              <a:rPr lang="en-US" altLang="zh-TW" sz="1200" b="1" dirty="0">
                <a:solidFill>
                  <a:schemeClr val="tx1"/>
                </a:solidFill>
              </a:rPr>
              <a:t>(</a:t>
            </a:r>
            <a:r>
              <a:rPr lang="zh-TW" altLang="en-US" sz="1200" b="1" dirty="0">
                <a:solidFill>
                  <a:schemeClr val="tx1"/>
                </a:solidFill>
              </a:rPr>
              <a:t>漲跌幅</a:t>
            </a:r>
            <a:r>
              <a:rPr lang="en-US" altLang="zh-TW" sz="1200" b="1" dirty="0">
                <a:solidFill>
                  <a:schemeClr val="tx1"/>
                </a:solidFill>
              </a:rPr>
              <a:t>)(</a:t>
            </a:r>
            <a:r>
              <a:rPr lang="zh-TW" altLang="en-US" sz="1200" b="1" dirty="0">
                <a:solidFill>
                  <a:schemeClr val="tx1"/>
                </a:solidFill>
              </a:rPr>
              <a:t>成交量</a:t>
            </a:r>
            <a:r>
              <a:rPr lang="en-US" altLang="zh-TW" sz="1200" b="1" dirty="0">
                <a:solidFill>
                  <a:schemeClr val="tx1"/>
                </a:solidFill>
              </a:rPr>
              <a:t>)</a:t>
            </a:r>
            <a:endParaRPr lang="en-US" sz="1200" b="1" dirty="0">
              <a:solidFill>
                <a:schemeClr val="tx1"/>
              </a:solidFill>
            </a:endParaRPr>
          </a:p>
        </p:txBody>
      </p:sp>
      <p:sp>
        <p:nvSpPr>
          <p:cNvPr id="73" name="Text Placeholder 72"/>
          <p:cNvSpPr>
            <a:spLocks noGrp="1"/>
          </p:cNvSpPr>
          <p:nvPr>
            <p:ph type="body" sz="quarter" idx="52"/>
          </p:nvPr>
        </p:nvSpPr>
        <p:spPr>
          <a:xfrm rot="18900000">
            <a:off x="1932236" y="4808015"/>
            <a:ext cx="2768298" cy="707133"/>
          </a:xfrm>
        </p:spPr>
        <p:txBody>
          <a:bodyPr/>
          <a:lstStyle/>
          <a:p>
            <a:r>
              <a:rPr lang="zh-TW" altLang="en-US" dirty="0"/>
              <a:t>股價計算模組</a:t>
            </a:r>
            <a:endParaRPr lang="en-US" b="0" cap="none" dirty="0"/>
          </a:p>
        </p:txBody>
      </p:sp>
      <p:sp>
        <p:nvSpPr>
          <p:cNvPr id="2" name="Text Placeholder 1"/>
          <p:cNvSpPr>
            <a:spLocks noGrp="1"/>
          </p:cNvSpPr>
          <p:nvPr>
            <p:ph type="body" sz="quarter" idx="53"/>
          </p:nvPr>
        </p:nvSpPr>
        <p:spPr>
          <a:xfrm rot="2700000">
            <a:off x="2141830" y="2052529"/>
            <a:ext cx="2489728" cy="719061"/>
          </a:xfrm>
        </p:spPr>
        <p:txBody>
          <a:bodyPr/>
          <a:lstStyle/>
          <a:p>
            <a:r>
              <a:rPr lang="zh-TW" altLang="en-US" dirty="0"/>
              <a:t>文字處理模組</a:t>
            </a:r>
            <a:endParaRPr lang="en-US" dirty="0"/>
          </a:p>
        </p:txBody>
      </p:sp>
      <p:sp>
        <p:nvSpPr>
          <p:cNvPr id="6" name="Text Placeholder 5"/>
          <p:cNvSpPr>
            <a:spLocks noGrp="1"/>
          </p:cNvSpPr>
          <p:nvPr>
            <p:ph type="body" sz="quarter" idx="54"/>
          </p:nvPr>
        </p:nvSpPr>
        <p:spPr>
          <a:xfrm>
            <a:off x="1087908" y="1641383"/>
            <a:ext cx="1164308" cy="556191"/>
          </a:xfrm>
          <a:ln>
            <a:solidFill>
              <a:schemeClr val="tx2"/>
            </a:solidFill>
          </a:ln>
        </p:spPr>
        <p:txBody>
          <a:bodyPr>
            <a:normAutofit/>
          </a:bodyPr>
          <a:lstStyle/>
          <a:p>
            <a:pPr marL="0" indent="0">
              <a:buNone/>
            </a:pPr>
            <a:endParaRPr lang="en-US" altLang="zh-TW" dirty="0"/>
          </a:p>
          <a:p>
            <a:endParaRPr lang="en-US" dirty="0"/>
          </a:p>
        </p:txBody>
      </p:sp>
      <p:sp>
        <p:nvSpPr>
          <p:cNvPr id="7" name="Text Placeholder 6"/>
          <p:cNvSpPr>
            <a:spLocks noGrp="1"/>
          </p:cNvSpPr>
          <p:nvPr>
            <p:ph type="body" sz="quarter" idx="55"/>
          </p:nvPr>
        </p:nvSpPr>
        <p:spPr>
          <a:xfrm>
            <a:off x="1057639" y="2327129"/>
            <a:ext cx="1633356" cy="410414"/>
          </a:xfrm>
          <a:ln>
            <a:solidFill>
              <a:schemeClr val="tx2"/>
            </a:solidFill>
          </a:ln>
        </p:spPr>
        <p:txBody>
          <a:bodyPr>
            <a:normAutofit/>
          </a:bodyPr>
          <a:lstStyle/>
          <a:p>
            <a:r>
              <a:rPr lang="zh-TW" altLang="en-US" sz="1200" b="1" dirty="0">
                <a:solidFill>
                  <a:schemeClr val="tx1"/>
                </a:solidFill>
              </a:rPr>
              <a:t>新聞詞彙萃取</a:t>
            </a:r>
            <a:endParaRPr lang="en-US" sz="1200" b="1" dirty="0">
              <a:solidFill>
                <a:schemeClr val="tx1"/>
              </a:solidFill>
            </a:endParaRPr>
          </a:p>
        </p:txBody>
      </p:sp>
      <p:sp>
        <p:nvSpPr>
          <p:cNvPr id="8" name="Text Placeholder 7"/>
          <p:cNvSpPr>
            <a:spLocks noGrp="1"/>
          </p:cNvSpPr>
          <p:nvPr>
            <p:ph type="body" sz="quarter" idx="56"/>
          </p:nvPr>
        </p:nvSpPr>
        <p:spPr>
          <a:xfrm>
            <a:off x="1323366" y="2867169"/>
            <a:ext cx="1857700" cy="469512"/>
          </a:xfrm>
          <a:ln>
            <a:solidFill>
              <a:schemeClr val="tx2"/>
            </a:solidFill>
          </a:ln>
        </p:spPr>
        <p:txBody>
          <a:bodyPr>
            <a:normAutofit/>
          </a:bodyPr>
          <a:lstStyle/>
          <a:p>
            <a:r>
              <a:rPr lang="zh-TW" altLang="en-US" sz="1200" b="1" dirty="0">
                <a:solidFill>
                  <a:schemeClr val="tx1"/>
                </a:solidFill>
              </a:rPr>
              <a:t>新聞特徵詞</a:t>
            </a:r>
            <a:endParaRPr lang="en-US" sz="1200" b="1" dirty="0">
              <a:solidFill>
                <a:schemeClr val="tx1"/>
              </a:solidFill>
            </a:endParaRPr>
          </a:p>
        </p:txBody>
      </p:sp>
      <p:sp>
        <p:nvSpPr>
          <p:cNvPr id="68" name="Text Placeholder 67"/>
          <p:cNvSpPr>
            <a:spLocks noGrp="1"/>
          </p:cNvSpPr>
          <p:nvPr>
            <p:ph type="body" sz="quarter" idx="46"/>
          </p:nvPr>
        </p:nvSpPr>
        <p:spPr>
          <a:xfrm>
            <a:off x="5103327" y="3390212"/>
            <a:ext cx="1782428" cy="793304"/>
          </a:xfrm>
        </p:spPr>
        <p:txBody>
          <a:bodyPr/>
          <a:lstStyle/>
          <a:p>
            <a:r>
              <a:rPr lang="zh-TW" altLang="en-US" dirty="0"/>
              <a:t>新聞</a:t>
            </a:r>
            <a:endParaRPr lang="en-US" altLang="zh-TW" dirty="0"/>
          </a:p>
          <a:p>
            <a:r>
              <a:rPr lang="zh-TW" altLang="en-US" dirty="0"/>
              <a:t>類別標記</a:t>
            </a:r>
            <a:endParaRPr lang="en-US" dirty="0"/>
          </a:p>
        </p:txBody>
      </p:sp>
      <p:cxnSp>
        <p:nvCxnSpPr>
          <p:cNvPr id="80" name="Straight Arrow Connector 79"/>
          <p:cNvCxnSpPr/>
          <p:nvPr/>
        </p:nvCxnSpPr>
        <p:spPr>
          <a:xfrm>
            <a:off x="3191571" y="4482885"/>
            <a:ext cx="469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191570" y="3095068"/>
            <a:ext cx="466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690995" y="2528077"/>
            <a:ext cx="36144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272035" y="1942174"/>
            <a:ext cx="26517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984567" y="5854550"/>
            <a:ext cx="267649"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619805" y="5195302"/>
            <a:ext cx="36144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Text Placeholder 71">
            <a:extLst>
              <a:ext uri="{FF2B5EF4-FFF2-40B4-BE49-F238E27FC236}">
                <a16:creationId xmlns:a16="http://schemas.microsoft.com/office/drawing/2014/main" xmlns="" id="{6C34BA04-EF54-48BB-8764-C214901B9C3F}"/>
              </a:ext>
            </a:extLst>
          </p:cNvPr>
          <p:cNvSpPr txBox="1">
            <a:spLocks/>
          </p:cNvSpPr>
          <p:nvPr/>
        </p:nvSpPr>
        <p:spPr>
          <a:xfrm>
            <a:off x="944288" y="4149587"/>
            <a:ext cx="2248141" cy="578675"/>
          </a:xfrm>
          <a:prstGeom prst="rect">
            <a:avLst/>
          </a:prstGeom>
          <a:solidFill>
            <a:schemeClr val="bg2">
              <a:lumMod val="20000"/>
              <a:lumOff val="80000"/>
            </a:schemeClr>
          </a:solidFill>
          <a:ln>
            <a:solidFill>
              <a:schemeClr val="tx2"/>
            </a:solidFill>
          </a:ln>
        </p:spPr>
        <p:txBody>
          <a:bodyPr vert="horz" lIns="91440" tIns="91440" rIns="91440" bIns="9144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baseline="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1200" b="1" dirty="0">
                <a:solidFill>
                  <a:schemeClr val="tx1"/>
                </a:solidFill>
              </a:rPr>
              <a:t>類股、大盤指數</a:t>
            </a:r>
            <a:endParaRPr lang="en-US" altLang="zh-TW" sz="1200" b="1" dirty="0">
              <a:solidFill>
                <a:schemeClr val="tx1"/>
              </a:solidFill>
            </a:endParaRPr>
          </a:p>
          <a:p>
            <a:pPr marL="0" indent="0">
              <a:buNone/>
            </a:pPr>
            <a:r>
              <a:rPr lang="zh-TW" altLang="en-US" sz="1200" b="1" dirty="0">
                <a:solidFill>
                  <a:schemeClr val="tx1"/>
                </a:solidFill>
              </a:rPr>
              <a:t>    、</a:t>
            </a:r>
            <a:r>
              <a:rPr lang="en-US" altLang="zh-TW" sz="1200" b="1" dirty="0">
                <a:solidFill>
                  <a:schemeClr val="tx1"/>
                </a:solidFill>
              </a:rPr>
              <a:t>S&amp;P500</a:t>
            </a:r>
            <a:r>
              <a:rPr lang="zh-TW" altLang="en-US" sz="1200" b="1" dirty="0">
                <a:solidFill>
                  <a:schemeClr val="tx1"/>
                </a:solidFill>
              </a:rPr>
              <a:t>、費半比較指標</a:t>
            </a:r>
            <a:endParaRPr lang="en-US" sz="1200" b="1" dirty="0">
              <a:solidFill>
                <a:schemeClr val="tx1"/>
              </a:solidFill>
            </a:endParaRPr>
          </a:p>
        </p:txBody>
      </p:sp>
      <p:sp>
        <p:nvSpPr>
          <p:cNvPr id="89" name="Text Placeholder 67">
            <a:extLst>
              <a:ext uri="{FF2B5EF4-FFF2-40B4-BE49-F238E27FC236}">
                <a16:creationId xmlns:a16="http://schemas.microsoft.com/office/drawing/2014/main" xmlns="" id="{A1622DC2-1E21-4AB8-B641-24953389A59D}"/>
              </a:ext>
            </a:extLst>
          </p:cNvPr>
          <p:cNvSpPr txBox="1">
            <a:spLocks/>
          </p:cNvSpPr>
          <p:nvPr/>
        </p:nvSpPr>
        <p:spPr>
          <a:xfrm>
            <a:off x="6866022" y="3381613"/>
            <a:ext cx="1703845" cy="767974"/>
          </a:xfrm>
          <a:prstGeom prst="homePlate">
            <a:avLst/>
          </a:prstGeom>
          <a:solidFill>
            <a:schemeClr val="accent2"/>
          </a:solidFill>
          <a:ln>
            <a:noFill/>
          </a:ln>
        </p:spPr>
        <p:txBody>
          <a:bodyPr vert="horz" wrap="square" lIns="91440" tIns="45720" rIns="91440" bIns="45720" rtlCol="0" anchor="ctr">
            <a:noAutofit/>
          </a:bodyPr>
          <a:lstStyle>
            <a:lvl1pPr marL="228600" indent="-228600" algn="ctr" defTabSz="914400" rtl="0" eaLnBrk="1" latinLnBrk="0" hangingPunct="1">
              <a:lnSpc>
                <a:spcPct val="90000"/>
              </a:lnSpc>
              <a:spcBef>
                <a:spcPts val="1000"/>
              </a:spcBef>
              <a:buFont typeface="Arial" panose="020B0604020202020204" pitchFamily="34" charset="0"/>
              <a:buNone/>
              <a:defRPr lang="en-US" sz="1800" b="1" kern="1200" cap="none"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訓練</a:t>
            </a:r>
            <a:endParaRPr lang="en-US" altLang="zh-TW" dirty="0"/>
          </a:p>
          <a:p>
            <a:r>
              <a:rPr lang="zh-TW" altLang="en-US" dirty="0"/>
              <a:t>分類模型</a:t>
            </a:r>
          </a:p>
        </p:txBody>
      </p:sp>
      <p:sp>
        <p:nvSpPr>
          <p:cNvPr id="90" name="Text Placeholder 67">
            <a:extLst>
              <a:ext uri="{FF2B5EF4-FFF2-40B4-BE49-F238E27FC236}">
                <a16:creationId xmlns:a16="http://schemas.microsoft.com/office/drawing/2014/main" xmlns="" id="{8598F3E8-6952-4BAF-B780-20A2F62340A3}"/>
              </a:ext>
            </a:extLst>
          </p:cNvPr>
          <p:cNvSpPr txBox="1">
            <a:spLocks/>
          </p:cNvSpPr>
          <p:nvPr/>
        </p:nvSpPr>
        <p:spPr>
          <a:xfrm>
            <a:off x="8550925" y="3390212"/>
            <a:ext cx="1759310" cy="767974"/>
          </a:xfrm>
          <a:prstGeom prst="homePlate">
            <a:avLst/>
          </a:prstGeom>
          <a:solidFill>
            <a:schemeClr val="accent2"/>
          </a:solidFill>
          <a:ln>
            <a:noFill/>
          </a:ln>
        </p:spPr>
        <p:txBody>
          <a:bodyPr vert="horz" wrap="square" lIns="91440" tIns="45720" rIns="91440" bIns="45720" rtlCol="0" anchor="ctr">
            <a:noAutofit/>
          </a:bodyPr>
          <a:lstStyle>
            <a:lvl1pPr marL="228600" indent="-228600" algn="ctr" defTabSz="914400" rtl="0" eaLnBrk="1" latinLnBrk="0" hangingPunct="1">
              <a:lnSpc>
                <a:spcPct val="90000"/>
              </a:lnSpc>
              <a:spcBef>
                <a:spcPts val="1000"/>
              </a:spcBef>
              <a:buFont typeface="Arial" panose="020B0604020202020204" pitchFamily="34" charset="0"/>
              <a:buNone/>
              <a:defRPr lang="en-US" sz="1800" b="1" kern="1200" cap="none"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預測</a:t>
            </a:r>
            <a:endParaRPr lang="en-US" altLang="zh-TW" dirty="0"/>
          </a:p>
          <a:p>
            <a:r>
              <a:rPr lang="zh-TW" altLang="en-US" dirty="0"/>
              <a:t>股價趨勢</a:t>
            </a:r>
          </a:p>
        </p:txBody>
      </p:sp>
      <p:sp>
        <p:nvSpPr>
          <p:cNvPr id="92" name="Text Placeholder 5">
            <a:extLst>
              <a:ext uri="{FF2B5EF4-FFF2-40B4-BE49-F238E27FC236}">
                <a16:creationId xmlns:a16="http://schemas.microsoft.com/office/drawing/2014/main" xmlns="" id="{BE9742B9-523A-4790-90CC-F7CB45E75099}"/>
              </a:ext>
            </a:extLst>
          </p:cNvPr>
          <p:cNvSpPr txBox="1">
            <a:spLocks/>
          </p:cNvSpPr>
          <p:nvPr/>
        </p:nvSpPr>
        <p:spPr>
          <a:xfrm>
            <a:off x="462417" y="1492409"/>
            <a:ext cx="1633356" cy="556191"/>
          </a:xfrm>
          <a:prstGeom prst="rect">
            <a:avLst/>
          </a:prstGeom>
          <a:solidFill>
            <a:schemeClr val="bg2">
              <a:lumMod val="20000"/>
              <a:lumOff val="80000"/>
            </a:schemeClr>
          </a:solidFill>
          <a:ln>
            <a:solidFill>
              <a:schemeClr val="tx2"/>
            </a:solidFill>
          </a:ln>
        </p:spPr>
        <p:txBody>
          <a:bodyPr vert="horz" lIns="91440" tIns="91440" rIns="91440" bIns="9144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baseline="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1200" b="1" dirty="0">
                <a:solidFill>
                  <a:schemeClr val="tx1"/>
                </a:solidFill>
              </a:rPr>
              <a:t>新聞文件</a:t>
            </a:r>
          </a:p>
          <a:p>
            <a:pPr marL="0" indent="0">
              <a:buFont typeface="Arial" panose="020B0604020202020204" pitchFamily="34" charset="0"/>
              <a:buNone/>
            </a:pPr>
            <a:r>
              <a:rPr lang="en-US" altLang="zh-TW" sz="1200" b="1" dirty="0">
                <a:solidFill>
                  <a:srgbClr val="FF0000"/>
                </a:solidFill>
              </a:rPr>
              <a:t>(</a:t>
            </a:r>
            <a:r>
              <a:rPr lang="zh-TW" altLang="en-US" sz="1200" b="1" dirty="0">
                <a:solidFill>
                  <a:srgbClr val="FF0000"/>
                </a:solidFill>
              </a:rPr>
              <a:t>訓練用</a:t>
            </a:r>
            <a:r>
              <a:rPr lang="en-US" altLang="zh-TW" sz="1200" b="1" dirty="0">
                <a:solidFill>
                  <a:srgbClr val="FF0000"/>
                </a:solidFill>
              </a:rPr>
              <a:t>)</a:t>
            </a:r>
            <a:r>
              <a:rPr lang="en-US" altLang="zh-TW" sz="1200" b="1" dirty="0">
                <a:solidFill>
                  <a:schemeClr val="tx1"/>
                </a:solidFill>
              </a:rPr>
              <a:t>(</a:t>
            </a:r>
            <a:r>
              <a:rPr lang="zh-TW" altLang="en-US" sz="1200" b="1" dirty="0">
                <a:solidFill>
                  <a:schemeClr val="tx1"/>
                </a:solidFill>
              </a:rPr>
              <a:t>中時電子報</a:t>
            </a:r>
            <a:r>
              <a:rPr lang="en-US" altLang="zh-TW" sz="1200" b="1" dirty="0">
                <a:solidFill>
                  <a:schemeClr val="tx1"/>
                </a:solidFill>
              </a:rPr>
              <a:t>)</a:t>
            </a:r>
          </a:p>
          <a:p>
            <a:pPr marL="0" indent="0">
              <a:buFont typeface="Arial" panose="020B0604020202020204" pitchFamily="34" charset="0"/>
              <a:buNone/>
            </a:pPr>
            <a:endParaRPr lang="zh-TW" altLang="en-US" sz="1200" dirty="0"/>
          </a:p>
          <a:p>
            <a:endParaRPr lang="zh-TW" altLang="en-US" sz="1200" dirty="0"/>
          </a:p>
        </p:txBody>
      </p:sp>
      <p:sp>
        <p:nvSpPr>
          <p:cNvPr id="94" name="Text Placeholder 5">
            <a:extLst>
              <a:ext uri="{FF2B5EF4-FFF2-40B4-BE49-F238E27FC236}">
                <a16:creationId xmlns:a16="http://schemas.microsoft.com/office/drawing/2014/main" xmlns="" id="{6040BDE7-A6C9-4ADE-8676-15CF93AEFE51}"/>
              </a:ext>
            </a:extLst>
          </p:cNvPr>
          <p:cNvSpPr txBox="1">
            <a:spLocks/>
          </p:cNvSpPr>
          <p:nvPr/>
        </p:nvSpPr>
        <p:spPr>
          <a:xfrm>
            <a:off x="8354031" y="2549499"/>
            <a:ext cx="1164308" cy="556191"/>
          </a:xfrm>
          <a:prstGeom prst="rect">
            <a:avLst/>
          </a:prstGeom>
          <a:solidFill>
            <a:schemeClr val="bg2">
              <a:lumMod val="20000"/>
              <a:lumOff val="80000"/>
            </a:schemeClr>
          </a:solidFill>
          <a:ln>
            <a:solidFill>
              <a:schemeClr val="tx2"/>
            </a:solidFill>
          </a:ln>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baseline="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TW" altLang="en-US" dirty="0"/>
          </a:p>
          <a:p>
            <a:endParaRPr lang="zh-TW" altLang="en-US" dirty="0"/>
          </a:p>
        </p:txBody>
      </p:sp>
      <p:sp>
        <p:nvSpPr>
          <p:cNvPr id="93" name="Text Placeholder 5">
            <a:extLst>
              <a:ext uri="{FF2B5EF4-FFF2-40B4-BE49-F238E27FC236}">
                <a16:creationId xmlns:a16="http://schemas.microsoft.com/office/drawing/2014/main" xmlns="" id="{2097702C-66A7-43DF-A8EC-E9893E207AC7}"/>
              </a:ext>
            </a:extLst>
          </p:cNvPr>
          <p:cNvSpPr txBox="1">
            <a:spLocks/>
          </p:cNvSpPr>
          <p:nvPr/>
        </p:nvSpPr>
        <p:spPr>
          <a:xfrm>
            <a:off x="7775153" y="2382609"/>
            <a:ext cx="1605621" cy="586238"/>
          </a:xfrm>
          <a:prstGeom prst="rect">
            <a:avLst/>
          </a:prstGeom>
          <a:solidFill>
            <a:schemeClr val="bg2">
              <a:lumMod val="20000"/>
              <a:lumOff val="80000"/>
            </a:schemeClr>
          </a:solidFill>
          <a:ln>
            <a:solidFill>
              <a:schemeClr val="tx2"/>
            </a:solidFill>
          </a:ln>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baseline="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4800" b="1" dirty="0">
                <a:solidFill>
                  <a:schemeClr val="tx1"/>
                </a:solidFill>
              </a:rPr>
              <a:t>新聞文件</a:t>
            </a:r>
          </a:p>
          <a:p>
            <a:pPr marL="0" indent="0">
              <a:buFont typeface="Arial" panose="020B0604020202020204" pitchFamily="34" charset="0"/>
              <a:buNone/>
            </a:pPr>
            <a:r>
              <a:rPr lang="en-US" altLang="zh-TW" sz="4800" b="1" dirty="0">
                <a:solidFill>
                  <a:srgbClr val="FF0000"/>
                </a:solidFill>
              </a:rPr>
              <a:t>(</a:t>
            </a:r>
            <a:r>
              <a:rPr lang="zh-TW" altLang="en-US" sz="4800" b="1" dirty="0">
                <a:solidFill>
                  <a:srgbClr val="FF0000"/>
                </a:solidFill>
              </a:rPr>
              <a:t>測試用</a:t>
            </a:r>
            <a:r>
              <a:rPr lang="en-US" altLang="zh-TW" sz="4800" b="1" dirty="0">
                <a:solidFill>
                  <a:srgbClr val="FF0000"/>
                </a:solidFill>
              </a:rPr>
              <a:t>)</a:t>
            </a:r>
            <a:r>
              <a:rPr lang="en-US" altLang="zh-TW" sz="4800" b="1" dirty="0">
                <a:solidFill>
                  <a:schemeClr val="tx1"/>
                </a:solidFill>
              </a:rPr>
              <a:t>(</a:t>
            </a:r>
            <a:r>
              <a:rPr lang="zh-TW" altLang="en-US" sz="4800" b="1" dirty="0">
                <a:solidFill>
                  <a:schemeClr val="tx1"/>
                </a:solidFill>
              </a:rPr>
              <a:t>中時電子報</a:t>
            </a:r>
            <a:r>
              <a:rPr lang="en-US" altLang="zh-TW" sz="4800" dirty="0">
                <a:solidFill>
                  <a:schemeClr val="tx1"/>
                </a:solidFill>
              </a:rPr>
              <a:t>)</a:t>
            </a:r>
          </a:p>
          <a:p>
            <a:pPr marL="0" indent="0">
              <a:buFont typeface="Arial" panose="020B0604020202020204" pitchFamily="34" charset="0"/>
              <a:buNone/>
            </a:pPr>
            <a:endParaRPr lang="zh-TW" altLang="en-US" dirty="0"/>
          </a:p>
          <a:p>
            <a:endParaRPr lang="zh-TW" altLang="en-US" dirty="0"/>
          </a:p>
        </p:txBody>
      </p:sp>
      <p:cxnSp>
        <p:nvCxnSpPr>
          <p:cNvPr id="96" name="Straight Arrow Connector 82">
            <a:extLst>
              <a:ext uri="{FF2B5EF4-FFF2-40B4-BE49-F238E27FC236}">
                <a16:creationId xmlns:a16="http://schemas.microsoft.com/office/drawing/2014/main" xmlns="" id="{13BF8360-B646-4AFC-AF6F-3E3A189D8C55}"/>
              </a:ext>
            </a:extLst>
          </p:cNvPr>
          <p:cNvCxnSpPr>
            <a:cxnSpLocks/>
            <a:endCxn id="90" idx="0"/>
          </p:cNvCxnSpPr>
          <p:nvPr/>
        </p:nvCxnSpPr>
        <p:spPr>
          <a:xfrm>
            <a:off x="9152021" y="3106763"/>
            <a:ext cx="86566" cy="283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1" name="圖形 110" descr="上升趨勢">
            <a:extLst>
              <a:ext uri="{FF2B5EF4-FFF2-40B4-BE49-F238E27FC236}">
                <a16:creationId xmlns:a16="http://schemas.microsoft.com/office/drawing/2014/main" xmlns="" id="{AB3A69E3-5663-4AC5-B645-B373EFE2CD4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27439" y="5886008"/>
            <a:ext cx="602004" cy="602004"/>
          </a:xfrm>
          <a:prstGeom prst="rect">
            <a:avLst/>
          </a:prstGeom>
        </p:spPr>
      </p:pic>
      <p:sp>
        <p:nvSpPr>
          <p:cNvPr id="112" name="文字方塊 111">
            <a:extLst>
              <a:ext uri="{FF2B5EF4-FFF2-40B4-BE49-F238E27FC236}">
                <a16:creationId xmlns:a16="http://schemas.microsoft.com/office/drawing/2014/main" xmlns="" id="{0FCD8261-2E27-4526-921E-422370DCFB63}"/>
              </a:ext>
            </a:extLst>
          </p:cNvPr>
          <p:cNvSpPr txBox="1"/>
          <p:nvPr/>
        </p:nvSpPr>
        <p:spPr>
          <a:xfrm>
            <a:off x="10595429" y="4973739"/>
            <a:ext cx="1516742" cy="369332"/>
          </a:xfrm>
          <a:prstGeom prst="rect">
            <a:avLst/>
          </a:prstGeom>
          <a:noFill/>
        </p:spPr>
        <p:txBody>
          <a:bodyPr wrap="square" rtlCol="0">
            <a:spAutoFit/>
          </a:bodyPr>
          <a:lstStyle/>
          <a:p>
            <a:r>
              <a:rPr lang="zh-TW" altLang="en-US" b="1" dirty="0"/>
              <a:t>結果呈現</a:t>
            </a:r>
            <a:endParaRPr lang="en-US" b="1" dirty="0"/>
          </a:p>
        </p:txBody>
      </p:sp>
      <p:sp>
        <p:nvSpPr>
          <p:cNvPr id="113" name="文字方塊 112">
            <a:extLst>
              <a:ext uri="{FF2B5EF4-FFF2-40B4-BE49-F238E27FC236}">
                <a16:creationId xmlns:a16="http://schemas.microsoft.com/office/drawing/2014/main" xmlns="" id="{654B7B7E-4D51-49EF-9C47-45C6404F8871}"/>
              </a:ext>
            </a:extLst>
          </p:cNvPr>
          <p:cNvSpPr txBox="1"/>
          <p:nvPr/>
        </p:nvSpPr>
        <p:spPr>
          <a:xfrm>
            <a:off x="4905739" y="4973739"/>
            <a:ext cx="1516742" cy="369332"/>
          </a:xfrm>
          <a:prstGeom prst="rect">
            <a:avLst/>
          </a:prstGeom>
          <a:noFill/>
        </p:spPr>
        <p:txBody>
          <a:bodyPr wrap="square" rtlCol="0">
            <a:spAutoFit/>
          </a:bodyPr>
          <a:lstStyle/>
          <a:p>
            <a:r>
              <a:rPr lang="zh-TW" altLang="en-US" dirty="0"/>
              <a:t> </a:t>
            </a:r>
            <a:r>
              <a:rPr lang="zh-TW" altLang="en-US" b="1" dirty="0"/>
              <a:t>資料前處理</a:t>
            </a:r>
            <a:endParaRPr lang="en-US" b="1" dirty="0"/>
          </a:p>
        </p:txBody>
      </p:sp>
      <p:cxnSp>
        <p:nvCxnSpPr>
          <p:cNvPr id="115" name="直線接點 114">
            <a:extLst>
              <a:ext uri="{FF2B5EF4-FFF2-40B4-BE49-F238E27FC236}">
                <a16:creationId xmlns:a16="http://schemas.microsoft.com/office/drawing/2014/main" xmlns="" id="{96C0983F-B7DE-41D0-8170-5A1077623A93}"/>
              </a:ext>
            </a:extLst>
          </p:cNvPr>
          <p:cNvCxnSpPr>
            <a:cxnSpLocks/>
          </p:cNvCxnSpPr>
          <p:nvPr/>
        </p:nvCxnSpPr>
        <p:spPr>
          <a:xfrm>
            <a:off x="6783084" y="1942174"/>
            <a:ext cx="46447" cy="4020457"/>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xmlns="" id="{5D93D47B-6EAC-4BFE-8247-4BAA33481AB1}"/>
              </a:ext>
            </a:extLst>
          </p:cNvPr>
          <p:cNvCxnSpPr>
            <a:cxnSpLocks/>
          </p:cNvCxnSpPr>
          <p:nvPr/>
        </p:nvCxnSpPr>
        <p:spPr>
          <a:xfrm>
            <a:off x="10184209" y="1919478"/>
            <a:ext cx="46447" cy="4020457"/>
          </a:xfrm>
          <a:prstGeom prst="line">
            <a:avLst/>
          </a:prstGeom>
          <a:ln w="571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Arrow Connector 82">
            <a:extLst>
              <a:ext uri="{FF2B5EF4-FFF2-40B4-BE49-F238E27FC236}">
                <a16:creationId xmlns:a16="http://schemas.microsoft.com/office/drawing/2014/main" xmlns="" id="{EC3EE841-2CCC-4CF9-AF8C-0C8E333CA028}"/>
              </a:ext>
            </a:extLst>
          </p:cNvPr>
          <p:cNvCxnSpPr>
            <a:cxnSpLocks/>
          </p:cNvCxnSpPr>
          <p:nvPr/>
        </p:nvCxnSpPr>
        <p:spPr>
          <a:xfrm flipH="1">
            <a:off x="7465385" y="4158186"/>
            <a:ext cx="29847" cy="80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82">
            <a:extLst>
              <a:ext uri="{FF2B5EF4-FFF2-40B4-BE49-F238E27FC236}">
                <a16:creationId xmlns:a16="http://schemas.microsoft.com/office/drawing/2014/main" xmlns="" id="{D7E2BC79-DA97-4296-99D4-7E7F213EBB51}"/>
              </a:ext>
            </a:extLst>
          </p:cNvPr>
          <p:cNvCxnSpPr>
            <a:cxnSpLocks/>
          </p:cNvCxnSpPr>
          <p:nvPr/>
        </p:nvCxnSpPr>
        <p:spPr>
          <a:xfrm>
            <a:off x="7649643" y="4158186"/>
            <a:ext cx="633197" cy="80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文字方塊 121">
            <a:extLst>
              <a:ext uri="{FF2B5EF4-FFF2-40B4-BE49-F238E27FC236}">
                <a16:creationId xmlns:a16="http://schemas.microsoft.com/office/drawing/2014/main" xmlns="" id="{BDFE180A-BF82-4443-B3EE-B9B2A7012624}"/>
              </a:ext>
            </a:extLst>
          </p:cNvPr>
          <p:cNvSpPr txBox="1"/>
          <p:nvPr/>
        </p:nvSpPr>
        <p:spPr>
          <a:xfrm>
            <a:off x="7079025" y="4973739"/>
            <a:ext cx="2817534" cy="1754326"/>
          </a:xfrm>
          <a:prstGeom prst="rect">
            <a:avLst/>
          </a:prstGeom>
          <a:noFill/>
        </p:spPr>
        <p:txBody>
          <a:bodyPr wrap="square" rtlCol="0">
            <a:spAutoFit/>
          </a:bodyPr>
          <a:lstStyle/>
          <a:p>
            <a:r>
              <a:rPr lang="zh-TW" altLang="en-US" dirty="0">
                <a:latin typeface="+mn-ea"/>
              </a:rPr>
              <a:t> </a:t>
            </a:r>
            <a:r>
              <a:rPr lang="en-US" altLang="zh-TW" dirty="0">
                <a:latin typeface="+mn-ea"/>
              </a:rPr>
              <a:t>1. SVM</a:t>
            </a:r>
            <a:r>
              <a:rPr lang="zh-TW" altLang="en-US" dirty="0">
                <a:latin typeface="+mn-ea"/>
              </a:rPr>
              <a:t>支援向量機</a:t>
            </a:r>
            <a:endParaRPr lang="en-US" altLang="zh-TW" dirty="0">
              <a:latin typeface="+mn-ea"/>
            </a:endParaRPr>
          </a:p>
          <a:p>
            <a:r>
              <a:rPr lang="en-US" dirty="0">
                <a:latin typeface="+mn-ea"/>
              </a:rPr>
              <a:t> 2. KNN</a:t>
            </a:r>
            <a:r>
              <a:rPr lang="zh-TW" altLang="en-US" dirty="0" smtClean="0">
                <a:latin typeface="+mn-ea"/>
              </a:rPr>
              <a:t>最近鄰</a:t>
            </a:r>
            <a:r>
              <a:rPr lang="zh-TW" altLang="en-US" dirty="0" smtClean="0">
                <a:latin typeface="+mn-ea"/>
              </a:rPr>
              <a:t>分類</a:t>
            </a:r>
            <a:endParaRPr lang="en-US" altLang="zh-TW" dirty="0" smtClean="0">
              <a:latin typeface="+mn-ea"/>
            </a:endParaRPr>
          </a:p>
          <a:p>
            <a:r>
              <a:rPr lang="en-US" dirty="0" smtClean="0">
                <a:latin typeface="+mn-ea"/>
              </a:rPr>
              <a:t> 3. Logistic regression </a:t>
            </a:r>
            <a:br>
              <a:rPr lang="en-US" dirty="0" smtClean="0">
                <a:latin typeface="+mn-ea"/>
              </a:rPr>
            </a:br>
            <a:r>
              <a:rPr lang="zh-TW" altLang="en-US" dirty="0" smtClean="0">
                <a:latin typeface="+mn-ea"/>
              </a:rPr>
              <a:t>     羅吉斯回歸</a:t>
            </a:r>
            <a:endParaRPr lang="en-US" dirty="0">
              <a:latin typeface="+mn-ea"/>
            </a:endParaRPr>
          </a:p>
          <a:p>
            <a:r>
              <a:rPr lang="en-US" dirty="0">
                <a:latin typeface="+mn-ea"/>
              </a:rPr>
              <a:t> </a:t>
            </a:r>
            <a:r>
              <a:rPr lang="en-US" dirty="0" smtClean="0">
                <a:latin typeface="+mn-ea"/>
              </a:rPr>
              <a:t>4.</a:t>
            </a:r>
            <a:r>
              <a:rPr lang="en-US" dirty="0" smtClean="0">
                <a:latin typeface="+mn-ea"/>
              </a:rPr>
              <a:t> </a:t>
            </a:r>
            <a:r>
              <a:rPr lang="en-US" altLang="zh-TW" dirty="0">
                <a:latin typeface="+mn-ea"/>
              </a:rPr>
              <a:t>BP</a:t>
            </a:r>
            <a:r>
              <a:rPr lang="zh-TW" altLang="en-US" dirty="0">
                <a:latin typeface="+mn-ea"/>
              </a:rPr>
              <a:t>倒傳遞類神經</a:t>
            </a:r>
            <a:r>
              <a:rPr lang="zh-TW" altLang="en-US" dirty="0" smtClean="0">
                <a:latin typeface="+mn-ea"/>
              </a:rPr>
              <a:t>網路</a:t>
            </a:r>
            <a:endParaRPr lang="en-US" altLang="zh-TW" dirty="0" smtClean="0">
              <a:latin typeface="+mn-ea"/>
            </a:endParaRPr>
          </a:p>
          <a:p>
            <a:r>
              <a:rPr lang="en-US" dirty="0" smtClean="0">
                <a:latin typeface="+mn-ea"/>
              </a:rPr>
              <a:t> </a:t>
            </a:r>
            <a:endParaRPr lang="en-US" dirty="0">
              <a:latin typeface="+mn-ea"/>
            </a:endParaRPr>
          </a:p>
        </p:txBody>
      </p:sp>
      <p:sp>
        <p:nvSpPr>
          <p:cNvPr id="125" name="文字方塊 124">
            <a:extLst>
              <a:ext uri="{FF2B5EF4-FFF2-40B4-BE49-F238E27FC236}">
                <a16:creationId xmlns:a16="http://schemas.microsoft.com/office/drawing/2014/main" xmlns="" id="{13E2C086-7383-4D09-96EC-B13DA09C52D1}"/>
              </a:ext>
            </a:extLst>
          </p:cNvPr>
          <p:cNvSpPr txBox="1"/>
          <p:nvPr/>
        </p:nvSpPr>
        <p:spPr>
          <a:xfrm>
            <a:off x="10230656" y="5421493"/>
            <a:ext cx="2126350" cy="369332"/>
          </a:xfrm>
          <a:prstGeom prst="rect">
            <a:avLst/>
          </a:prstGeom>
          <a:noFill/>
        </p:spPr>
        <p:txBody>
          <a:bodyPr wrap="square" rtlCol="0">
            <a:spAutoFit/>
          </a:bodyPr>
          <a:lstStyle/>
          <a:p>
            <a:r>
              <a:rPr lang="zh-TW" altLang="en-US" b="1" dirty="0"/>
              <a:t> 上漲 </a:t>
            </a:r>
            <a:r>
              <a:rPr lang="zh-TW" altLang="en-US" b="1" dirty="0" smtClean="0"/>
              <a:t> 平盤  下跌</a:t>
            </a:r>
            <a:endParaRPr lang="en-US" b="1" dirty="0"/>
          </a:p>
        </p:txBody>
      </p:sp>
      <p:sp>
        <p:nvSpPr>
          <p:cNvPr id="38" name="Date Placeholder 19">
            <a:extLst>
              <a:ext uri="{FF2B5EF4-FFF2-40B4-BE49-F238E27FC236}">
                <a16:creationId xmlns:a16="http://schemas.microsoft.com/office/drawing/2014/main" xmlns="" id="{6A7ED5CE-0BA2-4856-8C39-F1076209236A}"/>
              </a:ext>
            </a:extLst>
          </p:cNvPr>
          <p:cNvSpPr>
            <a:spLocks noGrp="1"/>
          </p:cNvSpPr>
          <p:nvPr>
            <p:ph type="dt" sz="half" idx="10"/>
          </p:nvPr>
        </p:nvSpPr>
        <p:spPr>
          <a:xfrm>
            <a:off x="838200" y="6424268"/>
            <a:ext cx="2743200" cy="365125"/>
          </a:xfrm>
        </p:spPr>
        <p:txBody>
          <a:bodyPr/>
          <a:lstStyle/>
          <a:p>
            <a:r>
              <a:rPr lang="en-US" dirty="0"/>
              <a:t>2017/12/25</a:t>
            </a:r>
          </a:p>
        </p:txBody>
      </p:sp>
      <p:sp>
        <p:nvSpPr>
          <p:cNvPr id="39" name="Footer Placeholder 20">
            <a:extLst>
              <a:ext uri="{FF2B5EF4-FFF2-40B4-BE49-F238E27FC236}">
                <a16:creationId xmlns:a16="http://schemas.microsoft.com/office/drawing/2014/main" xmlns="" id="{E6597E0D-7724-4CB4-8773-BC7F74510FA8}"/>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sp>
        <p:nvSpPr>
          <p:cNvPr id="3" name="向右箭號 2"/>
          <p:cNvSpPr/>
          <p:nvPr/>
        </p:nvSpPr>
        <p:spPr>
          <a:xfrm>
            <a:off x="2843601" y="3176533"/>
            <a:ext cx="2174346" cy="11998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b="1" dirty="0" smtClean="0"/>
              <a:t>新聞分類模組</a:t>
            </a:r>
            <a:endParaRPr lang="zh-TW" altLang="en-US" b="1" dirty="0"/>
          </a:p>
        </p:txBody>
      </p:sp>
    </p:spTree>
    <p:extLst>
      <p:ext uri="{BB962C8B-B14F-4D97-AF65-F5344CB8AC3E}">
        <p14:creationId xmlns:p14="http://schemas.microsoft.com/office/powerpoint/2010/main" val="2844938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noAutofit/>
          </a:bodyPr>
          <a:lstStyle/>
          <a:p>
            <a:r>
              <a:rPr lang="zh-TW" altLang="en-US" sz="4800" dirty="0"/>
              <a:t>資料來源</a:t>
            </a:r>
            <a:endParaRPr lang="en-US" sz="4800"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8</a:t>
            </a:fld>
            <a:endParaRPr lang="en-US"/>
          </a:p>
        </p:txBody>
      </p:sp>
      <p:sp>
        <p:nvSpPr>
          <p:cNvPr id="37" name="Text Placeholder 36"/>
          <p:cNvSpPr>
            <a:spLocks noGrp="1"/>
          </p:cNvSpPr>
          <p:nvPr>
            <p:ph type="body" sz="quarter" idx="18"/>
          </p:nvPr>
        </p:nvSpPr>
        <p:spPr/>
        <p:txBody>
          <a:bodyPr/>
          <a:lstStyle/>
          <a:p>
            <a:r>
              <a:rPr lang="en-US"/>
              <a:t>John Doe</a:t>
            </a:r>
          </a:p>
        </p:txBody>
      </p:sp>
      <p:sp>
        <p:nvSpPr>
          <p:cNvPr id="39" name="Text Placeholder 38"/>
          <p:cNvSpPr>
            <a:spLocks noGrp="1"/>
          </p:cNvSpPr>
          <p:nvPr>
            <p:ph type="body" sz="quarter" idx="22"/>
          </p:nvPr>
        </p:nvSpPr>
        <p:spPr/>
        <p:txBody>
          <a:bodyPr/>
          <a:lstStyle/>
          <a:p>
            <a:r>
              <a:rPr lang="en-US"/>
              <a:t>Director</a:t>
            </a:r>
          </a:p>
        </p:txBody>
      </p:sp>
      <p:sp>
        <p:nvSpPr>
          <p:cNvPr id="41" name="Text Placeholder 40"/>
          <p:cNvSpPr>
            <a:spLocks noGrp="1"/>
          </p:cNvSpPr>
          <p:nvPr>
            <p:ph type="body" sz="quarter" idx="27"/>
          </p:nvPr>
        </p:nvSpPr>
        <p:spPr>
          <a:xfrm>
            <a:off x="10126765" y="4075788"/>
            <a:ext cx="1971231" cy="281437"/>
          </a:xfrm>
        </p:spPr>
        <p:txBody>
          <a:bodyPr/>
          <a:lstStyle/>
          <a:p>
            <a:r>
              <a:rPr lang="zh-TW" altLang="en-US" b="1" dirty="0"/>
              <a:t>中時電子報</a:t>
            </a:r>
            <a:endParaRPr lang="en-US" b="1" dirty="0"/>
          </a:p>
        </p:txBody>
      </p:sp>
      <p:pic>
        <p:nvPicPr>
          <p:cNvPr id="8" name="圖片版面配置區 7">
            <a:extLst>
              <a:ext uri="{FF2B5EF4-FFF2-40B4-BE49-F238E27FC236}">
                <a16:creationId xmlns:a16="http://schemas.microsoft.com/office/drawing/2014/main" xmlns="" id="{BC3847C1-B084-4E04-A75F-B4C06F94D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354775" y="1873051"/>
            <a:ext cx="3941780" cy="3474720"/>
          </a:xfrm>
          <a:ln>
            <a:solidFill>
              <a:schemeClr val="accent1">
                <a:lumMod val="50000"/>
              </a:schemeClr>
            </a:solidFill>
          </a:ln>
        </p:spPr>
      </p:pic>
      <p:pic>
        <p:nvPicPr>
          <p:cNvPr id="9" name="圖片 8">
            <a:extLst>
              <a:ext uri="{FF2B5EF4-FFF2-40B4-BE49-F238E27FC236}">
                <a16:creationId xmlns:a16="http://schemas.microsoft.com/office/drawing/2014/main" xmlns="" id="{C3692D96-138A-4066-B106-E674652B59F6}"/>
              </a:ext>
            </a:extLst>
          </p:cNvPr>
          <p:cNvPicPr>
            <a:picLocks noChangeAspect="1"/>
          </p:cNvPicPr>
          <p:nvPr/>
        </p:nvPicPr>
        <p:blipFill>
          <a:blip r:embed="rId4"/>
          <a:stretch>
            <a:fillRect/>
          </a:stretch>
        </p:blipFill>
        <p:spPr>
          <a:xfrm>
            <a:off x="2982377" y="4524892"/>
            <a:ext cx="2427593" cy="1283200"/>
          </a:xfrm>
          <a:prstGeom prst="rect">
            <a:avLst/>
          </a:prstGeom>
          <a:ln>
            <a:solidFill>
              <a:schemeClr val="accent1">
                <a:lumMod val="50000"/>
              </a:schemeClr>
            </a:solidFill>
          </a:ln>
        </p:spPr>
      </p:pic>
      <p:pic>
        <p:nvPicPr>
          <p:cNvPr id="20" name="圖片版面配置區 19">
            <a:extLst>
              <a:ext uri="{FF2B5EF4-FFF2-40B4-BE49-F238E27FC236}">
                <a16:creationId xmlns:a16="http://schemas.microsoft.com/office/drawing/2014/main" xmlns="" id="{7FE1F008-B91E-416C-BC48-6F92681DBFC9}"/>
              </a:ext>
            </a:extLst>
          </p:cNvPr>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t="4132" b="4132"/>
          <a:stretch>
            <a:fillRect/>
          </a:stretch>
        </p:blipFill>
        <p:spPr>
          <a:xfrm>
            <a:off x="6296867" y="1873051"/>
            <a:ext cx="4274281" cy="3389218"/>
          </a:xfrm>
          <a:ln>
            <a:solidFill>
              <a:schemeClr val="accent1">
                <a:lumMod val="50000"/>
              </a:schemeClr>
            </a:solidFill>
          </a:ln>
        </p:spPr>
      </p:pic>
      <p:sp>
        <p:nvSpPr>
          <p:cNvPr id="28" name="Text Placeholder 40">
            <a:extLst>
              <a:ext uri="{FF2B5EF4-FFF2-40B4-BE49-F238E27FC236}">
                <a16:creationId xmlns:a16="http://schemas.microsoft.com/office/drawing/2014/main" xmlns="" id="{AE8CD64B-AAF9-4DAD-8FE2-59F03CC025DF}"/>
              </a:ext>
            </a:extLst>
          </p:cNvPr>
          <p:cNvSpPr txBox="1">
            <a:spLocks/>
          </p:cNvSpPr>
          <p:nvPr/>
        </p:nvSpPr>
        <p:spPr>
          <a:xfrm>
            <a:off x="3894350" y="3982181"/>
            <a:ext cx="3031239" cy="468652"/>
          </a:xfrm>
          <a:prstGeom prst="rect">
            <a:avLst/>
          </a:prstGeom>
        </p:spPr>
        <p:txBody>
          <a:bodyPr vert="horz" lIns="91440" tIns="45720" rIns="91440" bIns="45720" rtlCol="0" anchor="ctr">
            <a:spAutoFit/>
          </a:bodyPr>
          <a:lstStyle>
            <a:lvl1pPr marL="0" indent="457200" algn="just" defTabSz="914400" rtl="0" eaLnBrk="1" latinLnBrk="0" hangingPunct="1">
              <a:lnSpc>
                <a:spcPct val="90000"/>
              </a:lnSpc>
              <a:spcBef>
                <a:spcPts val="1000"/>
              </a:spcBef>
              <a:buFont typeface="Arial" panose="020B0604020202020204" pitchFamily="34" charset="0"/>
              <a:buNone/>
              <a:defRPr sz="2000" kern="1200">
                <a:solidFill>
                  <a:srgbClr val="324D5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a:t>XQ</a:t>
            </a:r>
            <a:r>
              <a:rPr lang="zh-TW" altLang="en-US" b="1" dirty="0"/>
              <a:t>操盤高手</a:t>
            </a:r>
            <a:endParaRPr lang="en-US" b="1" dirty="0"/>
          </a:p>
        </p:txBody>
      </p:sp>
      <p:pic>
        <p:nvPicPr>
          <p:cNvPr id="21" name="圖片 20">
            <a:extLst>
              <a:ext uri="{FF2B5EF4-FFF2-40B4-BE49-F238E27FC236}">
                <a16:creationId xmlns:a16="http://schemas.microsoft.com/office/drawing/2014/main" xmlns="" id="{D96DF066-53C1-44D6-9D59-CD97A46CC84A}"/>
              </a:ext>
            </a:extLst>
          </p:cNvPr>
          <p:cNvPicPr>
            <a:picLocks noChangeAspect="1"/>
          </p:cNvPicPr>
          <p:nvPr/>
        </p:nvPicPr>
        <p:blipFill>
          <a:blip r:embed="rId6"/>
          <a:stretch>
            <a:fillRect/>
          </a:stretch>
        </p:blipFill>
        <p:spPr>
          <a:xfrm>
            <a:off x="8479347" y="4777288"/>
            <a:ext cx="2863317" cy="919822"/>
          </a:xfrm>
          <a:prstGeom prst="rect">
            <a:avLst/>
          </a:prstGeom>
          <a:ln>
            <a:solidFill>
              <a:schemeClr val="accent1">
                <a:lumMod val="50000"/>
              </a:schemeClr>
            </a:solidFill>
          </a:ln>
        </p:spPr>
      </p:pic>
      <p:sp>
        <p:nvSpPr>
          <p:cNvPr id="30" name="Date Placeholder 19">
            <a:extLst>
              <a:ext uri="{FF2B5EF4-FFF2-40B4-BE49-F238E27FC236}">
                <a16:creationId xmlns:a16="http://schemas.microsoft.com/office/drawing/2014/main" xmlns="" id="{9094E493-A1E4-46D1-AF10-0BB3C9B076CE}"/>
              </a:ext>
            </a:extLst>
          </p:cNvPr>
          <p:cNvSpPr>
            <a:spLocks noGrp="1"/>
          </p:cNvSpPr>
          <p:nvPr>
            <p:ph type="dt" sz="half" idx="10"/>
          </p:nvPr>
        </p:nvSpPr>
        <p:spPr>
          <a:xfrm>
            <a:off x="838200" y="6424268"/>
            <a:ext cx="2743200" cy="365125"/>
          </a:xfrm>
        </p:spPr>
        <p:txBody>
          <a:bodyPr/>
          <a:lstStyle/>
          <a:p>
            <a:r>
              <a:rPr lang="en-US" dirty="0"/>
              <a:t>2017/12/25</a:t>
            </a:r>
          </a:p>
        </p:txBody>
      </p:sp>
      <p:sp>
        <p:nvSpPr>
          <p:cNvPr id="31" name="Footer Placeholder 20">
            <a:extLst>
              <a:ext uri="{FF2B5EF4-FFF2-40B4-BE49-F238E27FC236}">
                <a16:creationId xmlns:a16="http://schemas.microsoft.com/office/drawing/2014/main" xmlns="" id="{E495FA72-EC71-491E-8634-9227BDFF8220}"/>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spTree>
    <p:extLst>
      <p:ext uri="{BB962C8B-B14F-4D97-AF65-F5344CB8AC3E}">
        <p14:creationId xmlns:p14="http://schemas.microsoft.com/office/powerpoint/2010/main" val="3633188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9751EDD-9EA2-4DF7-AD7A-35ED6A4BE217}"/>
              </a:ext>
            </a:extLst>
          </p:cNvPr>
          <p:cNvSpPr>
            <a:spLocks noGrp="1"/>
          </p:cNvSpPr>
          <p:nvPr>
            <p:ph type="title"/>
          </p:nvPr>
        </p:nvSpPr>
        <p:spPr/>
        <p:txBody>
          <a:bodyPr>
            <a:noAutofit/>
          </a:bodyPr>
          <a:lstStyle/>
          <a:p>
            <a:r>
              <a:rPr lang="zh-TW" altLang="en-US" sz="4800" dirty="0"/>
              <a:t>資料處理</a:t>
            </a:r>
            <a:r>
              <a:rPr lang="en-US" altLang="zh-TW" sz="4800" dirty="0"/>
              <a:t> – </a:t>
            </a:r>
            <a:r>
              <a:rPr lang="zh-TW" altLang="en-US" sz="4800" dirty="0"/>
              <a:t>股價漲跌幅部分</a:t>
            </a:r>
            <a:endParaRPr lang="en-US" sz="4800" dirty="0"/>
          </a:p>
        </p:txBody>
      </p:sp>
      <p:pic>
        <p:nvPicPr>
          <p:cNvPr id="4" name="表格版面配置區 3">
            <a:extLst>
              <a:ext uri="{FF2B5EF4-FFF2-40B4-BE49-F238E27FC236}">
                <a16:creationId xmlns:a16="http://schemas.microsoft.com/office/drawing/2014/main" xmlns="" id="{2448DAB3-BDC6-4784-9FB9-F9204ABEAFBC}"/>
              </a:ext>
            </a:extLst>
          </p:cNvPr>
          <p:cNvPicPr>
            <a:picLocks noGrp="1" noChangeAspect="1"/>
          </p:cNvPicPr>
          <p:nvPr>
            <p:ph type="tbl" sz="quarter" idx="13"/>
          </p:nvPr>
        </p:nvPicPr>
        <p:blipFill>
          <a:blip r:embed="rId2"/>
          <a:stretch>
            <a:fillRect/>
          </a:stretch>
        </p:blipFill>
        <p:spPr>
          <a:xfrm>
            <a:off x="1599112" y="1619250"/>
            <a:ext cx="8993776" cy="4505325"/>
          </a:xfrm>
          <a:prstGeom prst="rect">
            <a:avLst/>
          </a:prstGeom>
          <a:ln>
            <a:solidFill>
              <a:schemeClr val="accent1">
                <a:lumMod val="50000"/>
              </a:schemeClr>
            </a:solidFill>
          </a:ln>
        </p:spPr>
      </p:pic>
      <p:sp>
        <p:nvSpPr>
          <p:cNvPr id="5" name="Date Placeholder 19">
            <a:extLst>
              <a:ext uri="{FF2B5EF4-FFF2-40B4-BE49-F238E27FC236}">
                <a16:creationId xmlns:a16="http://schemas.microsoft.com/office/drawing/2014/main" xmlns="" id="{927FA72A-045F-4527-973D-478F29A71D63}"/>
              </a:ext>
            </a:extLst>
          </p:cNvPr>
          <p:cNvSpPr>
            <a:spLocks noGrp="1"/>
          </p:cNvSpPr>
          <p:nvPr>
            <p:ph type="dt" sz="half" idx="10"/>
          </p:nvPr>
        </p:nvSpPr>
        <p:spPr>
          <a:xfrm>
            <a:off x="838200" y="6424268"/>
            <a:ext cx="2743200" cy="365125"/>
          </a:xfrm>
        </p:spPr>
        <p:txBody>
          <a:bodyPr/>
          <a:lstStyle/>
          <a:p>
            <a:r>
              <a:rPr lang="en-US" dirty="0"/>
              <a:t>2017/12/25</a:t>
            </a:r>
          </a:p>
        </p:txBody>
      </p:sp>
      <p:sp>
        <p:nvSpPr>
          <p:cNvPr id="6" name="Footer Placeholder 20">
            <a:extLst>
              <a:ext uri="{FF2B5EF4-FFF2-40B4-BE49-F238E27FC236}">
                <a16:creationId xmlns:a16="http://schemas.microsoft.com/office/drawing/2014/main" xmlns="" id="{D0BFCFE1-9E1C-409E-800F-D0E350BD734E}"/>
              </a:ext>
            </a:extLst>
          </p:cNvPr>
          <p:cNvSpPr>
            <a:spLocks noGrp="1"/>
          </p:cNvSpPr>
          <p:nvPr>
            <p:ph type="ftr" sz="quarter" idx="11"/>
          </p:nvPr>
        </p:nvSpPr>
        <p:spPr>
          <a:xfrm>
            <a:off x="4038600" y="6424268"/>
            <a:ext cx="4114800" cy="365125"/>
          </a:xfrm>
        </p:spPr>
        <p:txBody>
          <a:bodyPr/>
          <a:lstStyle/>
          <a:p>
            <a:r>
              <a:rPr lang="zh-TW" altLang="en-US" b="1" dirty="0">
                <a:solidFill>
                  <a:schemeClr val="accent4"/>
                </a:solidFill>
              </a:rPr>
              <a:t>以文字探勘進行股價漲跌預測</a:t>
            </a:r>
            <a:endParaRPr lang="en-US" b="1" dirty="0">
              <a:solidFill>
                <a:schemeClr val="accent4"/>
              </a:solidFill>
            </a:endParaRPr>
          </a:p>
        </p:txBody>
      </p:sp>
    </p:spTree>
    <p:extLst>
      <p:ext uri="{BB962C8B-B14F-4D97-AF65-F5344CB8AC3E}">
        <p14:creationId xmlns:p14="http://schemas.microsoft.com/office/powerpoint/2010/main" val="3364049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793</TotalTime>
  <Words>941</Words>
  <Application>Microsoft Office PowerPoint</Application>
  <PresentationFormat>寬螢幕</PresentationFormat>
  <Paragraphs>268</Paragraphs>
  <Slides>12</Slides>
  <Notes>11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Open Sans</vt:lpstr>
      <vt:lpstr>微軟正黑體</vt:lpstr>
      <vt:lpstr>新細明體</vt:lpstr>
      <vt:lpstr>Arial</vt:lpstr>
      <vt:lpstr>Calibri</vt:lpstr>
      <vt:lpstr>Office 佈景主題</vt:lpstr>
      <vt:lpstr>以文字探勘進行股價漲跌預測</vt:lpstr>
      <vt:lpstr>探討內容</vt:lpstr>
      <vt:lpstr>胖吉虎與他的快樂小夥伴</vt:lpstr>
      <vt:lpstr>研究動機</vt:lpstr>
      <vt:lpstr>PowerPoint 簡報</vt:lpstr>
      <vt:lpstr>資料採礦的6大步驟</vt:lpstr>
      <vt:lpstr>架構圖</vt:lpstr>
      <vt:lpstr>資料來源</vt:lpstr>
      <vt:lpstr>資料處理 – 股價漲跌幅部分</vt:lpstr>
      <vt:lpstr>資料處理 – 文字部分處理</vt:lpstr>
      <vt:lpstr>Table – 一年份Key Words資料量</vt:lpstr>
      <vt:lpstr>hank        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胖吉虎與他的快樂小夥伴</dc:title>
  <dc:creator>geniushoney Huang</dc:creator>
  <cp:lastModifiedBy>許傑翔</cp:lastModifiedBy>
  <cp:revision>63</cp:revision>
  <dcterms:created xsi:type="dcterms:W3CDTF">2017-12-23T03:18:25Z</dcterms:created>
  <dcterms:modified xsi:type="dcterms:W3CDTF">2017-12-24T14:08:58Z</dcterms:modified>
</cp:coreProperties>
</file>