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FDC8D-E18D-4622-A499-30221EA10B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3F3562-48C0-41BF-9793-CCAF79DB19E7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1</a:t>
          </a:r>
          <a:endParaRPr lang="ru-RU" b="1" dirty="0"/>
        </a:p>
      </dgm:t>
    </dgm:pt>
    <dgm:pt modelId="{F077B360-BDFE-48A2-BCD5-06BD170AB2DE}" type="parTrans" cxnId="{32EB1311-09F0-4CED-B7D1-BDB170E115AE}">
      <dgm:prSet/>
      <dgm:spPr/>
      <dgm:t>
        <a:bodyPr/>
        <a:lstStyle/>
        <a:p>
          <a:endParaRPr lang="ru-RU"/>
        </a:p>
      </dgm:t>
    </dgm:pt>
    <dgm:pt modelId="{31FFAF1B-AA21-443E-98D5-6C9832DB2C1D}" type="sibTrans" cxnId="{32EB1311-09F0-4CED-B7D1-BDB170E115AE}">
      <dgm:prSet/>
      <dgm:spPr/>
      <dgm:t>
        <a:bodyPr/>
        <a:lstStyle/>
        <a:p>
          <a:endParaRPr lang="ru-RU"/>
        </a:p>
      </dgm:t>
    </dgm:pt>
    <dgm:pt modelId="{368322F0-BDBE-4ACF-B790-994E622ED230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Поиск и сбор данных</a:t>
          </a:r>
        </a:p>
      </dgm:t>
    </dgm:pt>
    <dgm:pt modelId="{39AE390C-94DB-40F3-8F25-2BD277B54D94}" type="parTrans" cxnId="{EF5E1527-1324-45FF-93E0-4E425B74537A}">
      <dgm:prSet/>
      <dgm:spPr/>
      <dgm:t>
        <a:bodyPr/>
        <a:lstStyle/>
        <a:p>
          <a:endParaRPr lang="ru-RU"/>
        </a:p>
      </dgm:t>
    </dgm:pt>
    <dgm:pt modelId="{39E97355-98F0-40EA-AAA3-9D5B7EB919D6}" type="sibTrans" cxnId="{EF5E1527-1324-45FF-93E0-4E425B74537A}">
      <dgm:prSet/>
      <dgm:spPr/>
      <dgm:t>
        <a:bodyPr/>
        <a:lstStyle/>
        <a:p>
          <a:endParaRPr lang="ru-RU"/>
        </a:p>
      </dgm:t>
    </dgm:pt>
    <dgm:pt modelId="{7005955B-9644-4A9A-800F-385F46ED6248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5</a:t>
          </a:r>
          <a:endParaRPr lang="ru-RU" b="1" dirty="0"/>
        </a:p>
      </dgm:t>
    </dgm:pt>
    <dgm:pt modelId="{07A0DA95-B045-45B7-A0E9-DB304F816F5D}" type="parTrans" cxnId="{6CC7793D-B2B4-44FF-9114-2DC1F62F85C5}">
      <dgm:prSet/>
      <dgm:spPr/>
      <dgm:t>
        <a:bodyPr/>
        <a:lstStyle/>
        <a:p>
          <a:endParaRPr lang="ru-RU"/>
        </a:p>
      </dgm:t>
    </dgm:pt>
    <dgm:pt modelId="{1609FCF5-1987-4F76-BB6E-02E559380FB4}" type="sibTrans" cxnId="{6CC7793D-B2B4-44FF-9114-2DC1F62F85C5}">
      <dgm:prSet/>
      <dgm:spPr/>
      <dgm:t>
        <a:bodyPr/>
        <a:lstStyle/>
        <a:p>
          <a:endParaRPr lang="ru-RU"/>
        </a:p>
      </dgm:t>
    </dgm:pt>
    <dgm:pt modelId="{E149562D-B147-46C1-91CC-ADCD919A06CA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оптимальных портфелей</a:t>
          </a:r>
        </a:p>
      </dgm:t>
    </dgm:pt>
    <dgm:pt modelId="{8FFC94AD-8CF3-4A90-83AA-F11EC6D0F4C9}" type="parTrans" cxnId="{D106254D-E24D-44E9-AECE-4C0B6C9E053B}">
      <dgm:prSet/>
      <dgm:spPr/>
      <dgm:t>
        <a:bodyPr/>
        <a:lstStyle/>
        <a:p>
          <a:endParaRPr lang="ru-RU"/>
        </a:p>
      </dgm:t>
    </dgm:pt>
    <dgm:pt modelId="{55696D25-E0B7-4B52-B701-FA5D5CA3A1B8}" type="sibTrans" cxnId="{D106254D-E24D-44E9-AECE-4C0B6C9E053B}">
      <dgm:prSet/>
      <dgm:spPr/>
      <dgm:t>
        <a:bodyPr/>
        <a:lstStyle/>
        <a:p>
          <a:endParaRPr lang="ru-RU"/>
        </a:p>
      </dgm:t>
    </dgm:pt>
    <dgm:pt modelId="{188C3EFC-0689-4387-BA40-67C9C4D9EC9D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6</a:t>
          </a:r>
          <a:endParaRPr lang="ru-RU" b="1" dirty="0"/>
        </a:p>
      </dgm:t>
    </dgm:pt>
    <dgm:pt modelId="{2F12275D-4F63-43FB-AD65-0259A52F4673}" type="parTrans" cxnId="{B1573640-FE4C-4764-AA77-22940969D735}">
      <dgm:prSet/>
      <dgm:spPr/>
      <dgm:t>
        <a:bodyPr/>
        <a:lstStyle/>
        <a:p>
          <a:endParaRPr lang="ru-RU"/>
        </a:p>
      </dgm:t>
    </dgm:pt>
    <dgm:pt modelId="{18DDEF4B-EF3A-44DA-BAB0-E0A74A6130C9}" type="sibTrans" cxnId="{B1573640-FE4C-4764-AA77-22940969D735}">
      <dgm:prSet/>
      <dgm:spPr/>
      <dgm:t>
        <a:bodyPr/>
        <a:lstStyle/>
        <a:p>
          <a:endParaRPr lang="ru-RU"/>
        </a:p>
      </dgm:t>
    </dgm:pt>
    <dgm:pt modelId="{4F45DD49-3FD7-4C96-B65D-9555E52AFB36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Расчёт реальных доходностей портфелей</a:t>
          </a:r>
        </a:p>
      </dgm:t>
    </dgm:pt>
    <dgm:pt modelId="{66C63830-7D28-45A5-A87C-4F1A75269D3D}" type="parTrans" cxnId="{64D67F5B-89F1-4B50-BFD4-AEB935C1EFB1}">
      <dgm:prSet/>
      <dgm:spPr/>
      <dgm:t>
        <a:bodyPr/>
        <a:lstStyle/>
        <a:p>
          <a:endParaRPr lang="ru-RU"/>
        </a:p>
      </dgm:t>
    </dgm:pt>
    <dgm:pt modelId="{BD1EB445-DDDE-4EBD-8A0C-0BC710CC789E}" type="sibTrans" cxnId="{64D67F5B-89F1-4B50-BFD4-AEB935C1EFB1}">
      <dgm:prSet/>
      <dgm:spPr/>
      <dgm:t>
        <a:bodyPr/>
        <a:lstStyle/>
        <a:p>
          <a:endParaRPr lang="ru-RU"/>
        </a:p>
      </dgm:t>
    </dgm:pt>
    <dgm:pt modelId="{1A113213-D87D-4B30-8C19-986F99406E2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2</a:t>
          </a:r>
          <a:endParaRPr lang="ru-RU" b="1" dirty="0"/>
        </a:p>
      </dgm:t>
    </dgm:pt>
    <dgm:pt modelId="{6202E207-1514-4609-A444-974ABA84ECEB}" type="parTrans" cxnId="{961F08C8-022A-4FE0-815C-EA3AE2AB5119}">
      <dgm:prSet/>
      <dgm:spPr/>
      <dgm:t>
        <a:bodyPr/>
        <a:lstStyle/>
        <a:p>
          <a:endParaRPr lang="ru-RU"/>
        </a:p>
      </dgm:t>
    </dgm:pt>
    <dgm:pt modelId="{3F2F8A03-8C26-48F0-BC93-CD15663B1C05}" type="sibTrans" cxnId="{961F08C8-022A-4FE0-815C-EA3AE2AB5119}">
      <dgm:prSet/>
      <dgm:spPr/>
      <dgm:t>
        <a:bodyPr/>
        <a:lstStyle/>
        <a:p>
          <a:endParaRPr lang="ru-RU"/>
        </a:p>
      </dgm:t>
    </dgm:pt>
    <dgm:pt modelId="{C0DA5140-2D69-425D-BE1E-6F034081221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3</a:t>
          </a:r>
          <a:endParaRPr lang="ru-RU" b="1" dirty="0"/>
        </a:p>
      </dgm:t>
    </dgm:pt>
    <dgm:pt modelId="{958F2697-793C-406A-88F7-B0AE67A42854}" type="parTrans" cxnId="{C9C60DBD-0749-4AC4-9FA2-E10370428B80}">
      <dgm:prSet/>
      <dgm:spPr/>
      <dgm:t>
        <a:bodyPr/>
        <a:lstStyle/>
        <a:p>
          <a:endParaRPr lang="ru-RU"/>
        </a:p>
      </dgm:t>
    </dgm:pt>
    <dgm:pt modelId="{855577E5-3B06-4AE5-9DF4-D8E7521F6B0C}" type="sibTrans" cxnId="{C9C60DBD-0749-4AC4-9FA2-E10370428B80}">
      <dgm:prSet/>
      <dgm:spPr/>
      <dgm:t>
        <a:bodyPr/>
        <a:lstStyle/>
        <a:p>
          <a:endParaRPr lang="ru-RU"/>
        </a:p>
      </dgm:t>
    </dgm:pt>
    <dgm:pt modelId="{C06F835C-77FE-47E3-A9E7-FA36C2309B1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4</a:t>
          </a:r>
          <a:endParaRPr lang="ru-RU" b="1" dirty="0"/>
        </a:p>
      </dgm:t>
    </dgm:pt>
    <dgm:pt modelId="{2D840F46-FE0E-43A1-9D92-98A143ED0519}" type="parTrans" cxnId="{79495F39-1FF5-437D-A940-E4B994354071}">
      <dgm:prSet/>
      <dgm:spPr/>
      <dgm:t>
        <a:bodyPr/>
        <a:lstStyle/>
        <a:p>
          <a:endParaRPr lang="ru-RU"/>
        </a:p>
      </dgm:t>
    </dgm:pt>
    <dgm:pt modelId="{58637480-F695-469C-90C8-B7D352D75CED}" type="sibTrans" cxnId="{79495F39-1FF5-437D-A940-E4B994354071}">
      <dgm:prSet/>
      <dgm:spPr/>
      <dgm:t>
        <a:bodyPr/>
        <a:lstStyle/>
        <a:p>
          <a:endParaRPr lang="ru-RU"/>
        </a:p>
      </dgm:t>
    </dgm:pt>
    <dgm:pt modelId="{71C26D2C-CE1D-4716-8640-C879367C0D6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Расчёт волатильности и доходности акций</a:t>
          </a:r>
        </a:p>
      </dgm:t>
    </dgm:pt>
    <dgm:pt modelId="{BE563DBD-131A-4D3B-B301-CA24708D77A2}" type="parTrans" cxnId="{9F143F86-B9DF-4638-B84D-D09758CD9BD2}">
      <dgm:prSet/>
      <dgm:spPr/>
      <dgm:t>
        <a:bodyPr/>
        <a:lstStyle/>
        <a:p>
          <a:endParaRPr lang="ru-RU"/>
        </a:p>
      </dgm:t>
    </dgm:pt>
    <dgm:pt modelId="{5FB2B329-B84D-4817-AD37-F62C30525735}" type="sibTrans" cxnId="{9F143F86-B9DF-4638-B84D-D09758CD9BD2}">
      <dgm:prSet/>
      <dgm:spPr/>
      <dgm:t>
        <a:bodyPr/>
        <a:lstStyle/>
        <a:p>
          <a:endParaRPr lang="ru-RU"/>
        </a:p>
      </dgm:t>
    </dgm:pt>
    <dgm:pt modelId="{CDC5D915-B22F-4931-8F10-3B7C347A491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Технический анализ</a:t>
          </a:r>
        </a:p>
      </dgm:t>
    </dgm:pt>
    <dgm:pt modelId="{AA44EF8B-CC80-4FCC-B05D-2EB01F49FB59}" type="parTrans" cxnId="{8D23D065-D51F-4346-BBA7-BC897C63DF11}">
      <dgm:prSet/>
      <dgm:spPr/>
      <dgm:t>
        <a:bodyPr/>
        <a:lstStyle/>
        <a:p>
          <a:endParaRPr lang="ru-RU"/>
        </a:p>
      </dgm:t>
    </dgm:pt>
    <dgm:pt modelId="{E9035B9F-C435-47FF-AF05-4B998B930202}" type="sibTrans" cxnId="{8D23D065-D51F-4346-BBA7-BC897C63DF11}">
      <dgm:prSet/>
      <dgm:spPr/>
      <dgm:t>
        <a:bodyPr/>
        <a:lstStyle/>
        <a:p>
          <a:endParaRPr lang="ru-RU"/>
        </a:p>
      </dgm:t>
    </dgm:pt>
    <dgm:pt modelId="{6E14A422-16E1-4AA8-959A-33AF47FED76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САРМ</a:t>
          </a:r>
        </a:p>
      </dgm:t>
    </dgm:pt>
    <dgm:pt modelId="{929125F9-0F0D-460F-B12E-974A65E05CD6}" type="parTrans" cxnId="{88885124-973C-4F77-A738-AF748DDBBFFD}">
      <dgm:prSet/>
      <dgm:spPr/>
      <dgm:t>
        <a:bodyPr/>
        <a:lstStyle/>
        <a:p>
          <a:endParaRPr lang="ru-RU"/>
        </a:p>
      </dgm:t>
    </dgm:pt>
    <dgm:pt modelId="{57B553A5-8107-4446-AB99-15C36A395B85}" type="sibTrans" cxnId="{88885124-973C-4F77-A738-AF748DDBBFFD}">
      <dgm:prSet/>
      <dgm:spPr/>
      <dgm:t>
        <a:bodyPr/>
        <a:lstStyle/>
        <a:p>
          <a:endParaRPr lang="ru-RU"/>
        </a:p>
      </dgm:t>
    </dgm:pt>
    <dgm:pt modelId="{2184FB0B-245F-4063-BBCA-7D9EBDA69C1B}" type="pres">
      <dgm:prSet presAssocID="{35CFDC8D-E18D-4622-A499-30221EA10B89}" presName="linearFlow" presStyleCnt="0">
        <dgm:presLayoutVars>
          <dgm:dir/>
          <dgm:animLvl val="lvl"/>
          <dgm:resizeHandles val="exact"/>
        </dgm:presLayoutVars>
      </dgm:prSet>
      <dgm:spPr/>
    </dgm:pt>
    <dgm:pt modelId="{FD353819-8F14-4628-A484-AFDE95D4E746}" type="pres">
      <dgm:prSet presAssocID="{F43F3562-48C0-41BF-9793-CCAF79DB19E7}" presName="composite" presStyleCnt="0"/>
      <dgm:spPr/>
    </dgm:pt>
    <dgm:pt modelId="{CF2A01F9-EE25-4634-ADD8-3652361DB928}" type="pres">
      <dgm:prSet presAssocID="{F43F3562-48C0-41BF-9793-CCAF79DB19E7}" presName="parentText" presStyleLbl="alignNode1" presStyleIdx="0" presStyleCnt="6" custLinFactNeighborX="-4249" custLinFactNeighborY="5949">
        <dgm:presLayoutVars>
          <dgm:chMax val="1"/>
          <dgm:bulletEnabled val="1"/>
        </dgm:presLayoutVars>
      </dgm:prSet>
      <dgm:spPr/>
    </dgm:pt>
    <dgm:pt modelId="{4BF1AC5C-FB2B-4603-9283-72DDC1111C87}" type="pres">
      <dgm:prSet presAssocID="{F43F3562-48C0-41BF-9793-CCAF79DB19E7}" presName="descendantText" presStyleLbl="alignAcc1" presStyleIdx="0" presStyleCnt="6">
        <dgm:presLayoutVars>
          <dgm:bulletEnabled val="1"/>
        </dgm:presLayoutVars>
      </dgm:prSet>
      <dgm:spPr/>
    </dgm:pt>
    <dgm:pt modelId="{B73D4622-FA26-44EE-BF39-A8B9D33BA518}" type="pres">
      <dgm:prSet presAssocID="{31FFAF1B-AA21-443E-98D5-6C9832DB2C1D}" presName="sp" presStyleCnt="0"/>
      <dgm:spPr/>
    </dgm:pt>
    <dgm:pt modelId="{E7D2AC74-6218-4495-9169-F8B2BAEA102F}" type="pres">
      <dgm:prSet presAssocID="{1A113213-D87D-4B30-8C19-986F99406E2D}" presName="composite" presStyleCnt="0"/>
      <dgm:spPr/>
    </dgm:pt>
    <dgm:pt modelId="{F3F2E482-8C61-4E4C-AD3D-F5550ADA6EDE}" type="pres">
      <dgm:prSet presAssocID="{1A113213-D87D-4B30-8C19-986F99406E2D}" presName="parentText" presStyleLbl="alignNode1" presStyleIdx="1" presStyleCnt="6" custLinFactNeighborX="-4249" custLinFactNeighborY="5949">
        <dgm:presLayoutVars>
          <dgm:chMax val="1"/>
          <dgm:bulletEnabled val="1"/>
        </dgm:presLayoutVars>
      </dgm:prSet>
      <dgm:spPr/>
    </dgm:pt>
    <dgm:pt modelId="{0E279683-9EB8-4F41-8D91-C7A5779FC720}" type="pres">
      <dgm:prSet presAssocID="{1A113213-D87D-4B30-8C19-986F99406E2D}" presName="descendantText" presStyleLbl="alignAcc1" presStyleIdx="1" presStyleCnt="6">
        <dgm:presLayoutVars>
          <dgm:bulletEnabled val="1"/>
        </dgm:presLayoutVars>
      </dgm:prSet>
      <dgm:spPr/>
    </dgm:pt>
    <dgm:pt modelId="{84A1CF3E-D9BC-4F82-9B83-C34EFA865883}" type="pres">
      <dgm:prSet presAssocID="{3F2F8A03-8C26-48F0-BC93-CD15663B1C05}" presName="sp" presStyleCnt="0"/>
      <dgm:spPr/>
    </dgm:pt>
    <dgm:pt modelId="{D1A8784B-9567-491C-B84C-FB1AFFBDAC55}" type="pres">
      <dgm:prSet presAssocID="{C0DA5140-2D69-425D-BE1E-6F034081221C}" presName="composite" presStyleCnt="0"/>
      <dgm:spPr/>
    </dgm:pt>
    <dgm:pt modelId="{F6ED0246-795A-465A-BD67-61BABA2B8E74}" type="pres">
      <dgm:prSet presAssocID="{C0DA5140-2D69-425D-BE1E-6F034081221C}" presName="parentText" presStyleLbl="alignNode1" presStyleIdx="2" presStyleCnt="6" custLinFactNeighborX="-4249" custLinFactNeighborY="5949">
        <dgm:presLayoutVars>
          <dgm:chMax val="1"/>
          <dgm:bulletEnabled val="1"/>
        </dgm:presLayoutVars>
      </dgm:prSet>
      <dgm:spPr/>
    </dgm:pt>
    <dgm:pt modelId="{AEE101AF-D66C-413B-9FF1-FB9A8486333D}" type="pres">
      <dgm:prSet presAssocID="{C0DA5140-2D69-425D-BE1E-6F034081221C}" presName="descendantText" presStyleLbl="alignAcc1" presStyleIdx="2" presStyleCnt="6">
        <dgm:presLayoutVars>
          <dgm:bulletEnabled val="1"/>
        </dgm:presLayoutVars>
      </dgm:prSet>
      <dgm:spPr>
        <a:xfrm rot="5400000">
          <a:off x="2787308" y="-425453"/>
          <a:ext cx="614849" cy="4865174"/>
        </a:xfrm>
        <a:prstGeom prst="round2SameRect">
          <a:avLst/>
        </a:prstGeom>
      </dgm:spPr>
    </dgm:pt>
    <dgm:pt modelId="{CB6B0D03-D427-4B4B-B6B0-DC80B236B351}" type="pres">
      <dgm:prSet presAssocID="{855577E5-3B06-4AE5-9DF4-D8E7521F6B0C}" presName="sp" presStyleCnt="0"/>
      <dgm:spPr/>
    </dgm:pt>
    <dgm:pt modelId="{63159C1E-4A71-4CC1-885F-DD5E86ED2663}" type="pres">
      <dgm:prSet presAssocID="{C06F835C-77FE-47E3-A9E7-FA36C2309B18}" presName="composite" presStyleCnt="0"/>
      <dgm:spPr/>
    </dgm:pt>
    <dgm:pt modelId="{2C52E1E6-278E-485B-A7F2-3CB10FFCDC72}" type="pres">
      <dgm:prSet presAssocID="{C06F835C-77FE-47E3-A9E7-FA36C2309B18}" presName="parentText" presStyleLbl="alignNode1" presStyleIdx="3" presStyleCnt="6" custLinFactNeighborX="-4249" custLinFactNeighborY="5949">
        <dgm:presLayoutVars>
          <dgm:chMax val="1"/>
          <dgm:bulletEnabled val="1"/>
        </dgm:presLayoutVars>
      </dgm:prSet>
      <dgm:spPr/>
    </dgm:pt>
    <dgm:pt modelId="{D9AF5DE3-38DC-4EBA-A7C0-44F2783872BE}" type="pres">
      <dgm:prSet presAssocID="{C06F835C-77FE-47E3-A9E7-FA36C2309B18}" presName="descendantText" presStyleLbl="alignAcc1" presStyleIdx="3" presStyleCnt="6">
        <dgm:presLayoutVars>
          <dgm:bulletEnabled val="1"/>
        </dgm:presLayoutVars>
      </dgm:prSet>
      <dgm:spPr/>
    </dgm:pt>
    <dgm:pt modelId="{F89F2822-E836-4311-BD55-B71D249D1A58}" type="pres">
      <dgm:prSet presAssocID="{58637480-F695-469C-90C8-B7D352D75CED}" presName="sp" presStyleCnt="0"/>
      <dgm:spPr/>
    </dgm:pt>
    <dgm:pt modelId="{77EBAA5A-15A9-4B59-A328-BAF6A5C30A73}" type="pres">
      <dgm:prSet presAssocID="{7005955B-9644-4A9A-800F-385F46ED6248}" presName="composite" presStyleCnt="0"/>
      <dgm:spPr/>
    </dgm:pt>
    <dgm:pt modelId="{3BB1F12B-1F03-43D8-9625-3AF990DB6693}" type="pres">
      <dgm:prSet presAssocID="{7005955B-9644-4A9A-800F-385F46ED6248}" presName="parentText" presStyleLbl="alignNode1" presStyleIdx="4" presStyleCnt="6" custLinFactNeighborX="-4249" custLinFactNeighborY="5949">
        <dgm:presLayoutVars>
          <dgm:chMax val="1"/>
          <dgm:bulletEnabled val="1"/>
        </dgm:presLayoutVars>
      </dgm:prSet>
      <dgm:spPr/>
    </dgm:pt>
    <dgm:pt modelId="{5979C37D-292E-4F29-9692-9A78D9FE60D7}" type="pres">
      <dgm:prSet presAssocID="{7005955B-9644-4A9A-800F-385F46ED6248}" presName="descendantText" presStyleLbl="alignAcc1" presStyleIdx="4" presStyleCnt="6">
        <dgm:presLayoutVars>
          <dgm:bulletEnabled val="1"/>
        </dgm:presLayoutVars>
      </dgm:prSet>
      <dgm:spPr/>
    </dgm:pt>
    <dgm:pt modelId="{C4AFAFD4-63AC-4A77-8CCA-6B64B2E6A344}" type="pres">
      <dgm:prSet presAssocID="{1609FCF5-1987-4F76-BB6E-02E559380FB4}" presName="sp" presStyleCnt="0"/>
      <dgm:spPr/>
    </dgm:pt>
    <dgm:pt modelId="{CCA827CD-4038-4A79-A056-B3A4762280C8}" type="pres">
      <dgm:prSet presAssocID="{188C3EFC-0689-4387-BA40-67C9C4D9EC9D}" presName="composite" presStyleCnt="0"/>
      <dgm:spPr/>
    </dgm:pt>
    <dgm:pt modelId="{8AACC3AE-12B4-4512-9A37-AC0D18C17EC2}" type="pres">
      <dgm:prSet presAssocID="{188C3EFC-0689-4387-BA40-67C9C4D9EC9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E00975DB-4E74-4B30-BDBC-1A6BA8B9E603}" type="pres">
      <dgm:prSet presAssocID="{188C3EFC-0689-4387-BA40-67C9C4D9EC9D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5A279B02-89A7-4DC0-BFDF-FD6FC1FF03A8}" type="presOf" srcId="{C06F835C-77FE-47E3-A9E7-FA36C2309B18}" destId="{2C52E1E6-278E-485B-A7F2-3CB10FFCDC72}" srcOrd="0" destOrd="0" presId="urn:microsoft.com/office/officeart/2005/8/layout/chevron2"/>
    <dgm:cxn modelId="{C91EDE0C-FDD6-4835-B9C0-978C295FE9A9}" type="presOf" srcId="{E149562D-B147-46C1-91CC-ADCD919A06CA}" destId="{5979C37D-292E-4F29-9692-9A78D9FE60D7}" srcOrd="0" destOrd="0" presId="urn:microsoft.com/office/officeart/2005/8/layout/chevron2"/>
    <dgm:cxn modelId="{9886F80D-E6DF-4964-9949-659C890E4578}" type="presOf" srcId="{C0DA5140-2D69-425D-BE1E-6F034081221C}" destId="{F6ED0246-795A-465A-BD67-61BABA2B8E74}" srcOrd="0" destOrd="0" presId="urn:microsoft.com/office/officeart/2005/8/layout/chevron2"/>
    <dgm:cxn modelId="{3E58500F-E7F1-46D1-9F9F-5D6EFF7016FF}" type="presOf" srcId="{6E14A422-16E1-4AA8-959A-33AF47FED765}" destId="{AEE101AF-D66C-413B-9FF1-FB9A8486333D}" srcOrd="0" destOrd="0" presId="urn:microsoft.com/office/officeart/2005/8/layout/chevron2"/>
    <dgm:cxn modelId="{32EB1311-09F0-4CED-B7D1-BDB170E115AE}" srcId="{35CFDC8D-E18D-4622-A499-30221EA10B89}" destId="{F43F3562-48C0-41BF-9793-CCAF79DB19E7}" srcOrd="0" destOrd="0" parTransId="{F077B360-BDFE-48A2-BCD5-06BD170AB2DE}" sibTransId="{31FFAF1B-AA21-443E-98D5-6C9832DB2C1D}"/>
    <dgm:cxn modelId="{88885124-973C-4F77-A738-AF748DDBBFFD}" srcId="{C0DA5140-2D69-425D-BE1E-6F034081221C}" destId="{6E14A422-16E1-4AA8-959A-33AF47FED765}" srcOrd="0" destOrd="0" parTransId="{929125F9-0F0D-460F-B12E-974A65E05CD6}" sibTransId="{57B553A5-8107-4446-AB99-15C36A395B85}"/>
    <dgm:cxn modelId="{EF5E1527-1324-45FF-93E0-4E425B74537A}" srcId="{F43F3562-48C0-41BF-9793-CCAF79DB19E7}" destId="{368322F0-BDBE-4ACF-B790-994E622ED230}" srcOrd="0" destOrd="0" parTransId="{39AE390C-94DB-40F3-8F25-2BD277B54D94}" sibTransId="{39E97355-98F0-40EA-AAA3-9D5B7EB919D6}"/>
    <dgm:cxn modelId="{079C7D2F-7818-4519-81F5-D6D2A9719CA4}" type="presOf" srcId="{188C3EFC-0689-4387-BA40-67C9C4D9EC9D}" destId="{8AACC3AE-12B4-4512-9A37-AC0D18C17EC2}" srcOrd="0" destOrd="0" presId="urn:microsoft.com/office/officeart/2005/8/layout/chevron2"/>
    <dgm:cxn modelId="{79495F39-1FF5-437D-A940-E4B994354071}" srcId="{35CFDC8D-E18D-4622-A499-30221EA10B89}" destId="{C06F835C-77FE-47E3-A9E7-FA36C2309B18}" srcOrd="3" destOrd="0" parTransId="{2D840F46-FE0E-43A1-9D92-98A143ED0519}" sibTransId="{58637480-F695-469C-90C8-B7D352D75CED}"/>
    <dgm:cxn modelId="{18B16839-D7BF-4619-8E5E-862CD827A949}" type="presOf" srcId="{7005955B-9644-4A9A-800F-385F46ED6248}" destId="{3BB1F12B-1F03-43D8-9625-3AF990DB6693}" srcOrd="0" destOrd="0" presId="urn:microsoft.com/office/officeart/2005/8/layout/chevron2"/>
    <dgm:cxn modelId="{6CC7793D-B2B4-44FF-9114-2DC1F62F85C5}" srcId="{35CFDC8D-E18D-4622-A499-30221EA10B89}" destId="{7005955B-9644-4A9A-800F-385F46ED6248}" srcOrd="4" destOrd="0" parTransId="{07A0DA95-B045-45B7-A0E9-DB304F816F5D}" sibTransId="{1609FCF5-1987-4F76-BB6E-02E559380FB4}"/>
    <dgm:cxn modelId="{B1573640-FE4C-4764-AA77-22940969D735}" srcId="{35CFDC8D-E18D-4622-A499-30221EA10B89}" destId="{188C3EFC-0689-4387-BA40-67C9C4D9EC9D}" srcOrd="5" destOrd="0" parTransId="{2F12275D-4F63-43FB-AD65-0259A52F4673}" sibTransId="{18DDEF4B-EF3A-44DA-BAB0-E0A74A6130C9}"/>
    <dgm:cxn modelId="{D106254D-E24D-44E9-AECE-4C0B6C9E053B}" srcId="{7005955B-9644-4A9A-800F-385F46ED6248}" destId="{E149562D-B147-46C1-91CC-ADCD919A06CA}" srcOrd="0" destOrd="0" parTransId="{8FFC94AD-8CF3-4A90-83AA-F11EC6D0F4C9}" sibTransId="{55696D25-E0B7-4B52-B701-FA5D5CA3A1B8}"/>
    <dgm:cxn modelId="{64D67F5B-89F1-4B50-BFD4-AEB935C1EFB1}" srcId="{188C3EFC-0689-4387-BA40-67C9C4D9EC9D}" destId="{4F45DD49-3FD7-4C96-B65D-9555E52AFB36}" srcOrd="0" destOrd="0" parTransId="{66C63830-7D28-45A5-A87C-4F1A75269D3D}" sibTransId="{BD1EB445-DDDE-4EBD-8A0C-0BC710CC789E}"/>
    <dgm:cxn modelId="{8D23D065-D51F-4346-BBA7-BC897C63DF11}" srcId="{C06F835C-77FE-47E3-A9E7-FA36C2309B18}" destId="{CDC5D915-B22F-4931-8F10-3B7C347A4911}" srcOrd="0" destOrd="0" parTransId="{AA44EF8B-CC80-4FCC-B05D-2EB01F49FB59}" sibTransId="{E9035B9F-C435-47FF-AF05-4B998B930202}"/>
    <dgm:cxn modelId="{83A13B79-A831-4C3F-921D-7D2100AFD79F}" type="presOf" srcId="{F43F3562-48C0-41BF-9793-CCAF79DB19E7}" destId="{CF2A01F9-EE25-4634-ADD8-3652361DB928}" srcOrd="0" destOrd="0" presId="urn:microsoft.com/office/officeart/2005/8/layout/chevron2"/>
    <dgm:cxn modelId="{9F143F86-B9DF-4638-B84D-D09758CD9BD2}" srcId="{1A113213-D87D-4B30-8C19-986F99406E2D}" destId="{71C26D2C-CE1D-4716-8640-C879367C0D62}" srcOrd="0" destOrd="0" parTransId="{BE563DBD-131A-4D3B-B301-CA24708D77A2}" sibTransId="{5FB2B329-B84D-4817-AD37-F62C30525735}"/>
    <dgm:cxn modelId="{5EA70D9D-B9D1-4AB9-80C0-1EC57C8A8BFC}" type="presOf" srcId="{CDC5D915-B22F-4931-8F10-3B7C347A4911}" destId="{D9AF5DE3-38DC-4EBA-A7C0-44F2783872BE}" srcOrd="0" destOrd="0" presId="urn:microsoft.com/office/officeart/2005/8/layout/chevron2"/>
    <dgm:cxn modelId="{91E5FEB8-CF1D-4613-A3D1-CEEA1E058200}" type="presOf" srcId="{71C26D2C-CE1D-4716-8640-C879367C0D62}" destId="{0E279683-9EB8-4F41-8D91-C7A5779FC720}" srcOrd="0" destOrd="0" presId="urn:microsoft.com/office/officeart/2005/8/layout/chevron2"/>
    <dgm:cxn modelId="{C43E20B9-F9C9-4001-90CC-62BC95CB51C2}" type="presOf" srcId="{4F45DD49-3FD7-4C96-B65D-9555E52AFB36}" destId="{E00975DB-4E74-4B30-BDBC-1A6BA8B9E603}" srcOrd="0" destOrd="0" presId="urn:microsoft.com/office/officeart/2005/8/layout/chevron2"/>
    <dgm:cxn modelId="{C9C60DBD-0749-4AC4-9FA2-E10370428B80}" srcId="{35CFDC8D-E18D-4622-A499-30221EA10B89}" destId="{C0DA5140-2D69-425D-BE1E-6F034081221C}" srcOrd="2" destOrd="0" parTransId="{958F2697-793C-406A-88F7-B0AE67A42854}" sibTransId="{855577E5-3B06-4AE5-9DF4-D8E7521F6B0C}"/>
    <dgm:cxn modelId="{961F08C8-022A-4FE0-815C-EA3AE2AB5119}" srcId="{35CFDC8D-E18D-4622-A499-30221EA10B89}" destId="{1A113213-D87D-4B30-8C19-986F99406E2D}" srcOrd="1" destOrd="0" parTransId="{6202E207-1514-4609-A444-974ABA84ECEB}" sibTransId="{3F2F8A03-8C26-48F0-BC93-CD15663B1C05}"/>
    <dgm:cxn modelId="{98F483D3-3814-4514-A3FC-7687BDA1BB17}" type="presOf" srcId="{1A113213-D87D-4B30-8C19-986F99406E2D}" destId="{F3F2E482-8C61-4E4C-AD3D-F5550ADA6EDE}" srcOrd="0" destOrd="0" presId="urn:microsoft.com/office/officeart/2005/8/layout/chevron2"/>
    <dgm:cxn modelId="{A1FEFEED-41E5-439F-ACEB-8A4D74283139}" type="presOf" srcId="{368322F0-BDBE-4ACF-B790-994E622ED230}" destId="{4BF1AC5C-FB2B-4603-9283-72DDC1111C87}" srcOrd="0" destOrd="0" presId="urn:microsoft.com/office/officeart/2005/8/layout/chevron2"/>
    <dgm:cxn modelId="{950F65F8-3F7E-4159-BDAF-8E5B672BD0D0}" type="presOf" srcId="{35CFDC8D-E18D-4622-A499-30221EA10B89}" destId="{2184FB0B-245F-4063-BBCA-7D9EBDA69C1B}" srcOrd="0" destOrd="0" presId="urn:microsoft.com/office/officeart/2005/8/layout/chevron2"/>
    <dgm:cxn modelId="{DB22DAE1-32E5-4ACA-BB0C-CB379C7F8713}" type="presParOf" srcId="{2184FB0B-245F-4063-BBCA-7D9EBDA69C1B}" destId="{FD353819-8F14-4628-A484-AFDE95D4E746}" srcOrd="0" destOrd="0" presId="urn:microsoft.com/office/officeart/2005/8/layout/chevron2"/>
    <dgm:cxn modelId="{7D118E48-99A5-45BF-9840-C386BD36E2F1}" type="presParOf" srcId="{FD353819-8F14-4628-A484-AFDE95D4E746}" destId="{CF2A01F9-EE25-4634-ADD8-3652361DB928}" srcOrd="0" destOrd="0" presId="urn:microsoft.com/office/officeart/2005/8/layout/chevron2"/>
    <dgm:cxn modelId="{5F9245BD-C0DE-4CA7-8078-CBDD8DF9A828}" type="presParOf" srcId="{FD353819-8F14-4628-A484-AFDE95D4E746}" destId="{4BF1AC5C-FB2B-4603-9283-72DDC1111C87}" srcOrd="1" destOrd="0" presId="urn:microsoft.com/office/officeart/2005/8/layout/chevron2"/>
    <dgm:cxn modelId="{B5ABE2FF-AFDC-4281-894A-6C9F1ADDB0EF}" type="presParOf" srcId="{2184FB0B-245F-4063-BBCA-7D9EBDA69C1B}" destId="{B73D4622-FA26-44EE-BF39-A8B9D33BA518}" srcOrd="1" destOrd="0" presId="urn:microsoft.com/office/officeart/2005/8/layout/chevron2"/>
    <dgm:cxn modelId="{C6C57354-79E2-4FC8-B1FD-8EE51B3EA73E}" type="presParOf" srcId="{2184FB0B-245F-4063-BBCA-7D9EBDA69C1B}" destId="{E7D2AC74-6218-4495-9169-F8B2BAEA102F}" srcOrd="2" destOrd="0" presId="urn:microsoft.com/office/officeart/2005/8/layout/chevron2"/>
    <dgm:cxn modelId="{2BE57E5D-6C51-443C-8B6F-8F540A3E5B72}" type="presParOf" srcId="{E7D2AC74-6218-4495-9169-F8B2BAEA102F}" destId="{F3F2E482-8C61-4E4C-AD3D-F5550ADA6EDE}" srcOrd="0" destOrd="0" presId="urn:microsoft.com/office/officeart/2005/8/layout/chevron2"/>
    <dgm:cxn modelId="{CC493199-D462-41EC-9D9B-EF90F0C4F5EB}" type="presParOf" srcId="{E7D2AC74-6218-4495-9169-F8B2BAEA102F}" destId="{0E279683-9EB8-4F41-8D91-C7A5779FC720}" srcOrd="1" destOrd="0" presId="urn:microsoft.com/office/officeart/2005/8/layout/chevron2"/>
    <dgm:cxn modelId="{BF065823-8865-43E5-BE19-64518FD68BE6}" type="presParOf" srcId="{2184FB0B-245F-4063-BBCA-7D9EBDA69C1B}" destId="{84A1CF3E-D9BC-4F82-9B83-C34EFA865883}" srcOrd="3" destOrd="0" presId="urn:microsoft.com/office/officeart/2005/8/layout/chevron2"/>
    <dgm:cxn modelId="{3111400A-16AE-4565-9469-BE727A3F020C}" type="presParOf" srcId="{2184FB0B-245F-4063-BBCA-7D9EBDA69C1B}" destId="{D1A8784B-9567-491C-B84C-FB1AFFBDAC55}" srcOrd="4" destOrd="0" presId="urn:microsoft.com/office/officeart/2005/8/layout/chevron2"/>
    <dgm:cxn modelId="{25171CDA-1EBA-4323-B31D-B6777C7F3BF4}" type="presParOf" srcId="{D1A8784B-9567-491C-B84C-FB1AFFBDAC55}" destId="{F6ED0246-795A-465A-BD67-61BABA2B8E74}" srcOrd="0" destOrd="0" presId="urn:microsoft.com/office/officeart/2005/8/layout/chevron2"/>
    <dgm:cxn modelId="{9A0C5A87-E125-4686-AF03-E8AA0051EBE7}" type="presParOf" srcId="{D1A8784B-9567-491C-B84C-FB1AFFBDAC55}" destId="{AEE101AF-D66C-413B-9FF1-FB9A8486333D}" srcOrd="1" destOrd="0" presId="urn:microsoft.com/office/officeart/2005/8/layout/chevron2"/>
    <dgm:cxn modelId="{00528593-9D99-42AB-8175-A682DE80933C}" type="presParOf" srcId="{2184FB0B-245F-4063-BBCA-7D9EBDA69C1B}" destId="{CB6B0D03-D427-4B4B-B6B0-DC80B236B351}" srcOrd="5" destOrd="0" presId="urn:microsoft.com/office/officeart/2005/8/layout/chevron2"/>
    <dgm:cxn modelId="{40A40A0E-BB9D-4C66-A808-EF5E098E31D3}" type="presParOf" srcId="{2184FB0B-245F-4063-BBCA-7D9EBDA69C1B}" destId="{63159C1E-4A71-4CC1-885F-DD5E86ED2663}" srcOrd="6" destOrd="0" presId="urn:microsoft.com/office/officeart/2005/8/layout/chevron2"/>
    <dgm:cxn modelId="{EAE9BFD6-AF69-47A8-B431-98E679F3EF66}" type="presParOf" srcId="{63159C1E-4A71-4CC1-885F-DD5E86ED2663}" destId="{2C52E1E6-278E-485B-A7F2-3CB10FFCDC72}" srcOrd="0" destOrd="0" presId="urn:microsoft.com/office/officeart/2005/8/layout/chevron2"/>
    <dgm:cxn modelId="{920BDA62-BA99-432D-B7CF-0A8A915E6977}" type="presParOf" srcId="{63159C1E-4A71-4CC1-885F-DD5E86ED2663}" destId="{D9AF5DE3-38DC-4EBA-A7C0-44F2783872BE}" srcOrd="1" destOrd="0" presId="urn:microsoft.com/office/officeart/2005/8/layout/chevron2"/>
    <dgm:cxn modelId="{16099E88-1CC6-4796-8276-F997D638AA79}" type="presParOf" srcId="{2184FB0B-245F-4063-BBCA-7D9EBDA69C1B}" destId="{F89F2822-E836-4311-BD55-B71D249D1A58}" srcOrd="7" destOrd="0" presId="urn:microsoft.com/office/officeart/2005/8/layout/chevron2"/>
    <dgm:cxn modelId="{919F08A6-537D-426E-9640-D193061454EF}" type="presParOf" srcId="{2184FB0B-245F-4063-BBCA-7D9EBDA69C1B}" destId="{77EBAA5A-15A9-4B59-A328-BAF6A5C30A73}" srcOrd="8" destOrd="0" presId="urn:microsoft.com/office/officeart/2005/8/layout/chevron2"/>
    <dgm:cxn modelId="{62E8A440-73D9-4315-A9C8-10F590FF82B7}" type="presParOf" srcId="{77EBAA5A-15A9-4B59-A328-BAF6A5C30A73}" destId="{3BB1F12B-1F03-43D8-9625-3AF990DB6693}" srcOrd="0" destOrd="0" presId="urn:microsoft.com/office/officeart/2005/8/layout/chevron2"/>
    <dgm:cxn modelId="{F02F624B-A728-4FAA-908F-909325978206}" type="presParOf" srcId="{77EBAA5A-15A9-4B59-A328-BAF6A5C30A73}" destId="{5979C37D-292E-4F29-9692-9A78D9FE60D7}" srcOrd="1" destOrd="0" presId="urn:microsoft.com/office/officeart/2005/8/layout/chevron2"/>
    <dgm:cxn modelId="{0779106B-B4A0-446E-8153-AA1D145A98FC}" type="presParOf" srcId="{2184FB0B-245F-4063-BBCA-7D9EBDA69C1B}" destId="{C4AFAFD4-63AC-4A77-8CCA-6B64B2E6A344}" srcOrd="9" destOrd="0" presId="urn:microsoft.com/office/officeart/2005/8/layout/chevron2"/>
    <dgm:cxn modelId="{A8E706CC-6FC3-41A6-847D-E8317A25D727}" type="presParOf" srcId="{2184FB0B-245F-4063-BBCA-7D9EBDA69C1B}" destId="{CCA827CD-4038-4A79-A056-B3A4762280C8}" srcOrd="10" destOrd="0" presId="urn:microsoft.com/office/officeart/2005/8/layout/chevron2"/>
    <dgm:cxn modelId="{D2B9AB0A-ABDB-4CD2-8196-2D91E67265DF}" type="presParOf" srcId="{CCA827CD-4038-4A79-A056-B3A4762280C8}" destId="{8AACC3AE-12B4-4512-9A37-AC0D18C17EC2}" srcOrd="0" destOrd="0" presId="urn:microsoft.com/office/officeart/2005/8/layout/chevron2"/>
    <dgm:cxn modelId="{DF437092-B7D7-4FDE-9C5A-DA6725E6B118}" type="presParOf" srcId="{CCA827CD-4038-4A79-A056-B3A4762280C8}" destId="{E00975DB-4E74-4B30-BDBC-1A6BA8B9E60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A01F9-EE25-4634-ADD8-3652361DB928}">
      <dsp:nvSpPr>
        <dsp:cNvPr id="0" name=""/>
        <dsp:cNvSpPr/>
      </dsp:nvSpPr>
      <dsp:spPr>
        <a:xfrm rot="5400000">
          <a:off x="-142542" y="200952"/>
          <a:ext cx="950285" cy="66519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</a:t>
          </a:r>
          <a:endParaRPr lang="ru-RU" sz="1800" b="1" kern="1200" dirty="0"/>
        </a:p>
      </dsp:txBody>
      <dsp:txXfrm rot="-5400000">
        <a:off x="2" y="391009"/>
        <a:ext cx="665199" cy="285086"/>
      </dsp:txXfrm>
    </dsp:sp>
    <dsp:sp modelId="{4BF1AC5C-FB2B-4603-9283-72DDC1111C87}">
      <dsp:nvSpPr>
        <dsp:cNvPr id="0" name=""/>
        <dsp:cNvSpPr/>
      </dsp:nvSpPr>
      <dsp:spPr>
        <a:xfrm rot="5400000">
          <a:off x="3153110" y="-2486033"/>
          <a:ext cx="617685" cy="5593507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Поиск и сбор данных</a:t>
          </a:r>
        </a:p>
      </dsp:txBody>
      <dsp:txXfrm rot="-5400000">
        <a:off x="665200" y="32030"/>
        <a:ext cx="5563354" cy="557379"/>
      </dsp:txXfrm>
    </dsp:sp>
    <dsp:sp modelId="{F3F2E482-8C61-4E4C-AD3D-F5550ADA6EDE}">
      <dsp:nvSpPr>
        <dsp:cNvPr id="0" name=""/>
        <dsp:cNvSpPr/>
      </dsp:nvSpPr>
      <dsp:spPr>
        <a:xfrm rot="5400000">
          <a:off x="-142542" y="1053675"/>
          <a:ext cx="950285" cy="66519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</a:t>
          </a:r>
          <a:endParaRPr lang="ru-RU" sz="1800" b="1" kern="1200" dirty="0"/>
        </a:p>
      </dsp:txBody>
      <dsp:txXfrm rot="-5400000">
        <a:off x="2" y="1243732"/>
        <a:ext cx="665199" cy="285086"/>
      </dsp:txXfrm>
    </dsp:sp>
    <dsp:sp modelId="{0E279683-9EB8-4F41-8D91-C7A5779FC720}">
      <dsp:nvSpPr>
        <dsp:cNvPr id="0" name=""/>
        <dsp:cNvSpPr/>
      </dsp:nvSpPr>
      <dsp:spPr>
        <a:xfrm rot="5400000">
          <a:off x="3153110" y="-1633310"/>
          <a:ext cx="617685" cy="5593507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Расчёт волатильности и доходности акций</a:t>
          </a:r>
        </a:p>
      </dsp:txBody>
      <dsp:txXfrm rot="-5400000">
        <a:off x="665200" y="884753"/>
        <a:ext cx="5563354" cy="557379"/>
      </dsp:txXfrm>
    </dsp:sp>
    <dsp:sp modelId="{F6ED0246-795A-465A-BD67-61BABA2B8E74}">
      <dsp:nvSpPr>
        <dsp:cNvPr id="0" name=""/>
        <dsp:cNvSpPr/>
      </dsp:nvSpPr>
      <dsp:spPr>
        <a:xfrm rot="5400000">
          <a:off x="-142542" y="1906397"/>
          <a:ext cx="950285" cy="66519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</a:t>
          </a:r>
          <a:endParaRPr lang="ru-RU" sz="1800" b="1" kern="1200" dirty="0"/>
        </a:p>
      </dsp:txBody>
      <dsp:txXfrm rot="-5400000">
        <a:off x="2" y="2096454"/>
        <a:ext cx="665199" cy="285086"/>
      </dsp:txXfrm>
    </dsp:sp>
    <dsp:sp modelId="{AEE101AF-D66C-413B-9FF1-FB9A8486333D}">
      <dsp:nvSpPr>
        <dsp:cNvPr id="0" name=""/>
        <dsp:cNvSpPr/>
      </dsp:nvSpPr>
      <dsp:spPr>
        <a:xfrm rot="5400000">
          <a:off x="3153110" y="-780588"/>
          <a:ext cx="617685" cy="5593507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САРМ</a:t>
          </a:r>
        </a:p>
      </dsp:txBody>
      <dsp:txXfrm rot="-5400000">
        <a:off x="665200" y="1737475"/>
        <a:ext cx="5563354" cy="557379"/>
      </dsp:txXfrm>
    </dsp:sp>
    <dsp:sp modelId="{2C52E1E6-278E-485B-A7F2-3CB10FFCDC72}">
      <dsp:nvSpPr>
        <dsp:cNvPr id="0" name=""/>
        <dsp:cNvSpPr/>
      </dsp:nvSpPr>
      <dsp:spPr>
        <a:xfrm rot="5400000">
          <a:off x="-142542" y="2759120"/>
          <a:ext cx="950285" cy="66519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4</a:t>
          </a:r>
          <a:endParaRPr lang="ru-RU" sz="1800" b="1" kern="1200" dirty="0"/>
        </a:p>
      </dsp:txBody>
      <dsp:txXfrm rot="-5400000">
        <a:off x="2" y="2949177"/>
        <a:ext cx="665199" cy="285086"/>
      </dsp:txXfrm>
    </dsp:sp>
    <dsp:sp modelId="{D9AF5DE3-38DC-4EBA-A7C0-44F2783872BE}">
      <dsp:nvSpPr>
        <dsp:cNvPr id="0" name=""/>
        <dsp:cNvSpPr/>
      </dsp:nvSpPr>
      <dsp:spPr>
        <a:xfrm rot="5400000">
          <a:off x="3153110" y="72134"/>
          <a:ext cx="617685" cy="5593507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Технический анализ</a:t>
          </a:r>
        </a:p>
      </dsp:txBody>
      <dsp:txXfrm rot="-5400000">
        <a:off x="665200" y="2590198"/>
        <a:ext cx="5563354" cy="557379"/>
      </dsp:txXfrm>
    </dsp:sp>
    <dsp:sp modelId="{3BB1F12B-1F03-43D8-9625-3AF990DB6693}">
      <dsp:nvSpPr>
        <dsp:cNvPr id="0" name=""/>
        <dsp:cNvSpPr/>
      </dsp:nvSpPr>
      <dsp:spPr>
        <a:xfrm rot="5400000">
          <a:off x="-142542" y="3611843"/>
          <a:ext cx="950285" cy="66519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5</a:t>
          </a:r>
          <a:endParaRPr lang="ru-RU" sz="1800" b="1" kern="1200" dirty="0"/>
        </a:p>
      </dsp:txBody>
      <dsp:txXfrm rot="-5400000">
        <a:off x="2" y="3801900"/>
        <a:ext cx="665199" cy="285086"/>
      </dsp:txXfrm>
    </dsp:sp>
    <dsp:sp modelId="{5979C37D-292E-4F29-9692-9A78D9FE60D7}">
      <dsp:nvSpPr>
        <dsp:cNvPr id="0" name=""/>
        <dsp:cNvSpPr/>
      </dsp:nvSpPr>
      <dsp:spPr>
        <a:xfrm rot="5400000">
          <a:off x="3153110" y="924856"/>
          <a:ext cx="617685" cy="5593507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оптимальных портфелей</a:t>
          </a:r>
        </a:p>
      </dsp:txBody>
      <dsp:txXfrm rot="-5400000">
        <a:off x="665200" y="3442920"/>
        <a:ext cx="5563354" cy="557379"/>
      </dsp:txXfrm>
    </dsp:sp>
    <dsp:sp modelId="{8AACC3AE-12B4-4512-9A37-AC0D18C17EC2}">
      <dsp:nvSpPr>
        <dsp:cNvPr id="0" name=""/>
        <dsp:cNvSpPr/>
      </dsp:nvSpPr>
      <dsp:spPr>
        <a:xfrm rot="5400000">
          <a:off x="-142542" y="4408033"/>
          <a:ext cx="950285" cy="66519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6</a:t>
          </a:r>
          <a:endParaRPr lang="ru-RU" sz="1800" b="1" kern="1200" dirty="0"/>
        </a:p>
      </dsp:txBody>
      <dsp:txXfrm rot="-5400000">
        <a:off x="2" y="4598090"/>
        <a:ext cx="665199" cy="285086"/>
      </dsp:txXfrm>
    </dsp:sp>
    <dsp:sp modelId="{E00975DB-4E74-4B30-BDBC-1A6BA8B9E603}">
      <dsp:nvSpPr>
        <dsp:cNvPr id="0" name=""/>
        <dsp:cNvSpPr/>
      </dsp:nvSpPr>
      <dsp:spPr>
        <a:xfrm rot="5400000">
          <a:off x="3153110" y="1777579"/>
          <a:ext cx="617685" cy="5593507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Расчёт реальных доходностей портфелей</a:t>
          </a:r>
        </a:p>
      </dsp:txBody>
      <dsp:txXfrm rot="-5400000">
        <a:off x="665200" y="4295643"/>
        <a:ext cx="5563354" cy="557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0783F-0BC5-5D4E-85F5-849D7EAE1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33A0DB-A696-0940-B570-92B5F532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9FF65-12A4-C944-9514-BED26A6A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0A0E9-4B6F-4646-A07B-73680C79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664A8-A7E7-1B4A-8616-C7CE7039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0F378-9CDC-4844-AE3A-3BA6E413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8201CE-F5E9-3F46-8EBF-B1B6A4EF5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76390-7A78-2E4C-AAD4-DA9C114D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CC8DA-5A7D-3D4F-9C19-576D26A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646F5-6D34-3F4D-9EB6-9745029C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435667-525A-5547-AF80-74E9C57A7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EA2CB2-1455-A145-81F9-77A0E215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F94DC-51BA-834A-B4AF-BD6B5A10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CADEE-0E58-F043-BF32-8DF164A8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6E08-1434-DD44-8DD3-C2BD5D1B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B67A1-7960-3D40-9113-88B36342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E0BD5-F15E-6A4D-AADC-A02379FA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FC37B-107C-134B-8EC8-0C9674AA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95A12-A693-984C-97AA-1B98FF1A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3BDA2-0342-474A-943C-B2FEE206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A42B8-9F88-2548-B1D0-358A2351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3DE918-C2F6-9849-9C1E-53DE417C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84B09-B077-3E4E-80AF-4A2B9F77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EC539-1D3A-F44B-A127-FBFA9ED6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60BA7-4387-A841-B8C5-A922410A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95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44BF-9536-9144-BAC5-89DF676E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893FE-652A-4F41-92AB-2301C923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83889D-5BA6-B640-883B-1C601A79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87E40B-1466-F946-93BF-BD39D902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E35A6D-2005-D04B-B75E-B4B79D49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85D87-5AF7-0548-BD43-B9E7FF63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4C65F-D700-A74D-A001-B81926FB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B322B8-0842-384E-85B1-71EBEF6B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E0016B-5E20-5848-AE20-6653F65B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A67AAC-DB3B-DB49-88C9-81FFEF27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1FD5BC-8BA2-7846-BEDC-44EAE69A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2F8463-7423-D64B-A31A-CBCFE701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825FFC-223B-2245-AA01-C0F9F90C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AF0CC-8E8F-6E41-9743-0817C78A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4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A9921-E9FD-E54A-AB56-0D47E2C8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878AFE-564C-6F43-A8C5-29FA924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3EA6E8-3DCE-E74D-BA93-B2E96F56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E5702A-AC23-3B48-9DF7-9C0109A3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FDADF-6325-434E-BE2B-61FC106D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69A00F-0F8F-0F48-AB46-33FC6993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0398E6-11D4-0E47-8B42-5020B35A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F7885-4A1F-E149-96E2-C222F8EB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C44EB-847D-2D4D-814B-251C2572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73477C-4075-CB4C-86FB-83A82E0E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158DA-897A-5C4B-B925-81C4EDE1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DE78A2-C758-7746-AF4B-8B4040E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F3B6C-9903-0645-A3E6-A1C6426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1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966CE-1E35-F94C-A37A-866B5FE1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5845C1-2A0C-5B4D-91F2-14FD2826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5CE37-C411-BC41-8DF6-EBCB9A06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4647DC-96EA-1C4C-A5FC-8D58E4E6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20CE-D961-4F41-B9F7-7DCE90D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F8761-D6EE-CE47-BF05-6517154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72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701A-322A-2E47-8C29-EBBECDDF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16DCB3-632E-B14B-A80A-A075F39B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FD245E-7BBE-674E-86C2-338AFA792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3CBD-67E9-4508-A6F9-8F4E38BC1415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DBC06-E02A-B54A-95DF-52059181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5B5C4-B78C-184B-AC17-ADD5CED8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7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59F964-CA13-4ACB-B7D0-743E36AAA4DD}"/>
              </a:ext>
            </a:extLst>
          </p:cNvPr>
          <p:cNvSpPr txBox="1"/>
          <p:nvPr/>
        </p:nvSpPr>
        <p:spPr>
          <a:xfrm>
            <a:off x="399141" y="1894493"/>
            <a:ext cx="7017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Математической экономики, статистики и информатики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Прикладная математика и информатика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Общий</a:t>
            </a:r>
          </a:p>
          <a:p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Математических методов в экономике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6BEDBE-8E09-4F99-B162-98B98F0E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" y="385324"/>
            <a:ext cx="1560580" cy="1120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62721-2C58-49A8-B8DC-9B5A2173ED06}"/>
              </a:ext>
            </a:extLst>
          </p:cNvPr>
          <p:cNvSpPr txBox="1"/>
          <p:nvPr/>
        </p:nvSpPr>
        <p:spPr>
          <a:xfrm>
            <a:off x="2859315" y="263277"/>
            <a:ext cx="7823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экономический университет имени Г.В. Плеханова</a:t>
            </a:r>
          </a:p>
          <a:p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CB65DA2-233D-40DC-97F7-2BBD4DB0487B}"/>
              </a:ext>
            </a:extLst>
          </p:cNvPr>
          <p:cNvSpPr/>
          <p:nvPr/>
        </p:nvSpPr>
        <p:spPr>
          <a:xfrm>
            <a:off x="3048000" y="3187155"/>
            <a:ext cx="6096000" cy="16979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«Теория Риска»</a:t>
            </a:r>
          </a:p>
          <a:p>
            <a:pPr algn="ctr">
              <a:spcAft>
                <a:spcPts val="0"/>
              </a:spcAft>
            </a:pP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оптимального инвестиционного портфеля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0E40BB-8F83-4616-8026-DFE60022218A}"/>
              </a:ext>
            </a:extLst>
          </p:cNvPr>
          <p:cNvSpPr/>
          <p:nvPr/>
        </p:nvSpPr>
        <p:spPr>
          <a:xfrm>
            <a:off x="5416711" y="5798574"/>
            <a:ext cx="1358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Москва, 2018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E33AB51-D050-457A-A84F-33D83496C739}"/>
              </a:ext>
            </a:extLst>
          </p:cNvPr>
          <p:cNvSpPr/>
          <p:nvPr/>
        </p:nvSpPr>
        <p:spPr>
          <a:xfrm>
            <a:off x="9579428" y="3187155"/>
            <a:ext cx="2481942" cy="286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Выполнена: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студентом 434 группы 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очной формы обучения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Эль-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Айяссом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Валидом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д.э.н., профессор 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Тихомиров Н.П.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к.э.н. Ильясов Д.Ф</a:t>
            </a:r>
          </a:p>
        </p:txBody>
      </p:sp>
    </p:spTree>
    <p:extLst>
      <p:ext uri="{BB962C8B-B14F-4D97-AF65-F5344CB8AC3E}">
        <p14:creationId xmlns:p14="http://schemas.microsoft.com/office/powerpoint/2010/main" val="40920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2F46B-09D6-4076-B47D-2469E1B1E20A}"/>
              </a:ext>
            </a:extLst>
          </p:cNvPr>
          <p:cNvSpPr txBox="1"/>
          <p:nvPr/>
        </p:nvSpPr>
        <p:spPr>
          <a:xfrm>
            <a:off x="4869542" y="190082"/>
            <a:ext cx="245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44D1A5-6B43-4E30-A723-457E2AB93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1352100"/>
            <a:ext cx="2076900" cy="2076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4D6663-1972-4418-BB7F-09B719DC6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80" y="3194885"/>
            <a:ext cx="1961174" cy="468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1AFADE-2577-4CAE-BB16-843CF53B9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07" y="4251972"/>
            <a:ext cx="4016805" cy="18802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362C3B5-9146-43B9-9AFB-8A575BEB3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66" y="1168553"/>
            <a:ext cx="2700564" cy="13502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0FD0240-8E36-4700-99B8-B021B6CD9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1" y="4315275"/>
            <a:ext cx="2317754" cy="231775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8AD165B-1304-46C2-8ECF-20DFAD1D3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94" y="1843694"/>
            <a:ext cx="3806172" cy="27023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04B942-6EC4-4753-9D7D-3323BF202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" y="4251972"/>
            <a:ext cx="2185072" cy="13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2F46B-09D6-4076-B47D-2469E1B1E20A}"/>
              </a:ext>
            </a:extLst>
          </p:cNvPr>
          <p:cNvSpPr txBox="1"/>
          <p:nvPr/>
        </p:nvSpPr>
        <p:spPr>
          <a:xfrm>
            <a:off x="4869542" y="190082"/>
            <a:ext cx="245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252ECF73-BDF6-4D50-8E4D-590D96840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855286"/>
              </p:ext>
            </p:extLst>
          </p:nvPr>
        </p:nvGraphicFramePr>
        <p:xfrm>
          <a:off x="2966645" y="1151907"/>
          <a:ext cx="6258707" cy="521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8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2F46B-09D6-4076-B47D-2469E1B1E20A}"/>
              </a:ext>
            </a:extLst>
          </p:cNvPr>
          <p:cNvSpPr txBox="1"/>
          <p:nvPr/>
        </p:nvSpPr>
        <p:spPr>
          <a:xfrm>
            <a:off x="3556781" y="204150"/>
            <a:ext cx="507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акций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CF6A335-59A1-4965-8979-85899B825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6339"/>
              </p:ext>
            </p:extLst>
          </p:nvPr>
        </p:nvGraphicFramePr>
        <p:xfrm>
          <a:off x="3854548" y="2421856"/>
          <a:ext cx="7684089" cy="2642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7727">
                  <a:extLst>
                    <a:ext uri="{9D8B030D-6E8A-4147-A177-3AD203B41FA5}">
                      <a16:colId xmlns:a16="http://schemas.microsoft.com/office/drawing/2014/main" val="978616644"/>
                    </a:ext>
                  </a:extLst>
                </a:gridCol>
                <a:gridCol w="1097727">
                  <a:extLst>
                    <a:ext uri="{9D8B030D-6E8A-4147-A177-3AD203B41FA5}">
                      <a16:colId xmlns:a16="http://schemas.microsoft.com/office/drawing/2014/main" val="214525340"/>
                    </a:ext>
                  </a:extLst>
                </a:gridCol>
                <a:gridCol w="1097727">
                  <a:extLst>
                    <a:ext uri="{9D8B030D-6E8A-4147-A177-3AD203B41FA5}">
                      <a16:colId xmlns:a16="http://schemas.microsoft.com/office/drawing/2014/main" val="853953265"/>
                    </a:ext>
                  </a:extLst>
                </a:gridCol>
                <a:gridCol w="1097727">
                  <a:extLst>
                    <a:ext uri="{9D8B030D-6E8A-4147-A177-3AD203B41FA5}">
                      <a16:colId xmlns:a16="http://schemas.microsoft.com/office/drawing/2014/main" val="2502339652"/>
                    </a:ext>
                  </a:extLst>
                </a:gridCol>
                <a:gridCol w="1097727">
                  <a:extLst>
                    <a:ext uri="{9D8B030D-6E8A-4147-A177-3AD203B41FA5}">
                      <a16:colId xmlns:a16="http://schemas.microsoft.com/office/drawing/2014/main" val="2271823315"/>
                    </a:ext>
                  </a:extLst>
                </a:gridCol>
                <a:gridCol w="1097727">
                  <a:extLst>
                    <a:ext uri="{9D8B030D-6E8A-4147-A177-3AD203B41FA5}">
                      <a16:colId xmlns:a16="http://schemas.microsoft.com/office/drawing/2014/main" val="3833597829"/>
                    </a:ext>
                  </a:extLst>
                </a:gridCol>
                <a:gridCol w="1097727">
                  <a:extLst>
                    <a:ext uri="{9D8B030D-6E8A-4147-A177-3AD203B41FA5}">
                      <a16:colId xmlns:a16="http://schemas.microsoft.com/office/drawing/2014/main" val="3323347019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AMD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NFLX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BRKb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JNJ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CVX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JPM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277430"/>
                  </a:ext>
                </a:extLst>
              </a:tr>
              <a:tr h="6606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0,94%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0,23%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0,04%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0,07%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0,02%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0,14%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0,19%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4145032"/>
                  </a:ext>
                </a:extLst>
              </a:tr>
              <a:tr h="6606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2,96%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2,07%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1,09%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1,05%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1,28%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1,41%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1,08%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8043388"/>
                  </a:ext>
                </a:extLst>
              </a:tr>
              <a:tr h="6606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1,972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1,428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1,065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0,902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0,721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1,522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0,721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974427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AB2D01B-3D27-4DF2-AF8E-926D39BB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31194"/>
              </p:ext>
            </p:extLst>
          </p:nvPr>
        </p:nvGraphicFramePr>
        <p:xfrm>
          <a:off x="689317" y="2421855"/>
          <a:ext cx="3165230" cy="2642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65230">
                  <a:extLst>
                    <a:ext uri="{9D8B030D-6E8A-4147-A177-3AD203B41FA5}">
                      <a16:colId xmlns:a16="http://schemas.microsoft.com/office/drawing/2014/main" val="1352984724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98953"/>
                  </a:ext>
                </a:extLst>
              </a:tr>
              <a:tr h="66062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Доходность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760074"/>
                  </a:ext>
                </a:extLst>
              </a:tr>
              <a:tr h="66062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Волатильность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85542"/>
                  </a:ext>
                </a:extLst>
              </a:tr>
              <a:tr h="66062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Бета-коэффициент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98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82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2664652" y="281491"/>
            <a:ext cx="686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Портфель с минимальной волатильностью и шортированием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30116-C252-4BAD-82BB-A16FBA39D328}"/>
              </a:ext>
            </a:extLst>
          </p:cNvPr>
          <p:cNvSpPr txBox="1"/>
          <p:nvPr/>
        </p:nvSpPr>
        <p:spPr>
          <a:xfrm>
            <a:off x="2487632" y="1791281"/>
            <a:ext cx="721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Веса акций в портфеле с разрешёнными короткими продажами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B8CE1-44F0-4358-B51B-00748E9A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24702"/>
              </p:ext>
            </p:extLst>
          </p:nvPr>
        </p:nvGraphicFramePr>
        <p:xfrm>
          <a:off x="2031994" y="2412472"/>
          <a:ext cx="81280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65336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10282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89380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3878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456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08035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33843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AMD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NFLX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BRKb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JNJ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CVX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21,10%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4,48%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-1,43%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12,44%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23,28%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-3,40%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43,52%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39130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140C8E3-60C8-4A96-9689-4036A6A7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56160"/>
              </p:ext>
            </p:extLst>
          </p:nvPr>
        </p:nvGraphicFramePr>
        <p:xfrm>
          <a:off x="2031997" y="3889126"/>
          <a:ext cx="4256264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Ожидаемая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0,3%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2AA558E-F083-43B3-86AE-128D767A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16242"/>
              </p:ext>
            </p:extLst>
          </p:nvPr>
        </p:nvGraphicFramePr>
        <p:xfrm>
          <a:off x="2031994" y="4630807"/>
          <a:ext cx="4256263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2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Реальная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/>
                        <a:t>0,27%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D8658E9-3582-4520-900E-8A2C37AF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01232"/>
              </p:ext>
            </p:extLst>
          </p:nvPr>
        </p:nvGraphicFramePr>
        <p:xfrm>
          <a:off x="2031994" y="5372489"/>
          <a:ext cx="4256263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0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ru-RU" dirty="0"/>
                        <a:t>Реальная доходность в месяц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6,78%</a:t>
                      </a:r>
                      <a:endParaRPr lang="ru-RU" sz="18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5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2664652" y="281491"/>
            <a:ext cx="686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Портфель с минимальной волатильностью без шортирования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30116-C252-4BAD-82BB-A16FBA39D328}"/>
              </a:ext>
            </a:extLst>
          </p:cNvPr>
          <p:cNvSpPr txBox="1"/>
          <p:nvPr/>
        </p:nvSpPr>
        <p:spPr>
          <a:xfrm>
            <a:off x="2487632" y="1791281"/>
            <a:ext cx="721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Веса акций в портфеле с запрещёнными короткими продажами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B8CE1-44F0-4358-B51B-00748E9A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9213"/>
              </p:ext>
            </p:extLst>
          </p:nvPr>
        </p:nvGraphicFramePr>
        <p:xfrm>
          <a:off x="2031994" y="2412472"/>
          <a:ext cx="81280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65336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10282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89380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3878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456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08035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33843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AMD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NFLX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BRKb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JNJ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CVX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37,28%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1,95%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0,00%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0,00%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17,39%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0,00%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43,38%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39130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140C8E3-60C8-4A96-9689-4036A6A7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48850"/>
              </p:ext>
            </p:extLst>
          </p:nvPr>
        </p:nvGraphicFramePr>
        <p:xfrm>
          <a:off x="2031997" y="3889126"/>
          <a:ext cx="4256264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Ожидаемая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0,3%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2AA558E-F083-43B3-86AE-128D767A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79856"/>
              </p:ext>
            </p:extLst>
          </p:nvPr>
        </p:nvGraphicFramePr>
        <p:xfrm>
          <a:off x="2031994" y="4630807"/>
          <a:ext cx="4256263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2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Реальная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/>
                        <a:t>0,27%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D8658E9-3582-4520-900E-8A2C37AF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08776"/>
              </p:ext>
            </p:extLst>
          </p:nvPr>
        </p:nvGraphicFramePr>
        <p:xfrm>
          <a:off x="2031994" y="5372489"/>
          <a:ext cx="4256263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0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ru-RU" dirty="0"/>
                        <a:t>Реальная доходность в месяц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6,72%</a:t>
                      </a:r>
                      <a:endParaRPr lang="ru-RU" sz="18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38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2664652" y="281491"/>
            <a:ext cx="686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Портфель с максимальной доходностью и шортированием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B8CE1-44F0-4358-B51B-00748E9A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80374"/>
              </p:ext>
            </p:extLst>
          </p:nvPr>
        </p:nvGraphicFramePr>
        <p:xfrm>
          <a:off x="2031994" y="2412472"/>
          <a:ext cx="81280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65336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10282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89380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3878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456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08035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33843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AMD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NFLX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BRKb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JNJ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CVX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37,32%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>
                          <a:effectLst/>
                        </a:rPr>
                        <a:t>4,32%</a:t>
                      </a:r>
                      <a:endParaRPr lang="ru-RU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-9,72%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1,61%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25,88%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-8,84%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49,41%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39130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140C8E3-60C8-4A96-9689-4036A6A7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54798"/>
              </p:ext>
            </p:extLst>
          </p:nvPr>
        </p:nvGraphicFramePr>
        <p:xfrm>
          <a:off x="2031997" y="3889126"/>
          <a:ext cx="4256264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Ожидаемая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/>
                        <a:t>0,45%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2AA558E-F083-43B3-86AE-128D767A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72135"/>
              </p:ext>
            </p:extLst>
          </p:nvPr>
        </p:nvGraphicFramePr>
        <p:xfrm>
          <a:off x="2031994" y="4630807"/>
          <a:ext cx="4256263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2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Реальная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/>
                        <a:t>0,45%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D8658E9-3582-4520-900E-8A2C37AF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2166"/>
              </p:ext>
            </p:extLst>
          </p:nvPr>
        </p:nvGraphicFramePr>
        <p:xfrm>
          <a:off x="2031994" y="5372489"/>
          <a:ext cx="4256263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0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ru-RU" dirty="0"/>
                        <a:t>Реальная доходность в месяц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11,61%</a:t>
                      </a:r>
                      <a:endParaRPr lang="ru-RU" sz="18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5AF3CB-E225-417A-821D-6483A2B58C6E}"/>
              </a:ext>
            </a:extLst>
          </p:cNvPr>
          <p:cNvSpPr txBox="1"/>
          <p:nvPr/>
        </p:nvSpPr>
        <p:spPr>
          <a:xfrm>
            <a:off x="2487632" y="1791281"/>
            <a:ext cx="721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Веса акций в портфеле с разрешёнными короткими продажами</a:t>
            </a:r>
          </a:p>
        </p:txBody>
      </p:sp>
    </p:spTree>
    <p:extLst>
      <p:ext uri="{BB962C8B-B14F-4D97-AF65-F5344CB8AC3E}">
        <p14:creationId xmlns:p14="http://schemas.microsoft.com/office/powerpoint/2010/main" val="1540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B8CE1-44F0-4358-B51B-00748E9A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13221"/>
              </p:ext>
            </p:extLst>
          </p:nvPr>
        </p:nvGraphicFramePr>
        <p:xfrm>
          <a:off x="2031994" y="2412472"/>
          <a:ext cx="81280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65336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10282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89380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3878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456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08035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33843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AMD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NFLX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BRKb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JNJ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CVX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37,25%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1,95%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0,00%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0,00%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17,27%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0,00%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43,53%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39130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140C8E3-60C8-4A96-9689-4036A6A7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80700"/>
              </p:ext>
            </p:extLst>
          </p:nvPr>
        </p:nvGraphicFramePr>
        <p:xfrm>
          <a:off x="2031997" y="3889126"/>
          <a:ext cx="4256264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Ожидаемая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0,45%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2AA558E-F083-43B3-86AE-128D767A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18725"/>
              </p:ext>
            </p:extLst>
          </p:nvPr>
        </p:nvGraphicFramePr>
        <p:xfrm>
          <a:off x="2031994" y="4630807"/>
          <a:ext cx="4256263" cy="74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1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2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/>
                        <a:t>Реальная доходность в день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/>
                        <a:t>0,47%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D8658E9-3582-4520-900E-8A2C37AF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54757"/>
              </p:ext>
            </p:extLst>
          </p:nvPr>
        </p:nvGraphicFramePr>
        <p:xfrm>
          <a:off x="2031994" y="5372489"/>
          <a:ext cx="4256263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500">
                  <a:extLst>
                    <a:ext uri="{9D8B030D-6E8A-4147-A177-3AD203B41FA5}">
                      <a16:colId xmlns:a16="http://schemas.microsoft.com/office/drawing/2014/main" val="387811064"/>
                    </a:ext>
                  </a:extLst>
                </a:gridCol>
                <a:gridCol w="1890763">
                  <a:extLst>
                    <a:ext uri="{9D8B030D-6E8A-4147-A177-3AD203B41FA5}">
                      <a16:colId xmlns:a16="http://schemas.microsoft.com/office/drawing/2014/main" val="210084487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ru-RU" dirty="0"/>
                        <a:t>Реальная доходность в месяц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12,02%</a:t>
                      </a:r>
                      <a:endParaRPr lang="ru-RU" sz="18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97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23FDC5-3873-4B88-9663-0DA45DB5FCDA}"/>
              </a:ext>
            </a:extLst>
          </p:cNvPr>
          <p:cNvSpPr txBox="1"/>
          <p:nvPr/>
        </p:nvSpPr>
        <p:spPr>
          <a:xfrm>
            <a:off x="2664652" y="281491"/>
            <a:ext cx="686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Портфель с максимальной доходностью без шортирования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6FCFA-95E6-4426-909E-E8B9DB6FE9F4}"/>
              </a:ext>
            </a:extLst>
          </p:cNvPr>
          <p:cNvSpPr txBox="1"/>
          <p:nvPr/>
        </p:nvSpPr>
        <p:spPr>
          <a:xfrm>
            <a:off x="2487632" y="1791281"/>
            <a:ext cx="721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Веса акций в портфеле с запрещёнными короткими продажами</a:t>
            </a:r>
          </a:p>
        </p:txBody>
      </p:sp>
    </p:spTree>
    <p:extLst>
      <p:ext uri="{BB962C8B-B14F-4D97-AF65-F5344CB8AC3E}">
        <p14:creationId xmlns:p14="http://schemas.microsoft.com/office/powerpoint/2010/main" val="3394365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392</Words>
  <Application>Microsoft Macintosh PowerPoint</Application>
  <PresentationFormat>Широкоэкранный</PresentationFormat>
  <Paragraphs>158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Abricos</dc:creator>
  <cp:lastModifiedBy>Дани Эль-Айясс</cp:lastModifiedBy>
  <cp:revision>27</cp:revision>
  <dcterms:created xsi:type="dcterms:W3CDTF">2018-09-23T10:24:46Z</dcterms:created>
  <dcterms:modified xsi:type="dcterms:W3CDTF">2018-10-01T10:10:16Z</dcterms:modified>
</cp:coreProperties>
</file>