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82DEF-A312-0A4D-BC15-64574D37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618A7B-AAD1-0344-B6E5-C103669AF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7B8E3-A464-6D47-80CC-43F8DF90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635-BE76-F34D-BA65-E97C6A4E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DB82D-303E-AC4E-97F7-6A52FCB3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0C2E-8EF4-7E42-84C2-0C319EB1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84D5E2-F196-AC4F-B255-34B6804F2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E4A81-FD9C-F64B-B9B4-6610DB5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0D312-A147-AA48-A694-8BD90D19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24228-31FD-884C-ADB9-3474708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2AC156-6E89-CF42-B4C7-D7F54FF9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2ECB1D-2606-564B-8CF0-01886F4B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386FB-130F-1B44-88FD-94FA12EB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AA5F0-2998-7E46-A0F0-D3F2588B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135B4-9EA9-ED47-A7D9-333E382A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F516-1AE9-1543-9963-004E462E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31712-44A4-5C45-ABEC-E36188EB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98625-BEB2-A84E-818B-DCDA1C4A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CFF90-A6CD-6A47-9A16-9F847E7D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69363-06DC-EF41-9B2E-A5390B3A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39461-F999-5147-B33C-CC11B85B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83F389-7671-8B4B-9215-E19927BC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3A33F5-13B6-DB4A-AF3B-A3783FB8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8AE9-8C05-F24E-B407-4BA49DCA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9742FD-3C5E-3642-AA9B-572C500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E473E-7E31-5048-8BBB-93D67535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9607C-A343-4F4F-81E1-D5B5843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2464B1-217D-F84F-976D-626D61C5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11D6F7-1C19-F04F-86A7-37E563ED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10600D-B878-E743-9FC2-2C67BFB9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4C25A1-A184-034E-9ADD-6D4EF1E0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57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C1BE-9EB2-104D-9D89-7289D011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5D0623-636F-EE41-8EF4-1D19D1E6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D8E6CA-F0B3-2743-BD04-F9A72235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04B94C-D632-8949-9DC5-3AFBDB42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05AF7D-6FE9-9149-AF7F-4350696E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B78BA5-3269-6C47-AE9F-A7F7742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3A0613-E47B-964F-B32B-4FA26BA0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895F80-47B6-4348-8E2E-A419E52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E3F4B-A467-3444-9961-DFC8EF1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C0F8F1-F073-CA4D-BB39-4863EC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762DDC-306B-6242-802E-B5903748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7BCE34-D045-AE4F-BE48-1A112E27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A43CB4-8EE7-A44A-8356-137C8EDF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413E49-34FE-DD4B-B095-A39DEEDD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65D2F-7D84-8941-B5DC-41808883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55128-DBCE-5D47-AC2C-78FC29F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7E392-FED9-DE4F-BE08-347C93CB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697D2B-A04F-9A43-9EDB-69E000C0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E531B0-F25F-1943-9631-0B449F2D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56C69-065F-B544-A7C4-0451842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A43F3-3C84-B14E-818A-EBFF3DFD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7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C7D0-F40A-E54C-95CF-66B80309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BBB205-F638-3648-821D-E3C1FB8ED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3DD82-625D-6343-8DCC-F4C37CCB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5BE97-5F84-964D-9E3E-0AA51F30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660588-6EF8-1144-B3BC-19BB3F5D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F7EA7-99F7-AB43-B16B-3A6C48C0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DC0DF-041A-6B42-8C44-1627BD4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CBB25-B8EC-0B47-9252-B43DB98A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F1F75-9CE1-AD45-9698-4E9361E13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5334-8BE2-7B4E-9BBE-BE9E68929250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9F9FE-DCF4-6644-AC47-202636919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DACD-96D8-8D46-8461-4B1DD646A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69A4-2951-204F-B744-CC54C9F62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48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5FE63-80F4-F74A-8D8A-68101108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производственной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6455A9-9030-2440-9D5D-0518DE9DA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018DF-CDE7-BD47-A2A7-22EA6ED6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97BE61C-6187-D64C-8B8F-BA247023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311" y="1690688"/>
            <a:ext cx="8513378" cy="49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803A9-55B6-F34B-9261-A56A458F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Проверка на </a:t>
            </a:r>
            <a:r>
              <a:rPr lang="ru-RU" dirty="0" err="1"/>
              <a:t>коинтеграцию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1B4D68E-0995-A74A-9F6F-9C35882C1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905"/>
              </p:ext>
            </p:extLst>
          </p:nvPr>
        </p:nvGraphicFramePr>
        <p:xfrm>
          <a:off x="5184008" y="1284659"/>
          <a:ext cx="5420930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072">
                  <a:extLst>
                    <a:ext uri="{9D8B030D-6E8A-4147-A177-3AD203B41FA5}">
                      <a16:colId xmlns:a16="http://schemas.microsoft.com/office/drawing/2014/main" val="1240115412"/>
                    </a:ext>
                  </a:extLst>
                </a:gridCol>
                <a:gridCol w="1166196">
                  <a:extLst>
                    <a:ext uri="{9D8B030D-6E8A-4147-A177-3AD203B41FA5}">
                      <a16:colId xmlns:a16="http://schemas.microsoft.com/office/drawing/2014/main" val="3430777237"/>
                    </a:ext>
                  </a:extLst>
                </a:gridCol>
                <a:gridCol w="1249497">
                  <a:extLst>
                    <a:ext uri="{9D8B030D-6E8A-4147-A177-3AD203B41FA5}">
                      <a16:colId xmlns:a16="http://schemas.microsoft.com/office/drawing/2014/main" val="915686716"/>
                    </a:ext>
                  </a:extLst>
                </a:gridCol>
                <a:gridCol w="951996">
                  <a:extLst>
                    <a:ext uri="{9D8B030D-6E8A-4147-A177-3AD203B41FA5}">
                      <a16:colId xmlns:a16="http://schemas.microsoft.com/office/drawing/2014/main" val="943490403"/>
                    </a:ext>
                  </a:extLst>
                </a:gridCol>
                <a:gridCol w="1080169">
                  <a:extLst>
                    <a:ext uri="{9D8B030D-6E8A-4147-A177-3AD203B41FA5}">
                      <a16:colId xmlns:a16="http://schemas.microsoft.com/office/drawing/2014/main" val="571119920"/>
                    </a:ext>
                  </a:extLst>
                </a:gridCol>
              </a:tblGrid>
              <a:tr h="1319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 dirty="0">
                          <a:effectLst/>
                        </a:rPr>
                        <a:t>MSFT </a:t>
                      </a:r>
                      <a:r>
                        <a:rPr lang="ru-RU" sz="1200" u="none" strike="noStrike" dirty="0">
                          <a:effectLst/>
                        </a:rPr>
                        <a:t>на </a:t>
                      </a:r>
                      <a:r>
                        <a:rPr lang="en" sz="1200" u="none" strike="noStrike" dirty="0">
                          <a:effectLst/>
                        </a:rPr>
                        <a:t>YNDX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YNDX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MSFT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48472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0,51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42,81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19,07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515799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0,06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1,54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0,78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781706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17,29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8,38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320818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83,21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83,21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21771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24874,84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376057,80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5838,72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88269,78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732232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88475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9,12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9,12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39023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2,2441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2,2441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14857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424DA5-EB7C-6340-A299-6022F683A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11332"/>
              </p:ext>
            </p:extLst>
          </p:nvPr>
        </p:nvGraphicFramePr>
        <p:xfrm>
          <a:off x="5196708" y="3192807"/>
          <a:ext cx="5406549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238">
                  <a:extLst>
                    <a:ext uri="{9D8B030D-6E8A-4147-A177-3AD203B41FA5}">
                      <a16:colId xmlns:a16="http://schemas.microsoft.com/office/drawing/2014/main" val="2581591026"/>
                    </a:ext>
                  </a:extLst>
                </a:gridCol>
                <a:gridCol w="1175493">
                  <a:extLst>
                    <a:ext uri="{9D8B030D-6E8A-4147-A177-3AD203B41FA5}">
                      <a16:colId xmlns:a16="http://schemas.microsoft.com/office/drawing/2014/main" val="2080169295"/>
                    </a:ext>
                  </a:extLst>
                </a:gridCol>
                <a:gridCol w="1265362">
                  <a:extLst>
                    <a:ext uri="{9D8B030D-6E8A-4147-A177-3AD203B41FA5}">
                      <a16:colId xmlns:a16="http://schemas.microsoft.com/office/drawing/2014/main" val="2087518534"/>
                    </a:ext>
                  </a:extLst>
                </a:gridCol>
                <a:gridCol w="938238">
                  <a:extLst>
                    <a:ext uri="{9D8B030D-6E8A-4147-A177-3AD203B41FA5}">
                      <a16:colId xmlns:a16="http://schemas.microsoft.com/office/drawing/2014/main" val="2090343147"/>
                    </a:ext>
                  </a:extLst>
                </a:gridCol>
                <a:gridCol w="1089218">
                  <a:extLst>
                    <a:ext uri="{9D8B030D-6E8A-4147-A177-3AD203B41FA5}">
                      <a16:colId xmlns:a16="http://schemas.microsoft.com/office/drawing/2014/main" val="1564838245"/>
                    </a:ext>
                  </a:extLst>
                </a:gridCol>
              </a:tblGrid>
              <a:tr h="1319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MSFT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INTC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INTC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MSFT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11670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2,23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-19,95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0,38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12,64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074260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0,91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0,26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01773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0,85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6,84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0,85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2,83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01438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7310,85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7310,85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0856275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342071,41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58861,23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58662,39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10094,21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71528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31002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85,50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85,50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304899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2,2441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2,2441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67452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5BDC209-166E-774F-B652-177B6CA42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08073"/>
              </p:ext>
            </p:extLst>
          </p:nvPr>
        </p:nvGraphicFramePr>
        <p:xfrm>
          <a:off x="2924064" y="1284659"/>
          <a:ext cx="2041835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890">
                  <a:extLst>
                    <a:ext uri="{9D8B030D-6E8A-4147-A177-3AD203B41FA5}">
                      <a16:colId xmlns:a16="http://schemas.microsoft.com/office/drawing/2014/main" val="4074993237"/>
                    </a:ext>
                  </a:extLst>
                </a:gridCol>
                <a:gridCol w="934945">
                  <a:extLst>
                    <a:ext uri="{9D8B030D-6E8A-4147-A177-3AD203B41FA5}">
                      <a16:colId xmlns:a16="http://schemas.microsoft.com/office/drawing/2014/main" val="251473280"/>
                    </a:ext>
                  </a:extLst>
                </a:gridCol>
              </a:tblGrid>
              <a:tr h="1319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delta_e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e(t-1)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6777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0,0000770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0,04783333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44073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0,0013149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0,02268309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759606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0,0000027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0,80484897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134231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0,0034321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345943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0,0022232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814,261794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397623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74193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krit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0,059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987443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tabl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-1,94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04475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455F8FD-F139-1F4B-B951-D15FCD760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07411"/>
              </p:ext>
            </p:extLst>
          </p:nvPr>
        </p:nvGraphicFramePr>
        <p:xfrm>
          <a:off x="2924065" y="3192807"/>
          <a:ext cx="2113730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237">
                  <a:extLst>
                    <a:ext uri="{9D8B030D-6E8A-4147-A177-3AD203B41FA5}">
                      <a16:colId xmlns:a16="http://schemas.microsoft.com/office/drawing/2014/main" val="2830609047"/>
                    </a:ext>
                  </a:extLst>
                </a:gridCol>
                <a:gridCol w="1175493">
                  <a:extLst>
                    <a:ext uri="{9D8B030D-6E8A-4147-A177-3AD203B41FA5}">
                      <a16:colId xmlns:a16="http://schemas.microsoft.com/office/drawing/2014/main" val="2113036477"/>
                    </a:ext>
                  </a:extLst>
                </a:gridCol>
              </a:tblGrid>
              <a:tr h="1319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delta_e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e(t-1)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604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-0,0102275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0,005226401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84089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0,0041201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0,028157028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99539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0,0048783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0,999078243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203855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6,1621354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664988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6,1507806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1254,683771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84300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808956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krit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-2,482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932499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tabl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-1,94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710368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1C4E432-0514-4C4A-AFDF-71919F43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1763"/>
              </p:ext>
            </p:extLst>
          </p:nvPr>
        </p:nvGraphicFramePr>
        <p:xfrm>
          <a:off x="2924065" y="5126355"/>
          <a:ext cx="2113730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237">
                  <a:extLst>
                    <a:ext uri="{9D8B030D-6E8A-4147-A177-3AD203B41FA5}">
                      <a16:colId xmlns:a16="http://schemas.microsoft.com/office/drawing/2014/main" val="3076257958"/>
                    </a:ext>
                  </a:extLst>
                </a:gridCol>
                <a:gridCol w="1175493">
                  <a:extLst>
                    <a:ext uri="{9D8B030D-6E8A-4147-A177-3AD203B41FA5}">
                      <a16:colId xmlns:a16="http://schemas.microsoft.com/office/drawing/2014/main" val="1491176969"/>
                    </a:ext>
                  </a:extLst>
                </a:gridCol>
              </a:tblGrid>
              <a:tr h="1319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delta_e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e(t-1)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76103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-0,0030297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0,002209023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66954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0,0022555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0,019222343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244148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0,0014334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0,682054508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4120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1,8043122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458238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0,8393631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584,7543277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26164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169747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krit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-1,343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197179"/>
                  </a:ext>
                </a:extLst>
              </a:tr>
              <a:tr h="131945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>
                          <a:effectLst/>
                        </a:rPr>
                        <a:t>tabl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-1,94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5261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FD92E03-67D6-3D47-AA2C-90A124343685}"/>
              </a:ext>
            </a:extLst>
          </p:cNvPr>
          <p:cNvSpPr txBox="1"/>
          <p:nvPr/>
        </p:nvSpPr>
        <p:spPr>
          <a:xfrm>
            <a:off x="519803" y="1965815"/>
            <a:ext cx="21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Microsoft - Yandex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B4250-E0FA-9F4B-8FC6-7BCDDBA47FE0}"/>
              </a:ext>
            </a:extLst>
          </p:cNvPr>
          <p:cNvSpPr txBox="1"/>
          <p:nvPr/>
        </p:nvSpPr>
        <p:spPr>
          <a:xfrm>
            <a:off x="579000" y="3873963"/>
            <a:ext cx="21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Microsoft - Intel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B1F61-5627-CB4B-91CE-8DE4F11491C5}"/>
              </a:ext>
            </a:extLst>
          </p:cNvPr>
          <p:cNvSpPr txBox="1"/>
          <p:nvPr/>
        </p:nvSpPr>
        <p:spPr>
          <a:xfrm>
            <a:off x="579000" y="5807510"/>
            <a:ext cx="218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Yandex - Intel</a:t>
            </a:r>
            <a:endParaRPr lang="ru-RU" sz="2000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A070FABA-2925-7A4A-945F-7A6153C95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60450"/>
              </p:ext>
            </p:extLst>
          </p:nvPr>
        </p:nvGraphicFramePr>
        <p:xfrm>
          <a:off x="5196709" y="5126354"/>
          <a:ext cx="5406549" cy="1731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238">
                  <a:extLst>
                    <a:ext uri="{9D8B030D-6E8A-4147-A177-3AD203B41FA5}">
                      <a16:colId xmlns:a16="http://schemas.microsoft.com/office/drawing/2014/main" val="4164897953"/>
                    </a:ext>
                  </a:extLst>
                </a:gridCol>
                <a:gridCol w="1175492">
                  <a:extLst>
                    <a:ext uri="{9D8B030D-6E8A-4147-A177-3AD203B41FA5}">
                      <a16:colId xmlns:a16="http://schemas.microsoft.com/office/drawing/2014/main" val="2811483590"/>
                    </a:ext>
                  </a:extLst>
                </a:gridCol>
                <a:gridCol w="1265362">
                  <a:extLst>
                    <a:ext uri="{9D8B030D-6E8A-4147-A177-3AD203B41FA5}">
                      <a16:colId xmlns:a16="http://schemas.microsoft.com/office/drawing/2014/main" val="3201355596"/>
                    </a:ext>
                  </a:extLst>
                </a:gridCol>
                <a:gridCol w="938238">
                  <a:extLst>
                    <a:ext uri="{9D8B030D-6E8A-4147-A177-3AD203B41FA5}">
                      <a16:colId xmlns:a16="http://schemas.microsoft.com/office/drawing/2014/main" val="3157687953"/>
                    </a:ext>
                  </a:extLst>
                </a:gridCol>
                <a:gridCol w="1089219">
                  <a:extLst>
                    <a:ext uri="{9D8B030D-6E8A-4147-A177-3AD203B41FA5}">
                      <a16:colId xmlns:a16="http://schemas.microsoft.com/office/drawing/2014/main" val="339907262"/>
                    </a:ext>
                  </a:extLst>
                </a:gridCol>
              </a:tblGrid>
              <a:tr h="1924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YNDX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INTC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INTC </a:t>
                      </a:r>
                      <a:r>
                        <a:rPr lang="ru-RU" sz="1200" u="none" strike="noStrike">
                          <a:effectLst/>
                        </a:rPr>
                        <a:t>на </a:t>
                      </a:r>
                      <a:r>
                        <a:rPr lang="en" sz="1200" u="none" strike="noStrike">
                          <a:effectLst/>
                        </a:rPr>
                        <a:t>YNDX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3108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0,20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19,18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0,14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30,41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63161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1,13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0,65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61426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8,53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0,03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7,29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6069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35,99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35,99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1258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2138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2617,25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91491,25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1912,19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66844,41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31735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50015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6,00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кр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6,00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34044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</a:rPr>
                        <a:t>2,2441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t_</a:t>
                      </a:r>
                      <a:r>
                        <a:rPr lang="ru-RU" sz="1200" u="none" strike="noStrike">
                          <a:effectLst/>
                        </a:rPr>
                        <a:t>табл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2,2441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0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3873A-B7B7-214B-87B5-9D3EB157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Фазовый анализ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DA257A-14C4-8E4F-B342-A36D1BA6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5" y="2397891"/>
            <a:ext cx="5172997" cy="3109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5A833-F672-7642-9E38-1BB45C9D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03" y="2397891"/>
            <a:ext cx="5172997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9B9E3-5C3F-0543-B5FF-0842A412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Фазовый анализ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9FC2B6A-F218-894C-AAA7-9E271CC5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70432"/>
              </p:ext>
            </p:extLst>
          </p:nvPr>
        </p:nvGraphicFramePr>
        <p:xfrm>
          <a:off x="572897" y="5060802"/>
          <a:ext cx="4480287" cy="1371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4687">
                  <a:extLst>
                    <a:ext uri="{9D8B030D-6E8A-4147-A177-3AD203B41FA5}">
                      <a16:colId xmlns:a16="http://schemas.microsoft.com/office/drawing/2014/main" val="2230840117"/>
                    </a:ext>
                  </a:extLst>
                </a:gridCol>
                <a:gridCol w="1075600">
                  <a:extLst>
                    <a:ext uri="{9D8B030D-6E8A-4147-A177-3AD203B41FA5}">
                      <a16:colId xmlns:a16="http://schemas.microsoft.com/office/drawing/2014/main" val="3418049549"/>
                    </a:ext>
                  </a:extLst>
                </a:gridCol>
              </a:tblGrid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Средний прирост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4,88</a:t>
                      </a:r>
                      <a:r>
                        <a:rPr lang="ru-RU" sz="1200">
                          <a:effectLst/>
                        </a:rPr>
                        <a:t>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474119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Среднее падение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3,76</a:t>
                      </a:r>
                      <a:r>
                        <a:rPr lang="ru-RU" sz="1200">
                          <a:effectLst/>
                        </a:rPr>
                        <a:t>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116297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продолжительность фазы роста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2,73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873305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продолжительность фазы падения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1,26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786042"/>
                  </a:ext>
                </a:extLst>
              </a:tr>
              <a:tr h="270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фаз роста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439154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фаз падения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11431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A6B138D-70F8-D34B-9754-0EACFCDE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6873"/>
              </p:ext>
            </p:extLst>
          </p:nvPr>
        </p:nvGraphicFramePr>
        <p:xfrm>
          <a:off x="6835430" y="5060802"/>
          <a:ext cx="4480286" cy="1371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4686">
                  <a:extLst>
                    <a:ext uri="{9D8B030D-6E8A-4147-A177-3AD203B41FA5}">
                      <a16:colId xmlns:a16="http://schemas.microsoft.com/office/drawing/2014/main" val="667560268"/>
                    </a:ext>
                  </a:extLst>
                </a:gridCol>
                <a:gridCol w="1075600">
                  <a:extLst>
                    <a:ext uri="{9D8B030D-6E8A-4147-A177-3AD203B41FA5}">
                      <a16:colId xmlns:a16="http://schemas.microsoft.com/office/drawing/2014/main" val="2395286770"/>
                    </a:ext>
                  </a:extLst>
                </a:gridCol>
              </a:tblGrid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Средний прирост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5,62%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784737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Среднее падение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-4,16%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623837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продолжительность фазы роста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2,26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29996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Средняя продолжительность фазы падения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1,62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014845"/>
                  </a:ext>
                </a:extLst>
              </a:tr>
              <a:tr h="270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фаз роста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420036"/>
                  </a:ext>
                </a:extLst>
              </a:tr>
              <a:tr h="22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фаз падения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253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686CAF-0CFE-FC43-BABF-7AEDE6872448}"/>
              </a:ext>
            </a:extLst>
          </p:cNvPr>
          <p:cNvSpPr txBox="1"/>
          <p:nvPr/>
        </p:nvSpPr>
        <p:spPr>
          <a:xfrm>
            <a:off x="1714709" y="1322022"/>
            <a:ext cx="21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Microsoft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84C35-406E-F749-BAD8-C0567C0D7ECD}"/>
              </a:ext>
            </a:extLst>
          </p:cNvPr>
          <p:cNvSpPr txBox="1"/>
          <p:nvPr/>
        </p:nvSpPr>
        <p:spPr>
          <a:xfrm>
            <a:off x="7977242" y="1303185"/>
            <a:ext cx="21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Intel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FC94D0-E80D-ED4C-8BCE-42A334D4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879"/>
            <a:ext cx="5626082" cy="30284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5B3836-C253-EA4F-BC87-13680979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47" y="1690688"/>
            <a:ext cx="6232853" cy="30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80794-4F5C-3B4A-83B5-427D571D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остатков модели </a:t>
            </a:r>
            <a:r>
              <a:rPr lang="en-US" dirty="0"/>
              <a:t>ARIMA (1, 2, 0)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877A1A-6113-8C4F-B7CA-F3A83E0198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8" y="2137441"/>
            <a:ext cx="5220894" cy="3387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0CC56-D51A-334B-B4D8-67360A1B56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19" y="2137441"/>
            <a:ext cx="5287895" cy="33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6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289</Words>
  <Application>Microsoft Macintosh PowerPoint</Application>
  <PresentationFormat>Широкоэкранный</PresentationFormat>
  <Paragraphs>170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Отчет по производственной практике</vt:lpstr>
      <vt:lpstr>Исходные данные</vt:lpstr>
      <vt:lpstr>Проверка на коинтеграцию</vt:lpstr>
      <vt:lpstr>Фазовый анализ</vt:lpstr>
      <vt:lpstr>Фазовый анализ</vt:lpstr>
      <vt:lpstr>Анализ остатков модели ARIMA (1, 2, 0)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Дани Эль-Айясс</dc:creator>
  <cp:lastModifiedBy>Дани Эль-Айясс</cp:lastModifiedBy>
  <cp:revision>5</cp:revision>
  <dcterms:created xsi:type="dcterms:W3CDTF">2018-09-28T07:52:38Z</dcterms:created>
  <dcterms:modified xsi:type="dcterms:W3CDTF">2018-09-28T19:04:38Z</dcterms:modified>
</cp:coreProperties>
</file>