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97534-5C7F-4692-B09E-2482B4A1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7C57D2-B660-4B34-9106-CE92CC36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41526-46D9-4737-A372-D05ED65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A6585-97C8-49EC-857D-4297FF1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A69B5-69B2-4B8E-B0CE-38E4BA39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E8754-343D-4AE2-9B57-92699BB4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6C6B6A-6FCB-4E5C-9477-F34AC0CF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17200-6B1C-408F-8E91-5F85BFBA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F2E4D-9E6E-4106-B0E0-F63B7075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E52BE-506B-4768-ABBA-16D173C0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4519F9-6756-4643-9E37-E05058BD8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E2FA3-B286-4161-B309-86A2E6FD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43A67-4177-4131-811F-400BC1C7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0B925-EE9F-475F-BE2E-227F71E3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1CDB1-4458-49BD-BE31-C24606B0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DCAE6-1AF9-45D7-AA67-8227BFCD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9F1A9-A1DE-462A-BE97-09ACE0CF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88047-C5CF-4F24-AE96-E6E7EA68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91210-B0B0-4173-BF61-A97B831E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B07FF-3CD4-45C3-B26A-48B91224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8714D-EF89-42B4-8A23-92A87312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EFF5F1-C350-4D06-9D32-E71CFD66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6B209-1218-4A3D-A90A-58A96D47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F685E-E8E4-4907-AA89-8FECE05C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E95D2-1358-4BB2-B614-88D97307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F1237-63E9-4C09-93B9-299EDC3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8F2A5-B1CF-482D-A97F-84978345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0BD04-C566-45D3-B999-E899AF33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573D6-7E51-49C4-A731-188B51E1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1E545-B718-4023-A3CD-10B89796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FCFDDB-9310-4E16-B86B-D7FB3C1B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15FC6-93C5-4F0B-B231-B8E3FCB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3A3C56-B022-456A-9453-8839922A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976ECD-04B8-4435-9102-4B791F87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D99A37-F668-4C0D-8287-F11636F5B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A7971D-92A8-4304-95DE-3D6C76B92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AE192D-D5D5-47F0-9A5A-7B789D2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B2D4D2-C5C6-43CA-B549-83CE6A9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434FE7-FEAF-4B31-920E-86538B0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B6995-992B-42E3-89E0-36A8C676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1B3EF-50E3-42EB-8B76-ED3AC812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DA96C7-0A57-42E6-98AB-C1313D2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4B6169-BF9C-4592-AA20-9E2D9923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F0550C-C254-4D17-94E8-B46740F1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4CA5E-CC73-43D0-A04F-78DB97D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06F111-4CE4-40FB-A2DF-5D8FC03B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1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9B2F1-FE8F-4FDA-A495-212E4989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6164D-70EF-402B-84A2-902FE94A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202778-F365-4F04-8A35-4C8FB8FF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0E44E-74D0-43BB-8ACB-EC871A47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807A18-BF83-4386-8F3A-77C5F83B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86A68-DD7E-4B42-ADC0-FC33AB9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126D7-E432-4032-9BB7-F68C5804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A28571-7FB7-485A-B0B1-BE103FDB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AA456F-891C-4A9C-9F59-A93B2CB0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133E04-D5F8-4D0B-8ABE-00A1DBFC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406B79-107C-4D30-9D24-C83AF95E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5E8BA-8752-460C-B019-0832F46B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2466-8FA5-4899-AF00-BA0A02B5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A4251-050F-450A-9950-F1D84A15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67740-F62B-4ECF-AA5D-B6CACEA70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1928-A642-4B08-9376-888CEB8F125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5C640-8ABB-4C12-BCE9-BDC093AEB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A09BE-F60E-4D0E-A754-A9F1F371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4717-D9D8-4C50-B69B-7A25F023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1AD19-6C81-4BC4-98FD-55168DF22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615440"/>
            <a:ext cx="9773920" cy="164084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nstantia" panose="02030602050306030303" pitchFamily="18" charset="0"/>
                <a:cs typeface="Times New Roman" panose="02020603050405020304" pitchFamily="18" charset="0"/>
              </a:rPr>
              <a:t>Приложение для решения задач вариационного исчисления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3BEA8-E57B-4C48-9C75-172605FB3DA7}"/>
              </a:ext>
            </a:extLst>
          </p:cNvPr>
          <p:cNvSpPr txBox="1"/>
          <p:nvPr/>
        </p:nvSpPr>
        <p:spPr>
          <a:xfrm>
            <a:off x="7772401" y="5242560"/>
            <a:ext cx="406163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Выполнил студент </a:t>
            </a:r>
            <a:r>
              <a:rPr lang="ru-RU" sz="2000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ИЦЭиИТ</a:t>
            </a:r>
            <a:endParaRPr lang="ru-RU" sz="2000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Дани Эль-</a:t>
            </a:r>
            <a:r>
              <a:rPr lang="ru-RU" sz="2000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Айясс</a:t>
            </a:r>
            <a:endParaRPr lang="ru-RU" sz="2000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367A-C3E2-48C4-BE90-0EE0AD84016E}"/>
                  </a:ext>
                </a:extLst>
              </p:cNvPr>
              <p:cNvSpPr txBox="1"/>
              <p:nvPr/>
            </p:nvSpPr>
            <p:spPr>
              <a:xfrm>
                <a:off x="3378200" y="3767200"/>
                <a:ext cx="5435600" cy="23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𝑒𝑥𝑡𝑟</m:t>
                          </m:r>
                        </m:e>
                      </m:nary>
                    </m:oMath>
                  </m:oMathPara>
                </a14:m>
                <a:endParaRPr lang="ru-RU" sz="24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367A-C3E2-48C4-BE90-0EE0AD84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3767200"/>
                <a:ext cx="5435600" cy="2348143"/>
              </a:xfrm>
              <a:prstGeom prst="rect">
                <a:avLst/>
              </a:prstGeom>
              <a:blipFill>
                <a:blip r:embed="rId2"/>
                <a:stretch>
                  <a:fillRect t="-56989" b="-38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048DD0-1D5A-482C-BAEC-1E88A5A5893E}"/>
              </a:ext>
            </a:extLst>
          </p:cNvPr>
          <p:cNvSpPr txBox="1"/>
          <p:nvPr/>
        </p:nvSpPr>
        <p:spPr>
          <a:xfrm>
            <a:off x="2687320" y="425609"/>
            <a:ext cx="681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nstantia" panose="02030602050306030303" pitchFamily="18" charset="0"/>
              </a:rPr>
              <a:t>Общий вид задачи вариационного исчисления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374FE6-FE6A-5B41-BFC3-75E4793D0ABF}"/>
              </a:ext>
            </a:extLst>
          </p:cNvPr>
          <p:cNvSpPr/>
          <p:nvPr/>
        </p:nvSpPr>
        <p:spPr>
          <a:xfrm>
            <a:off x="786384" y="2084923"/>
            <a:ext cx="1061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AppleSystemUIFont"/>
                <a:ea typeface="Calibri" panose="020F0502020204030204" pitchFamily="34" charset="0"/>
                <a:cs typeface="AppleSystemUIFont"/>
              </a:rPr>
              <a:t>Вариационное исчисление — раздел анализа, в котором изучаются вариации функционалов. Наиболее типичная задача — найти функцию, на которой заданный функционал достигает экстремального значения.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3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2F625-A1BE-4190-BB7D-E69F0C06C06A}"/>
              </a:ext>
            </a:extLst>
          </p:cNvPr>
          <p:cNvSpPr txBox="1"/>
          <p:nvPr/>
        </p:nvSpPr>
        <p:spPr>
          <a:xfrm>
            <a:off x="2821171" y="1027359"/>
            <a:ext cx="6549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Цель</a:t>
            </a: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: автоматизированное решение различных типов задач вариационного исчисления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B475-53FB-4558-81E1-6567CC5B29C2}"/>
              </a:ext>
            </a:extLst>
          </p:cNvPr>
          <p:cNvSpPr txBox="1"/>
          <p:nvPr/>
        </p:nvSpPr>
        <p:spPr>
          <a:xfrm>
            <a:off x="2821171" y="2821140"/>
            <a:ext cx="7094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: разработка интерактивного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68E9F5-2CE2-48F7-8D27-D5B94CE4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70" y="4485085"/>
            <a:ext cx="1569660" cy="1569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08AC815-52F7-4FD7-8CA2-59ED6CF77799}"/>
              </a:ext>
            </a:extLst>
          </p:cNvPr>
          <p:cNvSpPr/>
          <p:nvPr/>
        </p:nvSpPr>
        <p:spPr>
          <a:xfrm>
            <a:off x="3322320" y="5138142"/>
            <a:ext cx="1259840" cy="351075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DE27F14-C89B-4F01-9A2D-A49057B1DF9F}"/>
              </a:ext>
            </a:extLst>
          </p:cNvPr>
          <p:cNvSpPr/>
          <p:nvPr/>
        </p:nvSpPr>
        <p:spPr>
          <a:xfrm>
            <a:off x="7609840" y="5138141"/>
            <a:ext cx="1259840" cy="351075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загнутый угол 8">
            <a:extLst>
              <a:ext uri="{FF2B5EF4-FFF2-40B4-BE49-F238E27FC236}">
                <a16:creationId xmlns:a16="http://schemas.microsoft.com/office/drawing/2014/main" id="{14B7FD95-40EA-4004-889E-B2C9FFB8E3C7}"/>
              </a:ext>
            </a:extLst>
          </p:cNvPr>
          <p:cNvSpPr/>
          <p:nvPr/>
        </p:nvSpPr>
        <p:spPr>
          <a:xfrm>
            <a:off x="1023650" y="4530256"/>
            <a:ext cx="1374937" cy="1372470"/>
          </a:xfrm>
          <a:prstGeom prst="foldedCorner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загнутый угол 9">
            <a:extLst>
              <a:ext uri="{FF2B5EF4-FFF2-40B4-BE49-F238E27FC236}">
                <a16:creationId xmlns:a16="http://schemas.microsoft.com/office/drawing/2014/main" id="{9CA55DC9-DE07-4367-BB9C-B6F28ACA7D4F}"/>
              </a:ext>
            </a:extLst>
          </p:cNvPr>
          <p:cNvSpPr/>
          <p:nvPr/>
        </p:nvSpPr>
        <p:spPr>
          <a:xfrm>
            <a:off x="9598690" y="4530256"/>
            <a:ext cx="1374937" cy="1372470"/>
          </a:xfrm>
          <a:prstGeom prst="foldedCorner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9D382-C11E-4D72-B848-34C6970D0FBC}"/>
              </a:ext>
            </a:extLst>
          </p:cNvPr>
          <p:cNvSpPr txBox="1"/>
          <p:nvPr/>
        </p:nvSpPr>
        <p:spPr>
          <a:xfrm>
            <a:off x="1218373" y="4784198"/>
            <a:ext cx="1180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nstantia" panose="02030602050306030303" pitchFamily="18" charset="0"/>
              </a:rPr>
              <a:t>Ввод условий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C4751-3096-4714-9283-E1E60E1D7B6B}"/>
              </a:ext>
            </a:extLst>
          </p:cNvPr>
          <p:cNvSpPr txBox="1"/>
          <p:nvPr/>
        </p:nvSpPr>
        <p:spPr>
          <a:xfrm>
            <a:off x="9793413" y="4784198"/>
            <a:ext cx="1180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nstantia" panose="02030602050306030303" pitchFamily="18" charset="0"/>
              </a:rPr>
              <a:t>Вывод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10602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3E46E8-0F6F-499A-87EF-D5CC978B2B81}"/>
              </a:ext>
            </a:extLst>
          </p:cNvPr>
          <p:cNvSpPr txBox="1"/>
          <p:nvPr/>
        </p:nvSpPr>
        <p:spPr>
          <a:xfrm>
            <a:off x="1297173" y="1477248"/>
            <a:ext cx="651775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Простейшая задача классического вариационного исчисления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Задача Больца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Изопериметрическая задача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Задача со старшими производными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800" dirty="0">
                <a:latin typeface="Constantia" panose="02030602050306030303" pitchFamily="18" charset="0"/>
                <a:cs typeface="Times New Roman" panose="02020603050405020304" pitchFamily="18" charset="0"/>
              </a:rPr>
              <a:t>Многомерная вариационная 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1957-EEA6-4CF8-A239-863D9AD6B26A}"/>
              </a:ext>
            </a:extLst>
          </p:cNvPr>
          <p:cNvSpPr txBox="1"/>
          <p:nvPr/>
        </p:nvSpPr>
        <p:spPr>
          <a:xfrm>
            <a:off x="4965404" y="734473"/>
            <a:ext cx="400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onstantia" panose="02030602050306030303" pitchFamily="18" charset="0"/>
                <a:cs typeface="Times New Roman" panose="02020603050405020304" pitchFamily="18" charset="0"/>
              </a:rPr>
              <a:t>Типы задач:</a:t>
            </a:r>
          </a:p>
        </p:txBody>
      </p:sp>
    </p:spTree>
    <p:extLst>
      <p:ext uri="{BB962C8B-B14F-4D97-AF65-F5344CB8AC3E}">
        <p14:creationId xmlns:p14="http://schemas.microsoft.com/office/powerpoint/2010/main" val="135402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D23774-FC9E-449E-A8ED-95C26A1F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9665"/>
            <a:ext cx="3292524" cy="32925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E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1220AC-4F5B-410A-8C7F-AE0740B51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04" y="3534013"/>
            <a:ext cx="6184580" cy="27830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941AD3-66C9-AB4D-8637-AC17DC82A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577523"/>
            <a:ext cx="7357110" cy="24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9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3FB5AD-6819-4A9A-AEDF-5E162703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7"/>
            <a:ext cx="9564063" cy="5571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DDF9833D-59C0-4D48-9194-40199112FC75}"/>
                  </a:ext>
                </a:extLst>
              </p:cNvPr>
              <p:cNvSpPr/>
              <p:nvPr/>
            </p:nvSpPr>
            <p:spPr>
              <a:xfrm>
                <a:off x="3840480" y="2158669"/>
                <a:ext cx="6096000" cy="17566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𝑒𝑥𝑡𝑟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5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13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DDF9833D-59C0-4D48-9194-40199112F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2158669"/>
                <a:ext cx="6096000" cy="1756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5A36D-5F76-4BFC-B313-1CDD221F1AD6}"/>
              </a:ext>
            </a:extLst>
          </p:cNvPr>
          <p:cNvSpPr txBox="1"/>
          <p:nvPr/>
        </p:nvSpPr>
        <p:spPr>
          <a:xfrm>
            <a:off x="1662223" y="2875002"/>
            <a:ext cx="8867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Constantia" panose="02030602050306030303" pitchFamily="18" charset="0"/>
              </a:rPr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34CC0-7220-B940-8F38-EA17929647EC}"/>
              </a:ext>
            </a:extLst>
          </p:cNvPr>
          <p:cNvSpPr txBox="1"/>
          <p:nvPr/>
        </p:nvSpPr>
        <p:spPr>
          <a:xfrm>
            <a:off x="2692118" y="5827776"/>
            <a:ext cx="693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latin typeface="Constantia" panose="02030602050306030303" pitchFamily="18" charset="0"/>
              </a:rPr>
              <a:t>https://</a:t>
            </a:r>
            <a:r>
              <a:rPr lang="en" sz="2400" dirty="0" err="1">
                <a:latin typeface="Constantia" panose="02030602050306030303" pitchFamily="18" charset="0"/>
              </a:rPr>
              <a:t>github.com</a:t>
            </a:r>
            <a:r>
              <a:rPr lang="en" sz="2400" dirty="0">
                <a:latin typeface="Constantia" panose="02030602050306030303" pitchFamily="18" charset="0"/>
              </a:rPr>
              <a:t>/</a:t>
            </a:r>
            <a:r>
              <a:rPr lang="en" sz="2400" dirty="0" err="1">
                <a:latin typeface="Constantia" panose="02030602050306030303" pitchFamily="18" charset="0"/>
              </a:rPr>
              <a:t>dayyass</a:t>
            </a:r>
            <a:r>
              <a:rPr lang="en" sz="2400" dirty="0">
                <a:latin typeface="Constantia" panose="02030602050306030303" pitchFamily="18" charset="0"/>
              </a:rPr>
              <a:t>/</a:t>
            </a:r>
            <a:r>
              <a:rPr lang="en" sz="2400" dirty="0" err="1">
                <a:latin typeface="Constantia" panose="02030602050306030303" pitchFamily="18" charset="0"/>
              </a:rPr>
              <a:t>calculus_of_variations</a:t>
            </a:r>
            <a:endParaRPr lang="ru-RU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68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121</Words>
  <Application>Microsoft Macintosh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AppleSystemUIFont</vt:lpstr>
      <vt:lpstr>Arial</vt:lpstr>
      <vt:lpstr>Calibri</vt:lpstr>
      <vt:lpstr>Calibri Light</vt:lpstr>
      <vt:lpstr>Cambria Math</vt:lpstr>
      <vt:lpstr>Constantia</vt:lpstr>
      <vt:lpstr>Wingdings</vt:lpstr>
      <vt:lpstr>Тема Office</vt:lpstr>
      <vt:lpstr>Приложение для решения задач вариационного исчисления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решения задач вариационного исчисления</dc:title>
  <dc:creator>Недов Виктор Владимирович</dc:creator>
  <cp:lastModifiedBy>Эль-Айясс Дани</cp:lastModifiedBy>
  <cp:revision>12</cp:revision>
  <dcterms:created xsi:type="dcterms:W3CDTF">2019-03-19T19:56:55Z</dcterms:created>
  <dcterms:modified xsi:type="dcterms:W3CDTF">2021-06-06T17:22:29Z</dcterms:modified>
</cp:coreProperties>
</file>