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This algorithm is also known as the fast gradient sign method [4]. Given a modelF with an associated cost function c(F, ⃗x, y), the adversary crafts an adversarial sample x⃗</a:t>
            </a:r>
            <a:r>
              <a:rPr lang="en" sz="600"/>
              <a:t>∗ </a:t>
            </a:r>
            <a:r>
              <a:rPr lang="en" sz="900"/>
              <a:t>= ⃗x+δ</a:t>
            </a:r>
            <a:r>
              <a:rPr lang="en" sz="600"/>
              <a:t>⃗x </a:t>
            </a:r>
            <a:r>
              <a:rPr lang="en" sz="900"/>
              <a:t>for a given legitimate sample ⃗x by computing the following perturbation:</a:t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δ</a:t>
            </a:r>
            <a:r>
              <a:rPr lang="en" sz="600"/>
              <a:t>⃗x </a:t>
            </a:r>
            <a:r>
              <a:rPr lang="en" sz="900"/>
              <a:t>= εsgn(∇</a:t>
            </a:r>
            <a:r>
              <a:rPr lang="en" sz="600"/>
              <a:t>⃗x</a:t>
            </a:r>
            <a:r>
              <a:rPr lang="en" sz="900"/>
              <a:t>c(F,⃗x,y)) (5)</a:t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where perturbation sgn(∇</a:t>
            </a:r>
            <a:r>
              <a:rPr lang="en" sz="600"/>
              <a:t>⃗x</a:t>
            </a:r>
            <a:r>
              <a:rPr lang="en" sz="900"/>
              <a:t>c(F, ⃗x, y)) is the sign of the model’s cost function </a:t>
            </a:r>
            <a:r>
              <a:rPr lang="en" sz="600"/>
              <a:t>2 </a:t>
            </a:r>
            <a:r>
              <a:rPr lang="en" sz="900"/>
              <a:t>gradient. The cost gradient is computed with respect to ⃗x using sample ⃗x and label y as inputs. The value of the input variation parameter ε factoring the sign matrix controls the perturbation’s amplitude. Increasing its value increases the likelihood of x⃗</a:t>
            </a:r>
            <a:r>
              <a:rPr lang="en" sz="600"/>
              <a:t>∗ </a:t>
            </a:r>
            <a:r>
              <a:rPr lang="en" sz="900"/>
              <a:t>being misclassified by modelF but on the contrary makes adversarial samples easier to detect by humans.</a:t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Cars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4916475" y="39048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Daria Zahaleanu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 and Transferability Rate</a:t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75" y="1369925"/>
            <a:ext cx="4129000" cy="29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050" y="1339650"/>
            <a:ext cx="4388375" cy="29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 Strategies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Adversarial Training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Distillation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L.L. Thing, Vrizlynn &amp; Wu, Jiaxi. (2016). Autonomous Vehicle Security: A Taxonomy of Attacks and Defences. 164-170. 10.1109/iThings-GreenCom-CPSCom-SmartData.2016.52.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Papernot, Nicolas &amp; McDaniel, Patrick &amp; Jha, Somesh &amp; Fredrikson, Matt &amp; Berkay Celik, Z &amp; Swami, Ananthram. (2015). The Limitations of Deep Learning in Adversarial Settings. 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Papernot, Nicolas &amp; McDaniel, Patrick &amp; Wu, Xi &amp; Jha, Somesh &amp; Swami, Ananthram. (2016). Distillation as a Defense to Adversarial Perturbations Against Deep Neural Networks. 582-597. 10.1109/SP.2016.41. 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Papernot, Nicolas &amp; McDaniel, Patrick &amp; Goodfellow, Ian &amp; Jha, Somesh &amp; Berkay Celik, Z. &amp; Swami, Ananthram. (2016). Practical Black-Box Attacks against Machine Learning. eprint arXiv:1602.02697.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Szegedy, Christian &amp; Zaremba, Wojciech &amp; Sutskever, Ilya &amp; Bruna, Joan &amp; Erhan, Dumitru &amp; Goodfellow, Ian &amp; Fergus, Rob. (2013). Intriguing properties of neural networks. 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Evtimov, Ivan &amp; Eykholt, Kevin &amp; Fernandes, Earlence &amp; Kohno, Tadayoshi &amp; Li, Bo &amp; Prakash, Atul &amp; Rahmati, Amir &amp; Song, Dawn. (2017). Robust Physical-World Attacks on Machine Learning Models. 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Cars and Safety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47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30% of the Americans cited safety concerns when asked if they would like to ride in a self-driving car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Autonomous cars must fight cyber attacks under California's new rules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Should the government be responsible for the cyber attacks against AVs? Where do automakers stand in this regard?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ACs vulnerable to cyber attacks?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Electronic sensors commanded remotely using software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 in communication channels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Security Testing approaches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Possible attack consequences: 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Manipulation of biometric authentication </a:t>
            </a:r>
            <a:endParaRPr sz="1100"/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Car crashes</a:t>
            </a:r>
            <a:endParaRPr sz="1100"/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Theft of illicit or illegal content 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052550" y="387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Taxonomy </a:t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25" y="1024850"/>
            <a:ext cx="8237725" cy="38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08312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 Taxonomy 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25" y="1019325"/>
            <a:ext cx="8286549" cy="35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Adversarial Goal 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237225" y="1024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most of the cases, the adversary’s goal is to produce a minimally altered version of the input x (image, video, text etc) such that it changes the output of the DL model, without being perceptible to the human eye.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973" y="1965850"/>
            <a:ext cx="3131250" cy="26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4023" y="1939050"/>
            <a:ext cx="4370277" cy="2479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Attacks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Defensive Distillation 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Black - Box Attack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Robust Physical - World Attacks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Substitute Model Training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297500" y="1307850"/>
            <a:ext cx="27552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 Collection of a set S0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Selecting an architecture F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Substitute Training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Jacobian Augmentation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125" y="2484450"/>
            <a:ext cx="682942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Adversarial Sample Crafting 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781700" y="1343550"/>
            <a:ext cx="7692300" cy="24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Goodfellow’s Algorithm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ast gradient sign method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δ⃗x = εsgn(∇⃗xc(F,⃗x,y)) . where perturbation sgn(∇⃗xc(F, ⃗x, y)) is the sign of the model’s cost function  gradient. 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2.    Papernot’ Algorithm 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