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a:t>
            </a:r>
            <a:r>
              <a:rPr lang="en"/>
              <a:t>, training, query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Confidence reduction - reduce the output confidence classification (thereby introducing class ambiguity)</a:t>
            </a:r>
            <a:endParaRPr sz="1000"/>
          </a:p>
          <a:p>
            <a:pPr indent="0" lvl="0" marL="0">
              <a:spcBef>
                <a:spcPts val="0"/>
              </a:spcBef>
              <a:spcAft>
                <a:spcPts val="0"/>
              </a:spcAft>
              <a:buNone/>
            </a:pPr>
            <a:r>
              <a:rPr lang="en" sz="1000"/>
              <a:t>2) Misclassification - alter the output classification to any class different from the </a:t>
            </a:r>
            <a:r>
              <a:rPr i="1" lang="en" sz="1000"/>
              <a:t>original class</a:t>
            </a:r>
            <a:endParaRPr i="1" sz="1000"/>
          </a:p>
          <a:p>
            <a:pPr indent="0" lvl="0" marL="0">
              <a:spcBef>
                <a:spcPts val="0"/>
              </a:spcBef>
              <a:spcAft>
                <a:spcPts val="0"/>
              </a:spcAft>
              <a:buNone/>
            </a:pPr>
            <a:r>
              <a:rPr lang="en" sz="1000"/>
              <a:t>3) Targeted misclassification - produce inputs that force the output classification to be a specific </a:t>
            </a:r>
            <a:r>
              <a:rPr i="1" lang="en" sz="1000"/>
              <a:t>target class</a:t>
            </a:r>
            <a:r>
              <a:rPr lang="en" sz="1000"/>
              <a:t>. Contin- uing the example illustrated in Figure 1, the adversary would create a set of speckles classified as a digit.</a:t>
            </a:r>
            <a:endParaRPr sz="1000"/>
          </a:p>
          <a:p>
            <a:pPr indent="0" lvl="0" marL="0">
              <a:spcBef>
                <a:spcPts val="0"/>
              </a:spcBef>
              <a:spcAft>
                <a:spcPts val="0"/>
              </a:spcAft>
              <a:buNone/>
            </a:pPr>
            <a:r>
              <a:rPr lang="en" sz="1000"/>
              <a:t>4) Source/target misclassification - force the output clas- sification of a specific input to be a specific </a:t>
            </a:r>
            <a:r>
              <a:rPr i="1" lang="en" sz="1000"/>
              <a:t>target class</a:t>
            </a:r>
            <a:r>
              <a:rPr lang="en" sz="1000"/>
              <a:t>. Continuing the example from Figure 1, adversaries take an existing image of a digit and add a small number of speckles to classify the resulting image as another digit.</a:t>
            </a:r>
            <a:endParaRPr sz="1000"/>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454545"/>
                </a:solidFill>
              </a:rPr>
              <a:t>The multitude of potential threats and vulnerabilities that an AV may encounter requires a rigorous classification of these, based on the type of attackers, the attack vector, target, motive and potential consequences. Therefore, while the physical attacks may be more familiar to the readers, the remote-access ones are the most prevalent and harmful nowadays (Figure 1). The physical non-invasive attacks, also known as side-channel attacks represent the most trivial and outdated attacks, that collect data about power consumption, electromagnetic leaks, acoustic signal analysis and data remanence that reveal valuable information about the performance of the vehicle. On the other side, the physical invasive attacks include more refined methods of attacks, such as code modification; code injection where malicious payloads infiltrate AVs; packet sniffing where the target is represented by packets of data are transmitted over the Internet; packet fuzzing, where invalid data is sent to the target system; in-vehicle spoofing, often represented by spam emails. [1]</a:t>
            </a:r>
            <a:endParaRPr sz="900">
              <a:solidFill>
                <a:srgbClr val="454545"/>
              </a:solidFill>
            </a:endParaRPr>
          </a:p>
          <a:p>
            <a:pPr indent="0" lvl="0" marL="0" rtl="0" algn="just">
              <a:lnSpc>
                <a:spcPct val="115000"/>
              </a:lnSpc>
              <a:spcBef>
                <a:spcPts val="0"/>
              </a:spcBef>
              <a:spcAft>
                <a:spcPts val="0"/>
              </a:spcAft>
              <a:buNone/>
            </a:pPr>
            <a:r>
              <a:t/>
            </a:r>
            <a:endParaRPr sz="900">
              <a:solidFill>
                <a:srgbClr val="454545"/>
              </a:solidFill>
            </a:endParaRPr>
          </a:p>
          <a:p>
            <a:pPr indent="0" lvl="0" marL="0" rtl="0" algn="just">
              <a:lnSpc>
                <a:spcPct val="115000"/>
              </a:lnSpc>
              <a:spcBef>
                <a:spcPts val="0"/>
              </a:spcBef>
              <a:spcAft>
                <a:spcPts val="0"/>
              </a:spcAft>
              <a:buNone/>
            </a:pPr>
            <a:r>
              <a:rPr lang="en" sz="900">
                <a:solidFill>
                  <a:srgbClr val="454545"/>
                </a:solidFill>
              </a:rPr>
              <a:t> The remote-access attacks use the enhanced connectivity to collect or inject information from/to LiDARs, cameras or GPS. The most harmful external signal spoofing is the GPS spoofing that occurs when erroneous, deceiving information is fed into the GPS of an AV, by drifting off the path of the car. Jamming attacks are attacks against the wireless medium and external facing sensors, such as LiDARs or cameras, where a jammer device blocks the sensors from receiving signals. [1]</a:t>
            </a:r>
            <a:endParaRPr sz="900">
              <a:solidFill>
                <a:srgbClr val="454545"/>
              </a:solidFill>
            </a:endParaRPr>
          </a:p>
          <a:p>
            <a:pPr indent="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454545"/>
                </a:solidFill>
              </a:rPr>
              <a:t>Unlike the other two type of attacks, classified as white-box attacks, as the adversary has full access to the internal structure of the classifier, in black-box attacks, the adversary doesnâ€™t have any knowledge about the model, except for the the labels, the allow him/her access to the output only. The goal is as we previously saw, to produce a minimal perturbation to input X, sufficient to determine the DNN to misclassify it, but imperceptible enough for the human eye. The approach to this type of attack is as following: use DNN as an orale to synthesized data and generate a synthetic data set S0 to build a model F that approximates the oracleâ€™s decision. Then using the new architecture F to craft adversarial samples, the oracle outputs a misclassified probability vector, corresponding to input X*. This step, called substitute DNN training algorithm, ends with the Jacobian-based dataset augmentation, which generates a new set of data S (Figure 7). Once the adversary training a substitute DNN, it uses it to craft adversarial samples, by using two types of algorithms: Goodfellow, or the fast gradient sign method and Papernot. Therefore, the black-box attack generalizes to machine learning models that are not necessarily DNNs, regardless of the differentiability of the functions. </a:t>
            </a:r>
            <a:endParaRPr sz="900">
              <a:solidFill>
                <a:srgbClr val="454545"/>
              </a:solidFill>
            </a:endParaRPr>
          </a:p>
          <a:p>
            <a:pPr indent="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652450"/>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         Autonomous Cars</a:t>
            </a:r>
            <a:endParaRPr/>
          </a:p>
        </p:txBody>
      </p:sp>
      <p:sp>
        <p:nvSpPr>
          <p:cNvPr id="55" name="Shape 55"/>
          <p:cNvSpPr txBox="1"/>
          <p:nvPr/>
        </p:nvSpPr>
        <p:spPr>
          <a:xfrm>
            <a:off x="2890050" y="3091125"/>
            <a:ext cx="3576900" cy="586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rPr>
              <a:t>Daria Zahaleanu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17125" y="1853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Udacity Self-driving Car Simulator</a:t>
            </a:r>
            <a:endParaRPr/>
          </a:p>
        </p:txBody>
      </p:sp>
      <p:pic>
        <p:nvPicPr>
          <p:cNvPr id="117" name="Shape 117"/>
          <p:cNvPicPr preferRelativeResize="0"/>
          <p:nvPr/>
        </p:nvPicPr>
        <p:blipFill>
          <a:blip r:embed="rId3">
            <a:alphaModFix/>
          </a:blip>
          <a:stretch>
            <a:fillRect/>
          </a:stretch>
        </p:blipFill>
        <p:spPr>
          <a:xfrm>
            <a:off x="417113" y="3653025"/>
            <a:ext cx="5731626" cy="1163775"/>
          </a:xfrm>
          <a:prstGeom prst="rect">
            <a:avLst/>
          </a:prstGeom>
          <a:noFill/>
          <a:ln>
            <a:noFill/>
          </a:ln>
        </p:spPr>
      </p:pic>
      <p:pic>
        <p:nvPicPr>
          <p:cNvPr id="118" name="Shape 118"/>
          <p:cNvPicPr preferRelativeResize="0"/>
          <p:nvPr/>
        </p:nvPicPr>
        <p:blipFill>
          <a:blip r:embed="rId4">
            <a:alphaModFix/>
          </a:blip>
          <a:stretch>
            <a:fillRect/>
          </a:stretch>
        </p:blipFill>
        <p:spPr>
          <a:xfrm>
            <a:off x="436147" y="861525"/>
            <a:ext cx="5693601" cy="259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 name="Shape 122"/>
        <p:cNvGrpSpPr/>
        <p:nvPr/>
      </p:nvGrpSpPr>
      <p:grpSpPr>
        <a:xfrm>
          <a:off x="0" y="0"/>
          <a:ext cx="0" cy="0"/>
          <a:chOff x="0" y="0"/>
          <a:chExt cx="0" cy="0"/>
        </a:xfrm>
      </p:grpSpPr>
      <p:sp>
        <p:nvSpPr>
          <p:cNvPr id="123" name="Shape 123"/>
          <p:cNvSpPr txBox="1"/>
          <p:nvPr>
            <p:ph type="title"/>
          </p:nvPr>
        </p:nvSpPr>
        <p:spPr>
          <a:xfrm>
            <a:off x="311700" y="310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Udacity Neural Network Model </a:t>
            </a:r>
            <a:endParaRPr/>
          </a:p>
        </p:txBody>
      </p:sp>
      <p:sp>
        <p:nvSpPr>
          <p:cNvPr id="124" name="Shape 124"/>
          <p:cNvSpPr txBox="1"/>
          <p:nvPr>
            <p:ph idx="1" type="body"/>
          </p:nvPr>
        </p:nvSpPr>
        <p:spPr>
          <a:xfrm>
            <a:off x="311700" y="9556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Montserrat"/>
                <a:ea typeface="Montserrat"/>
                <a:cs typeface="Montserrat"/>
                <a:sym typeface="Montserrat"/>
              </a:rPr>
              <a:t> The model has 9 layers</a:t>
            </a:r>
            <a:r>
              <a:rPr lang="en" sz="1400">
                <a:solidFill>
                  <a:srgbClr val="FFFFFF"/>
                </a:solidFill>
                <a:latin typeface="Montserrat"/>
                <a:ea typeface="Montserrat"/>
                <a:cs typeface="Montserrat"/>
                <a:sym typeface="Montserrat"/>
              </a:rPr>
              <a:t>, including a normalization layer, 5 convolutional layers and 3 fully connected layers.</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rPr lang="en" sz="1200">
                <a:solidFill>
                  <a:srgbClr val="00FFFF"/>
                </a:solidFill>
              </a:rPr>
              <a:t>Image normalization</a:t>
            </a:r>
            <a:endParaRPr sz="1200">
              <a:solidFill>
                <a:srgbClr val="00FFFF"/>
              </a:solidFill>
            </a:endParaRPr>
          </a:p>
          <a:p>
            <a:pPr indent="0" lvl="0" marL="0" rtl="0">
              <a:spcBef>
                <a:spcPts val="300"/>
              </a:spcBef>
              <a:spcAft>
                <a:spcPts val="0"/>
              </a:spcAft>
              <a:buNone/>
            </a:pPr>
            <a:r>
              <a:rPr lang="en" sz="1200">
                <a:solidFill>
                  <a:srgbClr val="00FFFF"/>
                </a:solidFill>
              </a:rPr>
              <a:t>Convolution: 5x5, filter: 24,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5x5, filter: 36,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5x5, filter: 48,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3x3, filter: 64, strides: 1x1,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3x3, filter: 64, strides: 1x1, activation: ELU</a:t>
            </a:r>
            <a:endParaRPr sz="1200">
              <a:solidFill>
                <a:srgbClr val="00FFFF"/>
              </a:solidFill>
            </a:endParaRPr>
          </a:p>
          <a:p>
            <a:pPr indent="0" lvl="0" marL="0" rtl="0">
              <a:spcBef>
                <a:spcPts val="300"/>
              </a:spcBef>
              <a:spcAft>
                <a:spcPts val="0"/>
              </a:spcAft>
              <a:buNone/>
            </a:pPr>
            <a:r>
              <a:rPr lang="en" sz="1200">
                <a:solidFill>
                  <a:srgbClr val="00FFFF"/>
                </a:solidFill>
              </a:rPr>
              <a:t>Drop out (0.5)</a:t>
            </a:r>
            <a:endParaRPr sz="1200">
              <a:solidFill>
                <a:srgbClr val="00FFFF"/>
              </a:solidFill>
            </a:endParaRPr>
          </a:p>
          <a:p>
            <a:pPr indent="0" lvl="0" marL="0" rtl="0">
              <a:spcBef>
                <a:spcPts val="300"/>
              </a:spcBef>
              <a:spcAft>
                <a:spcPts val="0"/>
              </a:spcAft>
              <a:buNone/>
            </a:pPr>
            <a:r>
              <a:rPr lang="en" sz="1200">
                <a:solidFill>
                  <a:srgbClr val="00FFFF"/>
                </a:solidFill>
              </a:rPr>
              <a:t>Fully connected: neurons: 100,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50,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10,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1 (output)</a:t>
            </a:r>
            <a:endParaRPr sz="1200">
              <a:solidFill>
                <a:srgbClr val="00FFFF"/>
              </a:solidFil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395375" y="1073875"/>
            <a:ext cx="6296025" cy="3181350"/>
          </a:xfrm>
          <a:prstGeom prst="rect">
            <a:avLst/>
          </a:prstGeom>
          <a:noFill/>
          <a:ln>
            <a:noFill/>
          </a:ln>
        </p:spPr>
      </p:pic>
      <p:sp>
        <p:nvSpPr>
          <p:cNvPr id="130" name="Shape 130"/>
          <p:cNvSpPr txBox="1"/>
          <p:nvPr/>
        </p:nvSpPr>
        <p:spPr>
          <a:xfrm>
            <a:off x="326700" y="368600"/>
            <a:ext cx="5813700" cy="51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solidFill>
                  <a:srgbClr val="FFFFFF"/>
                </a:solidFill>
              </a:rPr>
              <a:t>Carla Simulator  </a:t>
            </a:r>
            <a:endParaRPr sz="2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387108" y="250325"/>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000"/>
              <a:t>                        </a:t>
            </a:r>
            <a:r>
              <a:rPr lang="en" sz="3000"/>
              <a:t>Black - box Attack </a:t>
            </a:r>
            <a:endParaRPr sz="3000"/>
          </a:p>
        </p:txBody>
      </p:sp>
      <p:sp>
        <p:nvSpPr>
          <p:cNvPr id="136" name="Shape 136"/>
          <p:cNvSpPr txBox="1"/>
          <p:nvPr>
            <p:ph idx="1" type="subTitle"/>
          </p:nvPr>
        </p:nvSpPr>
        <p:spPr>
          <a:xfrm>
            <a:off x="311700" y="23029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FFFF"/>
                </a:solidFill>
              </a:rPr>
              <a:t>One Pixel Attack</a:t>
            </a:r>
            <a:endParaRPr sz="2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Scheme</a:t>
            </a:r>
            <a:endParaRPr/>
          </a:p>
        </p:txBody>
      </p:sp>
      <p:pic>
        <p:nvPicPr>
          <p:cNvPr id="142" name="Shape 142"/>
          <p:cNvPicPr preferRelativeResize="0"/>
          <p:nvPr/>
        </p:nvPicPr>
        <p:blipFill>
          <a:blip r:embed="rId3">
            <a:alphaModFix/>
          </a:blip>
          <a:stretch>
            <a:fillRect/>
          </a:stretch>
        </p:blipFill>
        <p:spPr>
          <a:xfrm>
            <a:off x="386550" y="1017725"/>
            <a:ext cx="5724025" cy="3908774"/>
          </a:xfrm>
          <a:prstGeom prst="rect">
            <a:avLst/>
          </a:prstGeom>
          <a:noFill/>
          <a:ln>
            <a:noFill/>
          </a:ln>
        </p:spPr>
      </p:pic>
      <p:sp>
        <p:nvSpPr>
          <p:cNvPr id="143" name="Shape 143"/>
          <p:cNvSpPr txBox="1"/>
          <p:nvPr/>
        </p:nvSpPr>
        <p:spPr>
          <a:xfrm>
            <a:off x="6333100" y="1061225"/>
            <a:ext cx="2567400" cy="5727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FFFFFF"/>
              </a:buClr>
              <a:buSzPts val="1200"/>
              <a:buAutoNum type="arabicPeriod"/>
            </a:pPr>
            <a:r>
              <a:rPr lang="en" sz="1200">
                <a:solidFill>
                  <a:srgbClr val="FFFFFF"/>
                </a:solidFill>
              </a:rPr>
              <a:t>ONE PIXEL ATTACK - Adding noise to the images collected from the 3 cameras</a:t>
            </a:r>
            <a:endParaRPr sz="1200">
              <a:solidFill>
                <a:srgbClr val="FFFFFF"/>
              </a:solidFill>
            </a:endParaRPr>
          </a:p>
          <a:p>
            <a:pPr indent="-304800" lvl="0" marL="457200" rtl="0">
              <a:lnSpc>
                <a:spcPct val="115000"/>
              </a:lnSpc>
              <a:spcBef>
                <a:spcPts val="0"/>
              </a:spcBef>
              <a:spcAft>
                <a:spcPts val="0"/>
              </a:spcAft>
              <a:buClr>
                <a:srgbClr val="FFFFFF"/>
              </a:buClr>
              <a:buSzPts val="1200"/>
              <a:buAutoNum type="arabicPeriod"/>
            </a:pPr>
            <a:r>
              <a:rPr lang="en" sz="1200">
                <a:solidFill>
                  <a:srgbClr val="FFFFFF"/>
                </a:solidFill>
              </a:rPr>
              <a:t>Sending adversarial samples to the neural network </a:t>
            </a:r>
            <a:endParaRPr sz="1200">
              <a:solidFill>
                <a:srgbClr val="FFFFFF"/>
              </a:solidFill>
            </a:endParaRPr>
          </a:p>
          <a:p>
            <a:pPr indent="-304800" lvl="0" marL="457200" rtl="0">
              <a:lnSpc>
                <a:spcPct val="115000"/>
              </a:lnSpc>
              <a:spcBef>
                <a:spcPts val="0"/>
              </a:spcBef>
              <a:spcAft>
                <a:spcPts val="0"/>
              </a:spcAft>
              <a:buClr>
                <a:srgbClr val="FFFFFF"/>
              </a:buClr>
              <a:buSzPts val="1200"/>
              <a:buAutoNum type="arabicPeriod"/>
            </a:pPr>
            <a:r>
              <a:rPr lang="en" sz="1200">
                <a:solidFill>
                  <a:srgbClr val="FFFFFF"/>
                </a:solidFill>
              </a:rPr>
              <a:t>Sending adversarial samples after the training of the data</a:t>
            </a:r>
            <a:endParaRPr sz="1200">
              <a:solidFill>
                <a:srgbClr val="FFFFFF"/>
              </a:solidFill>
            </a:endParaRPr>
          </a:p>
          <a:p>
            <a:pPr indent="-304800" lvl="0" marL="457200">
              <a:lnSpc>
                <a:spcPct val="115000"/>
              </a:lnSpc>
              <a:spcBef>
                <a:spcPts val="0"/>
              </a:spcBef>
              <a:spcAft>
                <a:spcPts val="0"/>
              </a:spcAft>
              <a:buClr>
                <a:srgbClr val="FFFFFF"/>
              </a:buClr>
              <a:buSzPts val="1200"/>
              <a:buAutoNum type="arabicPeriod"/>
            </a:pPr>
            <a:r>
              <a:rPr lang="en" sz="1200">
                <a:solidFill>
                  <a:srgbClr val="FFFFFF"/>
                </a:solidFill>
              </a:rPr>
              <a:t>Adding perturbations to the backpropagation process</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Montserrat"/>
                <a:ea typeface="Montserrat"/>
                <a:cs typeface="Montserrat"/>
                <a:sym typeface="Montserrat"/>
              </a:rPr>
              <a:t>One Pixel Attack</a:t>
            </a:r>
            <a:endParaRPr>
              <a:latin typeface="Montserrat"/>
              <a:ea typeface="Montserrat"/>
              <a:cs typeface="Montserrat"/>
              <a:sym typeface="Montserrat"/>
            </a:endParaRPr>
          </a:p>
        </p:txBody>
      </p:sp>
      <p:sp>
        <p:nvSpPr>
          <p:cNvPr id="149" name="Shape 149"/>
          <p:cNvSpPr txBox="1"/>
          <p:nvPr>
            <p:ph idx="1" type="body"/>
          </p:nvPr>
        </p:nvSpPr>
        <p:spPr>
          <a:xfrm>
            <a:off x="345225" y="1193650"/>
            <a:ext cx="4429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It uses a CIFAR </a:t>
            </a:r>
            <a:r>
              <a:rPr lang="en" sz="1400">
                <a:solidFill>
                  <a:srgbClr val="FFFFFF"/>
                </a:solidFill>
                <a:latin typeface="Montserrat"/>
                <a:ea typeface="Montserrat"/>
                <a:cs typeface="Montserrat"/>
                <a:sym typeface="Montserrat"/>
              </a:rPr>
              <a:t>dataset is to correctly classify a 32x32 pixel image in 1 of 10 categories (e.g., bird, deer, truck).</a:t>
            </a:r>
            <a:endParaRPr sz="1400">
              <a:solidFill>
                <a:srgbClr val="FFFFFF"/>
              </a:solidFill>
              <a:latin typeface="Montserrat"/>
              <a:ea typeface="Montserrat"/>
              <a:cs typeface="Montserrat"/>
              <a:sym typeface="Montserrat"/>
            </a:endParaRPr>
          </a:p>
          <a:p>
            <a:pPr indent="0" lvl="0" marL="0" rtl="0">
              <a:spcBef>
                <a:spcPts val="1600"/>
              </a:spcBef>
              <a:spcAft>
                <a:spcPts val="0"/>
              </a:spcAft>
              <a:buNone/>
            </a:pPr>
            <a:r>
              <a:t/>
            </a:r>
            <a:endParaRPr sz="1400">
              <a:solidFill>
                <a:srgbClr val="FFFFFF"/>
              </a:solidFill>
              <a:latin typeface="Montserrat"/>
              <a:ea typeface="Montserrat"/>
              <a:cs typeface="Montserrat"/>
              <a:sym typeface="Montserrat"/>
            </a:endParaRPr>
          </a:p>
          <a:p>
            <a:pPr indent="-317500" lvl="0" marL="457200" rtl="0">
              <a:spcBef>
                <a:spcPts val="16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 black-box attack requires only the probability labels (the probability value for each category) that get outputted by the neural network.</a:t>
            </a:r>
            <a:endParaRPr sz="1400">
              <a:solidFill>
                <a:srgbClr val="FFFFFF"/>
              </a:solidFill>
              <a:latin typeface="Montserrat"/>
              <a:ea typeface="Montserrat"/>
              <a:cs typeface="Montserrat"/>
              <a:sym typeface="Montserrat"/>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50" name="Shape 150"/>
          <p:cNvPicPr preferRelativeResize="0"/>
          <p:nvPr/>
        </p:nvPicPr>
        <p:blipFill rotWithShape="1">
          <a:blip r:embed="rId3">
            <a:alphaModFix/>
          </a:blip>
          <a:srcRect b="0" l="0" r="0" t="2458"/>
          <a:stretch/>
        </p:blipFill>
        <p:spPr>
          <a:xfrm>
            <a:off x="4741500" y="977025"/>
            <a:ext cx="4057275" cy="37092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Pixel Attack</a:t>
            </a:r>
            <a:endParaRPr/>
          </a:p>
          <a:p>
            <a:pPr indent="0" lvl="0" marL="0">
              <a:spcBef>
                <a:spcPts val="0"/>
              </a:spcBef>
              <a:spcAft>
                <a:spcPts val="0"/>
              </a:spcAft>
              <a:buNone/>
            </a:pPr>
            <a:r>
              <a:t/>
            </a:r>
            <a:endParaRPr/>
          </a:p>
        </p:txBody>
      </p:sp>
      <p:sp>
        <p:nvSpPr>
          <p:cNvPr id="156" name="Shape 156"/>
          <p:cNvSpPr txBox="1"/>
          <p:nvPr>
            <p:ph idx="1" type="body"/>
          </p:nvPr>
        </p:nvSpPr>
        <p:spPr>
          <a:xfrm>
            <a:off x="311700" y="11328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Montserrat"/>
                <a:ea typeface="Montserrat"/>
                <a:cs typeface="Montserrat"/>
                <a:sym typeface="Montserrat"/>
              </a:rPr>
              <a:t>Model </a:t>
            </a:r>
            <a:endParaRPr sz="1600">
              <a:solidFill>
                <a:srgbClr val="FFFFFF"/>
              </a:solidFill>
              <a:latin typeface="Montserrat"/>
              <a:ea typeface="Montserrat"/>
              <a:cs typeface="Montserrat"/>
              <a:sym typeface="Montserrat"/>
            </a:endParaRPr>
          </a:p>
          <a:p>
            <a:pPr indent="-317500" lvl="0" marL="457200" rtl="0">
              <a:spcBef>
                <a:spcPts val="12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First, generate several adversarial samples that modify a random pixel and run the images through the neural network.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Next, combine the previous pixels' positions and colors together, generate several more adversarial samples from them, and run the new images through the neural network.</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If there were pixels that lowered the confidence of the network from the last step, replace them as the current best known solutions.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Repeat these steps for a few iterations; then on the last step return the adversarial image that reduced the network's confidence the most.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If successful, the confidence would be reduced so much that a new (incorrect) category now has the highest classification confidence.</a:t>
            </a:r>
            <a:endParaRPr sz="1400">
              <a:solidFill>
                <a:srgbClr val="FFFFFF"/>
              </a:solidFill>
              <a:latin typeface="Montserrat"/>
              <a:ea typeface="Montserrat"/>
              <a:cs typeface="Montserrat"/>
              <a:sym typeface="Montserrat"/>
            </a:endParaRPr>
          </a:p>
          <a:p>
            <a:pPr indent="0" lvl="0" marL="0" rtl="0">
              <a:spcBef>
                <a:spcPts val="120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24292E"/>
              </a:solidFill>
            </a:endParaRPr>
          </a:p>
          <a:p>
            <a:pPr indent="0" lvl="0" marL="0">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388350" y="1075850"/>
            <a:ext cx="4566875" cy="3794026"/>
          </a:xfrm>
          <a:prstGeom prst="rect">
            <a:avLst/>
          </a:prstGeom>
          <a:noFill/>
          <a:ln>
            <a:noFill/>
          </a:ln>
        </p:spPr>
      </p:pic>
      <p:sp>
        <p:nvSpPr>
          <p:cNvPr id="162" name="Shape 162"/>
          <p:cNvSpPr txBox="1"/>
          <p:nvPr/>
        </p:nvSpPr>
        <p:spPr>
          <a:xfrm>
            <a:off x="313938" y="462150"/>
            <a:ext cx="4715700" cy="36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Montserrat"/>
                <a:ea typeface="Montserrat"/>
                <a:cs typeface="Montserrat"/>
                <a:sym typeface="Montserrat"/>
              </a:rPr>
              <a:t>Results of the attack on different neural networks</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Normal vs. Noisy </a:t>
            </a:r>
            <a:endParaRPr/>
          </a:p>
        </p:txBody>
      </p:sp>
      <p:pic>
        <p:nvPicPr>
          <p:cNvPr id="168" name="Shape 168"/>
          <p:cNvPicPr preferRelativeResize="0"/>
          <p:nvPr/>
        </p:nvPicPr>
        <p:blipFill>
          <a:blip r:embed="rId3">
            <a:alphaModFix/>
          </a:blip>
          <a:stretch>
            <a:fillRect/>
          </a:stretch>
        </p:blipFill>
        <p:spPr>
          <a:xfrm>
            <a:off x="68775" y="1457675"/>
            <a:ext cx="4355275" cy="2596800"/>
          </a:xfrm>
          <a:prstGeom prst="rect">
            <a:avLst/>
          </a:prstGeom>
          <a:noFill/>
          <a:ln>
            <a:noFill/>
          </a:ln>
        </p:spPr>
      </p:pic>
      <p:pic>
        <p:nvPicPr>
          <p:cNvPr id="169" name="Shape 169"/>
          <p:cNvPicPr preferRelativeResize="0"/>
          <p:nvPr/>
        </p:nvPicPr>
        <p:blipFill>
          <a:blip r:embed="rId4">
            <a:alphaModFix/>
          </a:blip>
          <a:stretch>
            <a:fillRect/>
          </a:stretch>
        </p:blipFill>
        <p:spPr>
          <a:xfrm>
            <a:off x="5008475" y="445025"/>
            <a:ext cx="3293025" cy="1889600"/>
          </a:xfrm>
          <a:prstGeom prst="rect">
            <a:avLst/>
          </a:prstGeom>
          <a:noFill/>
          <a:ln>
            <a:noFill/>
          </a:ln>
        </p:spPr>
      </p:pic>
      <p:pic>
        <p:nvPicPr>
          <p:cNvPr id="170" name="Shape 170"/>
          <p:cNvPicPr preferRelativeResize="0"/>
          <p:nvPr/>
        </p:nvPicPr>
        <p:blipFill>
          <a:blip r:embed="rId5">
            <a:alphaModFix/>
          </a:blip>
          <a:stretch>
            <a:fillRect/>
          </a:stretch>
        </p:blipFill>
        <p:spPr>
          <a:xfrm>
            <a:off x="5008475" y="2721500"/>
            <a:ext cx="3421400" cy="205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362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Code</a:t>
            </a:r>
            <a:endParaRPr/>
          </a:p>
        </p:txBody>
      </p:sp>
      <p:pic>
        <p:nvPicPr>
          <p:cNvPr id="176" name="Shape 176"/>
          <p:cNvPicPr preferRelativeResize="0"/>
          <p:nvPr/>
        </p:nvPicPr>
        <p:blipFill>
          <a:blip r:embed="rId3">
            <a:alphaModFix/>
          </a:blip>
          <a:stretch>
            <a:fillRect/>
          </a:stretch>
        </p:blipFill>
        <p:spPr>
          <a:xfrm>
            <a:off x="349225" y="1130750"/>
            <a:ext cx="3600450"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are ACs vulnerable to cyber attacks?</a:t>
            </a:r>
            <a:endParaRPr/>
          </a:p>
        </p:txBody>
      </p:sp>
      <p:sp>
        <p:nvSpPr>
          <p:cNvPr id="61" name="Shape 61"/>
          <p:cNvSpPr txBox="1"/>
          <p:nvPr>
            <p:ph idx="1" type="body"/>
          </p:nvPr>
        </p:nvSpPr>
        <p:spPr>
          <a:xfrm>
            <a:off x="570600" y="1601050"/>
            <a:ext cx="3927600" cy="2911200"/>
          </a:xfrm>
          <a:prstGeom prst="rect">
            <a:avLst/>
          </a:prstGeom>
        </p:spPr>
        <p:txBody>
          <a:bodyPr anchorCtr="0" anchor="t" bIns="91425" lIns="91425" spcFirstLastPara="1" rIns="91425" wrap="square" tIns="91425">
            <a:noAutofit/>
          </a:bodyPr>
          <a:lstStyle/>
          <a:p>
            <a:pPr indent="-304800" lvl="0" marL="457200" rtl="0">
              <a:lnSpc>
                <a:spcPct val="150000"/>
              </a:lnSpc>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Electronic sensors commanded remotely using software</a:t>
            </a:r>
            <a:endParaRPr sz="1200">
              <a:solidFill>
                <a:srgbClr val="FFFFFF"/>
              </a:solidFill>
              <a:latin typeface="Montserrat"/>
              <a:ea typeface="Montserrat"/>
              <a:cs typeface="Montserrat"/>
              <a:sym typeface="Montserrat"/>
            </a:endParaRPr>
          </a:p>
          <a:p>
            <a:pPr indent="-304800" lvl="0" marL="457200" rtl="0">
              <a:lnSpc>
                <a:spcPct val="150000"/>
              </a:lnSpc>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Increase in communication channels</a:t>
            </a:r>
            <a:endParaRPr sz="1200">
              <a:solidFill>
                <a:srgbClr val="FFFFFF"/>
              </a:solidFill>
              <a:latin typeface="Montserrat"/>
              <a:ea typeface="Montserrat"/>
              <a:cs typeface="Montserrat"/>
              <a:sym typeface="Montserrat"/>
            </a:endParaRPr>
          </a:p>
          <a:p>
            <a:pPr indent="0" lvl="0" marL="0" rtl="0" algn="just">
              <a:lnSpc>
                <a:spcPct val="150000"/>
              </a:lnSpc>
              <a:spcBef>
                <a:spcPts val="1600"/>
              </a:spcBef>
              <a:spcAft>
                <a:spcPts val="0"/>
              </a:spcAft>
              <a:buNone/>
            </a:pPr>
            <a:r>
              <a:rPr lang="en" sz="1200">
                <a:solidFill>
                  <a:srgbClr val="FFFFFF"/>
                </a:solidFill>
                <a:latin typeface="Montserrat"/>
                <a:ea typeface="Montserrat"/>
                <a:cs typeface="Montserrat"/>
                <a:sym typeface="Montserrat"/>
              </a:rPr>
              <a:t>Possible attack consequences: </a:t>
            </a:r>
            <a:endParaRPr sz="1200">
              <a:solidFill>
                <a:srgbClr val="FFFFFF"/>
              </a:solidFill>
              <a:latin typeface="Montserrat"/>
              <a:ea typeface="Montserrat"/>
              <a:cs typeface="Montserrat"/>
              <a:sym typeface="Montserrat"/>
            </a:endParaRPr>
          </a:p>
          <a:p>
            <a:pPr indent="-304800" lvl="0" marL="457200" rtl="0">
              <a:lnSpc>
                <a:spcPct val="150000"/>
              </a:lnSpc>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Manipulation of biometric authentication </a:t>
            </a:r>
            <a:endParaRPr sz="1200">
              <a:solidFill>
                <a:srgbClr val="FFFFFF"/>
              </a:solidFill>
              <a:latin typeface="Montserrat"/>
              <a:ea typeface="Montserrat"/>
              <a:cs typeface="Montserrat"/>
              <a:sym typeface="Montserrat"/>
            </a:endParaRPr>
          </a:p>
          <a:p>
            <a:pPr indent="-304800" lvl="0" marL="457200" rtl="0">
              <a:lnSpc>
                <a:spcPct val="150000"/>
              </a:lnSpc>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Car crashes</a:t>
            </a:r>
            <a:endParaRPr sz="1200">
              <a:solidFill>
                <a:srgbClr val="FFFFFF"/>
              </a:solidFill>
              <a:latin typeface="Montserrat"/>
              <a:ea typeface="Montserrat"/>
              <a:cs typeface="Montserrat"/>
              <a:sym typeface="Montserrat"/>
            </a:endParaRPr>
          </a:p>
          <a:p>
            <a:pPr indent="-304800" lvl="0" marL="457200" rtl="0">
              <a:lnSpc>
                <a:spcPct val="150000"/>
              </a:lnSpc>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Theft of illicit or illegal content </a:t>
            </a:r>
            <a:endParaRPr sz="1200">
              <a:solidFill>
                <a:srgbClr val="FFFFFF"/>
              </a:solidFill>
              <a:latin typeface="Montserrat"/>
              <a:ea typeface="Montserrat"/>
              <a:cs typeface="Montserrat"/>
              <a:sym typeface="Montserrat"/>
            </a:endParaRPr>
          </a:p>
        </p:txBody>
      </p:sp>
      <p:pic>
        <p:nvPicPr>
          <p:cNvPr id="62" name="Shape 62"/>
          <p:cNvPicPr preferRelativeResize="0"/>
          <p:nvPr/>
        </p:nvPicPr>
        <p:blipFill>
          <a:blip r:embed="rId3">
            <a:alphaModFix/>
          </a:blip>
          <a:stretch>
            <a:fillRect/>
          </a:stretch>
        </p:blipFill>
        <p:spPr>
          <a:xfrm>
            <a:off x="4726675" y="1582575"/>
            <a:ext cx="4190225" cy="2948156"/>
          </a:xfrm>
          <a:prstGeom prst="rect">
            <a:avLst/>
          </a:prstGeom>
          <a:noFill/>
          <a:ln>
            <a:noFill/>
          </a:ln>
        </p:spPr>
      </p:pic>
      <p:sp>
        <p:nvSpPr>
          <p:cNvPr id="63" name="Shape 63"/>
          <p:cNvSpPr txBox="1"/>
          <p:nvPr/>
        </p:nvSpPr>
        <p:spPr>
          <a:xfrm>
            <a:off x="8104125" y="4577875"/>
            <a:ext cx="848400" cy="15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solidFill>
                  <a:srgbClr val="FFFFFF"/>
                </a:solidFill>
              </a:rPr>
              <a:t>Source: MIT </a:t>
            </a:r>
            <a:endParaRPr i="1" sz="9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 for Udacity </a:t>
            </a:r>
            <a:endParaRPr/>
          </a:p>
        </p:txBody>
      </p:sp>
      <p:sp>
        <p:nvSpPr>
          <p:cNvPr id="182" name="Shape 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Data gets trained</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Autonomous Mode doesn’t work </a:t>
            </a:r>
            <a:endParaRPr>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Find ways to make the autonomous mode work </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Quantify the how the perturbations affect the autonomous mode </a:t>
            </a:r>
            <a:endParaRPr>
              <a:solidFill>
                <a:srgbClr val="FFFFFF"/>
              </a:solidFill>
              <a:latin typeface="Montserrat"/>
              <a:ea typeface="Montserrat"/>
              <a:cs typeface="Montserrat"/>
              <a:sym typeface="Montserrat"/>
            </a:endParaRPr>
          </a:p>
          <a:p>
            <a:pPr indent="0" lvl="0" marL="0" rtl="0">
              <a:lnSpc>
                <a:spcPct val="150000"/>
              </a:lnSpc>
              <a:spcBef>
                <a:spcPts val="16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91675" y="380475"/>
            <a:ext cx="7038900" cy="58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Adversarial Goals and Capabilities</a:t>
            </a:r>
            <a:endParaRPr/>
          </a:p>
        </p:txBody>
      </p:sp>
      <p:sp>
        <p:nvSpPr>
          <p:cNvPr id="69" name="Shape 69"/>
          <p:cNvSpPr txBox="1"/>
          <p:nvPr>
            <p:ph idx="1" type="body"/>
          </p:nvPr>
        </p:nvSpPr>
        <p:spPr>
          <a:xfrm>
            <a:off x="550300" y="10049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solidFill>
                  <a:srgbClr val="FFFFFF"/>
                </a:solidFill>
                <a:latin typeface="Montserrat"/>
                <a:ea typeface="Montserrat"/>
                <a:cs typeface="Montserrat"/>
                <a:sym typeface="Montserrat"/>
              </a:rPr>
              <a:t>Goals:</a:t>
            </a:r>
            <a:endParaRPr>
              <a:solidFill>
                <a:srgbClr val="FFFFFF"/>
              </a:solidFill>
              <a:latin typeface="Montserrat"/>
              <a:ea typeface="Montserrat"/>
              <a:cs typeface="Montserrat"/>
              <a:sym typeface="Montserrat"/>
            </a:endParaRPr>
          </a:p>
          <a:p>
            <a:pPr indent="-342900" lvl="0" marL="457200" rtl="0">
              <a:lnSpc>
                <a:spcPct val="115000"/>
              </a:lnSpc>
              <a:spcBef>
                <a:spcPts val="160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Confidence reduction </a:t>
            </a:r>
            <a:endParaRPr>
              <a:solidFill>
                <a:srgbClr val="FFFFFF"/>
              </a:solidFill>
              <a:latin typeface="Montserrat"/>
              <a:ea typeface="Montserrat"/>
              <a:cs typeface="Montserrat"/>
              <a:sym typeface="Montserrat"/>
            </a:endParaRPr>
          </a:p>
          <a:p>
            <a:pPr indent="-342900" lvl="0" marL="457200" rtl="0">
              <a:lnSpc>
                <a:spcPct val="115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Misclassification</a:t>
            </a:r>
            <a:endParaRPr>
              <a:solidFill>
                <a:srgbClr val="FFFFFF"/>
              </a:solidFill>
              <a:latin typeface="Montserrat"/>
              <a:ea typeface="Montserrat"/>
              <a:cs typeface="Montserrat"/>
              <a:sym typeface="Montserrat"/>
            </a:endParaRPr>
          </a:p>
          <a:p>
            <a:pPr indent="-342900" lvl="0" marL="457200" rtl="0">
              <a:lnSpc>
                <a:spcPct val="115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Targeted </a:t>
            </a:r>
            <a:r>
              <a:rPr lang="en">
                <a:solidFill>
                  <a:srgbClr val="FFFFFF"/>
                </a:solidFill>
                <a:latin typeface="Montserrat"/>
                <a:ea typeface="Montserrat"/>
                <a:cs typeface="Montserrat"/>
                <a:sym typeface="Montserrat"/>
              </a:rPr>
              <a:t>misclassification</a:t>
            </a:r>
            <a:endParaRPr>
              <a:solidFill>
                <a:srgbClr val="FFFFFF"/>
              </a:solidFill>
              <a:latin typeface="Montserrat"/>
              <a:ea typeface="Montserrat"/>
              <a:cs typeface="Montserrat"/>
              <a:sym typeface="Montserrat"/>
            </a:endParaRPr>
          </a:p>
          <a:p>
            <a:pPr indent="-342900" lvl="0" marL="457200" rtl="0">
              <a:lnSpc>
                <a:spcPct val="115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 Source/target misclassification </a:t>
            </a:r>
            <a:endParaRPr>
              <a:solidFill>
                <a:srgbClr val="FFFFFF"/>
              </a:solidFill>
              <a:latin typeface="Montserrat"/>
              <a:ea typeface="Montserrat"/>
              <a:cs typeface="Montserrat"/>
              <a:sym typeface="Montserrat"/>
            </a:endParaRPr>
          </a:p>
          <a:p>
            <a:pPr indent="0" lvl="0" marL="0">
              <a:spcBef>
                <a:spcPts val="1600"/>
              </a:spcBef>
              <a:spcAft>
                <a:spcPts val="0"/>
              </a:spcAft>
              <a:buNone/>
            </a:pPr>
            <a:r>
              <a:t/>
            </a:r>
            <a:endParaRPr>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 name="Shape 73"/>
        <p:cNvGrpSpPr/>
        <p:nvPr/>
      </p:nvGrpSpPr>
      <p:grpSpPr>
        <a:xfrm>
          <a:off x="0" y="0"/>
          <a:ext cx="0" cy="0"/>
          <a:chOff x="0" y="0"/>
          <a:chExt cx="0" cy="0"/>
        </a:xfrm>
      </p:grpSpPr>
      <p:sp>
        <p:nvSpPr>
          <p:cNvPr id="74" name="Shape 74"/>
          <p:cNvSpPr txBox="1"/>
          <p:nvPr>
            <p:ph type="title"/>
          </p:nvPr>
        </p:nvSpPr>
        <p:spPr>
          <a:xfrm>
            <a:off x="1238850" y="4953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Neural Network Model </a:t>
            </a:r>
            <a:endParaRPr/>
          </a:p>
        </p:txBody>
      </p:sp>
      <p:pic>
        <p:nvPicPr>
          <p:cNvPr id="75" name="Shape 75"/>
          <p:cNvPicPr preferRelativeResize="0"/>
          <p:nvPr/>
        </p:nvPicPr>
        <p:blipFill>
          <a:blip r:embed="rId3">
            <a:alphaModFix/>
          </a:blip>
          <a:stretch>
            <a:fillRect/>
          </a:stretch>
        </p:blipFill>
        <p:spPr>
          <a:xfrm>
            <a:off x="1297498" y="1453398"/>
            <a:ext cx="3574650" cy="3155925"/>
          </a:xfrm>
          <a:prstGeom prst="rect">
            <a:avLst/>
          </a:prstGeom>
          <a:noFill/>
          <a:ln>
            <a:noFill/>
          </a:ln>
        </p:spPr>
      </p:pic>
      <p:cxnSp>
        <p:nvCxnSpPr>
          <p:cNvPr id="76" name="Shape 76"/>
          <p:cNvCxnSpPr/>
          <p:nvPr/>
        </p:nvCxnSpPr>
        <p:spPr>
          <a:xfrm flipH="1" rot="10800000">
            <a:off x="1944275" y="1794000"/>
            <a:ext cx="4144800" cy="344700"/>
          </a:xfrm>
          <a:prstGeom prst="straightConnector1">
            <a:avLst/>
          </a:prstGeom>
          <a:noFill/>
          <a:ln cap="flat" cmpd="sng" w="9525">
            <a:solidFill>
              <a:srgbClr val="FF9900"/>
            </a:solidFill>
            <a:prstDash val="solid"/>
            <a:round/>
            <a:headEnd len="med" w="med" type="none"/>
            <a:tailEnd len="med" w="med" type="triangle"/>
          </a:ln>
        </p:spPr>
      </p:cxnSp>
      <p:sp>
        <p:nvSpPr>
          <p:cNvPr id="77" name="Shape 77"/>
          <p:cNvSpPr txBox="1"/>
          <p:nvPr/>
        </p:nvSpPr>
        <p:spPr>
          <a:xfrm>
            <a:off x="6159850" y="1610550"/>
            <a:ext cx="10074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Neurons</a:t>
            </a:r>
            <a:endParaRPr sz="1200">
              <a:solidFill>
                <a:srgbClr val="FFFFFF"/>
              </a:solidFill>
            </a:endParaRPr>
          </a:p>
        </p:txBody>
      </p:sp>
      <p:cxnSp>
        <p:nvCxnSpPr>
          <p:cNvPr id="78" name="Shape 78"/>
          <p:cNvCxnSpPr/>
          <p:nvPr/>
        </p:nvCxnSpPr>
        <p:spPr>
          <a:xfrm flipH="1" rot="10800000">
            <a:off x="2757350" y="2448125"/>
            <a:ext cx="3358200" cy="26400"/>
          </a:xfrm>
          <a:prstGeom prst="straightConnector1">
            <a:avLst/>
          </a:prstGeom>
          <a:noFill/>
          <a:ln cap="flat" cmpd="sng" w="9525">
            <a:solidFill>
              <a:srgbClr val="FF9900"/>
            </a:solidFill>
            <a:prstDash val="solid"/>
            <a:round/>
            <a:headEnd len="med" w="med" type="none"/>
            <a:tailEnd len="med" w="med" type="triangle"/>
          </a:ln>
        </p:spPr>
      </p:cxnSp>
      <p:sp>
        <p:nvSpPr>
          <p:cNvPr id="79" name="Shape 79"/>
          <p:cNvSpPr txBox="1"/>
          <p:nvPr/>
        </p:nvSpPr>
        <p:spPr>
          <a:xfrm>
            <a:off x="6115550" y="2319875"/>
            <a:ext cx="1007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rPr>
              <a:t>Weight 𝛳</a:t>
            </a:r>
            <a:endParaRPr sz="1200">
              <a:solidFill>
                <a:srgbClr val="FFFFFF"/>
              </a:solidFill>
            </a:endParaRPr>
          </a:p>
        </p:txBody>
      </p:sp>
      <p:sp>
        <p:nvSpPr>
          <p:cNvPr id="80" name="Shape 80"/>
          <p:cNvSpPr txBox="1"/>
          <p:nvPr/>
        </p:nvSpPr>
        <p:spPr>
          <a:xfrm>
            <a:off x="1297500" y="4564525"/>
            <a:ext cx="3669300" cy="282900"/>
          </a:xfrm>
          <a:prstGeom prst="rect">
            <a:avLst/>
          </a:prstGeom>
          <a:noFill/>
          <a:ln>
            <a:noFill/>
          </a:ln>
        </p:spPr>
        <p:txBody>
          <a:bodyPr anchorCtr="0" anchor="t" bIns="91425" lIns="91425" spcFirstLastPara="1" rIns="91425" wrap="square" tIns="91425">
            <a:noAutofit/>
          </a:bodyPr>
          <a:lstStyle/>
          <a:p>
            <a:pPr indent="0" lvl="0" marL="0" algn="l">
              <a:spcBef>
                <a:spcPts val="0"/>
              </a:spcBef>
              <a:spcAft>
                <a:spcPts val="0"/>
              </a:spcAft>
              <a:buNone/>
            </a:pPr>
            <a:r>
              <a:rPr lang="en" sz="1200">
                <a:solidFill>
                  <a:srgbClr val="FFFFFF"/>
                </a:solidFill>
              </a:rPr>
              <a:t>                          DNN Architecture</a:t>
            </a:r>
            <a:endParaRPr sz="1200">
              <a:solidFill>
                <a:srgbClr val="FFFFFF"/>
              </a:solidFill>
            </a:endParaRPr>
          </a:p>
          <a:p>
            <a:pPr indent="0" lvl="0" marL="0" rtl="0" algn="r">
              <a:spcBef>
                <a:spcPts val="0"/>
              </a:spcBef>
              <a:spcAft>
                <a:spcPts val="0"/>
              </a:spcAft>
              <a:buNone/>
            </a:pPr>
            <a:r>
              <a:rPr i="1" lang="en" sz="900">
                <a:solidFill>
                  <a:srgbClr val="FFFFFF"/>
                </a:solidFill>
              </a:rPr>
              <a:t>Source: Papernot et al.</a:t>
            </a:r>
            <a:endParaRPr i="1"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533175" y="361925"/>
            <a:ext cx="7038900" cy="55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Taxonomy </a:t>
            </a:r>
            <a:endParaRPr/>
          </a:p>
        </p:txBody>
      </p:sp>
      <p:sp>
        <p:nvSpPr>
          <p:cNvPr id="86" name="Shape 86"/>
          <p:cNvSpPr txBox="1"/>
          <p:nvPr/>
        </p:nvSpPr>
        <p:spPr>
          <a:xfrm>
            <a:off x="594775" y="1055500"/>
            <a:ext cx="4825200" cy="56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7" name="Shape 87"/>
          <p:cNvPicPr preferRelativeResize="0"/>
          <p:nvPr/>
        </p:nvPicPr>
        <p:blipFill>
          <a:blip r:embed="rId3">
            <a:alphaModFix/>
          </a:blip>
          <a:stretch>
            <a:fillRect/>
          </a:stretch>
        </p:blipFill>
        <p:spPr>
          <a:xfrm>
            <a:off x="533175" y="1142425"/>
            <a:ext cx="4576825" cy="300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Attacks</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Defensive Distillation </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Robust Physical - World Attacks </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AutoNum type="arabicPeriod"/>
            </a:pPr>
            <a:r>
              <a:rPr lang="en">
                <a:solidFill>
                  <a:srgbClr val="FFFFFF"/>
                </a:solidFill>
                <a:latin typeface="Montserrat"/>
                <a:ea typeface="Montserrat"/>
                <a:cs typeface="Montserrat"/>
                <a:sym typeface="Montserrat"/>
              </a:rPr>
              <a:t>Black - Box Attack</a:t>
            </a:r>
            <a:endParaRPr>
              <a:solidFill>
                <a:srgbClr val="FFFFFF"/>
              </a:solidFill>
              <a:latin typeface="Montserrat"/>
              <a:ea typeface="Montserrat"/>
              <a:cs typeface="Montserrat"/>
              <a:sym typeface="Montserrat"/>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662775" y="4171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Black-Box Attacks</a:t>
            </a:r>
            <a:endParaRPr/>
          </a:p>
        </p:txBody>
      </p:sp>
      <p:sp>
        <p:nvSpPr>
          <p:cNvPr id="99" name="Shape 99"/>
          <p:cNvSpPr txBox="1"/>
          <p:nvPr>
            <p:ph idx="1" type="body"/>
          </p:nvPr>
        </p:nvSpPr>
        <p:spPr>
          <a:xfrm>
            <a:off x="703350" y="1153425"/>
            <a:ext cx="6352200" cy="16050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in black-box attacks, the adversary doesn’t have any knowledge about the model, except for the the labels</a:t>
            </a:r>
            <a:endParaRPr sz="1100">
              <a:solidFill>
                <a:srgbClr val="FFFFFF"/>
              </a:solidFill>
              <a:latin typeface="Montserrat"/>
              <a:ea typeface="Montserrat"/>
              <a:cs typeface="Montserrat"/>
              <a:sym typeface="Montserrat"/>
            </a:endParaRPr>
          </a:p>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the goal is to produce a minimal perturbation to input X, sufficient to determine the DNN to misclassify it, but imperceptible enough for the human eye</a:t>
            </a:r>
            <a:endParaRPr sz="1100">
              <a:solidFill>
                <a:srgbClr val="FFFFFF"/>
              </a:solidFill>
              <a:latin typeface="Montserrat"/>
              <a:ea typeface="Montserrat"/>
              <a:cs typeface="Montserrat"/>
              <a:sym typeface="Montserrat"/>
            </a:endParaRPr>
          </a:p>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approach: use DNN as an oracle to synthesized data and generate a synthetic data set S0 to build a model F that approximates the oracle’s decision</a:t>
            </a:r>
            <a:endParaRPr sz="1100">
              <a:solidFill>
                <a:srgbClr val="FFFFFF"/>
              </a:solidFill>
              <a:latin typeface="Montserrat"/>
              <a:ea typeface="Montserrat"/>
              <a:cs typeface="Montserrat"/>
              <a:sym typeface="Montserrat"/>
            </a:endParaRPr>
          </a:p>
          <a:p>
            <a:pPr indent="0" lvl="0" marL="0" rtl="0">
              <a:spcBef>
                <a:spcPts val="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872250" y="2867325"/>
            <a:ext cx="6829425" cy="1809750"/>
          </a:xfrm>
          <a:prstGeom prst="rect">
            <a:avLst/>
          </a:prstGeom>
          <a:noFill/>
          <a:ln>
            <a:noFill/>
          </a:ln>
        </p:spPr>
      </p:pic>
      <p:sp>
        <p:nvSpPr>
          <p:cNvPr id="101" name="Shape 101"/>
          <p:cNvSpPr txBox="1"/>
          <p:nvPr/>
        </p:nvSpPr>
        <p:spPr>
          <a:xfrm>
            <a:off x="6103700" y="4635175"/>
            <a:ext cx="1631700" cy="37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900">
                <a:solidFill>
                  <a:srgbClr val="FFFFFF"/>
                </a:solidFill>
              </a:rPr>
              <a:t> </a:t>
            </a:r>
            <a:r>
              <a:rPr i="1" lang="en" sz="900">
                <a:solidFill>
                  <a:srgbClr val="FFFFFF"/>
                </a:solidFill>
              </a:rPr>
              <a:t>Source: Papernot et al.</a:t>
            </a:r>
            <a:endParaRPr i="1" sz="9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257600"/>
            <a:ext cx="8520600" cy="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a:t>
            </a:r>
            <a:r>
              <a:rPr lang="en" sz="3600"/>
              <a:t>Simulators</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2400"/>
              <a:t>Udacity &amp; Carla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1186975" y="132650"/>
            <a:ext cx="6323350" cy="4878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