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c7abe8f4a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c7abe8f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The black-box attack requires only the probability labels (the probability value for each category) that get outputted by the neural network.</a:t>
            </a:r>
            <a:endParaRPr sz="1400">
              <a:solidFill>
                <a:schemeClr val="dk1"/>
              </a:solidFill>
              <a:latin typeface="Montserrat"/>
              <a:ea typeface="Montserrat"/>
              <a:cs typeface="Montserrat"/>
              <a:sym typeface="Montserrat"/>
            </a:endParaRPr>
          </a:p>
          <a:p>
            <a:pPr indent="0" lvl="0" marL="0">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a6fcf841b_0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a6fcf84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d4460d426_4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3d4460d42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approximates the minimum of the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a6fcf841b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a6fcf84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4460d426_1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d4460d42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Diff evolution = evolutional algorithm, that works with complex numbers; </a:t>
            </a:r>
            <a:r>
              <a:rPr lang="en" sz="1800"/>
              <a:t>during each iteration another set of candidate solutions (children) is generated according to the current population (fathers). Then the children are compared with their corresponding fathers, sur- viving if they are more fitted (possess higher fitness value) than their fathers. In such a way, only comparing the father and his child, the goal of keeping diversity and improving fitness values can be simultaneously achieved.</a:t>
            </a:r>
            <a:endParaRPr sz="1800"/>
          </a:p>
          <a:p>
            <a:pPr indent="0" lvl="0" marL="0">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d4460d426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3d4460d4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4460d426_1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3d4460d42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77018768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d770187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d77018768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d770187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d77018768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d770187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a6fcf841b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a6fcf84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a6fcf841b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a6fcf84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95668864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Google Shape;69;g3d956688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95668864_1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d9566886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d2b400306_1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d2b40030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c50b0e3f0_1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3c50b0e3f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a6fcf841b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3a6fcf84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c7abe8f4a_5_1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c7abe8f4a_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454545"/>
                </a:solidFill>
              </a:rPr>
              <a:t>Unlike the other two type of attacks, classified as white-box attacks, as the adversary has full access to the internal structure of the classifier, in black-box attacks, the adversary doesnâ€™t have any knowledge about the model, except for the the labels, the allow him/her access to the output only. The goal is as we previously saw, to produce a minimal perturbation to input X, sufficient to determine the DNN to misclassify it, but imperceptible enough for the human eye. The approach to this type of attack is as following: use DNN as an orale to synthesized data and generate a synthetic data set S0 to build a model F that approximates the oracleâ€™s decision. Then using the new architecture F to craft adversarial samples, the oracle outputs a misclassified probability vector, corresponding to input X*. This step, called substitute DNN training algorithm, ends with the Jacobian-based dataset augmentation, which generates a new set of data S (Figure 7). Once the adversary training a substitute DNN, it uses it to craft adversarial samples, by using two types of algorithms: Goodfellow, or the fast gradient sign method and Papernot. Therefore, the black-box attack generalizes to machine learning models that are not necessarily DNNs, regardless of the differentiability of the functions. </a:t>
            </a:r>
            <a:endParaRPr sz="900">
              <a:solidFill>
                <a:srgbClr val="454545"/>
              </a:solidFill>
            </a:endParaRPr>
          </a:p>
          <a:p>
            <a:pPr indent="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solidFill>
                  <a:srgbClr val="000000"/>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gif"/><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c1XyhReNcHY"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0617" y="491075"/>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         </a:t>
            </a:r>
            <a:r>
              <a:rPr lang="en">
                <a:solidFill>
                  <a:srgbClr val="000000"/>
                </a:solidFill>
                <a:latin typeface="Montserrat"/>
                <a:ea typeface="Montserrat"/>
                <a:cs typeface="Montserrat"/>
                <a:sym typeface="Montserrat"/>
              </a:rPr>
              <a:t>Autonomous Cars</a:t>
            </a:r>
            <a:endParaRPr>
              <a:solidFill>
                <a:srgbClr val="000000"/>
              </a:solidFill>
              <a:latin typeface="Montserrat"/>
              <a:ea typeface="Montserrat"/>
              <a:cs typeface="Montserrat"/>
              <a:sym typeface="Montserrat"/>
            </a:endParaRPr>
          </a:p>
        </p:txBody>
      </p:sp>
      <p:sp>
        <p:nvSpPr>
          <p:cNvPr id="55" name="Google Shape;55;p13"/>
          <p:cNvSpPr txBox="1"/>
          <p:nvPr/>
        </p:nvSpPr>
        <p:spPr>
          <a:xfrm>
            <a:off x="4823625" y="3394725"/>
            <a:ext cx="3802500" cy="70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     </a:t>
            </a:r>
            <a:r>
              <a:rPr lang="en" sz="2000">
                <a:latin typeface="Montserrat"/>
                <a:ea typeface="Montserrat"/>
                <a:cs typeface="Montserrat"/>
                <a:sym typeface="Montserrat"/>
              </a:rPr>
              <a:t>Daria Zahaleanu </a:t>
            </a:r>
            <a:endParaRPr sz="20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Regular </a:t>
            </a:r>
            <a:r>
              <a:rPr lang="en">
                <a:solidFill>
                  <a:srgbClr val="000000"/>
                </a:solidFill>
                <a:latin typeface="Montserrat"/>
                <a:ea typeface="Montserrat"/>
                <a:cs typeface="Montserrat"/>
                <a:sym typeface="Montserrat"/>
              </a:rPr>
              <a:t>Pixel Attack</a:t>
            </a:r>
            <a:endParaRPr>
              <a:solidFill>
                <a:srgbClr val="000000"/>
              </a:solidFill>
              <a:latin typeface="Montserrat"/>
              <a:ea typeface="Montserrat"/>
              <a:cs typeface="Montserrat"/>
              <a:sym typeface="Montserrat"/>
            </a:endParaRPr>
          </a:p>
        </p:txBody>
      </p:sp>
      <p:pic>
        <p:nvPicPr>
          <p:cNvPr id="109" name="Google Shape;109;p22"/>
          <p:cNvPicPr preferRelativeResize="0"/>
          <p:nvPr/>
        </p:nvPicPr>
        <p:blipFill>
          <a:blip r:embed="rId3">
            <a:alphaModFix/>
          </a:blip>
          <a:stretch>
            <a:fillRect/>
          </a:stretch>
        </p:blipFill>
        <p:spPr>
          <a:xfrm>
            <a:off x="352075" y="1346200"/>
            <a:ext cx="5794400" cy="23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Pixel Attack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Instead of limiting the length of the perturbation vector, we propose the limitation of the number of pixels that can be modified </a:t>
            </a:r>
            <a:endParaRPr sz="1400">
              <a:solidFill>
                <a:srgbClr val="000000"/>
              </a:solidFill>
              <a:latin typeface="Montserrat"/>
              <a:ea typeface="Montserrat"/>
              <a:cs typeface="Montserrat"/>
              <a:sym typeface="Montserrat"/>
            </a:endParaRPr>
          </a:p>
          <a:p>
            <a:pPr indent="-317500" lvl="0" marL="457200"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 this paper, there is ideally only one pixel which is modified with differential evolution </a:t>
            </a:r>
            <a:endParaRPr sz="1400">
              <a:solidFill>
                <a:srgbClr val="000000"/>
              </a:solidFill>
              <a:latin typeface="Montserrat"/>
              <a:ea typeface="Montserrat"/>
              <a:cs typeface="Montserrat"/>
              <a:sym typeface="Montserrat"/>
            </a:endParaRPr>
          </a:p>
          <a:p>
            <a:pPr indent="-317500" lvl="0" marL="457200"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Advantages of this attack:</a:t>
            </a:r>
            <a:endParaRPr sz="1400">
              <a:solidFill>
                <a:srgbClr val="000000"/>
              </a:solidFill>
              <a:latin typeface="Montserrat"/>
              <a:ea typeface="Montserrat"/>
              <a:cs typeface="Montserrat"/>
              <a:sym typeface="Montserrat"/>
            </a:endParaRPr>
          </a:p>
          <a:p>
            <a:pPr indent="-317500" lvl="0" marL="457200" rtl="0">
              <a:spcBef>
                <a:spcPts val="0"/>
              </a:spcBef>
              <a:spcAft>
                <a:spcPts val="0"/>
              </a:spcAft>
              <a:buClr>
                <a:srgbClr val="000000"/>
              </a:buClr>
              <a:buSzPts val="1400"/>
              <a:buFont typeface="Montserrat"/>
              <a:buAutoNum type="arabicPeriod"/>
            </a:pPr>
            <a:r>
              <a:rPr lang="en" sz="1400">
                <a:solidFill>
                  <a:srgbClr val="000000"/>
                </a:solidFill>
                <a:latin typeface="Montserrat"/>
                <a:ea typeface="Montserrat"/>
                <a:cs typeface="Montserrat"/>
                <a:sym typeface="Montserrat"/>
              </a:rPr>
              <a:t>Analysis of the vicinity of natural images by limiting the search sphere region </a:t>
            </a:r>
            <a:endParaRPr sz="1400">
              <a:solidFill>
                <a:srgbClr val="000000"/>
              </a:solidFill>
              <a:latin typeface="Montserrat"/>
              <a:ea typeface="Montserrat"/>
              <a:cs typeface="Montserrat"/>
              <a:sym typeface="Montserrat"/>
            </a:endParaRPr>
          </a:p>
          <a:p>
            <a:pPr indent="-317500" lvl="0" marL="457200">
              <a:spcBef>
                <a:spcPts val="0"/>
              </a:spcBef>
              <a:spcAft>
                <a:spcPts val="0"/>
              </a:spcAft>
              <a:buClr>
                <a:srgbClr val="000000"/>
              </a:buClr>
              <a:buSzPts val="1400"/>
              <a:buFont typeface="Montserrat"/>
              <a:buAutoNum type="arabicPeriod"/>
            </a:pPr>
            <a:r>
              <a:rPr lang="en" sz="1400">
                <a:solidFill>
                  <a:srgbClr val="000000"/>
                </a:solidFill>
                <a:latin typeface="Montserrat"/>
                <a:ea typeface="Montserrat"/>
                <a:cs typeface="Montserrat"/>
                <a:sym typeface="Montserrat"/>
              </a:rPr>
              <a:t>A measure of perceptiveness by limiting the perturbations</a:t>
            </a:r>
            <a:endParaRPr sz="1400">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251725" y="2322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Differential Evolution 	</a:t>
            </a:r>
            <a:endParaRPr/>
          </a:p>
        </p:txBody>
      </p:sp>
      <p:sp>
        <p:nvSpPr>
          <p:cNvPr id="121" name="Google Shape;121;p24"/>
          <p:cNvSpPr txBox="1"/>
          <p:nvPr>
            <p:ph idx="1" type="body"/>
          </p:nvPr>
        </p:nvSpPr>
        <p:spPr>
          <a:xfrm>
            <a:off x="251725" y="1003525"/>
            <a:ext cx="8520600" cy="390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latin typeface="Montserrat"/>
                <a:ea typeface="Montserrat"/>
                <a:cs typeface="Montserrat"/>
                <a:sym typeface="Montserrat"/>
              </a:rPr>
              <a:t>= evolutionary algorithm that encodes the perturbation into an array which is optimized through differential evolution</a:t>
            </a:r>
            <a:endParaRPr sz="1400">
              <a:solidFill>
                <a:srgbClr val="000000"/>
              </a:solidFill>
              <a:latin typeface="Montserrat"/>
              <a:ea typeface="Montserrat"/>
              <a:cs typeface="Montserrat"/>
              <a:sym typeface="Montserrat"/>
            </a:endParaRPr>
          </a:p>
          <a:p>
            <a:pPr indent="0" lvl="0" marL="0">
              <a:spcBef>
                <a:spcPts val="1600"/>
              </a:spcBef>
              <a:spcAft>
                <a:spcPts val="0"/>
              </a:spcAft>
              <a:buNone/>
            </a:pPr>
            <a:r>
              <a:rPr lang="en" sz="1400">
                <a:solidFill>
                  <a:srgbClr val="000000"/>
                </a:solidFill>
                <a:latin typeface="Montserrat"/>
                <a:ea typeface="Montserrat"/>
                <a:cs typeface="Montserrat"/>
                <a:sym typeface="Montserrat"/>
              </a:rPr>
              <a:t>= during each iteration, a set of solutions is generated according to the current population</a:t>
            </a:r>
            <a:endParaRPr sz="1400">
              <a:solidFill>
                <a:srgbClr val="000000"/>
              </a:solidFill>
              <a:latin typeface="Montserrat"/>
              <a:ea typeface="Montserrat"/>
              <a:cs typeface="Montserrat"/>
              <a:sym typeface="Montserrat"/>
            </a:endParaRPr>
          </a:p>
          <a:p>
            <a:pPr indent="0" lvl="0" marL="0">
              <a:spcBef>
                <a:spcPts val="1600"/>
              </a:spcBef>
              <a:spcAft>
                <a:spcPts val="0"/>
              </a:spcAft>
              <a:buNone/>
            </a:pPr>
            <a:r>
              <a:t/>
            </a:r>
            <a:endParaRPr sz="1400">
              <a:solidFill>
                <a:srgbClr val="000000"/>
              </a:solidFill>
              <a:latin typeface="Montserrat"/>
              <a:ea typeface="Montserrat"/>
              <a:cs typeface="Montserrat"/>
              <a:sym typeface="Montserrat"/>
            </a:endParaRPr>
          </a:p>
          <a:p>
            <a:pPr indent="0" lvl="0" marL="0">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464650" y="2190322"/>
            <a:ext cx="4431749" cy="2863700"/>
          </a:xfrm>
          <a:prstGeom prst="rect">
            <a:avLst/>
          </a:prstGeom>
          <a:noFill/>
          <a:ln>
            <a:noFill/>
          </a:ln>
        </p:spPr>
      </p:pic>
      <p:pic>
        <p:nvPicPr>
          <p:cNvPr id="123" name="Google Shape;123;p24"/>
          <p:cNvPicPr preferRelativeResize="0"/>
          <p:nvPr/>
        </p:nvPicPr>
        <p:blipFill rotWithShape="1">
          <a:blip r:embed="rId4">
            <a:alphaModFix/>
          </a:blip>
          <a:srcRect b="34586" l="1579" r="-1579" t="34425"/>
          <a:stretch/>
        </p:blipFill>
        <p:spPr>
          <a:xfrm>
            <a:off x="5176625" y="2630975"/>
            <a:ext cx="3595700" cy="159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 variations of the attack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Attack on the steering angle </a:t>
            </a:r>
            <a:endParaRPr>
              <a:solidFill>
                <a:srgbClr val="000000"/>
              </a:solidFill>
              <a:latin typeface="Montserrat"/>
              <a:ea typeface="Montserrat"/>
              <a:cs typeface="Montserrat"/>
              <a:sym typeface="Montserrat"/>
            </a:endParaRPr>
          </a:p>
          <a:p>
            <a:pPr indent="-342900" lvl="0" marL="457200">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Attack on the distance between two images </a:t>
            </a:r>
            <a:endParaRPr>
              <a:solidFill>
                <a:srgbClr val="000000"/>
              </a:solidFill>
              <a:latin typeface="Montserrat"/>
              <a:ea typeface="Montserrat"/>
              <a:cs typeface="Montserrat"/>
              <a:sym typeface="Montserrat"/>
            </a:endParaRPr>
          </a:p>
        </p:txBody>
      </p:sp>
      <p:pic>
        <p:nvPicPr>
          <p:cNvPr id="130" name="Google Shape;130;p25"/>
          <p:cNvPicPr preferRelativeResize="0"/>
          <p:nvPr/>
        </p:nvPicPr>
        <p:blipFill>
          <a:blip r:embed="rId3">
            <a:alphaModFix/>
          </a:blip>
          <a:stretch>
            <a:fillRect/>
          </a:stretch>
        </p:blipFill>
        <p:spPr>
          <a:xfrm>
            <a:off x="670250" y="2075125"/>
            <a:ext cx="4897649" cy="226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6" name="Google Shape;136;p26"/>
          <p:cNvPicPr preferRelativeResize="0"/>
          <p:nvPr/>
        </p:nvPicPr>
        <p:blipFill>
          <a:blip r:embed="rId3">
            <a:alphaModFix/>
          </a:blip>
          <a:stretch>
            <a:fillRect/>
          </a:stretch>
        </p:blipFill>
        <p:spPr>
          <a:xfrm>
            <a:off x="261726" y="49450"/>
            <a:ext cx="8115349" cy="4920399"/>
          </a:xfrm>
          <a:prstGeom prst="rect">
            <a:avLst/>
          </a:prstGeom>
          <a:noFill/>
          <a:ln>
            <a:noFill/>
          </a:ln>
        </p:spPr>
      </p:pic>
      <p:sp>
        <p:nvSpPr>
          <p:cNvPr id="137" name="Google Shape;137;p26"/>
          <p:cNvSpPr txBox="1"/>
          <p:nvPr/>
        </p:nvSpPr>
        <p:spPr>
          <a:xfrm>
            <a:off x="464700" y="237675"/>
            <a:ext cx="2986800" cy="47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Attack Scheme</a:t>
            </a:r>
            <a:endParaRPr sz="18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343950" y="124000"/>
            <a:ext cx="5573336"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8" name="Google Shape;148;p28"/>
          <p:cNvPicPr preferRelativeResize="0"/>
          <p:nvPr/>
        </p:nvPicPr>
        <p:blipFill>
          <a:blip r:embed="rId3">
            <a:alphaModFix/>
          </a:blip>
          <a:stretch>
            <a:fillRect/>
          </a:stretch>
        </p:blipFill>
        <p:spPr>
          <a:xfrm>
            <a:off x="1357575" y="366975"/>
            <a:ext cx="5642675" cy="440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98875" y="903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Attack on the steering angle prediction</a:t>
            </a:r>
            <a:endParaRPr/>
          </a:p>
        </p:txBody>
      </p:sp>
      <p:pic>
        <p:nvPicPr>
          <p:cNvPr id="154" name="Google Shape;154;p29"/>
          <p:cNvPicPr preferRelativeResize="0"/>
          <p:nvPr/>
        </p:nvPicPr>
        <p:blipFill rotWithShape="1">
          <a:blip r:embed="rId3">
            <a:alphaModFix/>
          </a:blip>
          <a:srcRect b="10169" l="0" r="0" t="6546"/>
          <a:stretch/>
        </p:blipFill>
        <p:spPr>
          <a:xfrm>
            <a:off x="1780925" y="636575"/>
            <a:ext cx="3595700" cy="428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on the distance between two images</a:t>
            </a:r>
            <a:endParaRPr/>
          </a:p>
        </p:txBody>
      </p:sp>
      <p:pic>
        <p:nvPicPr>
          <p:cNvPr id="160" name="Google Shape;160;p30"/>
          <p:cNvPicPr preferRelativeResize="0"/>
          <p:nvPr/>
        </p:nvPicPr>
        <p:blipFill>
          <a:blip r:embed="rId3">
            <a:alphaModFix/>
          </a:blip>
          <a:stretch>
            <a:fillRect/>
          </a:stretch>
        </p:blipFill>
        <p:spPr>
          <a:xfrm>
            <a:off x="98175" y="1104900"/>
            <a:ext cx="3063257" cy="3820976"/>
          </a:xfrm>
          <a:prstGeom prst="rect">
            <a:avLst/>
          </a:prstGeom>
          <a:noFill/>
          <a:ln>
            <a:noFill/>
          </a:ln>
        </p:spPr>
      </p:pic>
      <p:pic>
        <p:nvPicPr>
          <p:cNvPr id="161" name="Google Shape;161;p30"/>
          <p:cNvPicPr preferRelativeResize="0"/>
          <p:nvPr/>
        </p:nvPicPr>
        <p:blipFill>
          <a:blip r:embed="rId4">
            <a:alphaModFix/>
          </a:blip>
          <a:stretch>
            <a:fillRect/>
          </a:stretch>
        </p:blipFill>
        <p:spPr>
          <a:xfrm>
            <a:off x="2772301" y="1168324"/>
            <a:ext cx="3708725" cy="3366900"/>
          </a:xfrm>
          <a:prstGeom prst="rect">
            <a:avLst/>
          </a:prstGeom>
          <a:noFill/>
          <a:ln>
            <a:noFill/>
          </a:ln>
        </p:spPr>
      </p:pic>
      <p:pic>
        <p:nvPicPr>
          <p:cNvPr id="162" name="Google Shape;162;p30"/>
          <p:cNvPicPr preferRelativeResize="0"/>
          <p:nvPr/>
        </p:nvPicPr>
        <p:blipFill>
          <a:blip r:embed="rId5">
            <a:alphaModFix/>
          </a:blip>
          <a:stretch>
            <a:fillRect/>
          </a:stretch>
        </p:blipFill>
        <p:spPr>
          <a:xfrm>
            <a:off x="6527738" y="1340275"/>
            <a:ext cx="2162175" cy="285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and Future Work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Identified vulnerabilities in the model produced by Udacity </a:t>
            </a:r>
            <a:endParaRPr>
              <a:solidFill>
                <a:srgbClr val="000000"/>
              </a:solidFill>
              <a:latin typeface="Montserrat"/>
              <a:ea typeface="Montserrat"/>
              <a:cs typeface="Montserrat"/>
              <a:sym typeface="Montserrat"/>
            </a:endParaRPr>
          </a:p>
          <a:p>
            <a:pPr indent="-342900" lvl="0" marL="457200" rtl="0">
              <a:lnSpc>
                <a:spcPct val="150000"/>
              </a:lnSpc>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Ran two variations of the one pixel attack</a:t>
            </a:r>
            <a:endParaRPr>
              <a:solidFill>
                <a:srgbClr val="000000"/>
              </a:solidFill>
              <a:latin typeface="Montserrat"/>
              <a:ea typeface="Montserrat"/>
              <a:cs typeface="Montserrat"/>
              <a:sym typeface="Montserrat"/>
            </a:endParaRPr>
          </a:p>
          <a:p>
            <a:pPr indent="-342900" lvl="0" marL="457200" rtl="0">
              <a:lnSpc>
                <a:spcPct val="150000"/>
              </a:lnSpc>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Improve the attack by tampering with the classifier</a:t>
            </a:r>
            <a:endParaRPr>
              <a:solidFill>
                <a:srgbClr val="000000"/>
              </a:solidFill>
              <a:latin typeface="Montserrat"/>
              <a:ea typeface="Montserrat"/>
              <a:cs typeface="Montserrat"/>
              <a:sym typeface="Montserrat"/>
            </a:endParaRPr>
          </a:p>
          <a:p>
            <a:pPr indent="0" lvl="0" marL="45720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nvSpPr>
        <p:spPr>
          <a:xfrm>
            <a:off x="230575" y="301525"/>
            <a:ext cx="7740000" cy="46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Montserrat"/>
                <a:ea typeface="Montserrat"/>
                <a:cs typeface="Montserrat"/>
                <a:sym typeface="Montserrat"/>
              </a:rPr>
              <a:t>Why are self-driving cars vulnerable to cyberattacks?</a:t>
            </a:r>
            <a:endParaRPr sz="1800">
              <a:latin typeface="Montserrat"/>
              <a:ea typeface="Montserrat"/>
              <a:cs typeface="Montserrat"/>
              <a:sym typeface="Montserrat"/>
            </a:endParaRPr>
          </a:p>
        </p:txBody>
      </p:sp>
      <p:sp>
        <p:nvSpPr>
          <p:cNvPr id="61" name="Google Shape;61;p14"/>
          <p:cNvSpPr txBox="1"/>
          <p:nvPr/>
        </p:nvSpPr>
        <p:spPr>
          <a:xfrm>
            <a:off x="315700" y="1089000"/>
            <a:ext cx="8478000" cy="24405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Font typeface="Montserrat"/>
              <a:buChar char="●"/>
            </a:pPr>
            <a:r>
              <a:rPr lang="en">
                <a:latin typeface="Montserrat"/>
                <a:ea typeface="Montserrat"/>
                <a:cs typeface="Montserrat"/>
                <a:sym typeface="Montserrat"/>
              </a:rPr>
              <a:t>It hauls from the malicious attacks against deep learning models</a:t>
            </a:r>
            <a:endParaRPr>
              <a:latin typeface="Montserrat"/>
              <a:ea typeface="Montserrat"/>
              <a:cs typeface="Montserrat"/>
              <a:sym typeface="Montserrat"/>
            </a:endParaRPr>
          </a:p>
          <a:p>
            <a:pPr indent="-317500" lvl="0" marL="457200" rtl="0">
              <a:lnSpc>
                <a:spcPct val="150000"/>
              </a:lnSpc>
              <a:spcBef>
                <a:spcPts val="0"/>
              </a:spcBef>
              <a:spcAft>
                <a:spcPts val="0"/>
              </a:spcAft>
              <a:buSzPts val="1400"/>
              <a:buFont typeface="Montserrat"/>
              <a:buChar char="●"/>
            </a:pPr>
            <a:r>
              <a:rPr lang="en" sz="1450">
                <a:solidFill>
                  <a:srgbClr val="222222"/>
                </a:solidFill>
                <a:highlight>
                  <a:srgbClr val="FFFFFF"/>
                </a:highlight>
                <a:latin typeface="Montserrat"/>
                <a:ea typeface="Montserrat"/>
                <a:cs typeface="Montserrat"/>
                <a:sym typeface="Montserrat"/>
              </a:rPr>
              <a:t>Last year, researchers at CMU </a:t>
            </a:r>
            <a:r>
              <a:rPr lang="en" sz="1450">
                <a:solidFill>
                  <a:srgbClr val="222222"/>
                </a:solidFill>
                <a:latin typeface="Montserrat"/>
                <a:ea typeface="Montserrat"/>
                <a:cs typeface="Montserrat"/>
                <a:sym typeface="Montserrat"/>
              </a:rPr>
              <a:t>demonstrated that</a:t>
            </a:r>
            <a:r>
              <a:rPr lang="en" sz="1450">
                <a:solidFill>
                  <a:srgbClr val="222222"/>
                </a:solidFill>
                <a:highlight>
                  <a:srgbClr val="FFFFFF"/>
                </a:highlight>
                <a:latin typeface="Montserrat"/>
                <a:ea typeface="Montserrat"/>
                <a:cs typeface="Montserrat"/>
                <a:sym typeface="Montserrat"/>
              </a:rPr>
              <a:t> state-of-the-art face recognition algorithms could be defeated by wearing a pair of clear glasses with a funky pattern printed on their frames.</a:t>
            </a:r>
            <a:endParaRPr sz="1450">
              <a:solidFill>
                <a:srgbClr val="222222"/>
              </a:solidFill>
              <a:highlight>
                <a:srgbClr val="FFFFFF"/>
              </a:highlight>
              <a:latin typeface="Montserrat"/>
              <a:ea typeface="Montserrat"/>
              <a:cs typeface="Montserrat"/>
              <a:sym typeface="Montserrat"/>
            </a:endParaRPr>
          </a:p>
          <a:p>
            <a:pPr indent="-320675" lvl="0" marL="457200" rtl="0">
              <a:lnSpc>
                <a:spcPct val="150000"/>
              </a:lnSpc>
              <a:spcBef>
                <a:spcPts val="0"/>
              </a:spcBef>
              <a:spcAft>
                <a:spcPts val="0"/>
              </a:spcAft>
              <a:buClr>
                <a:srgbClr val="222222"/>
              </a:buClr>
              <a:buSzPts val="1450"/>
              <a:buFont typeface="Montserrat"/>
              <a:buChar char="●"/>
            </a:pPr>
            <a:r>
              <a:rPr lang="en" sz="1450">
                <a:solidFill>
                  <a:srgbClr val="222222"/>
                </a:solidFill>
                <a:highlight>
                  <a:srgbClr val="FFFFFF"/>
                </a:highlight>
                <a:latin typeface="Montserrat"/>
                <a:ea typeface="Montserrat"/>
                <a:cs typeface="Montserrat"/>
                <a:sym typeface="Montserrat"/>
              </a:rPr>
              <a:t>There are studies that show that one can jam various sensors on a Tesla S, making objects invisible to its navigation system</a:t>
            </a:r>
            <a:endParaRPr sz="1450">
              <a:solidFill>
                <a:srgbClr val="222222"/>
              </a:solidFill>
              <a:highlight>
                <a:srgbClr val="FFFFFF"/>
              </a:highlight>
              <a:latin typeface="Montserrat"/>
              <a:ea typeface="Montserrat"/>
              <a:cs typeface="Montserrat"/>
              <a:sym typeface="Montserrat"/>
            </a:endParaRPr>
          </a:p>
          <a:p>
            <a:pPr indent="-320675" lvl="0" marL="457200">
              <a:lnSpc>
                <a:spcPct val="150000"/>
              </a:lnSpc>
              <a:spcBef>
                <a:spcPts val="0"/>
              </a:spcBef>
              <a:spcAft>
                <a:spcPts val="0"/>
              </a:spcAft>
              <a:buClr>
                <a:srgbClr val="222222"/>
              </a:buClr>
              <a:buSzPts val="1450"/>
              <a:buFont typeface="Montserrat"/>
              <a:buChar char="●"/>
            </a:pPr>
            <a:r>
              <a:rPr lang="en" sz="1450">
                <a:solidFill>
                  <a:srgbClr val="222222"/>
                </a:solidFill>
                <a:highlight>
                  <a:srgbClr val="FFFFFF"/>
                </a:highlight>
                <a:latin typeface="Montserrat"/>
                <a:ea typeface="Montserrat"/>
                <a:cs typeface="Montserrat"/>
                <a:sym typeface="Montserrat"/>
              </a:rPr>
              <a:t>Not only car components and sensors, but also traffic signs can be maliciously modified to trick the neural network of the cars </a:t>
            </a:r>
            <a:endParaRPr sz="145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pic>
        <p:nvPicPr>
          <p:cNvPr descr="With several months of in-depth research on Tesla Cars, we have discovered multiple security vulnerabilities and successfully implemented remote, aka none physical contact, control on Tesla Model S in both Parking and Driving Mode. It is worth to note that we used an unmodified car with latest firmware to demonstrate the attack.&#10;&#10;Following the global industry practice on “responsible disclosure” of product security vulnerabilities, we have reported the technical details of all the vulnerabilities discovered in the research to Tesla. The vulnerabilities  have been confirmed by Tesla Product Security Team. &#10;&#10;Keen Security Lab appreciates the proactive attitude and efforts of Tesla Security Team, leading by Chris Evans, on responding our vulnerability report and taking actions to fix the issues efficiently. Keen Security Lab is coordinating with Tesla on issue fixing to ensure the driving safety of Tesla users.&#10;&#10;As far as we know, this is the first case of remote attack which compromises CAN Bus to achieve  remote controls on Tesla cars. We have verified the attack vector on multiple varieties of Tesla Model S. It is reasonable to assume that other Tesla models are affected. Keen Security Lab would like to send out this reminder to all Tesla car owners:&#10;&#10;PLEASE DO UPDATE THE FIRMWARE OF YOUR TESLA CAR TO THE LATEST VERSION TO ENSURE THAT THE ISSUES ARE FIXED AND AVOID POTENTIAL DRIVING SAFETY RISKS. &#10;&#10;This video demonstrates the impact of our remote attack vector. REMINDER: WHAT YOU ARE ABOUT TO SEE IN THIS VIDEO ARE PERFORMED BY PROFESSIONAL RESEARCHERS, DO NOT TRY THIS AT HOME." id="66" name="Google Shape;66;p15" title="Car Hacking Research: Remote Attack Tesla Motors  by Keen Security Lab">
            <a:hlinkClick r:id="rId3"/>
          </p:cNvPr>
          <p:cNvPicPr preferRelativeResize="0"/>
          <p:nvPr/>
        </p:nvPicPr>
        <p:blipFill>
          <a:blip r:embed="rId4">
            <a:alphaModFix/>
          </a:blip>
          <a:stretch>
            <a:fillRect/>
          </a:stretch>
        </p:blipFill>
        <p:spPr>
          <a:xfrm>
            <a:off x="1848000" y="509075"/>
            <a:ext cx="5285326" cy="396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 name="Shape 70"/>
        <p:cNvGrpSpPr/>
        <p:nvPr/>
      </p:nvGrpSpPr>
      <p:grpSpPr>
        <a:xfrm>
          <a:off x="0" y="0"/>
          <a:ext cx="0" cy="0"/>
          <a:chOff x="0" y="0"/>
          <a:chExt cx="0" cy="0"/>
        </a:xfrm>
      </p:grpSpPr>
      <p:sp>
        <p:nvSpPr>
          <p:cNvPr id="71" name="Google Shape;71;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72" name="Google Shape;72;p16"/>
          <p:cNvSpPr txBox="1"/>
          <p:nvPr>
            <p:ph idx="1" type="subTitle"/>
          </p:nvPr>
        </p:nvSpPr>
        <p:spPr>
          <a:xfrm>
            <a:off x="311700" y="265925"/>
            <a:ext cx="8520600" cy="792600"/>
          </a:xfrm>
          <a:prstGeom prst="rect">
            <a:avLst/>
          </a:prstGeom>
        </p:spPr>
        <p:txBody>
          <a:bodyPr anchorCtr="0" anchor="t" bIns="91425" lIns="91425" spcFirstLastPara="1" rIns="91425" wrap="square" tIns="91425">
            <a:noAutofit/>
          </a:bodyPr>
          <a:lstStyle/>
          <a:p>
            <a:pPr indent="0" lvl="0" marL="2286000" algn="l">
              <a:spcBef>
                <a:spcPts val="0"/>
              </a:spcBef>
              <a:spcAft>
                <a:spcPts val="0"/>
              </a:spcAft>
              <a:buNone/>
            </a:pPr>
            <a:r>
              <a:rPr lang="en">
                <a:solidFill>
                  <a:srgbClr val="000000"/>
                </a:solidFill>
                <a:latin typeface="Montserrat"/>
                <a:ea typeface="Montserrat"/>
                <a:cs typeface="Montserrat"/>
                <a:sym typeface="Montserrat"/>
              </a:rPr>
              <a:t>  </a:t>
            </a:r>
            <a:r>
              <a:rPr lang="en">
                <a:solidFill>
                  <a:srgbClr val="000000"/>
                </a:solidFill>
                <a:latin typeface="Montserrat"/>
                <a:ea typeface="Montserrat"/>
                <a:cs typeface="Montserrat"/>
                <a:sym typeface="Montserrat"/>
              </a:rPr>
              <a:t>Types of Attacks</a:t>
            </a:r>
            <a:endParaRPr>
              <a:solidFill>
                <a:srgbClr val="000000"/>
              </a:solidFill>
              <a:latin typeface="Montserrat"/>
              <a:ea typeface="Montserrat"/>
              <a:cs typeface="Montserrat"/>
              <a:sym typeface="Montserrat"/>
            </a:endParaRPr>
          </a:p>
        </p:txBody>
      </p:sp>
      <p:pic>
        <p:nvPicPr>
          <p:cNvPr id="73" name="Google Shape;73;p16"/>
          <p:cNvPicPr preferRelativeResize="0"/>
          <p:nvPr/>
        </p:nvPicPr>
        <p:blipFill>
          <a:blip r:embed="rId3">
            <a:alphaModFix/>
          </a:blip>
          <a:stretch>
            <a:fillRect/>
          </a:stretch>
        </p:blipFill>
        <p:spPr>
          <a:xfrm>
            <a:off x="609625" y="1024850"/>
            <a:ext cx="8237725" cy="381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478725" y="1218525"/>
            <a:ext cx="8148051" cy="248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469550" y="86550"/>
            <a:ext cx="6323350" cy="4878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417125" y="1853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Montserrat"/>
                <a:ea typeface="Montserrat"/>
                <a:cs typeface="Montserrat"/>
                <a:sym typeface="Montserrat"/>
              </a:rPr>
              <a:t>Training Mode</a:t>
            </a:r>
            <a:endParaRPr>
              <a:solidFill>
                <a:srgbClr val="000000"/>
              </a:solidFill>
              <a:latin typeface="Montserrat"/>
              <a:ea typeface="Montserrat"/>
              <a:cs typeface="Montserrat"/>
              <a:sym typeface="Montserrat"/>
            </a:endParaRPr>
          </a:p>
        </p:txBody>
      </p:sp>
      <p:pic>
        <p:nvPicPr>
          <p:cNvPr id="90" name="Google Shape;90;p19"/>
          <p:cNvPicPr preferRelativeResize="0"/>
          <p:nvPr/>
        </p:nvPicPr>
        <p:blipFill>
          <a:blip r:embed="rId3">
            <a:alphaModFix/>
          </a:blip>
          <a:stretch>
            <a:fillRect/>
          </a:stretch>
        </p:blipFill>
        <p:spPr>
          <a:xfrm>
            <a:off x="417124" y="3751925"/>
            <a:ext cx="4922635" cy="1163775"/>
          </a:xfrm>
          <a:prstGeom prst="rect">
            <a:avLst/>
          </a:prstGeom>
          <a:noFill/>
          <a:ln>
            <a:noFill/>
          </a:ln>
        </p:spPr>
      </p:pic>
      <p:pic>
        <p:nvPicPr>
          <p:cNvPr id="91" name="Google Shape;91;p19"/>
          <p:cNvPicPr preferRelativeResize="0"/>
          <p:nvPr/>
        </p:nvPicPr>
        <p:blipFill>
          <a:blip r:embed="rId4">
            <a:alphaModFix/>
          </a:blip>
          <a:stretch>
            <a:fillRect/>
          </a:stretch>
        </p:blipFill>
        <p:spPr>
          <a:xfrm>
            <a:off x="436125" y="798100"/>
            <a:ext cx="4897649" cy="2261850"/>
          </a:xfrm>
          <a:prstGeom prst="rect">
            <a:avLst/>
          </a:prstGeom>
          <a:noFill/>
          <a:ln>
            <a:noFill/>
          </a:ln>
        </p:spPr>
      </p:pic>
      <p:sp>
        <p:nvSpPr>
          <p:cNvPr id="92" name="Google Shape;92;p19"/>
          <p:cNvSpPr txBox="1"/>
          <p:nvPr/>
        </p:nvSpPr>
        <p:spPr>
          <a:xfrm>
            <a:off x="436125" y="3132050"/>
            <a:ext cx="4633200" cy="54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latin typeface="Montserrat"/>
                <a:ea typeface="Montserrat"/>
                <a:cs typeface="Montserrat"/>
                <a:sym typeface="Montserrat"/>
              </a:rPr>
              <a:t>Autonomous Mode</a:t>
            </a:r>
            <a:endParaRPr sz="28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20"/>
          <p:cNvSpPr txBox="1"/>
          <p:nvPr>
            <p:ph idx="1" type="body"/>
          </p:nvPr>
        </p:nvSpPr>
        <p:spPr>
          <a:xfrm>
            <a:off x="254925" y="1322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000000"/>
              </a:solidFill>
            </a:endParaRPr>
          </a:p>
          <a:p>
            <a:pPr indent="0" lvl="0" marL="3200400" algn="l">
              <a:spcBef>
                <a:spcPts val="1600"/>
              </a:spcBef>
              <a:spcAft>
                <a:spcPts val="1600"/>
              </a:spcAft>
              <a:buNone/>
            </a:pPr>
            <a:r>
              <a:rPr lang="en" sz="3600">
                <a:solidFill>
                  <a:srgbClr val="000000"/>
                </a:solidFill>
              </a:rPr>
              <a:t> </a:t>
            </a:r>
            <a:r>
              <a:rPr lang="en" sz="3600">
                <a:solidFill>
                  <a:srgbClr val="000000"/>
                </a:solidFill>
              </a:rPr>
              <a:t>Demo</a:t>
            </a:r>
            <a:endParaRPr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86000" y="4171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Montserrat"/>
                <a:ea typeface="Montserrat"/>
                <a:cs typeface="Montserrat"/>
                <a:sym typeface="Montserrat"/>
              </a:rPr>
              <a:t>Black-Box Attacks</a:t>
            </a:r>
            <a:endParaRPr>
              <a:solidFill>
                <a:srgbClr val="000000"/>
              </a:solidFill>
              <a:latin typeface="Montserrat"/>
              <a:ea typeface="Montserrat"/>
              <a:cs typeface="Montserrat"/>
              <a:sym typeface="Montserrat"/>
            </a:endParaRPr>
          </a:p>
        </p:txBody>
      </p:sp>
      <p:sp>
        <p:nvSpPr>
          <p:cNvPr id="103" name="Google Shape;103;p21"/>
          <p:cNvSpPr txBox="1"/>
          <p:nvPr>
            <p:ph idx="1" type="body"/>
          </p:nvPr>
        </p:nvSpPr>
        <p:spPr>
          <a:xfrm>
            <a:off x="703350" y="1153425"/>
            <a:ext cx="7213800" cy="1605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 black-box attacks, the adversary doesn’t have any knowledge about the model, except for the the labels</a:t>
            </a:r>
            <a:endParaRPr sz="14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1400">
              <a:solidFill>
                <a:srgbClr val="000000"/>
              </a:solidFill>
              <a:latin typeface="Montserrat"/>
              <a:ea typeface="Montserrat"/>
              <a:cs typeface="Montserrat"/>
              <a:sym typeface="Montserrat"/>
            </a:endParaRPr>
          </a:p>
          <a:p>
            <a:pPr indent="-317500" lvl="0" marL="457200" rtl="0" algn="just">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the goal is to produce a minimal perturbation to input X, sufficient to determine the DNN to misclassify it, but imperceptible enough for the human eye</a:t>
            </a:r>
            <a:endParaRPr sz="1400">
              <a:solidFill>
                <a:srgbClr val="000000"/>
              </a:solidFill>
              <a:latin typeface="Montserrat"/>
              <a:ea typeface="Montserrat"/>
              <a:cs typeface="Montserrat"/>
              <a:sym typeface="Montserrat"/>
            </a:endParaRPr>
          </a:p>
          <a:p>
            <a:pPr indent="0" lvl="0" marL="0" rtl="0">
              <a:spcBef>
                <a:spcPts val="0"/>
              </a:spcBef>
              <a:spcAft>
                <a:spcPts val="1600"/>
              </a:spcAft>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