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pdf/1604.07316v1.pdf"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NVIDIA model: </a:t>
            </a:r>
            <a:r>
              <a:rPr lang="en" u="sng">
                <a:solidFill>
                  <a:schemeClr val="hlink"/>
                </a:solidFill>
                <a:hlinkClick r:id="rId2"/>
              </a:rPr>
              <a:t>https://arxiv.org/pdf/1604.07316v1.pdf</a:t>
            </a: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00"/>
              <a:t>Training data contains single images sampled from the video, paired with the corresponding steering command (</a:t>
            </a:r>
            <a:r>
              <a:rPr lang="en" sz="700"/>
              <a:t>1</a:t>
            </a:r>
            <a:r>
              <a:rPr lang="en" sz="1000"/>
              <a:t>/</a:t>
            </a:r>
            <a:r>
              <a:rPr lang="en" sz="700"/>
              <a:t>r</a:t>
            </a:r>
            <a:r>
              <a:rPr lang="en" sz="1000"/>
              <a:t>). Training with data from only the human driver is not sufficient. The network must learn how to recover from mistakes. Otherwise the car will slowly drift off the road. The training data is therefore augmented with additional images that show the car in different shifts from the center of the lane and rotations from the direction of the road.</a:t>
            </a:r>
            <a:endParaRPr sz="1000"/>
          </a:p>
          <a:p>
            <a:pPr indent="0" lvl="0" marL="0">
              <a:spcBef>
                <a:spcPts val="0"/>
              </a:spcBef>
              <a:spcAft>
                <a:spcPts val="0"/>
              </a:spcAft>
              <a:buNone/>
            </a:pPr>
            <a:r>
              <a:rPr lang="en" sz="1000"/>
              <a:t>We use </a:t>
            </a:r>
            <a:r>
              <a:rPr lang="en" sz="700"/>
              <a:t>1</a:t>
            </a:r>
            <a:r>
              <a:rPr lang="en" sz="1000"/>
              <a:t>/</a:t>
            </a:r>
            <a:r>
              <a:rPr lang="en" sz="700"/>
              <a:t>r </a:t>
            </a:r>
            <a:r>
              <a:rPr lang="en" sz="1000"/>
              <a:t>instead of r to prevent a singularity when driving straight (the turning radius for driving straight is infinity). </a:t>
            </a:r>
            <a:r>
              <a:rPr lang="en" sz="700"/>
              <a:t>1</a:t>
            </a:r>
            <a:r>
              <a:rPr lang="en" sz="1000"/>
              <a:t>/</a:t>
            </a:r>
            <a:r>
              <a:rPr lang="en" sz="700"/>
              <a:t>r </a:t>
            </a:r>
            <a:r>
              <a:rPr lang="en" sz="1000"/>
              <a:t>smoothly transitions through zero from left turns (negative values) to right turns (positive values).</a:t>
            </a:r>
            <a:endParaRPr sz="1000"/>
          </a:p>
          <a:p>
            <a:pPr indent="0" lvl="0" marL="0">
              <a:spcBef>
                <a:spcPts val="0"/>
              </a:spcBef>
              <a:spcAft>
                <a:spcPts val="0"/>
              </a:spcAft>
              <a:buNone/>
            </a:pPr>
            <a:r>
              <a:t/>
            </a:r>
            <a:endParaRPr sz="1000"/>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rgbClr val="000000"/>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apollo.aut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lachezarbozhkov/Self-Driving-Car-Simulator" TargetMode="External"/><Relationship Id="rId4" Type="http://schemas.openxmlformats.org/officeDocument/2006/relationships/hyperlink" Target="https://github.com/llSourcell/How_to_simulate_a_self_driving_car.git" TargetMode="External"/><Relationship Id="rId5" Type="http://schemas.openxmlformats.org/officeDocument/2006/relationships/hyperlink" Target="https://devblogs.nvidia.com/deep-learning-self-driving-cars/" TargetMode="External"/><Relationship Id="rId6" Type="http://schemas.openxmlformats.org/officeDocument/2006/relationships/hyperlink" Target="https://github.com/naokishibuya/car-behavioral-clo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evblogs.nvidia.com/parallelforall/deep-learning-self-driving-ca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Udacity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ctrTitle"/>
          </p:nvPr>
        </p:nvSpPr>
        <p:spPr>
          <a:xfrm>
            <a:off x="311708" y="107522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Apollo</a:t>
            </a:r>
            <a:endParaRPr/>
          </a:p>
          <a:p>
            <a:pPr indent="0" lvl="0" marL="0">
              <a:spcBef>
                <a:spcPts val="0"/>
              </a:spcBef>
              <a:spcAft>
                <a:spcPts val="0"/>
              </a:spcAft>
              <a:buNone/>
            </a:pPr>
            <a:r>
              <a:rPr lang="en" u="sng">
                <a:solidFill>
                  <a:schemeClr val="hlink"/>
                </a:solidFill>
                <a:hlinkClick r:id="rId3"/>
              </a:rPr>
              <a:t>http://apollo.auto</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114" name="Shape 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Clr>
                <a:srgbClr val="FFFFFF"/>
              </a:buClr>
              <a:buSzPts val="1400"/>
              <a:buChar char="●"/>
            </a:pPr>
            <a:r>
              <a:rPr lang="en" sz="1400" u="sng">
                <a:solidFill>
                  <a:srgbClr val="FFFFFF"/>
                </a:solidFill>
                <a:hlinkClick r:id="rId3"/>
              </a:rPr>
              <a:t>https://github.com/lachezarbozhkov/Self-Driving-Car-Simulator</a:t>
            </a:r>
            <a:endParaRPr sz="1400">
              <a:solidFill>
                <a:srgbClr val="FFFFFF"/>
              </a:solidFill>
            </a:endParaRPr>
          </a:p>
          <a:p>
            <a:pPr indent="-317500" lvl="0" marL="457200">
              <a:spcBef>
                <a:spcPts val="0"/>
              </a:spcBef>
              <a:spcAft>
                <a:spcPts val="0"/>
              </a:spcAft>
              <a:buClr>
                <a:srgbClr val="FFFFFF"/>
              </a:buClr>
              <a:buSzPts val="1400"/>
              <a:buChar char="●"/>
            </a:pPr>
            <a:r>
              <a:rPr lang="en" sz="1400" u="sng">
                <a:solidFill>
                  <a:srgbClr val="FFFFFF"/>
                </a:solidFill>
                <a:hlinkClick r:id="rId4"/>
              </a:rPr>
              <a:t>https://github.com/llSourcell/How_to_simulate_a_self_driving_car.git</a:t>
            </a:r>
            <a:r>
              <a:rPr lang="en" sz="1400">
                <a:solidFill>
                  <a:srgbClr val="FFFFFF"/>
                </a:solidFill>
              </a:rPr>
              <a:t> </a:t>
            </a:r>
            <a:endParaRPr sz="1400">
              <a:solidFill>
                <a:srgbClr val="FFFFFF"/>
              </a:solidFill>
            </a:endParaRPr>
          </a:p>
          <a:p>
            <a:pPr indent="-317500" lvl="0" marL="457200">
              <a:spcBef>
                <a:spcPts val="0"/>
              </a:spcBef>
              <a:spcAft>
                <a:spcPts val="0"/>
              </a:spcAft>
              <a:buClr>
                <a:srgbClr val="FFFFFF"/>
              </a:buClr>
              <a:buSzPts val="1400"/>
              <a:buChar char="●"/>
            </a:pPr>
            <a:r>
              <a:rPr lang="en" sz="1400" u="sng">
                <a:solidFill>
                  <a:srgbClr val="FFFFFF"/>
                </a:solidFill>
                <a:hlinkClick r:id="rId5"/>
              </a:rPr>
              <a:t>https://devblogs.nvidia.com/deep-learning-self-driving-cars/</a:t>
            </a:r>
            <a:endParaRPr sz="1400">
              <a:solidFill>
                <a:srgbClr val="FFFFFF"/>
              </a:solidFill>
            </a:endParaRPr>
          </a:p>
          <a:p>
            <a:pPr indent="-317500" lvl="0" marL="457200">
              <a:spcBef>
                <a:spcPts val="0"/>
              </a:spcBef>
              <a:spcAft>
                <a:spcPts val="0"/>
              </a:spcAft>
              <a:buClr>
                <a:srgbClr val="FFFFFF"/>
              </a:buClr>
              <a:buSzPts val="1400"/>
              <a:buChar char="●"/>
            </a:pPr>
            <a:r>
              <a:rPr lang="en" sz="1400" u="sng">
                <a:solidFill>
                  <a:srgbClr val="FFFFFF"/>
                </a:solidFill>
                <a:hlinkClick r:id="rId6"/>
              </a:rPr>
              <a:t>https://github.com/naokishibuya/car-behavioral-cloning</a:t>
            </a:r>
            <a:r>
              <a:rPr lang="en" sz="1400">
                <a:solidFill>
                  <a:srgbClr val="FFFFFF"/>
                </a:solidFill>
              </a:rPr>
              <a:t>  </a:t>
            </a:r>
            <a:r>
              <a:rPr lang="en" sz="1400">
                <a:solidFill>
                  <a:srgbClr val="FFFFFF"/>
                </a:solidFill>
              </a:rPr>
              <a:t> </a:t>
            </a:r>
            <a:endParaRPr sz="1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Description</a:t>
            </a:r>
            <a:endParaRPr/>
          </a:p>
        </p:txBody>
      </p:sp>
      <p:sp>
        <p:nvSpPr>
          <p:cNvPr id="60" name="Shape 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rgbClr val="FFFFFF"/>
              </a:buClr>
              <a:buSzPts val="1400"/>
              <a:buChar char="●"/>
            </a:pPr>
            <a:r>
              <a:rPr lang="en" sz="1400">
                <a:solidFill>
                  <a:srgbClr val="FFFFFF"/>
                </a:solidFill>
              </a:rPr>
              <a:t>a neural network is used to clone car driving behavior</a:t>
            </a:r>
            <a:endParaRPr sz="1400">
              <a:solidFill>
                <a:srgbClr val="FFFFFF"/>
              </a:solidFill>
            </a:endParaRPr>
          </a:p>
          <a:p>
            <a:pPr indent="-317500" lvl="0" marL="457200" rtl="0">
              <a:lnSpc>
                <a:spcPct val="150000"/>
              </a:lnSpc>
              <a:spcBef>
                <a:spcPts val="0"/>
              </a:spcBef>
              <a:spcAft>
                <a:spcPts val="0"/>
              </a:spcAft>
              <a:buClr>
                <a:srgbClr val="FFFFFF"/>
              </a:buClr>
              <a:buSzPts val="1400"/>
              <a:buChar char="●"/>
            </a:pPr>
            <a:r>
              <a:rPr lang="en" sz="1400">
                <a:solidFill>
                  <a:srgbClr val="FFFFFF"/>
                </a:solidFill>
              </a:rPr>
              <a:t>it is a  supervised regression problem between the car steering angles and the road images in front of a car</a:t>
            </a:r>
            <a:endParaRPr sz="1400">
              <a:solidFill>
                <a:srgbClr val="FFFFFF"/>
              </a:solidFill>
            </a:endParaRPr>
          </a:p>
          <a:p>
            <a:pPr indent="-317500" lvl="0" marL="457200" rtl="0">
              <a:lnSpc>
                <a:spcPct val="150000"/>
              </a:lnSpc>
              <a:spcBef>
                <a:spcPts val="0"/>
              </a:spcBef>
              <a:spcAft>
                <a:spcPts val="0"/>
              </a:spcAft>
              <a:buClr>
                <a:srgbClr val="FFFFFF"/>
              </a:buClr>
              <a:buSzPts val="1400"/>
              <a:buChar char="●"/>
            </a:pPr>
            <a:r>
              <a:rPr lang="en" sz="1400">
                <a:solidFill>
                  <a:srgbClr val="FFFFFF"/>
                </a:solidFill>
              </a:rPr>
              <a:t>t</a:t>
            </a:r>
            <a:r>
              <a:rPr lang="en" sz="1400">
                <a:solidFill>
                  <a:srgbClr val="FFFFFF"/>
                </a:solidFill>
              </a:rPr>
              <a:t>he  images were taken from three different camera angles (from the center, the left and the right of the car)</a:t>
            </a:r>
            <a:endParaRPr sz="1400">
              <a:solidFill>
                <a:srgbClr val="FFFFFF"/>
              </a:solidFill>
            </a:endParaRPr>
          </a:p>
          <a:p>
            <a:pPr indent="-317500" lvl="0" marL="457200" rtl="0">
              <a:lnSpc>
                <a:spcPct val="150000"/>
              </a:lnSpc>
              <a:spcBef>
                <a:spcPts val="0"/>
              </a:spcBef>
              <a:spcAft>
                <a:spcPts val="0"/>
              </a:spcAft>
              <a:buClr>
                <a:srgbClr val="FFFFFF"/>
              </a:buClr>
              <a:buSzPts val="1400"/>
              <a:buChar char="●"/>
            </a:pPr>
            <a:r>
              <a:rPr lang="en" sz="1400">
                <a:solidFill>
                  <a:srgbClr val="FFFFFF"/>
                </a:solidFill>
              </a:rPr>
              <a:t>the network is based on </a:t>
            </a:r>
            <a:r>
              <a:rPr lang="en" sz="1400">
                <a:solidFill>
                  <a:srgbClr val="FFFFFF"/>
                </a:solidFill>
                <a:uFill>
                  <a:noFill/>
                </a:uFill>
                <a:hlinkClick r:id="rId3"/>
              </a:rPr>
              <a:t>The NVIDIA model</a:t>
            </a:r>
            <a:r>
              <a:rPr lang="en" sz="1400">
                <a:solidFill>
                  <a:srgbClr val="FFFFFF"/>
                </a:solidFill>
              </a:rPr>
              <a:t>, which has been proven to work in this problem domain</a:t>
            </a:r>
            <a:endParaRPr sz="1400">
              <a:solidFill>
                <a:srgbClr val="FFFFFF"/>
              </a:solidFill>
            </a:endParaRPr>
          </a:p>
          <a:p>
            <a:pPr indent="-317500" lvl="0" marL="457200" rtl="0">
              <a:lnSpc>
                <a:spcPct val="150000"/>
              </a:lnSpc>
              <a:spcBef>
                <a:spcPts val="0"/>
              </a:spcBef>
              <a:spcAft>
                <a:spcPts val="0"/>
              </a:spcAft>
              <a:buClr>
                <a:srgbClr val="FFFFFF"/>
              </a:buClr>
              <a:buSzPts val="1400"/>
              <a:buChar char="●"/>
            </a:pPr>
            <a:r>
              <a:rPr lang="en" sz="1400">
                <a:solidFill>
                  <a:srgbClr val="FFFFFF"/>
                </a:solidFill>
              </a:rPr>
              <a:t>as image processing is involved, the model is using convolutional layers</a:t>
            </a:r>
            <a:endParaRPr sz="1400">
              <a:solidFill>
                <a:srgbClr val="FFFFFF"/>
              </a:solidFill>
            </a:endParaRPr>
          </a:p>
          <a:p>
            <a:pPr indent="0" lvl="0" marL="0">
              <a:spcBef>
                <a:spcPts val="12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id="65" name="Shape 65"/>
          <p:cNvPicPr preferRelativeResize="0"/>
          <p:nvPr/>
        </p:nvPicPr>
        <p:blipFill>
          <a:blip r:embed="rId3">
            <a:alphaModFix/>
          </a:blip>
          <a:stretch>
            <a:fillRect/>
          </a:stretch>
        </p:blipFill>
        <p:spPr>
          <a:xfrm>
            <a:off x="576250" y="281675"/>
            <a:ext cx="7991475" cy="4429125"/>
          </a:xfrm>
          <a:prstGeom prst="rect">
            <a:avLst/>
          </a:prstGeom>
          <a:noFill/>
          <a:ln>
            <a:noFill/>
          </a:ln>
        </p:spPr>
      </p:pic>
      <p:sp>
        <p:nvSpPr>
          <p:cNvPr id="66" name="Shape 66"/>
          <p:cNvSpPr txBox="1"/>
          <p:nvPr/>
        </p:nvSpPr>
        <p:spPr>
          <a:xfrm>
            <a:off x="5527725" y="4710800"/>
            <a:ext cx="3120300" cy="22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solidFill>
                  <a:srgbClr val="FFFFFF"/>
                </a:solidFill>
              </a:rPr>
              <a:t>Source: https://arxiv.org/pdf/1604.07316v1.pdf</a:t>
            </a:r>
            <a:endParaRPr sz="11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76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Model Architecture Design</a:t>
            </a:r>
            <a:endParaRPr/>
          </a:p>
        </p:txBody>
      </p:sp>
      <p:sp>
        <p:nvSpPr>
          <p:cNvPr id="72" name="Shape 72"/>
          <p:cNvSpPr txBox="1"/>
          <p:nvPr>
            <p:ph idx="1" type="body"/>
          </p:nvPr>
        </p:nvSpPr>
        <p:spPr>
          <a:xfrm>
            <a:off x="311700" y="988750"/>
            <a:ext cx="8520600" cy="3930600"/>
          </a:xfrm>
          <a:prstGeom prst="rect">
            <a:avLst/>
          </a:prstGeom>
        </p:spPr>
        <p:txBody>
          <a:bodyPr anchorCtr="0" anchor="t" bIns="91425" lIns="91425" spcFirstLastPara="1" rIns="91425" wrap="square" tIns="91425">
            <a:noAutofit/>
          </a:bodyPr>
          <a:lstStyle/>
          <a:p>
            <a:pPr indent="-317500" lvl="0" marL="457200">
              <a:lnSpc>
                <a:spcPct val="115000"/>
              </a:lnSpc>
              <a:spcBef>
                <a:spcPts val="0"/>
              </a:spcBef>
              <a:spcAft>
                <a:spcPts val="0"/>
              </a:spcAft>
              <a:buClr>
                <a:srgbClr val="FFFFFF"/>
              </a:buClr>
              <a:buSzPts val="1400"/>
              <a:buAutoNum type="arabicPeriod"/>
            </a:pPr>
            <a:r>
              <a:rPr lang="en" sz="1400">
                <a:solidFill>
                  <a:srgbClr val="FFFFFF"/>
                </a:solidFill>
              </a:rPr>
              <a:t>deep convolution network which works well with supervised image classification / regression problems</a:t>
            </a:r>
            <a:endParaRPr sz="1400">
              <a:solidFill>
                <a:srgbClr val="FFFFFF"/>
              </a:solidFill>
            </a:endParaRPr>
          </a:p>
          <a:p>
            <a:pPr indent="-317500" lvl="0" marL="457200">
              <a:lnSpc>
                <a:spcPct val="115000"/>
              </a:lnSpc>
              <a:spcBef>
                <a:spcPts val="0"/>
              </a:spcBef>
              <a:spcAft>
                <a:spcPts val="0"/>
              </a:spcAft>
              <a:buClr>
                <a:srgbClr val="FFFFFF"/>
              </a:buClr>
              <a:buSzPts val="1400"/>
              <a:buAutoNum type="arabicPeriod"/>
            </a:pPr>
            <a:r>
              <a:rPr lang="en" sz="1400">
                <a:solidFill>
                  <a:srgbClr val="FFFFFF"/>
                </a:solidFill>
              </a:rPr>
              <a:t>the convolution layers are meant to handle feature engineering and the fully connected layer for predicting the steering angle</a:t>
            </a:r>
            <a:endParaRPr sz="1400">
              <a:solidFill>
                <a:srgbClr val="FFFFFF"/>
              </a:solidFill>
            </a:endParaRPr>
          </a:p>
          <a:p>
            <a:pPr indent="-317500" lvl="0" marL="457200" rtl="0">
              <a:lnSpc>
                <a:spcPct val="115000"/>
              </a:lnSpc>
              <a:spcBef>
                <a:spcPts val="0"/>
              </a:spcBef>
              <a:spcAft>
                <a:spcPts val="0"/>
              </a:spcAft>
              <a:buClr>
                <a:srgbClr val="FFFFFF"/>
              </a:buClr>
              <a:buSzPts val="1400"/>
              <a:buAutoNum type="arabicPeriod"/>
            </a:pPr>
            <a:r>
              <a:rPr lang="en" sz="1400">
                <a:solidFill>
                  <a:srgbClr val="FFFFFF"/>
                </a:solidFill>
              </a:rPr>
              <a:t>t</a:t>
            </a:r>
            <a:r>
              <a:rPr lang="en" sz="1400">
                <a:solidFill>
                  <a:srgbClr val="FFFFFF"/>
                </a:solidFill>
              </a:rPr>
              <a:t>he model:</a:t>
            </a:r>
            <a:endParaRPr sz="1400">
              <a:solidFill>
                <a:srgbClr val="FFFFFF"/>
              </a:solidFill>
            </a:endParaRPr>
          </a:p>
          <a:p>
            <a:pPr indent="0" lvl="0" marL="0" rtl="0">
              <a:spcBef>
                <a:spcPts val="0"/>
              </a:spcBef>
              <a:spcAft>
                <a:spcPts val="0"/>
              </a:spcAft>
              <a:buNone/>
            </a:pPr>
            <a:r>
              <a:rPr lang="en" sz="1200">
                <a:solidFill>
                  <a:srgbClr val="00FFFF"/>
                </a:solidFill>
              </a:rPr>
              <a:t>Image normalization</a:t>
            </a:r>
            <a:endParaRPr sz="1200">
              <a:solidFill>
                <a:srgbClr val="00FFFF"/>
              </a:solidFill>
            </a:endParaRPr>
          </a:p>
          <a:p>
            <a:pPr indent="0" lvl="0" marL="0" rtl="0">
              <a:spcBef>
                <a:spcPts val="300"/>
              </a:spcBef>
              <a:spcAft>
                <a:spcPts val="0"/>
              </a:spcAft>
              <a:buNone/>
            </a:pPr>
            <a:r>
              <a:rPr lang="en" sz="1200">
                <a:solidFill>
                  <a:srgbClr val="00FFFF"/>
                </a:solidFill>
              </a:rPr>
              <a:t>Convolution: 5x5, filter: 24, strides: 2x2, activation: ELU</a:t>
            </a:r>
            <a:endParaRPr sz="1200">
              <a:solidFill>
                <a:srgbClr val="00FFFF"/>
              </a:solidFill>
            </a:endParaRPr>
          </a:p>
          <a:p>
            <a:pPr indent="0" lvl="0" marL="0" rtl="0">
              <a:spcBef>
                <a:spcPts val="300"/>
              </a:spcBef>
              <a:spcAft>
                <a:spcPts val="0"/>
              </a:spcAft>
              <a:buNone/>
            </a:pPr>
            <a:r>
              <a:rPr lang="en" sz="1200">
                <a:solidFill>
                  <a:srgbClr val="00FFFF"/>
                </a:solidFill>
              </a:rPr>
              <a:t>Convolution: 5x5, filter: 36, strides: 2x2, activation: ELU</a:t>
            </a:r>
            <a:endParaRPr sz="1200">
              <a:solidFill>
                <a:srgbClr val="00FFFF"/>
              </a:solidFill>
            </a:endParaRPr>
          </a:p>
          <a:p>
            <a:pPr indent="0" lvl="0" marL="0" rtl="0">
              <a:spcBef>
                <a:spcPts val="300"/>
              </a:spcBef>
              <a:spcAft>
                <a:spcPts val="0"/>
              </a:spcAft>
              <a:buNone/>
            </a:pPr>
            <a:r>
              <a:rPr lang="en" sz="1200">
                <a:solidFill>
                  <a:srgbClr val="00FFFF"/>
                </a:solidFill>
              </a:rPr>
              <a:t>Convolution: 5x5, filter: 48, strides: 2x2, activation: ELU</a:t>
            </a:r>
            <a:endParaRPr sz="1200">
              <a:solidFill>
                <a:srgbClr val="00FFFF"/>
              </a:solidFill>
            </a:endParaRPr>
          </a:p>
          <a:p>
            <a:pPr indent="0" lvl="0" marL="0" rtl="0">
              <a:spcBef>
                <a:spcPts val="300"/>
              </a:spcBef>
              <a:spcAft>
                <a:spcPts val="0"/>
              </a:spcAft>
              <a:buNone/>
            </a:pPr>
            <a:r>
              <a:rPr lang="en" sz="1200">
                <a:solidFill>
                  <a:srgbClr val="00FFFF"/>
                </a:solidFill>
              </a:rPr>
              <a:t>Convolution: 3x3, filter: 64, strides: 1x1, activation: ELU</a:t>
            </a:r>
            <a:endParaRPr sz="1200">
              <a:solidFill>
                <a:srgbClr val="00FFFF"/>
              </a:solidFill>
            </a:endParaRPr>
          </a:p>
          <a:p>
            <a:pPr indent="0" lvl="0" marL="0" rtl="0">
              <a:spcBef>
                <a:spcPts val="300"/>
              </a:spcBef>
              <a:spcAft>
                <a:spcPts val="0"/>
              </a:spcAft>
              <a:buNone/>
            </a:pPr>
            <a:r>
              <a:rPr lang="en" sz="1200">
                <a:solidFill>
                  <a:srgbClr val="00FFFF"/>
                </a:solidFill>
              </a:rPr>
              <a:t>Convolution: 3x3, filter: 64, strides: 1x1, activation: ELU</a:t>
            </a:r>
            <a:endParaRPr sz="1200">
              <a:solidFill>
                <a:srgbClr val="00FFFF"/>
              </a:solidFill>
            </a:endParaRPr>
          </a:p>
          <a:p>
            <a:pPr indent="0" lvl="0" marL="0" rtl="0">
              <a:spcBef>
                <a:spcPts val="300"/>
              </a:spcBef>
              <a:spcAft>
                <a:spcPts val="0"/>
              </a:spcAft>
              <a:buNone/>
            </a:pPr>
            <a:r>
              <a:rPr lang="en" sz="1200">
                <a:solidFill>
                  <a:srgbClr val="00FFFF"/>
                </a:solidFill>
              </a:rPr>
              <a:t>Drop out (0.5)</a:t>
            </a:r>
            <a:endParaRPr sz="1200">
              <a:solidFill>
                <a:srgbClr val="00FFFF"/>
              </a:solidFill>
            </a:endParaRPr>
          </a:p>
          <a:p>
            <a:pPr indent="0" lvl="0" marL="0" rtl="0">
              <a:spcBef>
                <a:spcPts val="300"/>
              </a:spcBef>
              <a:spcAft>
                <a:spcPts val="0"/>
              </a:spcAft>
              <a:buNone/>
            </a:pPr>
            <a:r>
              <a:rPr lang="en" sz="1200">
                <a:solidFill>
                  <a:srgbClr val="00FFFF"/>
                </a:solidFill>
              </a:rPr>
              <a:t>Fully connected: neurons: 100, activation: ELU</a:t>
            </a:r>
            <a:endParaRPr sz="1200">
              <a:solidFill>
                <a:srgbClr val="00FFFF"/>
              </a:solidFill>
            </a:endParaRPr>
          </a:p>
          <a:p>
            <a:pPr indent="0" lvl="0" marL="0" rtl="0">
              <a:lnSpc>
                <a:spcPct val="114000"/>
              </a:lnSpc>
              <a:spcBef>
                <a:spcPts val="300"/>
              </a:spcBef>
              <a:spcAft>
                <a:spcPts val="0"/>
              </a:spcAft>
              <a:buNone/>
            </a:pPr>
            <a:r>
              <a:rPr lang="en" sz="1200">
                <a:solidFill>
                  <a:srgbClr val="00FFFF"/>
                </a:solidFill>
              </a:rPr>
              <a:t>Fully connected: neurons: 50, activation: ELU</a:t>
            </a:r>
            <a:endParaRPr sz="1200">
              <a:solidFill>
                <a:srgbClr val="00FFFF"/>
              </a:solidFill>
            </a:endParaRPr>
          </a:p>
          <a:p>
            <a:pPr indent="0" lvl="0" marL="0" rtl="0">
              <a:lnSpc>
                <a:spcPct val="114000"/>
              </a:lnSpc>
              <a:spcBef>
                <a:spcPts val="300"/>
              </a:spcBef>
              <a:spcAft>
                <a:spcPts val="0"/>
              </a:spcAft>
              <a:buNone/>
            </a:pPr>
            <a:r>
              <a:rPr lang="en" sz="1200">
                <a:solidFill>
                  <a:srgbClr val="00FFFF"/>
                </a:solidFill>
              </a:rPr>
              <a:t>Fully connected: neurons: 10, activation: ELU</a:t>
            </a:r>
            <a:endParaRPr sz="1200">
              <a:solidFill>
                <a:srgbClr val="00FFFF"/>
              </a:solidFill>
            </a:endParaRPr>
          </a:p>
          <a:p>
            <a:pPr indent="0" lvl="0" marL="0" rtl="0">
              <a:lnSpc>
                <a:spcPct val="114000"/>
              </a:lnSpc>
              <a:spcBef>
                <a:spcPts val="300"/>
              </a:spcBef>
              <a:spcAft>
                <a:spcPts val="0"/>
              </a:spcAft>
              <a:buNone/>
            </a:pPr>
            <a:r>
              <a:rPr lang="en" sz="1200">
                <a:solidFill>
                  <a:srgbClr val="00FFFF"/>
                </a:solidFill>
              </a:rPr>
              <a:t>Fully connected: neurons: 1 (output)</a:t>
            </a:r>
            <a:endParaRPr sz="1200">
              <a:solidFill>
                <a:srgbClr val="00FFFF"/>
              </a:solidFill>
            </a:endParaRPr>
          </a:p>
          <a:p>
            <a:pPr indent="0" lvl="0" marL="0" rtl="0">
              <a:lnSpc>
                <a:spcPct val="114000"/>
              </a:lnSpc>
              <a:spcBef>
                <a:spcPts val="0"/>
              </a:spcBef>
              <a:spcAft>
                <a:spcPts val="0"/>
              </a:spcAft>
              <a:buNone/>
            </a:pPr>
            <a:r>
              <a:t/>
            </a:r>
            <a:endParaRPr sz="1200">
              <a:solidFill>
                <a:srgbClr val="24292E"/>
              </a:solidFill>
            </a:endParaRPr>
          </a:p>
          <a:p>
            <a:pPr indent="0" lvl="0" marL="0">
              <a:spcBef>
                <a:spcPts val="0"/>
              </a:spcBef>
              <a:spcAft>
                <a:spcPts val="0"/>
              </a:spcAft>
              <a:buNone/>
            </a:pPr>
            <a:r>
              <a:t/>
            </a:r>
            <a:endParaRPr sz="1200">
              <a:solidFill>
                <a:srgbClr val="24292E"/>
              </a:solidFill>
              <a:highlight>
                <a:srgbClr val="FFFFFF"/>
              </a:highlight>
            </a:endParaRPr>
          </a:p>
          <a:p>
            <a:pPr indent="0" lvl="0" marL="0">
              <a:spcBef>
                <a:spcPts val="1600"/>
              </a:spcBef>
              <a:spcAft>
                <a:spcPts val="1600"/>
              </a:spcAft>
              <a:buNone/>
            </a:pPr>
            <a:r>
              <a:t/>
            </a:r>
            <a:endParaRPr sz="1200">
              <a:solidFill>
                <a:srgbClr val="24292E"/>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Training	</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rgbClr val="FFFFFF"/>
              </a:buClr>
              <a:buSzPts val="1400"/>
              <a:buChar char="●"/>
            </a:pPr>
            <a:r>
              <a:rPr lang="en" sz="1400">
                <a:solidFill>
                  <a:srgbClr val="FFFFFF"/>
                </a:solidFill>
              </a:rPr>
              <a:t>Training data contains single images sampled from the video, paired with the corresponding steering command (1/r) gathered in a CSV log</a:t>
            </a:r>
            <a:endParaRPr sz="1400">
              <a:solidFill>
                <a:srgbClr val="FFFFFF"/>
              </a:solidFill>
            </a:endParaRPr>
          </a:p>
          <a:p>
            <a:pPr indent="-317500" lvl="0" marL="457200" rtl="0">
              <a:lnSpc>
                <a:spcPct val="150000"/>
              </a:lnSpc>
              <a:spcBef>
                <a:spcPts val="0"/>
              </a:spcBef>
              <a:spcAft>
                <a:spcPts val="0"/>
              </a:spcAft>
              <a:buClr>
                <a:srgbClr val="FFFFFF"/>
              </a:buClr>
              <a:buSzPts val="1400"/>
              <a:buChar char="●"/>
            </a:pPr>
            <a:r>
              <a:rPr lang="en" sz="1400">
                <a:solidFill>
                  <a:srgbClr val="FFFFFF"/>
                </a:solidFill>
              </a:rPr>
              <a:t>The training data is therefore augmented with additional images that show the car in different shifts from the center of the lane and rotations from the direction of the road</a:t>
            </a:r>
            <a:endParaRPr sz="1400">
              <a:solidFill>
                <a:srgbClr val="FFFFFF"/>
              </a:solidFill>
            </a:endParaRPr>
          </a:p>
          <a:p>
            <a:pPr indent="-317500" lvl="0" marL="457200" rtl="0">
              <a:lnSpc>
                <a:spcPct val="150000"/>
              </a:lnSpc>
              <a:spcBef>
                <a:spcPts val="0"/>
              </a:spcBef>
              <a:spcAft>
                <a:spcPts val="0"/>
              </a:spcAft>
              <a:buClr>
                <a:srgbClr val="FFFFFF"/>
              </a:buClr>
              <a:buSzPts val="1400"/>
              <a:buChar char="●"/>
            </a:pPr>
            <a:r>
              <a:rPr lang="en" sz="1400">
                <a:solidFill>
                  <a:srgbClr val="FFFFFF"/>
                </a:solidFill>
              </a:rPr>
              <a:t>Goal: find correlation between x = the input from the right, center, left camera and y = the steering command </a:t>
            </a:r>
            <a:endParaRPr sz="1400">
              <a:solidFill>
                <a:srgbClr val="FFFFFF"/>
              </a:solidFill>
            </a:endParaRPr>
          </a:p>
          <a:p>
            <a:pPr indent="-317500" lvl="0" marL="457200" rtl="0">
              <a:lnSpc>
                <a:spcPct val="150000"/>
              </a:lnSpc>
              <a:spcBef>
                <a:spcPts val="0"/>
              </a:spcBef>
              <a:spcAft>
                <a:spcPts val="0"/>
              </a:spcAft>
              <a:buClr>
                <a:srgbClr val="FFFFFF"/>
              </a:buClr>
              <a:buSzPts val="1400"/>
              <a:buChar char="●"/>
            </a:pPr>
            <a:r>
              <a:rPr lang="en" sz="1400">
                <a:solidFill>
                  <a:srgbClr val="FFFFFF"/>
                </a:solidFill>
              </a:rPr>
              <a:t>mean squared error used for the loss function to measure how close the model predicts to the given steering angle for each image.</a:t>
            </a:r>
            <a:endParaRPr sz="1400">
              <a:solidFill>
                <a:srgbClr val="FFFFFF"/>
              </a:solidFill>
            </a:endParaRPr>
          </a:p>
          <a:p>
            <a:pPr indent="0" lvl="0" marL="0" rtl="0">
              <a:spcBef>
                <a:spcPts val="1200"/>
              </a:spcBef>
              <a:spcAft>
                <a:spcPts val="0"/>
              </a:spcAft>
              <a:buNone/>
            </a:pPr>
            <a:r>
              <a:t/>
            </a:r>
            <a:endParaRPr sz="1200">
              <a:solidFill>
                <a:srgbClr val="24292E"/>
              </a:solidFill>
            </a:endParaRPr>
          </a:p>
          <a:p>
            <a:pPr indent="0" lvl="0" marL="0" rtl="0">
              <a:spcBef>
                <a:spcPts val="0"/>
              </a:spcBef>
              <a:spcAft>
                <a:spcPts val="0"/>
              </a:spcAft>
              <a:buNone/>
            </a:pPr>
            <a:r>
              <a:t/>
            </a:r>
            <a:endParaRPr sz="1200">
              <a:solidFill>
                <a:srgbClr val="FFFFFF"/>
              </a:solidFill>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Training Model </a:t>
            </a:r>
            <a:endParaRPr/>
          </a:p>
        </p:txBody>
      </p:sp>
      <p:sp>
        <p:nvSpPr>
          <p:cNvPr id="84" name="Shape 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FFFFFF"/>
              </a:buClr>
              <a:buSzPts val="1400"/>
              <a:buChar char="●"/>
            </a:pPr>
            <a:r>
              <a:rPr lang="en" sz="1400">
                <a:solidFill>
                  <a:srgbClr val="FFFFFF"/>
                </a:solidFill>
              </a:rPr>
              <a:t>For training, I used the following augmentation technique along with Python generator to generate unlimited number of images:</a:t>
            </a:r>
            <a:endParaRPr sz="1400">
              <a:solidFill>
                <a:srgbClr val="FFFFFF"/>
              </a:solidFill>
            </a:endParaRPr>
          </a:p>
          <a:p>
            <a:pPr indent="0" lvl="0" marL="0" rtl="0">
              <a:lnSpc>
                <a:spcPct val="114000"/>
              </a:lnSpc>
              <a:spcBef>
                <a:spcPts val="1200"/>
              </a:spcBef>
              <a:spcAft>
                <a:spcPts val="0"/>
              </a:spcAft>
              <a:buNone/>
            </a:pPr>
            <a:r>
              <a:rPr lang="en" sz="1400">
                <a:solidFill>
                  <a:srgbClr val="00FFFF"/>
                </a:solidFill>
              </a:rPr>
              <a:t>Randomly choose right, left or center images.</a:t>
            </a:r>
            <a:endParaRPr sz="1400">
              <a:solidFill>
                <a:srgbClr val="00FFFF"/>
              </a:solidFill>
            </a:endParaRPr>
          </a:p>
          <a:p>
            <a:pPr indent="0" lvl="0" marL="0" rtl="0">
              <a:lnSpc>
                <a:spcPct val="114000"/>
              </a:lnSpc>
              <a:spcBef>
                <a:spcPts val="300"/>
              </a:spcBef>
              <a:spcAft>
                <a:spcPts val="0"/>
              </a:spcAft>
              <a:buNone/>
            </a:pPr>
            <a:r>
              <a:rPr lang="en" sz="1400">
                <a:solidFill>
                  <a:srgbClr val="00FFFF"/>
                </a:solidFill>
              </a:rPr>
              <a:t>For left image, steering angle is adjusted by +0.2</a:t>
            </a:r>
            <a:endParaRPr sz="1400">
              <a:solidFill>
                <a:srgbClr val="00FFFF"/>
              </a:solidFill>
            </a:endParaRPr>
          </a:p>
          <a:p>
            <a:pPr indent="0" lvl="0" marL="0" rtl="0">
              <a:lnSpc>
                <a:spcPct val="114000"/>
              </a:lnSpc>
              <a:spcBef>
                <a:spcPts val="300"/>
              </a:spcBef>
              <a:spcAft>
                <a:spcPts val="0"/>
              </a:spcAft>
              <a:buNone/>
            </a:pPr>
            <a:r>
              <a:rPr lang="en" sz="1400">
                <a:solidFill>
                  <a:srgbClr val="00FFFF"/>
                </a:solidFill>
              </a:rPr>
              <a:t>For right image, steering angle is adjusted by -0.2</a:t>
            </a:r>
            <a:endParaRPr sz="1400">
              <a:solidFill>
                <a:srgbClr val="00FFFF"/>
              </a:solidFill>
            </a:endParaRPr>
          </a:p>
          <a:p>
            <a:pPr indent="0" lvl="0" marL="0" rtl="0">
              <a:lnSpc>
                <a:spcPct val="114000"/>
              </a:lnSpc>
              <a:spcBef>
                <a:spcPts val="300"/>
              </a:spcBef>
              <a:spcAft>
                <a:spcPts val="0"/>
              </a:spcAft>
              <a:buNone/>
            </a:pPr>
            <a:r>
              <a:rPr lang="en" sz="1400">
                <a:solidFill>
                  <a:srgbClr val="00FFFF"/>
                </a:solidFill>
              </a:rPr>
              <a:t>Randomly flip image left/right</a:t>
            </a:r>
            <a:endParaRPr sz="1400">
              <a:solidFill>
                <a:srgbClr val="00FFFF"/>
              </a:solidFill>
            </a:endParaRPr>
          </a:p>
          <a:p>
            <a:pPr indent="0" lvl="0" marL="0" rtl="0">
              <a:lnSpc>
                <a:spcPct val="114000"/>
              </a:lnSpc>
              <a:spcBef>
                <a:spcPts val="300"/>
              </a:spcBef>
              <a:spcAft>
                <a:spcPts val="0"/>
              </a:spcAft>
              <a:buNone/>
            </a:pPr>
            <a:r>
              <a:rPr lang="en" sz="1400">
                <a:solidFill>
                  <a:srgbClr val="00FFFF"/>
                </a:solidFill>
              </a:rPr>
              <a:t>Randomly translate image horizontally with steering angle adjustment (0.002 per pixel shift)</a:t>
            </a:r>
            <a:endParaRPr sz="1400">
              <a:solidFill>
                <a:srgbClr val="00FFFF"/>
              </a:solidFill>
            </a:endParaRPr>
          </a:p>
          <a:p>
            <a:pPr indent="0" lvl="0" marL="0" rtl="0">
              <a:lnSpc>
                <a:spcPct val="114000"/>
              </a:lnSpc>
              <a:spcBef>
                <a:spcPts val="300"/>
              </a:spcBef>
              <a:spcAft>
                <a:spcPts val="0"/>
              </a:spcAft>
              <a:buNone/>
            </a:pPr>
            <a:r>
              <a:rPr lang="en" sz="1400">
                <a:solidFill>
                  <a:srgbClr val="00FFFF"/>
                </a:solidFill>
              </a:rPr>
              <a:t>Randomly translate image virtically</a:t>
            </a:r>
            <a:endParaRPr sz="1400">
              <a:solidFill>
                <a:srgbClr val="00FFFF"/>
              </a:solidFill>
            </a:endParaRPr>
          </a:p>
          <a:p>
            <a:pPr indent="0" lvl="0" marL="0" rtl="0">
              <a:lnSpc>
                <a:spcPct val="114000"/>
              </a:lnSpc>
              <a:spcBef>
                <a:spcPts val="300"/>
              </a:spcBef>
              <a:spcAft>
                <a:spcPts val="0"/>
              </a:spcAft>
              <a:buNone/>
            </a:pPr>
            <a:r>
              <a:rPr lang="en" sz="1400">
                <a:solidFill>
                  <a:srgbClr val="00FFFF"/>
                </a:solidFill>
              </a:rPr>
              <a:t>Randomly added shadows</a:t>
            </a:r>
            <a:endParaRPr sz="1400">
              <a:solidFill>
                <a:srgbClr val="00FFFF"/>
              </a:solidFill>
            </a:endParaRPr>
          </a:p>
          <a:p>
            <a:pPr indent="0" lvl="0" marL="0" rtl="0">
              <a:lnSpc>
                <a:spcPct val="114000"/>
              </a:lnSpc>
              <a:spcBef>
                <a:spcPts val="300"/>
              </a:spcBef>
              <a:spcAft>
                <a:spcPts val="0"/>
              </a:spcAft>
              <a:buNone/>
            </a:pPr>
            <a:r>
              <a:rPr lang="en" sz="1400">
                <a:solidFill>
                  <a:srgbClr val="00FFFF"/>
                </a:solidFill>
              </a:rPr>
              <a:t>Randomly altering image brightness (lighter or darker)</a:t>
            </a:r>
            <a:endParaRPr sz="1400">
              <a:solidFill>
                <a:srgbClr val="00FFFF"/>
              </a:solidFill>
            </a:endParaRPr>
          </a:p>
          <a:p>
            <a:pPr indent="0" lvl="0" marL="0">
              <a:spcBef>
                <a:spcPts val="0"/>
              </a:spcBef>
              <a:spcAft>
                <a:spcPts val="1600"/>
              </a:spcAft>
              <a:buNone/>
            </a:pPr>
            <a:r>
              <a:t/>
            </a:r>
            <a:endParaRPr sz="14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383175" y="393325"/>
            <a:ext cx="8377651" cy="3819525"/>
          </a:xfrm>
          <a:prstGeom prst="rect">
            <a:avLst/>
          </a:prstGeom>
          <a:noFill/>
          <a:ln>
            <a:noFill/>
          </a:ln>
        </p:spPr>
      </p:pic>
      <p:sp>
        <p:nvSpPr>
          <p:cNvPr id="90" name="Shape 90"/>
          <p:cNvSpPr txBox="1"/>
          <p:nvPr/>
        </p:nvSpPr>
        <p:spPr>
          <a:xfrm>
            <a:off x="5682700" y="4266500"/>
            <a:ext cx="3120300" cy="227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FFFFFF"/>
                </a:solidFill>
              </a:rPr>
              <a:t>Source: https://arxiv.org/pdf/1604.07316v1.pdf</a:t>
            </a:r>
            <a:endParaRPr sz="11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Training Outcome</a:t>
            </a:r>
            <a:endParaRPr/>
          </a:p>
        </p:txBody>
      </p:sp>
      <p:pic>
        <p:nvPicPr>
          <p:cNvPr id="96" name="Shape 96"/>
          <p:cNvPicPr preferRelativeResize="0"/>
          <p:nvPr/>
        </p:nvPicPr>
        <p:blipFill>
          <a:blip r:embed="rId3">
            <a:alphaModFix/>
          </a:blip>
          <a:stretch>
            <a:fillRect/>
          </a:stretch>
        </p:blipFill>
        <p:spPr>
          <a:xfrm>
            <a:off x="467525" y="1536425"/>
            <a:ext cx="7010400" cy="1657350"/>
          </a:xfrm>
          <a:prstGeom prst="rect">
            <a:avLst/>
          </a:prstGeom>
          <a:noFill/>
          <a:ln>
            <a:noFill/>
          </a:ln>
        </p:spPr>
      </p:pic>
      <p:sp>
        <p:nvSpPr>
          <p:cNvPr id="97" name="Shape 97"/>
          <p:cNvSpPr txBox="1"/>
          <p:nvPr/>
        </p:nvSpPr>
        <p:spPr>
          <a:xfrm>
            <a:off x="4429950" y="3245400"/>
            <a:ext cx="3120300" cy="227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FFFFFF"/>
                </a:solidFill>
              </a:rPr>
              <a:t>Source: https://arxiv.org/pdf/1604.07316v1.pdf</a:t>
            </a:r>
            <a:endParaRPr sz="11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Autonomous Mode</a:t>
            </a:r>
            <a:endParaRPr/>
          </a:p>
        </p:txBody>
      </p:sp>
      <p:sp>
        <p:nvSpPr>
          <p:cNvPr id="103" name="Shape 103"/>
          <p:cNvSpPr txBox="1"/>
          <p:nvPr>
            <p:ph idx="1" type="body"/>
          </p:nvPr>
        </p:nvSpPr>
        <p:spPr>
          <a:xfrm>
            <a:off x="311700" y="1111125"/>
            <a:ext cx="8520600" cy="3416400"/>
          </a:xfrm>
          <a:prstGeom prst="rect">
            <a:avLst/>
          </a:prstGeom>
        </p:spPr>
        <p:txBody>
          <a:bodyPr anchorCtr="0" anchor="t" bIns="91425" lIns="91425" spcFirstLastPara="1" rIns="91425" wrap="square" tIns="91425">
            <a:noAutofit/>
          </a:bodyPr>
          <a:lstStyle/>
          <a:p>
            <a:pPr indent="-317500" lvl="0" marL="457200">
              <a:lnSpc>
                <a:spcPct val="150000"/>
              </a:lnSpc>
              <a:spcBef>
                <a:spcPts val="0"/>
              </a:spcBef>
              <a:spcAft>
                <a:spcPts val="0"/>
              </a:spcAft>
              <a:buClr>
                <a:srgbClr val="FFFFFF"/>
              </a:buClr>
              <a:buSzPts val="1400"/>
              <a:buChar char="●"/>
            </a:pPr>
            <a:r>
              <a:rPr lang="en" sz="1400">
                <a:solidFill>
                  <a:srgbClr val="FFFFFF"/>
                </a:solidFill>
              </a:rPr>
              <a:t>Data is collected from the three cameras in a CSV log</a:t>
            </a:r>
            <a:endParaRPr sz="1400">
              <a:solidFill>
                <a:srgbClr val="FFFFFF"/>
              </a:solidFill>
            </a:endParaRPr>
          </a:p>
          <a:p>
            <a:pPr indent="-317500" lvl="0" marL="457200">
              <a:lnSpc>
                <a:spcPct val="150000"/>
              </a:lnSpc>
              <a:spcBef>
                <a:spcPts val="0"/>
              </a:spcBef>
              <a:spcAft>
                <a:spcPts val="0"/>
              </a:spcAft>
              <a:buClr>
                <a:srgbClr val="FFFFFF"/>
              </a:buClr>
              <a:buSzPts val="1400"/>
              <a:buChar char="●"/>
            </a:pPr>
            <a:r>
              <a:rPr lang="en" sz="1400">
                <a:solidFill>
                  <a:srgbClr val="FFFFFF"/>
                </a:solidFill>
              </a:rPr>
              <a:t>This data is used to train the model </a:t>
            </a:r>
            <a:endParaRPr sz="1400">
              <a:solidFill>
                <a:srgbClr val="FFFFFF"/>
              </a:solidFill>
            </a:endParaRPr>
          </a:p>
          <a:p>
            <a:pPr indent="-317500" lvl="0" marL="457200">
              <a:lnSpc>
                <a:spcPct val="150000"/>
              </a:lnSpc>
              <a:spcBef>
                <a:spcPts val="0"/>
              </a:spcBef>
              <a:spcAft>
                <a:spcPts val="0"/>
              </a:spcAft>
              <a:buClr>
                <a:srgbClr val="FFFFFF"/>
              </a:buClr>
              <a:buSzPts val="1400"/>
              <a:buChar char="●"/>
            </a:pPr>
            <a:r>
              <a:rPr lang="en" sz="1400">
                <a:solidFill>
                  <a:srgbClr val="FFFFFF"/>
                </a:solidFill>
              </a:rPr>
              <a:t>The model runs for 10 epochs </a:t>
            </a:r>
            <a:endParaRPr sz="1400">
              <a:solidFill>
                <a:srgbClr val="FFFFFF"/>
              </a:solidFill>
            </a:endParaRPr>
          </a:p>
          <a:p>
            <a:pPr indent="0" lvl="0" marL="0">
              <a:lnSpc>
                <a:spcPct val="150000"/>
              </a:lnSpc>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