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7" r:id="rId6"/>
    <p:sldId id="266" r:id="rId7"/>
    <p:sldId id="268" r:id="rId8"/>
    <p:sldId id="269" r:id="rId9"/>
    <p:sldId id="264" r:id="rId10"/>
    <p:sldId id="270" r:id="rId11"/>
    <p:sldId id="280" r:id="rId12"/>
    <p:sldId id="271" r:id="rId13"/>
    <p:sldId id="274" r:id="rId14"/>
    <p:sldId id="275" r:id="rId15"/>
    <p:sldId id="273" r:id="rId16"/>
    <p:sldId id="276" r:id="rId17"/>
    <p:sldId id="277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C9C91-C481-4347-9C82-F639A2159BD0}" type="datetimeFigureOut">
              <a:rPr lang="en-US" smtClean="0"/>
              <a:pPr/>
              <a:t>3/31/14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8306-365B-467B-BBCE-1BB027668E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connectors</a:t>
            </a:r>
            <a:r>
              <a:rPr lang="en-US" baseline="0" dirty="0" smtClean="0"/>
              <a:t> are highly recommended. Using the MySQL connectors allow using MySQL dump to get the data instead of a query. This is significantly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8306-365B-467B-BBCE-1BB027668E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Sqoop</a:t>
            </a:r>
            <a:r>
              <a:rPr lang="en-US" baseline="0" dirty="0" smtClean="0"/>
              <a:t> changed quite a bit between versions. So make sure the stuff you are reading through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matches the version you are using. To make things more fun, Cloudera </a:t>
            </a:r>
            <a:r>
              <a:rPr lang="en-US" baseline="0" dirty="0" err="1" smtClean="0"/>
              <a:t>backports</a:t>
            </a:r>
            <a:r>
              <a:rPr lang="en-US" baseline="0" dirty="0" smtClean="0"/>
              <a:t> patches so CDH 4.5 arrives with </a:t>
            </a:r>
            <a:r>
              <a:rPr lang="en-US" baseline="0" dirty="0" err="1" smtClean="0"/>
              <a:t>Sqoop</a:t>
            </a:r>
            <a:r>
              <a:rPr lang="en-US" baseline="0" dirty="0" smtClean="0"/>
              <a:t> 1.4.3 that has few 1.4.4.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8306-365B-467B-BBCE-1BB027668E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175"/>
            <a:ext cx="7620000" cy="1165226"/>
          </a:xfrm>
        </p:spPr>
        <p:txBody>
          <a:bodyPr anchor="ctr" anchorCtr="0">
            <a:normAutofit/>
          </a:bodyPr>
          <a:lstStyle>
            <a:lvl1pPr>
              <a:lnSpc>
                <a:spcPts val="4400"/>
              </a:lnSpc>
              <a:defRPr sz="440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6400800" cy="82009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1D53-9C00-4AE9-B6C1-0DA51F1C2E9A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85E8-844F-47C5-8CFA-343A97004DFC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7C9-9A9E-42EE-BEDF-41CA9C6B60EC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3C0-5D09-4BF8-A409-B16E158A72E0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A3C7-4550-49F0-828D-2B0066B1A457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35EC-94CF-4A7B-8B05-046D1086E758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57C0-133C-4436-8D62-5B24B1683748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35F-870D-479F-8C39-DD68DF14BBA2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FFA-65F6-4713-92D8-20602086B7F2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761C-728E-4ECF-BC0E-C8D60A9C559A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305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6A73-2943-4634-8220-E1C72524DCDB}" type="datetime1">
              <a:rPr lang="en-US" smtClean="0"/>
              <a:pPr/>
              <a:t>3/31/14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1280415"/>
            <a:ext cx="237653" cy="911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B9AA155-1852-4C1D-993F-0726B07C6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Relational to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6400800" cy="820094"/>
          </a:xfrm>
        </p:spPr>
        <p:txBody>
          <a:bodyPr/>
          <a:lstStyle/>
          <a:p>
            <a:r>
              <a:rPr lang="en-US" dirty="0" smtClean="0"/>
              <a:t>Part 2: </a:t>
            </a:r>
            <a:r>
              <a:rPr lang="en-US" dirty="0" err="1" smtClean="0"/>
              <a:t>Sqoop</a:t>
            </a:r>
            <a:r>
              <a:rPr lang="en-US" dirty="0" smtClean="0"/>
              <a:t>, Hive and Oozie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508254" y="5791200"/>
            <a:ext cx="3682746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4"/>
                </a:solidFill>
              </a:rPr>
              <a:t>Gwen Shapira , Cloudera</a:t>
            </a:r>
            <a:br>
              <a:rPr lang="en-US" sz="2400" smtClean="0">
                <a:solidFill>
                  <a:schemeClr val="accent4"/>
                </a:solidFill>
              </a:rPr>
            </a:br>
            <a:r>
              <a:rPr lang="en-US" sz="2400" smtClean="0">
                <a:solidFill>
                  <a:schemeClr val="accent4"/>
                </a:solidFill>
              </a:rPr>
              <a:t>and </a:t>
            </a:r>
            <a:br>
              <a:rPr lang="en-US" sz="2400" smtClean="0">
                <a:solidFill>
                  <a:schemeClr val="accent4"/>
                </a:solidFill>
              </a:rPr>
            </a:br>
            <a:r>
              <a:rPr lang="en-US" sz="2400" smtClean="0">
                <a:solidFill>
                  <a:schemeClr val="accent4"/>
                </a:solidFill>
              </a:rPr>
              <a:t>Danil Zburivsky, Pythian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Import with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databases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tables in database "world"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</a:t>
            </a:r>
            <a:r>
              <a:rPr lang="en-US" dirty="0" err="1"/>
              <a:t>cities_coords</a:t>
            </a:r>
            <a:r>
              <a:rPr lang="en-US" dirty="0"/>
              <a:t>” table to </a:t>
            </a:r>
            <a:r>
              <a:rPr lang="en-US" dirty="0" smtClean="0"/>
              <a:t>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</a:t>
            </a:r>
            <a:r>
              <a:rPr lang="en-US" dirty="0" err="1"/>
              <a:t>cities_coords</a:t>
            </a:r>
            <a:r>
              <a:rPr lang="en-US" dirty="0"/>
              <a:t>” table to </a:t>
            </a:r>
            <a:r>
              <a:rPr lang="en-US" dirty="0" smtClean="0"/>
              <a:t>Hive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“cities” table to HDFS using Direct 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sqoop</a:t>
            </a:r>
            <a:r>
              <a:rPr lang="en-US" dirty="0" smtClean="0"/>
              <a:t> help” will give you list of commands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sqoop</a:t>
            </a:r>
            <a:r>
              <a:rPr lang="en-US" dirty="0" smtClean="0"/>
              <a:t> import” is used to get data from the DB to 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list-databases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 --username </a:t>
            </a:r>
            <a:r>
              <a:rPr lang="en-US" sz="2000" dirty="0" smtClean="0">
                <a:latin typeface="Courier New"/>
                <a:cs typeface="Courier New"/>
              </a:rPr>
              <a:t>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list-tables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</a:t>
            </a:r>
            <a:r>
              <a:rPr lang="en-US" sz="2000" dirty="0" smtClean="0">
                <a:latin typeface="Courier New"/>
                <a:cs typeface="Courier New"/>
              </a:rPr>
              <a:t>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import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</a:t>
            </a:r>
            <a:r>
              <a:rPr lang="en-US" sz="2000" dirty="0" err="1">
                <a:latin typeface="Courier New"/>
                <a:cs typeface="Courier New"/>
              </a:rPr>
              <a:t>cities_coords</a:t>
            </a:r>
            <a:r>
              <a:rPr lang="en-US" sz="2000" dirty="0">
                <a:latin typeface="Courier New"/>
                <a:cs typeface="Courier New"/>
              </a:rPr>
              <a:t> --warehouse-</a:t>
            </a:r>
            <a:r>
              <a:rPr lang="en-US" sz="2000" dirty="0" err="1">
                <a:latin typeface="Courier New"/>
                <a:cs typeface="Courier New"/>
              </a:rPr>
              <a:t>dir</a:t>
            </a:r>
            <a:r>
              <a:rPr lang="en-US" sz="2000" dirty="0">
                <a:latin typeface="Courier New"/>
                <a:cs typeface="Courier New"/>
              </a:rPr>
              <a:t> /data/</a:t>
            </a:r>
            <a:r>
              <a:rPr lang="en-US" sz="2000" dirty="0" smtClean="0">
                <a:latin typeface="Courier New"/>
                <a:cs typeface="Courier New"/>
              </a:rPr>
              <a:t>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/>
                <a:cs typeface="Courier New"/>
              </a:rPr>
              <a:t>sqoop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import 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</a:t>
            </a:r>
            <a:r>
              <a:rPr lang="en-US" sz="2000" dirty="0" err="1">
                <a:latin typeface="Courier New"/>
                <a:cs typeface="Courier New"/>
              </a:rPr>
              <a:t>cities_coords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--hive-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/>
                <a:cs typeface="Courier New"/>
              </a:rPr>
              <a:t>sqoop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import 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City --warehouse-</a:t>
            </a:r>
            <a:r>
              <a:rPr lang="en-US" sz="2000" dirty="0" err="1">
                <a:latin typeface="Courier New"/>
                <a:cs typeface="Courier New"/>
              </a:rPr>
              <a:t>dir</a:t>
            </a:r>
            <a:r>
              <a:rPr lang="en-US" sz="2000" dirty="0">
                <a:latin typeface="Courier New"/>
                <a:cs typeface="Courier New"/>
              </a:rPr>
              <a:t> /data/world2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--direct</a:t>
            </a:r>
            <a:endParaRPr lang="en-US" sz="20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About Hive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52600"/>
            <a:ext cx="22860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4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– Not 100%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Parallelism (duh)</a:t>
            </a:r>
          </a:p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Columnar + Compression </a:t>
            </a:r>
          </a:p>
          <a:p>
            <a:r>
              <a:rPr lang="en-US" dirty="0" smtClean="0"/>
              <a:t>Buckets (hash-partition)</a:t>
            </a:r>
          </a:p>
          <a:p>
            <a:r>
              <a:rPr lang="en-US" dirty="0" smtClean="0"/>
              <a:t>Explode</a:t>
            </a:r>
          </a:p>
          <a:p>
            <a:r>
              <a:rPr lang="en-US" dirty="0" smtClean="0"/>
              <a:t>Lateral-view</a:t>
            </a:r>
          </a:p>
          <a:p>
            <a:r>
              <a:rPr lang="en-US" dirty="0" smtClean="0"/>
              <a:t>Nested data types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Cube rollup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equi</a:t>
            </a:r>
            <a:r>
              <a:rPr lang="en-US" dirty="0" smtClean="0"/>
              <a:t>-joins</a:t>
            </a:r>
          </a:p>
          <a:p>
            <a:r>
              <a:rPr lang="en-US" dirty="0" smtClean="0"/>
              <a:t>Limited date-time support</a:t>
            </a:r>
          </a:p>
          <a:p>
            <a:r>
              <a:rPr lang="en-US" dirty="0" smtClean="0"/>
              <a:t>No updates/deletes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Metadata I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has a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Recommended: Put </a:t>
            </a:r>
            <a:r>
              <a:rPr lang="en-US" dirty="0" err="1" smtClean="0"/>
              <a:t>metastore</a:t>
            </a:r>
            <a:r>
              <a:rPr lang="en-US" dirty="0" smtClean="0"/>
              <a:t> in MySQL</a:t>
            </a:r>
          </a:p>
          <a:p>
            <a:r>
              <a:rPr lang="en-US" dirty="0" smtClean="0"/>
              <a:t>Translate files into tables</a:t>
            </a:r>
          </a:p>
          <a:p>
            <a:r>
              <a:rPr lang="en-US" dirty="0" smtClean="0"/>
              <a:t>Any file on HDFS can be a Hive table</a:t>
            </a:r>
          </a:p>
          <a:p>
            <a:r>
              <a:rPr lang="en-US" dirty="0"/>
              <a:t>External tables:</a:t>
            </a:r>
          </a:p>
          <a:p>
            <a:pPr lvl="1"/>
            <a:r>
              <a:rPr lang="en-US" dirty="0" err="1"/>
              <a:t>Datafile</a:t>
            </a:r>
            <a:r>
              <a:rPr lang="en-US" dirty="0"/>
              <a:t> itself is not managed by Hive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 Hive on how to read/write data for a certain file format</a:t>
            </a:r>
          </a:p>
          <a:p>
            <a:r>
              <a:rPr lang="en-US" dirty="0" smtClean="0"/>
              <a:t>JSON, CSV, XML, Avro, Parquet</a:t>
            </a:r>
          </a:p>
          <a:p>
            <a:r>
              <a:rPr lang="en-US" dirty="0" err="1" smtClean="0"/>
              <a:t>SerDes</a:t>
            </a:r>
            <a:r>
              <a:rPr lang="en-US" dirty="0" smtClean="0"/>
              <a:t> are JAR files. Use “ADD JAR” to load the JAR </a:t>
            </a:r>
            <a:r>
              <a:rPr lang="en-US" smtClean="0"/>
              <a:t>in Hive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Hive Practice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SerDe</a:t>
            </a:r>
            <a:r>
              <a:rPr lang="en-US" dirty="0"/>
              <a:t> jar to the </a:t>
            </a:r>
            <a:r>
              <a:rPr lang="en-US" dirty="0" err="1"/>
              <a:t>classpath</a:t>
            </a:r>
            <a:r>
              <a:rPr lang="en-US" dirty="0"/>
              <a:t> using "add jar". List jars to </a:t>
            </a:r>
            <a:r>
              <a:rPr lang="en-US" dirty="0" smtClean="0"/>
              <a:t>validate.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external table for accessing the earthquake data in HDFS using the JSON </a:t>
            </a:r>
            <a:r>
              <a:rPr lang="en-US" dirty="0" err="1" smtClean="0"/>
              <a:t>SerDE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Validate </a:t>
            </a:r>
            <a:r>
              <a:rPr lang="en-US" dirty="0"/>
              <a:t>the table by selecting the first two </a:t>
            </a:r>
            <a:r>
              <a:rPr lang="en-US" dirty="0" smtClean="0"/>
              <a:t>rows.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find the </a:t>
            </a:r>
            <a:r>
              <a:rPr lang="en-US" dirty="0" err="1"/>
              <a:t>avg</a:t>
            </a:r>
            <a:r>
              <a:rPr lang="en-US" dirty="0"/>
              <a:t> magnitude of earthquakes in our </a:t>
            </a:r>
            <a:r>
              <a:rPr lang="en-US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10 most populated cities from our </a:t>
            </a:r>
            <a:r>
              <a:rPr lang="en-US" dirty="0" err="1" smtClean="0"/>
              <a:t>cities_coords</a:t>
            </a:r>
            <a:r>
              <a:rPr lang="en-US" dirty="0" smtClean="0"/>
              <a:t> table in Hive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Find top 10 cities and their population which have largest earthquakes in our data set. Select only cities that have population of more than 100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Tips:</a:t>
            </a:r>
          </a:p>
          <a:p>
            <a:pPr marL="0" indent="0">
              <a:buNone/>
            </a:pPr>
            <a:r>
              <a:rPr lang="en-US" dirty="0"/>
              <a:t>a. Use </a:t>
            </a:r>
            <a:r>
              <a:rPr lang="en-US" dirty="0" err="1"/>
              <a:t>properties.place</a:t>
            </a:r>
            <a:r>
              <a:rPr lang="en-US" dirty="0"/>
              <a:t> field to find which city is closest to </a:t>
            </a:r>
            <a:r>
              <a:rPr lang="en-US" dirty="0" err="1"/>
              <a:t>eqrthquake</a:t>
            </a:r>
            <a:r>
              <a:rPr lang="en-US" dirty="0"/>
              <a:t> epicenter</a:t>
            </a:r>
          </a:p>
          <a:p>
            <a:pPr marL="0" indent="0">
              <a:buNone/>
            </a:pPr>
            <a:r>
              <a:rPr lang="en-US" dirty="0"/>
              <a:t>b. Use Hive </a:t>
            </a:r>
            <a:r>
              <a:rPr lang="en-US" dirty="0" err="1"/>
              <a:t>regexp_extract</a:t>
            </a:r>
            <a:r>
              <a:rPr lang="en-US" dirty="0"/>
              <a:t> to get city and state from string. Check Hive docs for examples -- https://</a:t>
            </a:r>
            <a:r>
              <a:rPr lang="en-US" dirty="0" err="1"/>
              <a:t>cwiki.apache.org</a:t>
            </a:r>
            <a:r>
              <a:rPr lang="en-US" dirty="0"/>
              <a:t>/confluence/display/Hive/</a:t>
            </a:r>
            <a:r>
              <a:rPr lang="en-US" dirty="0" err="1"/>
              <a:t>LanguageManual+UDF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Join </a:t>
            </a:r>
            <a:r>
              <a:rPr lang="en-US" dirty="0" err="1"/>
              <a:t>cities_coors</a:t>
            </a:r>
            <a:r>
              <a:rPr lang="en-US" dirty="0"/>
              <a:t> table to get population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we…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a file to HDFS</a:t>
            </a:r>
          </a:p>
          <a:p>
            <a:r>
              <a:rPr lang="en-US" dirty="0" smtClean="0"/>
              <a:t>Ran few MapReduce jobs</a:t>
            </a:r>
          </a:p>
          <a:p>
            <a:r>
              <a:rPr lang="en-US" dirty="0" smtClean="0"/>
              <a:t>Played around with Hue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Add jar ‘….’;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Create external table earthquakes (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type string,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properties STRUCT&lt;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mag:string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…..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ROW FORMAT SERDE ‘</a:t>
            </a:r>
            <a:r>
              <a:rPr lang="en-US" sz="2000" dirty="0" err="1" smtClean="0">
                <a:latin typeface="Courier New"/>
                <a:cs typeface="Courier New"/>
              </a:rPr>
              <a:t>com.cloudera.hive.serde.JSONSerDe</a:t>
            </a:r>
            <a:r>
              <a:rPr lang="en-US" sz="2000" dirty="0" smtClean="0">
                <a:latin typeface="Courier New"/>
                <a:cs typeface="Courier New"/>
              </a:rPr>
              <a:t>’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LOCATION ‘/</a:t>
            </a:r>
            <a:r>
              <a:rPr lang="en-US" sz="2000" dirty="0" err="1" smtClean="0">
                <a:latin typeface="Courier New"/>
                <a:cs typeface="Courier New"/>
              </a:rPr>
              <a:t>etl</a:t>
            </a:r>
            <a:r>
              <a:rPr lang="en-US" sz="2000" dirty="0" smtClean="0">
                <a:latin typeface="Courier New"/>
                <a:cs typeface="Courier New"/>
              </a:rPr>
              <a:t>/earthquakes/landing’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need to 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That</a:t>
            </a:r>
            <a:r>
              <a:rPr lang="fr-FR" dirty="0" smtClean="0">
                <a:cs typeface="Courier New"/>
              </a:rPr>
              <a:t>’</a:t>
            </a:r>
            <a:r>
              <a:rPr lang="en-US" dirty="0" smtClean="0">
                <a:cs typeface="Courier New"/>
              </a:rPr>
              <a:t>s the </a:t>
            </a:r>
            <a:r>
              <a:rPr lang="en-US" dirty="0" err="1" smtClean="0">
                <a:cs typeface="Courier New"/>
              </a:rPr>
              <a:t>hadoop</a:t>
            </a:r>
            <a:r>
              <a:rPr lang="en-US" dirty="0" smtClean="0">
                <a:cs typeface="Courier New"/>
              </a:rPr>
              <a:t> magic. Just query the JSON:</a:t>
            </a:r>
          </a:p>
          <a:p>
            <a:r>
              <a:rPr lang="en-US" dirty="0" smtClean="0">
                <a:latin typeface="Courier New"/>
                <a:cs typeface="Courier New"/>
              </a:rPr>
              <a:t>Select * from earthquakes</a:t>
            </a:r>
          </a:p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avg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properties.mag</a:t>
            </a:r>
            <a:r>
              <a:rPr lang="en-US" dirty="0" smtClean="0">
                <a:latin typeface="Courier New"/>
                <a:cs typeface="Courier New"/>
              </a:rPr>
              <a:t>) from earthquakes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* from earthquakes limit 2;</a:t>
            </a:r>
          </a:p>
          <a:p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properties.mag</a:t>
            </a:r>
            <a:r>
              <a:rPr lang="en-US" dirty="0"/>
              <a:t>) from earthquakes;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name, population from city order by population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1"/>
            <a:ext cx="7162800" cy="3657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About </a:t>
            </a:r>
            <a:r>
              <a:rPr lang="en-US" sz="4400" dirty="0" smtClean="0">
                <a:latin typeface="Arial Black"/>
                <a:cs typeface="Arial Black"/>
              </a:rPr>
              <a:t>Oozie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4445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orchestration</a:t>
            </a:r>
          </a:p>
          <a:p>
            <a:r>
              <a:rPr lang="en-US" dirty="0" smtClean="0"/>
              <a:t>Why not just use …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+  Hue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 to use Oozie:</a:t>
            </a:r>
          </a:p>
          <a:p>
            <a:pPr lvl="1"/>
            <a:r>
              <a:rPr lang="en-US" dirty="0" smtClean="0"/>
              <a:t>Use Hue to create workflows</a:t>
            </a:r>
          </a:p>
          <a:p>
            <a:pPr lvl="1"/>
            <a:r>
              <a:rPr lang="en-US" dirty="0" smtClean="0"/>
              <a:t>Drag and drop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Workflows are XMLs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&lt;workflow-app </a:t>
            </a:r>
            <a:r>
              <a:rPr lang="en-US" sz="2000" dirty="0" err="1">
                <a:latin typeface="Courier New"/>
                <a:cs typeface="Courier New"/>
              </a:rPr>
              <a:t>xmlns</a:t>
            </a:r>
            <a:r>
              <a:rPr lang="en-US" sz="2000" dirty="0">
                <a:latin typeface="Courier New"/>
                <a:cs typeface="Courier New"/>
              </a:rPr>
              <a:t>="uri:oozie:workflow:0.2" name="map-reduce-</a:t>
            </a:r>
            <a:r>
              <a:rPr lang="en-US" sz="2000" dirty="0" err="1">
                <a:latin typeface="Courier New"/>
                <a:cs typeface="Courier New"/>
              </a:rPr>
              <a:t>wf</a:t>
            </a:r>
            <a:r>
              <a:rPr lang="en-US" sz="20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&lt;start to="</a:t>
            </a:r>
            <a:r>
              <a:rPr lang="en-US" sz="2000" dirty="0" err="1">
                <a:latin typeface="Courier New"/>
                <a:cs typeface="Courier New"/>
              </a:rPr>
              <a:t>mr</a:t>
            </a:r>
            <a:r>
              <a:rPr lang="en-US" sz="2000" dirty="0">
                <a:latin typeface="Courier New"/>
                <a:cs typeface="Courier New"/>
              </a:rPr>
              <a:t>-node"/&gt;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&lt;action name="</a:t>
            </a:r>
            <a:r>
              <a:rPr lang="en-US" sz="2000" dirty="0" err="1">
                <a:latin typeface="Courier New"/>
                <a:cs typeface="Courier New"/>
              </a:rPr>
              <a:t>mr</a:t>
            </a:r>
            <a:r>
              <a:rPr lang="en-US" sz="2000" dirty="0">
                <a:latin typeface="Courier New"/>
                <a:cs typeface="Courier New"/>
              </a:rPr>
              <a:t>-node"&gt;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&lt;map-reduce&gt;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&lt;job-tracker&gt;${</a:t>
            </a:r>
            <a:r>
              <a:rPr lang="en-US" sz="2000" dirty="0" err="1">
                <a:latin typeface="Courier New"/>
                <a:cs typeface="Courier New"/>
              </a:rPr>
              <a:t>jobTracker</a:t>
            </a:r>
            <a:r>
              <a:rPr lang="en-US" sz="2000" dirty="0">
                <a:latin typeface="Courier New"/>
                <a:cs typeface="Courier New"/>
              </a:rPr>
              <a:t>}&lt;/job-tracker&gt;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&lt;name-node&gt;${</a:t>
            </a:r>
            <a:r>
              <a:rPr lang="en-US" sz="2000" dirty="0" err="1">
                <a:latin typeface="Courier New"/>
                <a:cs typeface="Courier New"/>
              </a:rPr>
              <a:t>nameNode</a:t>
            </a:r>
            <a:r>
              <a:rPr lang="en-US" sz="2000" dirty="0">
                <a:latin typeface="Courier New"/>
                <a:cs typeface="Courier New"/>
              </a:rPr>
              <a:t>}&lt;/name-node&gt;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&lt;configuration&gt;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&lt;/map-reduce&gt;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&lt;ok to="end"/&gt;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&lt;error to="fail"/&gt;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&lt;/action&gt;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&lt;kill name="fail"&gt;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&lt;message&gt;Map/Reduce failed, error message[${</a:t>
            </a:r>
            <a:r>
              <a:rPr lang="en-US" sz="2000" dirty="0" err="1">
                <a:latin typeface="Courier New"/>
                <a:cs typeface="Courier New"/>
              </a:rPr>
              <a:t>wf:errorMessage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wf:lastErrorNode</a:t>
            </a:r>
            <a:r>
              <a:rPr lang="en-US" sz="2000" dirty="0">
                <a:latin typeface="Courier New"/>
                <a:cs typeface="Courier New"/>
              </a:rPr>
              <a:t>())}]&lt;/message&gt;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&lt;/kill&gt;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&lt;end name="end"/&gt;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&lt;/workflow-app&gt;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a workflow needs must be in HDFS</a:t>
            </a:r>
          </a:p>
          <a:p>
            <a:r>
              <a:rPr lang="en-US" dirty="0" err="1" smtClean="0"/>
              <a:t>Job.properties</a:t>
            </a:r>
            <a:r>
              <a:rPr lang="en-US" dirty="0" smtClean="0"/>
              <a:t> configures everything Oozie client needs</a:t>
            </a:r>
          </a:p>
          <a:p>
            <a:r>
              <a:rPr lang="en-US" dirty="0" smtClean="0"/>
              <a:t>Watch job status / errors in Hue</a:t>
            </a:r>
          </a:p>
          <a:p>
            <a:r>
              <a:rPr lang="en-US" dirty="0" smtClean="0"/>
              <a:t>Oozie is best learned from example</a:t>
            </a:r>
          </a:p>
          <a:p>
            <a:pPr lvl="1"/>
            <a:r>
              <a:rPr lang="en-US" dirty="0" smtClean="0"/>
              <a:t>So feel free to “peek” and play with the provided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Oozie </a:t>
            </a:r>
            <a:r>
              <a:rPr lang="en-US" sz="4400" dirty="0" smtClean="0">
                <a:latin typeface="Arial Black"/>
                <a:cs typeface="Arial Black"/>
              </a:rPr>
              <a:t>Practice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0. Before we start: Drop the Hive table "City". We will be importing it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Oozie workflows can be executed from any node in the cluster. Therefore everything the workflow will need should be on HDFS.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/user/</a:t>
            </a:r>
            <a:r>
              <a:rPr lang="en-US" dirty="0" err="1"/>
              <a:t>cloudera</a:t>
            </a:r>
            <a:r>
              <a:rPr lang="en-US" dirty="0"/>
              <a:t>/workflow directory in HDFS and in it:</a:t>
            </a:r>
          </a:p>
          <a:p>
            <a:pPr marL="0" indent="0">
              <a:buNone/>
            </a:pPr>
            <a:r>
              <a:rPr lang="en-US" dirty="0" smtClean="0"/>
              <a:t>(see the list on the exercise text file)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create </a:t>
            </a:r>
            <a:r>
              <a:rPr lang="en-US" dirty="0" err="1"/>
              <a:t>job.properties</a:t>
            </a:r>
            <a:r>
              <a:rPr lang="en-US" dirty="0"/>
              <a:t> file - this file should include:</a:t>
            </a:r>
          </a:p>
          <a:p>
            <a:pPr marL="0" indent="0">
              <a:buNone/>
            </a:pPr>
            <a:r>
              <a:rPr lang="en-US" dirty="0"/>
              <a:t>(see the list on the exercise text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Create </a:t>
            </a:r>
            <a:r>
              <a:rPr lang="en-US" dirty="0" err="1"/>
              <a:t>workflow.xml</a:t>
            </a:r>
            <a:r>
              <a:rPr lang="en-US" dirty="0"/>
              <a:t> file with the following workflow actions: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Sqoop</a:t>
            </a:r>
            <a:r>
              <a:rPr lang="en-US" dirty="0"/>
              <a:t> action to create Hive cities table</a:t>
            </a:r>
          </a:p>
          <a:p>
            <a:pPr marL="0" indent="0">
              <a:buNone/>
            </a:pPr>
            <a:r>
              <a:rPr lang="en-US" dirty="0"/>
              <a:t>- Hive action to create external earthquakes table</a:t>
            </a:r>
          </a:p>
          <a:p>
            <a:pPr marL="0" indent="0">
              <a:buNone/>
            </a:pPr>
            <a:r>
              <a:rPr lang="en-US" dirty="0"/>
              <a:t>- Hive action to create "top 10 most populated" cities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Copy </a:t>
            </a:r>
            <a:r>
              <a:rPr lang="en-US" dirty="0" err="1"/>
              <a:t>workflow.xml</a:t>
            </a:r>
            <a:r>
              <a:rPr lang="en-US" dirty="0"/>
              <a:t> to the workflow directory in HDFS.</a:t>
            </a:r>
          </a:p>
          <a:p>
            <a:pPr marL="0" indent="0">
              <a:buNone/>
            </a:pPr>
            <a:r>
              <a:rPr lang="en-US" dirty="0"/>
              <a:t>And use </a:t>
            </a:r>
            <a:r>
              <a:rPr lang="en-US" dirty="0" err="1"/>
              <a:t>oozie</a:t>
            </a:r>
            <a:r>
              <a:rPr lang="en-US" dirty="0"/>
              <a:t> to execute the workflow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time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Sqoop</a:t>
            </a:r>
            <a:r>
              <a:rPr lang="en-US" dirty="0" smtClean="0"/>
              <a:t> to extract data from MySQL</a:t>
            </a:r>
          </a:p>
          <a:p>
            <a:r>
              <a:rPr lang="en-US" dirty="0" smtClean="0"/>
              <a:t>Create Hive table on JSON data</a:t>
            </a:r>
          </a:p>
          <a:p>
            <a:r>
              <a:rPr lang="en-US" dirty="0" smtClean="0"/>
              <a:t>Join the two data sets</a:t>
            </a:r>
          </a:p>
          <a:p>
            <a:r>
              <a:rPr lang="en-US" dirty="0" smtClean="0"/>
              <a:t>Run few aggregations</a:t>
            </a:r>
          </a:p>
          <a:p>
            <a:r>
              <a:rPr lang="en-US" dirty="0" smtClean="0"/>
              <a:t>Load data back to MySQL</a:t>
            </a:r>
          </a:p>
          <a:p>
            <a:r>
              <a:rPr lang="en-US" dirty="0" smtClean="0"/>
              <a:t>Sync everything through Oozie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6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smtClean="0">
                <a:latin typeface="Arial Black"/>
                <a:cs typeface="Arial Black"/>
              </a:rPr>
              <a:t>Parting Words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" t="-121" r="-150" b="29877"/>
          <a:stretch/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514600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wow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2819400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Much plans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4114800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So Hadoop!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4953000"/>
            <a:ext cx="298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Very practice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431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Important things about </a:t>
            </a:r>
            <a:r>
              <a:rPr lang="en-US" sz="4400" dirty="0" err="1" smtClean="0">
                <a:latin typeface="Arial Black"/>
                <a:cs typeface="Arial Black"/>
              </a:rPr>
              <a:t>Sqoop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gets metadata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starts mappers</a:t>
            </a:r>
          </a:p>
          <a:p>
            <a:r>
              <a:rPr lang="en-US" dirty="0"/>
              <a:t>E</a:t>
            </a:r>
            <a:r>
              <a:rPr lang="en-US" dirty="0" smtClean="0"/>
              <a:t>ach mapper runs a query</a:t>
            </a:r>
          </a:p>
          <a:p>
            <a:r>
              <a:rPr lang="en-US" dirty="0" smtClean="0"/>
              <a:t>writes the result to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d76fa176-1331-4af3-95cf-ae6a0068c306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" r="6895"/>
          <a:stretch>
            <a:fillRect/>
          </a:stretch>
        </p:blipFill>
        <p:spPr>
          <a:prstGeom prst="rect">
            <a:avLst/>
          </a:prstGeom>
          <a:ln>
            <a:solidFill>
              <a:srgbClr val="4F81BD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67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is customizable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custom query</a:t>
            </a:r>
          </a:p>
          <a:p>
            <a:r>
              <a:rPr lang="en-US" dirty="0" smtClean="0"/>
              <a:t>You can tune number of mappers (careful!)</a:t>
            </a:r>
          </a:p>
          <a:p>
            <a:r>
              <a:rPr lang="en-US" dirty="0" smtClean="0"/>
              <a:t>You can tune the data split</a:t>
            </a:r>
          </a:p>
          <a:p>
            <a:r>
              <a:rPr lang="en-US" dirty="0" smtClean="0"/>
              <a:t>You can use direct connectors for your DB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Sqoop2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</a:p>
          <a:p>
            <a:r>
              <a:rPr lang="en-US" dirty="0" smtClean="0"/>
              <a:t>Client app</a:t>
            </a:r>
          </a:p>
          <a:p>
            <a:r>
              <a:rPr lang="en-US" dirty="0" smtClean="0"/>
              <a:t>Plain text password</a:t>
            </a:r>
          </a:p>
          <a:p>
            <a:r>
              <a:rPr lang="en-US" dirty="0" smtClean="0"/>
              <a:t>Lots of connectors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Sqoop2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Beta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Can store jobs,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No connectors yet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1739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Lets </a:t>
            </a:r>
            <a:r>
              <a:rPr lang="en-US" sz="4400" dirty="0" err="1" smtClean="0">
                <a:latin typeface="Arial Black"/>
                <a:cs typeface="Arial Black"/>
              </a:rPr>
              <a:t>Sqoop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NN World 13">
      <a:dk1>
        <a:srgbClr val="000000"/>
      </a:dk1>
      <a:lt1>
        <a:srgbClr val="F8F8F8"/>
      </a:lt1>
      <a:dk2>
        <a:srgbClr val="003567"/>
      </a:dk2>
      <a:lt2>
        <a:srgbClr val="79BDE8"/>
      </a:lt2>
      <a:accent1>
        <a:srgbClr val="FCBA2F"/>
      </a:accent1>
      <a:accent2>
        <a:srgbClr val="E37F1C"/>
      </a:accent2>
      <a:accent3>
        <a:srgbClr val="999999"/>
      </a:accent3>
      <a:accent4>
        <a:srgbClr val="00932A"/>
      </a:accent4>
      <a:accent5>
        <a:srgbClr val="1A1A1A"/>
      </a:accent5>
      <a:accent6>
        <a:srgbClr val="961B25"/>
      </a:accent6>
      <a:hlink>
        <a:srgbClr val="5E6C87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10158</TotalTime>
  <Words>1209</Words>
  <Application>Microsoft Macintosh PowerPoint</Application>
  <PresentationFormat>On-screen Show (4:3)</PresentationFormat>
  <Paragraphs>206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From Relational to Hadoop</vt:lpstr>
      <vt:lpstr>Previously we…</vt:lpstr>
      <vt:lpstr>Now its time to</vt:lpstr>
      <vt:lpstr>PowerPoint Presentation</vt:lpstr>
      <vt:lpstr>PowerPoint Presentation</vt:lpstr>
      <vt:lpstr>Reminder:</vt:lpstr>
      <vt:lpstr>Sqoop is customizable</vt:lpstr>
      <vt:lpstr>Sqoop vs Sqoop2</vt:lpstr>
      <vt:lpstr>PowerPoint Presentation</vt:lpstr>
      <vt:lpstr>Step 2 – Import with Sqoop</vt:lpstr>
      <vt:lpstr>Tips</vt:lpstr>
      <vt:lpstr>No worries</vt:lpstr>
      <vt:lpstr>PowerPoint Presentation</vt:lpstr>
      <vt:lpstr>Hive – Not 100% SQL</vt:lpstr>
      <vt:lpstr>Never Metadata I didn’t like</vt:lpstr>
      <vt:lpstr>SerDe</vt:lpstr>
      <vt:lpstr>PowerPoint Presentation</vt:lpstr>
      <vt:lpstr>PowerPoint Presentation</vt:lpstr>
      <vt:lpstr>Extra Credit_x0010_!</vt:lpstr>
      <vt:lpstr>Create Table</vt:lpstr>
      <vt:lpstr>No need to load data</vt:lpstr>
      <vt:lpstr>PowerPoint Presentation</vt:lpstr>
      <vt:lpstr>PowerPoint Presentation</vt:lpstr>
      <vt:lpstr>Oozie</vt:lpstr>
      <vt:lpstr>Oozie +  Hue</vt:lpstr>
      <vt:lpstr>Oozie the Hard Way</vt:lpstr>
      <vt:lpstr>Important Notes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Gwen Shapira</cp:lastModifiedBy>
  <cp:revision>61</cp:revision>
  <dcterms:created xsi:type="dcterms:W3CDTF">2012-02-21T20:43:43Z</dcterms:created>
  <dcterms:modified xsi:type="dcterms:W3CDTF">2014-03-31T22:18:36Z</dcterms:modified>
</cp:coreProperties>
</file>