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5"/>
  </p:notesMasterIdLst>
  <p:sldIdLst>
    <p:sldId id="292" r:id="rId2"/>
    <p:sldId id="290" r:id="rId3"/>
    <p:sldId id="268" r:id="rId4"/>
    <p:sldId id="257" r:id="rId5"/>
    <p:sldId id="288" r:id="rId6"/>
    <p:sldId id="273" r:id="rId7"/>
    <p:sldId id="291" r:id="rId8"/>
    <p:sldId id="293" r:id="rId9"/>
    <p:sldId id="294" r:id="rId10"/>
    <p:sldId id="295" r:id="rId11"/>
    <p:sldId id="272" r:id="rId12"/>
    <p:sldId id="296" r:id="rId13"/>
    <p:sldId id="26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36" y="-8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CE22B-C5E0-4858-8915-506B2FB8CD40}" type="datetimeFigureOut">
              <a:rPr lang="zh-CN" altLang="en-US" smtClean="0"/>
              <a:t>2018/2/24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F87D-241C-4DBC-8E99-AFFDFD31B65A}" type="slidenum">
              <a:rPr lang="zh-CN" altLang="en-US" smtClean="0"/>
              <a:t>‹#›</a:t>
            </a:fld>
            <a:endParaRPr lang="zh-CN" altLang="en-US"/>
          </a:p>
        </p:txBody>
      </p:sp>
    </p:spTree>
    <p:extLst>
      <p:ext uri="{BB962C8B-B14F-4D97-AF65-F5344CB8AC3E}">
        <p14:creationId xmlns:p14="http://schemas.microsoft.com/office/powerpoint/2010/main" val="341722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等线" panose="020F0502020204030204"/>
                <a:ea typeface="+mn-ea"/>
                <a:cs typeface="+mn-cs"/>
              </a:rPr>
              <a:t>My First Template</a:t>
            </a:r>
          </a:p>
        </p:txBody>
      </p:sp>
    </p:spTree>
    <p:extLst>
      <p:ext uri="{BB962C8B-B14F-4D97-AF65-F5344CB8AC3E}">
        <p14:creationId xmlns:p14="http://schemas.microsoft.com/office/powerpoint/2010/main" val="46201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7B5E9DD-9B51-473B-8AF3-BF7A3287FC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EC7AF4D4-0412-44C4-9B83-840C7FC18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F4BF5FE2-A9BC-48FE-AA35-86F474972236}"/>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5" name="页脚占位符 4">
            <a:extLst>
              <a:ext uri="{FF2B5EF4-FFF2-40B4-BE49-F238E27FC236}">
                <a16:creationId xmlns="" xmlns:a16="http://schemas.microsoft.com/office/drawing/2014/main" id="{C47CEC29-AB9C-477D-A19F-766775F713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FE95EFD-C487-47E0-BD9B-E75C1EB63EC3}"/>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211388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7F37786-06F7-496A-84B3-46F22EF3BA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4048D600-4BD1-4B4A-A07E-92F257CCF2B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9817B8C-83E9-4B12-87B5-EE7326C64916}"/>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5" name="页脚占位符 4">
            <a:extLst>
              <a:ext uri="{FF2B5EF4-FFF2-40B4-BE49-F238E27FC236}">
                <a16:creationId xmlns="" xmlns:a16="http://schemas.microsoft.com/office/drawing/2014/main" id="{035C297A-4A31-4EBB-9073-6A7A921652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B21FC78-E9F3-4D15-820B-514343113AAA}"/>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90808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123825DA-AF2E-4A39-8871-E48C381DD78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F3ABFF5C-0164-4AB4-854D-47468AF80A1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9E7B53F-4E11-4310-90C8-6C2AC4E0B5E8}"/>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5" name="页脚占位符 4">
            <a:extLst>
              <a:ext uri="{FF2B5EF4-FFF2-40B4-BE49-F238E27FC236}">
                <a16:creationId xmlns="" xmlns:a16="http://schemas.microsoft.com/office/drawing/2014/main" id="{7AA34B13-CA31-4DEB-8C1C-5946CB4EE7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897E98B-1209-4479-BFC5-47DA6E247AAD}"/>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33044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38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309DCC-1A9A-47FE-941E-62DCC23E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B6F7BCB-40DF-422D-8D0C-DF545EAF7C2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890364D-9A97-4F2B-B5C2-0A0A6F3DA440}"/>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5" name="页脚占位符 4">
            <a:extLst>
              <a:ext uri="{FF2B5EF4-FFF2-40B4-BE49-F238E27FC236}">
                <a16:creationId xmlns="" xmlns:a16="http://schemas.microsoft.com/office/drawing/2014/main" id="{A636874A-FB00-4754-B159-BD3D5899FF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38FA840-5C23-4CAD-A329-61575B0B98F9}"/>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194686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83DF6E-ADC1-4210-B565-8DB710325CF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D8489432-C6A9-4C14-9034-2F4C0B68D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853845B8-5DC1-403A-93DF-5C835BEC0080}"/>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5" name="页脚占位符 4">
            <a:extLst>
              <a:ext uri="{FF2B5EF4-FFF2-40B4-BE49-F238E27FC236}">
                <a16:creationId xmlns="" xmlns:a16="http://schemas.microsoft.com/office/drawing/2014/main" id="{A528CCE7-5680-426D-8CFC-D149875F19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11B5B79-2939-41EE-8D7A-7F7AAB121083}"/>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213189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0B3C15-404F-47A1-AD69-8C1126C27A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AE26761-1CD0-4FB9-99A1-68EAC0AC3BF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E6E382C2-0946-4288-894E-044AC2414E6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7018CE0E-54EC-4224-B0ED-92839C637106}"/>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6" name="页脚占位符 5">
            <a:extLst>
              <a:ext uri="{FF2B5EF4-FFF2-40B4-BE49-F238E27FC236}">
                <a16:creationId xmlns="" xmlns:a16="http://schemas.microsoft.com/office/drawing/2014/main" id="{7B8CAE88-430D-4653-BEBF-CEA72695C4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8D65E00-3A9A-4735-8B6F-778D29BA2E65}"/>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347437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46B5035-8E11-4E09-9756-BF6F329B575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02BA726-0FE1-4B68-806D-C3FD69CB0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431EF0D-9423-4F23-B493-FD08E1AA286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357B0670-250C-463E-9621-B8B1CE4D71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E7CE7A94-0A70-4862-83EB-6A0F7BEA552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9EA4FBF3-8E97-48F4-B2D3-6F0003F02A56}"/>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8" name="页脚占位符 7">
            <a:extLst>
              <a:ext uri="{FF2B5EF4-FFF2-40B4-BE49-F238E27FC236}">
                <a16:creationId xmlns="" xmlns:a16="http://schemas.microsoft.com/office/drawing/2014/main" id="{6F568D8F-D602-41EF-BE26-2F5507C81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13493262-BE38-4503-A7D4-BA2CC86205C8}"/>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252117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370B024-B7DA-47BF-B111-ADE58D9936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5EE45001-5E35-4B2F-B754-DB35B279EE7E}"/>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4" name="页脚占位符 3">
            <a:extLst>
              <a:ext uri="{FF2B5EF4-FFF2-40B4-BE49-F238E27FC236}">
                <a16:creationId xmlns="" xmlns:a16="http://schemas.microsoft.com/office/drawing/2014/main" id="{E0EE2C07-81F5-435C-A294-9AD13698361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D60DD9D7-CE7F-40E6-92A5-46EB5DA8EA29}"/>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103033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5194F107-D490-42A5-9B1D-E5649ECEF577}"/>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3" name="页脚占位符 2">
            <a:extLst>
              <a:ext uri="{FF2B5EF4-FFF2-40B4-BE49-F238E27FC236}">
                <a16:creationId xmlns="" xmlns:a16="http://schemas.microsoft.com/office/drawing/2014/main" id="{EE7FA27B-9597-4CDD-9D7D-708E0D488F5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51B767B-59F8-437B-B2F5-C59050A04674}"/>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379713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B91C2A-7E7D-47FD-9153-8ADE4C0841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45797E90-BF2A-4457-9ED6-F0027CB0D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63A96BF2-B7A1-4F05-A5F4-8239BC089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C6C89FC-A8DA-404B-94A3-529077DA83FD}"/>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6" name="页脚占位符 5">
            <a:extLst>
              <a:ext uri="{FF2B5EF4-FFF2-40B4-BE49-F238E27FC236}">
                <a16:creationId xmlns="" xmlns:a16="http://schemas.microsoft.com/office/drawing/2014/main" id="{6CC2E2CE-5BC5-4821-962C-D75AB31ABD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4CEF750-418C-433A-9C52-B8A25D2EE8CC}"/>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131615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28212EE-7B78-41D6-8F4E-78E9AC4016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4AACD016-C4B0-44D1-AF5B-CA27A70B3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5378B4C7-526B-4EB9-88FC-25C61E834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4CED860-2B39-4CE5-8EBE-CDE14F569E9D}"/>
              </a:ext>
            </a:extLst>
          </p:cNvPr>
          <p:cNvSpPr>
            <a:spLocks noGrp="1"/>
          </p:cNvSpPr>
          <p:nvPr>
            <p:ph type="dt" sz="half" idx="10"/>
          </p:nvPr>
        </p:nvSpPr>
        <p:spPr/>
        <p:txBody>
          <a:bodyPr/>
          <a:lstStyle/>
          <a:p>
            <a:fld id="{0F209650-FB1F-4821-8842-42626D38F4E6}" type="datetimeFigureOut">
              <a:rPr lang="zh-CN" altLang="en-US" smtClean="0"/>
              <a:t>2018/2/24</a:t>
            </a:fld>
            <a:endParaRPr lang="zh-CN" altLang="en-US"/>
          </a:p>
        </p:txBody>
      </p:sp>
      <p:sp>
        <p:nvSpPr>
          <p:cNvPr id="6" name="页脚占位符 5">
            <a:extLst>
              <a:ext uri="{FF2B5EF4-FFF2-40B4-BE49-F238E27FC236}">
                <a16:creationId xmlns="" xmlns:a16="http://schemas.microsoft.com/office/drawing/2014/main" id="{6A9F20B4-8F7B-4FB6-827E-4FD799182E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9646FB7-1804-4838-A464-817E755C10D0}"/>
              </a:ext>
            </a:extLst>
          </p:cNvPr>
          <p:cNvSpPr>
            <a:spLocks noGrp="1"/>
          </p:cNvSpPr>
          <p:nvPr>
            <p:ph type="sldNum" sz="quarter" idx="12"/>
          </p:nvPr>
        </p:nvSpPr>
        <p:spPr/>
        <p:txBody>
          <a:body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410660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EC1F4DBD-0CA4-4B2F-A01D-54FB21D19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7886507-7903-44A1-8AE2-EF6846075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2234080-4E6C-486D-9EE5-0BDE8E0621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09650-FB1F-4821-8842-42626D38F4E6}" type="datetimeFigureOut">
              <a:rPr lang="zh-CN" altLang="en-US" smtClean="0"/>
              <a:t>2018/2/24</a:t>
            </a:fld>
            <a:endParaRPr lang="zh-CN" altLang="en-US"/>
          </a:p>
        </p:txBody>
      </p:sp>
      <p:sp>
        <p:nvSpPr>
          <p:cNvPr id="5" name="页脚占位符 4">
            <a:extLst>
              <a:ext uri="{FF2B5EF4-FFF2-40B4-BE49-F238E27FC236}">
                <a16:creationId xmlns="" xmlns:a16="http://schemas.microsoft.com/office/drawing/2014/main" id="{45FB36F3-387B-4295-B0B0-D90F3E3E1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AFCD8F4D-AE6C-4007-95FA-771C11510C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53F26-AE0E-4414-8ECA-2F5E88B416D4}" type="slidenum">
              <a:rPr lang="zh-CN" altLang="en-US" smtClean="0"/>
              <a:t>‹#›</a:t>
            </a:fld>
            <a:endParaRPr lang="zh-CN" altLang="en-US"/>
          </a:p>
        </p:txBody>
      </p:sp>
    </p:spTree>
    <p:extLst>
      <p:ext uri="{BB962C8B-B14F-4D97-AF65-F5344CB8AC3E}">
        <p14:creationId xmlns:p14="http://schemas.microsoft.com/office/powerpoint/2010/main" val="134957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a:extLst>
              <a:ext uri="{FF2B5EF4-FFF2-40B4-BE49-F238E27FC236}">
                <a16:creationId xmlns:a16="http://schemas.microsoft.com/office/drawing/2014/main" xmlns="" id="{ECADADF2-F2A5-4F50-94D7-05CDC9385286}"/>
              </a:ext>
            </a:extLst>
          </p:cNvPr>
          <p:cNvSpPr/>
          <p:nvPr/>
        </p:nvSpPr>
        <p:spPr>
          <a:xfrm flipH="1">
            <a:off x="-8" y="0"/>
            <a:ext cx="12192005" cy="685800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xmlns="" id="{6DB43951-408B-4B70-B9E4-69F875989C36}"/>
              </a:ext>
            </a:extLst>
          </p:cNvPr>
          <p:cNvSpPr/>
          <p:nvPr/>
        </p:nvSpPr>
        <p:spPr>
          <a:xfrm flipV="1">
            <a:off x="0" y="-4"/>
            <a:ext cx="12192000" cy="6858003"/>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xmlns="" id="{636FDC87-F76F-4590-85C0-0F1E8AFDD2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168" y="191883"/>
            <a:ext cx="3158104" cy="2437930"/>
          </a:xfrm>
          <a:prstGeom prst="rect">
            <a:avLst/>
          </a:prstGeom>
        </p:spPr>
      </p:pic>
      <p:sp>
        <p:nvSpPr>
          <p:cNvPr id="8" name="文本框 7">
            <a:extLst>
              <a:ext uri="{FF2B5EF4-FFF2-40B4-BE49-F238E27FC236}">
                <a16:creationId xmlns:a16="http://schemas.microsoft.com/office/drawing/2014/main" xmlns="" id="{8676AE70-D9D7-499F-9267-D8297213E5C5}"/>
              </a:ext>
            </a:extLst>
          </p:cNvPr>
          <p:cNvSpPr txBox="1"/>
          <p:nvPr/>
        </p:nvSpPr>
        <p:spPr>
          <a:xfrm>
            <a:off x="1394225" y="2460155"/>
            <a:ext cx="9403536" cy="830997"/>
          </a:xfrm>
          <a:prstGeom prst="rect">
            <a:avLst/>
          </a:prstGeom>
          <a:noFill/>
        </p:spPr>
        <p:txBody>
          <a:bodyPr wrap="none" rtlCol="0">
            <a:spAutoFit/>
          </a:bodyPr>
          <a:lstStyle/>
          <a:p>
            <a:r>
              <a:rPr lang="zh-CN" altLang="en-US" sz="4800" dirty="0">
                <a:solidFill>
                  <a:schemeClr val="bg1"/>
                </a:solidFill>
              </a:rPr>
              <a:t>基于</a:t>
            </a:r>
            <a:r>
              <a:rPr lang="en-US" altLang="zh-CN" sz="4800" dirty="0">
                <a:solidFill>
                  <a:schemeClr val="bg1"/>
                </a:solidFill>
              </a:rPr>
              <a:t>WEB</a:t>
            </a:r>
            <a:r>
              <a:rPr lang="zh-CN" altLang="en-US" sz="4800" dirty="0">
                <a:solidFill>
                  <a:schemeClr val="bg1"/>
                </a:solidFill>
              </a:rPr>
              <a:t>的网络硬盘的设计与实现</a:t>
            </a:r>
          </a:p>
        </p:txBody>
      </p:sp>
      <p:sp>
        <p:nvSpPr>
          <p:cNvPr id="10" name="文本框 9">
            <a:extLst>
              <a:ext uri="{FF2B5EF4-FFF2-40B4-BE49-F238E27FC236}">
                <a16:creationId xmlns:a16="http://schemas.microsoft.com/office/drawing/2014/main" xmlns="" id="{5505D332-7987-4C61-BBDB-84B43462BFAE}"/>
              </a:ext>
            </a:extLst>
          </p:cNvPr>
          <p:cNvSpPr txBox="1"/>
          <p:nvPr/>
        </p:nvSpPr>
        <p:spPr>
          <a:xfrm>
            <a:off x="9458422" y="5788642"/>
            <a:ext cx="2518638" cy="1015663"/>
          </a:xfrm>
          <a:prstGeom prst="rect">
            <a:avLst/>
          </a:prstGeom>
          <a:noFill/>
        </p:spPr>
        <p:txBody>
          <a:bodyPr wrap="none" rtlCol="0">
            <a:spAutoFit/>
          </a:bodyPr>
          <a:lstStyle/>
          <a:p>
            <a:r>
              <a:rPr lang="zh-CN" altLang="en-US" sz="2000" dirty="0"/>
              <a:t>姓       名：张达</a:t>
            </a:r>
            <a:endParaRPr lang="en-US" altLang="zh-CN" sz="2000" dirty="0"/>
          </a:p>
          <a:p>
            <a:r>
              <a:rPr lang="zh-CN" altLang="en-US" sz="2000" dirty="0"/>
              <a:t>专业班级：软件</a:t>
            </a:r>
            <a:r>
              <a:rPr lang="en-US" altLang="zh-CN" sz="2000" dirty="0"/>
              <a:t>1402</a:t>
            </a:r>
          </a:p>
          <a:p>
            <a:r>
              <a:rPr lang="zh-CN" altLang="en-US" sz="2000" dirty="0"/>
              <a:t>指导老师：李向前</a:t>
            </a:r>
          </a:p>
        </p:txBody>
      </p:sp>
      <p:sp>
        <p:nvSpPr>
          <p:cNvPr id="11" name="文本框 10">
            <a:extLst>
              <a:ext uri="{FF2B5EF4-FFF2-40B4-BE49-F238E27FC236}">
                <a16:creationId xmlns:a16="http://schemas.microsoft.com/office/drawing/2014/main" xmlns="" id="{FF303A0C-4844-4011-A991-3CE977559D9F}"/>
              </a:ext>
            </a:extLst>
          </p:cNvPr>
          <p:cNvSpPr txBox="1"/>
          <p:nvPr/>
        </p:nvSpPr>
        <p:spPr>
          <a:xfrm>
            <a:off x="9893221" y="4965507"/>
            <a:ext cx="1370888" cy="769441"/>
          </a:xfrm>
          <a:prstGeom prst="rect">
            <a:avLst/>
          </a:prstGeom>
          <a:noFill/>
        </p:spPr>
        <p:txBody>
          <a:bodyPr wrap="none" rtlCol="0">
            <a:spAutoFit/>
          </a:bodyPr>
          <a:lstStyle/>
          <a:p>
            <a:r>
              <a:rPr lang="en-US" altLang="zh-CN" sz="4400" dirty="0" smtClean="0">
                <a:solidFill>
                  <a:schemeClr val="bg2">
                    <a:lumMod val="25000"/>
                  </a:schemeClr>
                </a:solidFill>
              </a:rPr>
              <a:t>2018</a:t>
            </a:r>
            <a:endParaRPr lang="zh-CN" altLang="en-US" sz="4400" dirty="0">
              <a:solidFill>
                <a:schemeClr val="bg2">
                  <a:lumMod val="25000"/>
                </a:schemeClr>
              </a:solidFill>
            </a:endParaRPr>
          </a:p>
        </p:txBody>
      </p:sp>
    </p:spTree>
    <p:extLst>
      <p:ext uri="{BB962C8B-B14F-4D97-AF65-F5344CB8AC3E}">
        <p14:creationId xmlns:p14="http://schemas.microsoft.com/office/powerpoint/2010/main" val="1824748719"/>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extLst mod="1">
    <p:ext uri="{E180D4A7-C9FB-4DFB-919C-405C955672EB}">
      <p14:showEvtLst xmlns:p14="http://schemas.microsoft.com/office/powerpoint/2010/main">
        <p14:playEvt time="13" objId="1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12201525"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29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 xmlns:a16="http://schemas.microsoft.com/office/drawing/2014/main" id="{52CF2AAE-1BA9-484C-8814-1A0A0F35980D}"/>
              </a:ext>
            </a:extLst>
          </p:cNvPr>
          <p:cNvSpPr txBox="1"/>
          <p:nvPr/>
        </p:nvSpPr>
        <p:spPr>
          <a:xfrm>
            <a:off x="548640" y="467360"/>
            <a:ext cx="3215945" cy="584775"/>
          </a:xfrm>
          <a:prstGeom prst="rect">
            <a:avLst/>
          </a:prstGeom>
          <a:noFill/>
        </p:spPr>
        <p:txBody>
          <a:bodyPr wrap="none" rtlCol="0">
            <a:spAutoFit/>
          </a:bodyPr>
          <a:lstStyle/>
          <a:p>
            <a:r>
              <a:rPr lang="en-US" altLang="zh-CN" sz="3200" dirty="0" err="1" smtClean="0"/>
              <a:t>MongoDB</a:t>
            </a:r>
            <a:r>
              <a:rPr lang="zh-CN" altLang="zh-CN" sz="3200" dirty="0" smtClean="0"/>
              <a:t>数据库</a:t>
            </a:r>
            <a:endParaRPr lang="zh-CN" altLang="en-US" sz="3200" dirty="0"/>
          </a:p>
        </p:txBody>
      </p:sp>
      <p:pic>
        <p:nvPicPr>
          <p:cNvPr id="5124" name="Picture 4" descr="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20" y="1373690"/>
            <a:ext cx="2381250" cy="7334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20008" y="2757024"/>
            <a:ext cx="8537330" cy="2031325"/>
          </a:xfrm>
          <a:prstGeom prst="rect">
            <a:avLst/>
          </a:prstGeom>
          <a:noFill/>
        </p:spPr>
        <p:txBody>
          <a:bodyPr wrap="square" rtlCol="0">
            <a:spAutoFit/>
          </a:bodyPr>
          <a:lstStyle/>
          <a:p>
            <a:r>
              <a:rPr lang="en-US" altLang="zh-CN" dirty="0" smtClean="0"/>
              <a:t>        </a:t>
            </a:r>
            <a:r>
              <a:rPr lang="en-US" altLang="zh-CN" dirty="0" err="1" smtClean="0"/>
              <a:t>MongoDB</a:t>
            </a:r>
            <a:r>
              <a:rPr lang="zh-CN" altLang="en-US" dirty="0"/>
              <a:t>  是一个基于分布式文件存储的数据库。</a:t>
            </a:r>
            <a:r>
              <a:rPr lang="zh-CN" altLang="en-US" dirty="0" smtClean="0"/>
              <a:t>由</a:t>
            </a:r>
            <a:r>
              <a:rPr lang="en-US" altLang="zh-CN" dirty="0"/>
              <a:t>C++</a:t>
            </a:r>
            <a:r>
              <a:rPr lang="zh-CN" altLang="en-US" dirty="0" smtClean="0"/>
              <a:t>语言</a:t>
            </a:r>
            <a:r>
              <a:rPr lang="zh-CN" altLang="en-US" dirty="0"/>
              <a:t>编写。旨在为</a:t>
            </a:r>
            <a:r>
              <a:rPr lang="en-US" altLang="zh-CN" dirty="0"/>
              <a:t>WEB</a:t>
            </a:r>
            <a:r>
              <a:rPr lang="zh-CN" altLang="en-US" dirty="0"/>
              <a:t>应用提供可扩展的高性能数据存储解决方案</a:t>
            </a:r>
            <a:r>
              <a:rPr lang="zh-CN" altLang="en-US" dirty="0" smtClean="0"/>
              <a:t>。</a:t>
            </a:r>
            <a:endParaRPr lang="en-US" altLang="zh-CN" dirty="0" smtClean="0"/>
          </a:p>
          <a:p>
            <a:r>
              <a:rPr lang="en-US" altLang="zh-CN" dirty="0" smtClean="0"/>
              <a:t>        </a:t>
            </a:r>
            <a:r>
              <a:rPr lang="en-US" altLang="zh-CN" dirty="0" err="1" smtClean="0"/>
              <a:t>MongoDB</a:t>
            </a:r>
            <a:r>
              <a:rPr lang="zh-CN" altLang="en-US" dirty="0"/>
              <a:t>  是一个介于关系数据库和非关系数据库之间的产品，是非关系数据库当中功能最丰富，最像关系数据库的。他支持的数据结构非常松散，是类似</a:t>
            </a:r>
            <a:r>
              <a:rPr lang="en-US" altLang="zh-CN" dirty="0" err="1"/>
              <a:t>json</a:t>
            </a:r>
            <a:r>
              <a:rPr lang="zh-CN" altLang="en-US" dirty="0"/>
              <a:t>的</a:t>
            </a:r>
            <a:r>
              <a:rPr lang="en-US" altLang="zh-CN" dirty="0" err="1"/>
              <a:t>bson</a:t>
            </a:r>
            <a:r>
              <a:rPr lang="zh-CN" altLang="en-US" dirty="0"/>
              <a:t>格式，因此可以存储比较复杂的数据类型。</a:t>
            </a:r>
            <a:r>
              <a:rPr lang="en-US" altLang="zh-CN" dirty="0"/>
              <a:t>Mongo</a:t>
            </a:r>
            <a:r>
              <a:rPr lang="zh-CN" altLang="en-US" dirty="0"/>
              <a:t>最大的特点是他支持的查询语言非常强大，其语法有点类似于面向对象的查询语言，几乎可以实现类似关系数据库单表查询的绝大部分功能，而且还支持对数据建立索引</a:t>
            </a:r>
            <a:r>
              <a:rPr lang="zh-CN" altLang="en-US" dirty="0" smtClean="0"/>
              <a:t>。</a:t>
            </a:r>
            <a:endParaRPr lang="zh-CN" altLang="en-US" dirty="0"/>
          </a:p>
        </p:txBody>
      </p:sp>
      <p:sp>
        <p:nvSpPr>
          <p:cNvPr id="6" name="TextBox 5"/>
          <p:cNvSpPr txBox="1"/>
          <p:nvPr/>
        </p:nvSpPr>
        <p:spPr>
          <a:xfrm>
            <a:off x="1274884" y="2316556"/>
            <a:ext cx="1433147" cy="369332"/>
          </a:xfrm>
          <a:prstGeom prst="rect">
            <a:avLst/>
          </a:prstGeom>
          <a:noFill/>
        </p:spPr>
        <p:txBody>
          <a:bodyPr wrap="square" rtlCol="0">
            <a:spAutoFit/>
          </a:bodyPr>
          <a:lstStyle/>
          <a:p>
            <a:r>
              <a:rPr lang="zh-CN" altLang="en-US" dirty="0" smtClean="0"/>
              <a:t>简介</a:t>
            </a:r>
            <a:endParaRPr lang="zh-CN" altLang="en-US" dirty="0"/>
          </a:p>
        </p:txBody>
      </p:sp>
    </p:spTree>
    <p:extLst>
      <p:ext uri="{BB962C8B-B14F-4D97-AF65-F5344CB8AC3E}">
        <p14:creationId xmlns:p14="http://schemas.microsoft.com/office/powerpoint/2010/main" val="2140911139"/>
      </p:ext>
    </p:extLst>
  </p:cSld>
  <p:clrMapOvr>
    <a:masterClrMapping/>
  </p:clrMapOvr>
  <mc:AlternateContent xmlns:mc="http://schemas.openxmlformats.org/markup-compatibility/2006" xmlns:p14="http://schemas.microsoft.com/office/powerpoint/2010/main">
    <mc:Choice Requires="p14">
      <p:transition spd="slow" p14:dur="1250" advClick="0" advTm="0">
        <p:cover/>
      </p:transition>
    </mc:Choice>
    <mc:Fallback xmlns="">
      <p:transition spd="slow" advClick="0"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7">
            <a:extLst>
              <a:ext uri="{FF2B5EF4-FFF2-40B4-BE49-F238E27FC236}">
                <a16:creationId xmlns="" xmlns:a16="http://schemas.microsoft.com/office/drawing/2014/main" id="{52CF2AAE-1BA9-484C-8814-1A0A0F35980D}"/>
              </a:ext>
            </a:extLst>
          </p:cNvPr>
          <p:cNvSpPr txBox="1"/>
          <p:nvPr/>
        </p:nvSpPr>
        <p:spPr>
          <a:xfrm>
            <a:off x="548640" y="467360"/>
            <a:ext cx="3215945" cy="584775"/>
          </a:xfrm>
          <a:prstGeom prst="rect">
            <a:avLst/>
          </a:prstGeom>
          <a:noFill/>
        </p:spPr>
        <p:txBody>
          <a:bodyPr wrap="none" rtlCol="0">
            <a:spAutoFit/>
          </a:bodyPr>
          <a:lstStyle/>
          <a:p>
            <a:r>
              <a:rPr lang="en-US" altLang="zh-CN" sz="3200" dirty="0" err="1" smtClean="0"/>
              <a:t>MongoDB</a:t>
            </a:r>
            <a:r>
              <a:rPr lang="zh-CN" altLang="zh-CN" sz="3200" dirty="0" smtClean="0"/>
              <a:t>数据库</a:t>
            </a:r>
            <a:endParaRPr lang="zh-CN" altLang="en-US" sz="3200" dirty="0"/>
          </a:p>
        </p:txBody>
      </p:sp>
      <p:sp>
        <p:nvSpPr>
          <p:cNvPr id="3" name="TextBox 2"/>
          <p:cNvSpPr txBox="1"/>
          <p:nvPr/>
        </p:nvSpPr>
        <p:spPr>
          <a:xfrm>
            <a:off x="1274884" y="1384572"/>
            <a:ext cx="1433147" cy="369332"/>
          </a:xfrm>
          <a:prstGeom prst="rect">
            <a:avLst/>
          </a:prstGeom>
          <a:noFill/>
        </p:spPr>
        <p:txBody>
          <a:bodyPr wrap="square" rtlCol="0">
            <a:spAutoFit/>
          </a:bodyPr>
          <a:lstStyle/>
          <a:p>
            <a:r>
              <a:rPr lang="zh-CN" altLang="en-US" dirty="0"/>
              <a:t>特点</a:t>
            </a:r>
          </a:p>
        </p:txBody>
      </p:sp>
      <p:sp>
        <p:nvSpPr>
          <p:cNvPr id="4" name="TextBox 3"/>
          <p:cNvSpPr txBox="1"/>
          <p:nvPr/>
        </p:nvSpPr>
        <p:spPr>
          <a:xfrm>
            <a:off x="1837592" y="1872761"/>
            <a:ext cx="8695593" cy="3693319"/>
          </a:xfrm>
          <a:prstGeom prst="rect">
            <a:avLst/>
          </a:prstGeom>
          <a:noFill/>
        </p:spPr>
        <p:txBody>
          <a:bodyPr wrap="square" rtlCol="0">
            <a:spAutoFit/>
          </a:bodyPr>
          <a:lstStyle/>
          <a:p>
            <a:r>
              <a:rPr lang="zh-CN" altLang="en-US" dirty="0"/>
              <a:t>它的特点是高性能、易部署、易使用，存储数据非常方便。主要功能特性有：</a:t>
            </a:r>
          </a:p>
          <a:p>
            <a:r>
              <a:rPr lang="zh-CN" altLang="en-US" dirty="0"/>
              <a:t>*面向集合存储，易存储对象类型的数据。</a:t>
            </a:r>
            <a:r>
              <a:rPr lang="en-US" altLang="zh-CN" dirty="0" err="1"/>
              <a:t>mongodb</a:t>
            </a:r>
            <a:r>
              <a:rPr lang="zh-CN" altLang="en-US" dirty="0"/>
              <a:t>集群参考</a:t>
            </a:r>
          </a:p>
          <a:p>
            <a:r>
              <a:rPr lang="zh-CN" altLang="en-US" dirty="0"/>
              <a:t>*模式自由。</a:t>
            </a:r>
          </a:p>
          <a:p>
            <a:r>
              <a:rPr lang="zh-CN" altLang="en-US" dirty="0"/>
              <a:t>*支持动态查询。</a:t>
            </a:r>
          </a:p>
          <a:p>
            <a:r>
              <a:rPr lang="zh-CN" altLang="en-US" dirty="0"/>
              <a:t>*支持完全索引，包含内部对象。</a:t>
            </a:r>
          </a:p>
          <a:p>
            <a:r>
              <a:rPr lang="zh-CN" altLang="en-US" dirty="0"/>
              <a:t>*支持查询。</a:t>
            </a:r>
          </a:p>
          <a:p>
            <a:r>
              <a:rPr lang="zh-CN" altLang="en-US" dirty="0"/>
              <a:t>*支持复制和故障恢复。</a:t>
            </a:r>
          </a:p>
          <a:p>
            <a:r>
              <a:rPr lang="zh-CN" altLang="en-US" dirty="0"/>
              <a:t>*使用高效的二进制数据存储，包括大型对象（如视频等）。</a:t>
            </a:r>
          </a:p>
          <a:p>
            <a:r>
              <a:rPr lang="zh-CN" altLang="en-US" dirty="0"/>
              <a:t>*自动处理碎片，以支持云计算层次的扩展性。</a:t>
            </a:r>
          </a:p>
          <a:p>
            <a:r>
              <a:rPr lang="zh-CN" altLang="en-US" dirty="0"/>
              <a:t>*支持</a:t>
            </a:r>
            <a:r>
              <a:rPr lang="en-US" altLang="zh-CN" dirty="0"/>
              <a:t>RUBY</a:t>
            </a:r>
            <a:r>
              <a:rPr lang="zh-CN" altLang="en-US" dirty="0"/>
              <a:t>，</a:t>
            </a:r>
            <a:r>
              <a:rPr lang="en-US" altLang="zh-CN" dirty="0"/>
              <a:t>PYTHON</a:t>
            </a:r>
            <a:r>
              <a:rPr lang="zh-CN" altLang="en-US" dirty="0"/>
              <a:t>，</a:t>
            </a:r>
            <a:r>
              <a:rPr lang="en-US" altLang="zh-CN" dirty="0"/>
              <a:t>JAVA</a:t>
            </a:r>
            <a:r>
              <a:rPr lang="zh-CN" altLang="en-US" dirty="0"/>
              <a:t>，</a:t>
            </a:r>
            <a:r>
              <a:rPr lang="en-US" altLang="zh-CN" dirty="0"/>
              <a:t>C++</a:t>
            </a:r>
            <a:r>
              <a:rPr lang="zh-CN" altLang="en-US" dirty="0"/>
              <a:t>，</a:t>
            </a:r>
            <a:r>
              <a:rPr lang="en-US" altLang="zh-CN" dirty="0"/>
              <a:t>PHP</a:t>
            </a:r>
            <a:r>
              <a:rPr lang="zh-CN" altLang="en-US" dirty="0"/>
              <a:t>，</a:t>
            </a:r>
            <a:r>
              <a:rPr lang="en-US" altLang="zh-CN" dirty="0"/>
              <a:t>C#</a:t>
            </a:r>
            <a:r>
              <a:rPr lang="zh-CN" altLang="en-US" dirty="0"/>
              <a:t>等多种语言。</a:t>
            </a:r>
          </a:p>
          <a:p>
            <a:r>
              <a:rPr lang="zh-CN" altLang="en-US" dirty="0"/>
              <a:t>*文件存储格式为</a:t>
            </a:r>
            <a:r>
              <a:rPr lang="en-US" altLang="zh-CN" dirty="0"/>
              <a:t>BSON</a:t>
            </a:r>
            <a:r>
              <a:rPr lang="zh-CN" altLang="en-US" dirty="0"/>
              <a:t>（一种</a:t>
            </a:r>
            <a:r>
              <a:rPr lang="en-US" altLang="zh-CN" dirty="0"/>
              <a:t>JSON</a:t>
            </a:r>
            <a:r>
              <a:rPr lang="zh-CN" altLang="en-US" dirty="0"/>
              <a:t>的扩展）。</a:t>
            </a:r>
          </a:p>
          <a:p>
            <a:r>
              <a:rPr lang="zh-CN" altLang="en-US" dirty="0"/>
              <a:t>*可通过网络访问。</a:t>
            </a:r>
          </a:p>
          <a:p>
            <a:endParaRPr lang="zh-CN" altLang="en-US" dirty="0"/>
          </a:p>
        </p:txBody>
      </p:sp>
    </p:spTree>
    <p:extLst>
      <p:ext uri="{BB962C8B-B14F-4D97-AF65-F5344CB8AC3E}">
        <p14:creationId xmlns:p14="http://schemas.microsoft.com/office/powerpoint/2010/main" val="237901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a:extLst>
              <a:ext uri="{FF2B5EF4-FFF2-40B4-BE49-F238E27FC236}">
                <a16:creationId xmlns="" xmlns:a16="http://schemas.microsoft.com/office/drawing/2014/main" id="{ECADADF2-F2A5-4F50-94D7-05CDC9385286}"/>
              </a:ext>
            </a:extLst>
          </p:cNvPr>
          <p:cNvSpPr/>
          <p:nvPr/>
        </p:nvSpPr>
        <p:spPr>
          <a:xfrm flipH="1">
            <a:off x="-6" y="-2"/>
            <a:ext cx="12191999" cy="4783493"/>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 xmlns:a16="http://schemas.microsoft.com/office/drawing/2014/main" id="{6DB43951-408B-4B70-B9E4-69F875989C36}"/>
              </a:ext>
            </a:extLst>
          </p:cNvPr>
          <p:cNvSpPr/>
          <p:nvPr/>
        </p:nvSpPr>
        <p:spPr>
          <a:xfrm flipV="1">
            <a:off x="-6" y="-3"/>
            <a:ext cx="12192006" cy="4783491"/>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 xmlns:a16="http://schemas.microsoft.com/office/drawing/2014/main" id="{636FDC87-F76F-4590-85C0-0F1E8AFDD2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656" y="1043917"/>
            <a:ext cx="4423038" cy="3414409"/>
          </a:xfrm>
          <a:prstGeom prst="rect">
            <a:avLst/>
          </a:prstGeom>
        </p:spPr>
      </p:pic>
      <p:sp>
        <p:nvSpPr>
          <p:cNvPr id="8" name="文本框 7">
            <a:extLst>
              <a:ext uri="{FF2B5EF4-FFF2-40B4-BE49-F238E27FC236}">
                <a16:creationId xmlns="" xmlns:a16="http://schemas.microsoft.com/office/drawing/2014/main" id="{8676AE70-D9D7-499F-9267-D8297213E5C5}"/>
              </a:ext>
            </a:extLst>
          </p:cNvPr>
          <p:cNvSpPr txBox="1"/>
          <p:nvPr/>
        </p:nvSpPr>
        <p:spPr>
          <a:xfrm>
            <a:off x="5219781" y="1676710"/>
            <a:ext cx="5724644" cy="923330"/>
          </a:xfrm>
          <a:prstGeom prst="rect">
            <a:avLst/>
          </a:prstGeom>
          <a:noFill/>
        </p:spPr>
        <p:txBody>
          <a:bodyPr wrap="none" rtlCol="0">
            <a:spAutoFit/>
          </a:bodyPr>
          <a:lstStyle/>
          <a:p>
            <a:r>
              <a:rPr lang="zh-CN" altLang="en-US" sz="5400" dirty="0">
                <a:solidFill>
                  <a:schemeClr val="bg1"/>
                </a:solidFill>
              </a:rPr>
              <a:t>感谢您的观看指导</a:t>
            </a:r>
          </a:p>
        </p:txBody>
      </p:sp>
      <p:sp>
        <p:nvSpPr>
          <p:cNvPr id="10" name="文本框 9">
            <a:extLst>
              <a:ext uri="{FF2B5EF4-FFF2-40B4-BE49-F238E27FC236}">
                <a16:creationId xmlns="" xmlns:a16="http://schemas.microsoft.com/office/drawing/2014/main" id="{5505D332-7987-4C61-BBDB-84B43462BFAE}"/>
              </a:ext>
            </a:extLst>
          </p:cNvPr>
          <p:cNvSpPr txBox="1"/>
          <p:nvPr/>
        </p:nvSpPr>
        <p:spPr>
          <a:xfrm>
            <a:off x="10047384" y="5843506"/>
            <a:ext cx="1794081" cy="400110"/>
          </a:xfrm>
          <a:prstGeom prst="rect">
            <a:avLst/>
          </a:prstGeom>
          <a:noFill/>
        </p:spPr>
        <p:txBody>
          <a:bodyPr wrap="none" rtlCol="0">
            <a:spAutoFit/>
          </a:bodyPr>
          <a:lstStyle/>
          <a:p>
            <a:r>
              <a:rPr lang="zh-CN" altLang="en-US" sz="2000" dirty="0"/>
              <a:t>答辩人</a:t>
            </a:r>
            <a:r>
              <a:rPr lang="zh-CN" altLang="en-US" sz="2000" dirty="0" smtClean="0"/>
              <a:t>：张达</a:t>
            </a:r>
            <a:r>
              <a:rPr lang="en-US" altLang="zh-CN" sz="2000" dirty="0"/>
              <a:t> </a:t>
            </a:r>
            <a:endParaRPr lang="zh-CN" altLang="en-US" sz="2000" dirty="0"/>
          </a:p>
        </p:txBody>
      </p:sp>
      <p:sp>
        <p:nvSpPr>
          <p:cNvPr id="11" name="文本框 10">
            <a:extLst>
              <a:ext uri="{FF2B5EF4-FFF2-40B4-BE49-F238E27FC236}">
                <a16:creationId xmlns="" xmlns:a16="http://schemas.microsoft.com/office/drawing/2014/main" id="{FF303A0C-4844-4011-A991-3CE977559D9F}"/>
              </a:ext>
            </a:extLst>
          </p:cNvPr>
          <p:cNvSpPr txBox="1"/>
          <p:nvPr/>
        </p:nvSpPr>
        <p:spPr>
          <a:xfrm>
            <a:off x="10258981" y="5057989"/>
            <a:ext cx="1370888" cy="769441"/>
          </a:xfrm>
          <a:prstGeom prst="rect">
            <a:avLst/>
          </a:prstGeom>
          <a:noFill/>
        </p:spPr>
        <p:txBody>
          <a:bodyPr wrap="none" rtlCol="0">
            <a:spAutoFit/>
          </a:bodyPr>
          <a:lstStyle/>
          <a:p>
            <a:r>
              <a:rPr lang="en-US" altLang="zh-CN" sz="4400" dirty="0" smtClean="0">
                <a:solidFill>
                  <a:schemeClr val="bg2">
                    <a:lumMod val="25000"/>
                  </a:schemeClr>
                </a:solidFill>
              </a:rPr>
              <a:t>2018</a:t>
            </a:r>
            <a:endParaRPr lang="zh-CN" altLang="en-US" sz="4400" dirty="0">
              <a:solidFill>
                <a:schemeClr val="bg2">
                  <a:lumMod val="25000"/>
                </a:schemeClr>
              </a:solidFill>
            </a:endParaRPr>
          </a:p>
        </p:txBody>
      </p:sp>
    </p:spTree>
    <p:extLst>
      <p:ext uri="{BB962C8B-B14F-4D97-AF65-F5344CB8AC3E}">
        <p14:creationId xmlns:p14="http://schemas.microsoft.com/office/powerpoint/2010/main" val="1897024392"/>
      </p:ext>
    </p:extLst>
  </p:cSld>
  <p:clrMapOvr>
    <a:masterClrMapping/>
  </p:clrMapOvr>
  <mc:AlternateContent xmlns:mc="http://schemas.openxmlformats.org/markup-compatibility/2006" xmlns:p14="http://schemas.microsoft.com/office/powerpoint/2010/main">
    <mc:Choice Requires="p14">
      <p:transition spd="slow" p14:dur="1250" advClick="0" advTm="0">
        <p:cover/>
      </p:transition>
    </mc:Choice>
    <mc:Fallback xmlns="">
      <p:transition spd="slow" advClick="0" advTm="0">
        <p:cov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出自【趣你的PPT】(微信:qunideppt)：最优质的PPT资源库"/>
          <p:cNvSpPr/>
          <p:nvPr/>
        </p:nvSpPr>
        <p:spPr>
          <a:xfrm rot="10800000">
            <a:off x="9956749" y="6230"/>
            <a:ext cx="2235251" cy="6846388"/>
          </a:xfrm>
          <a:prstGeom prst="rtTriangle">
            <a:avLst/>
          </a:prstGeom>
          <a:solidFill>
            <a:schemeClr val="accent4">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p>
        </p:txBody>
      </p:sp>
      <p:sp>
        <p:nvSpPr>
          <p:cNvPr id="78" name="出自【趣你的PPT】(微信:qunideppt)：最优质的PPT资源库"/>
          <p:cNvSpPr txBox="1">
            <a:spLocks/>
          </p:cNvSpPr>
          <p:nvPr/>
        </p:nvSpPr>
        <p:spPr>
          <a:xfrm>
            <a:off x="1895438" y="657745"/>
            <a:ext cx="8488278" cy="5649598"/>
          </a:xfrm>
          <a:prstGeom prst="rect">
            <a:avLst/>
          </a:prstGeom>
        </p:spPr>
        <p:txBody>
          <a:bodyPr vert="horz" wrap="square" lIns="108561" tIns="54280" rIns="108561" bIns="5428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defRPr/>
            </a:pPr>
            <a:r>
              <a:rPr lang="zh-CN" altLang="en-US" sz="1600" dirty="0" smtClean="0"/>
              <a:t>    网</a:t>
            </a:r>
            <a:r>
              <a:rPr lang="zh-CN" altLang="en-US" sz="1600" dirty="0"/>
              <a:t>盘系统是为了合理利用网络资源、提供各用户之间的学习与交流，并搭建有效管理信息资源的网络平台。这次研究以开发一个信息共享平台为目标，设计一个网盘系统，本系统基于浏览器</a:t>
            </a:r>
            <a:r>
              <a:rPr lang="en-US" altLang="zh-CN" sz="1600" dirty="0"/>
              <a:t>/</a:t>
            </a:r>
            <a:r>
              <a:rPr lang="zh-CN" altLang="en-US" sz="1600" dirty="0"/>
              <a:t>服务器模式模式，在超文本预处理语言网页架站工具组合包集成开发环境下采用甲骨文关系型数据库管理系统和超文本预处理语言开发完成。本系统由用户管理模块、文件管理模块、好友管理模块、信息管理模块与管理员模块等构成，其中用户模块实现了用户注册、登陆、修改个人资料、上传、下载及管理文件等功能；好友管理模块实现了注册进该系统的用户可添加其他用户为好友，并且设置内部访问权限，让用户群拥有自己的内部空间，这样可以更好更便捷的分享文件及图片信息而不被非本用户群内的人员看到；信息管理模提供用户可对自己的好友发送消息和接收消息，对好友的信息发送及接收进行有效的管理；超级管理员拥有普通管理员一样的权限外，还拥有用户管理的权限（可添加用户，为用户分配权限，也可删除某个存在的用户或修改其信息，用户信息包括密码等）。该系统可以提供局域网内用户更快速、更便捷的分享图片、文件上传和下载，使他们在互联网络中不受时间和空间的限制，只要在这个系统中的用户都可以进行文件共享上传、下载文件操作，进入空间直接，界面更简单明了；本系统能促进用户之间的信息交流，实现用户自由访问，操作方便、简单，提高网络用户之间的信息交互效率。</a:t>
            </a:r>
            <a:endParaRPr lang="zh-CN" altLang="zh-CN" sz="1600" dirty="0"/>
          </a:p>
        </p:txBody>
      </p:sp>
      <p:sp>
        <p:nvSpPr>
          <p:cNvPr id="82" name="出自【趣你的PPT】(微信:qunideppt)：最优质的PPT资源库"/>
          <p:cNvSpPr/>
          <p:nvPr/>
        </p:nvSpPr>
        <p:spPr>
          <a:xfrm>
            <a:off x="0" y="11612"/>
            <a:ext cx="2235251" cy="6846388"/>
          </a:xfrm>
          <a:prstGeom prst="rtTriangle">
            <a:avLst/>
          </a:prstGeom>
          <a:solidFill>
            <a:schemeClr val="accent4">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p>
        </p:txBody>
      </p:sp>
      <p:sp>
        <p:nvSpPr>
          <p:cNvPr id="8" name="文本框 7">
            <a:extLst>
              <a:ext uri="{FF2B5EF4-FFF2-40B4-BE49-F238E27FC236}">
                <a16:creationId xmlns="" xmlns:a16="http://schemas.microsoft.com/office/drawing/2014/main" id="{645FC771-518B-42C3-BC71-3164ED7E9DBE}"/>
              </a:ext>
            </a:extLst>
          </p:cNvPr>
          <p:cNvSpPr txBox="1"/>
          <p:nvPr/>
        </p:nvSpPr>
        <p:spPr>
          <a:xfrm>
            <a:off x="5636875" y="72970"/>
            <a:ext cx="1005403" cy="584775"/>
          </a:xfrm>
          <a:prstGeom prst="rect">
            <a:avLst/>
          </a:prstGeom>
          <a:noFill/>
        </p:spPr>
        <p:txBody>
          <a:bodyPr wrap="none" rtlCol="0">
            <a:spAutoFit/>
          </a:bodyPr>
          <a:lstStyle/>
          <a:p>
            <a:r>
              <a:rPr lang="zh-CN" altLang="en-US" sz="3200" dirty="0"/>
              <a:t>摘要</a:t>
            </a:r>
            <a:endParaRPr lang="zh-CN" altLang="en-US" sz="1600" dirty="0">
              <a:solidFill>
                <a:schemeClr val="bg1"/>
              </a:solidFill>
              <a:latin typeface="微软雅黑" panose="020B0503020204020204" pitchFamily="34" charset="-122"/>
              <a:ea typeface="微软雅黑" panose="020B0503020204020204" pitchFamily="34" charset="-122"/>
              <a:cs typeface="Yuanti SC" charset="-122"/>
            </a:endParaRPr>
          </a:p>
        </p:txBody>
      </p:sp>
    </p:spTree>
    <p:extLst>
      <p:ext uri="{BB962C8B-B14F-4D97-AF65-F5344CB8AC3E}">
        <p14:creationId xmlns:p14="http://schemas.microsoft.com/office/powerpoint/2010/main" val="2003864209"/>
      </p:ext>
    </p:extLst>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randombar(horizontal)">
                                      <p:cBhvr>
                                        <p:cTn id="7" dur="500"/>
                                        <p:tgtEl>
                                          <p:spTgt spid="6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randombar(horizontal)">
                                      <p:cBhvr>
                                        <p:cTn id="11" dur="500"/>
                                        <p:tgtEl>
                                          <p:spTgt spid="7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randombar(horizontal)">
                                      <p:cBhvr>
                                        <p:cTn id="15" dur="500"/>
                                        <p:tgtEl>
                                          <p:spTgt spid="82"/>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8" grpId="0"/>
      <p:bldP spid="82"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349730" y="1184097"/>
            <a:ext cx="9492541" cy="4870806"/>
            <a:chOff x="1351280" y="1479502"/>
            <a:chExt cx="9492541" cy="4870806"/>
          </a:xfrm>
        </p:grpSpPr>
        <p:grpSp>
          <p:nvGrpSpPr>
            <p:cNvPr id="2" name="Group 127"/>
            <p:cNvGrpSpPr/>
            <p:nvPr/>
          </p:nvGrpSpPr>
          <p:grpSpPr>
            <a:xfrm>
              <a:off x="6257494" y="4192013"/>
              <a:ext cx="4582721" cy="2158295"/>
              <a:chOff x="4693120" y="3187189"/>
              <a:chExt cx="3437041" cy="1618721"/>
            </a:xfrm>
          </p:grpSpPr>
          <p:sp>
            <p:nvSpPr>
              <p:cNvPr id="111" name="Round Diagonal Corner Rectangle 110"/>
              <p:cNvSpPr/>
              <p:nvPr/>
            </p:nvSpPr>
            <p:spPr>
              <a:xfrm flipH="1" flipV="1">
                <a:off x="4693120" y="3230599"/>
                <a:ext cx="3437041" cy="1575311"/>
              </a:xfrm>
              <a:prstGeom prst="round2DiagRect">
                <a:avLst>
                  <a:gd name="adj1" fmla="val 9472"/>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sp>
            <p:nvSpPr>
              <p:cNvPr id="95" name="Round Diagonal Corner Rectangle 94"/>
              <p:cNvSpPr/>
              <p:nvPr/>
            </p:nvSpPr>
            <p:spPr>
              <a:xfrm flipH="1" flipV="1">
                <a:off x="4693120" y="3187189"/>
                <a:ext cx="3437041" cy="1575311"/>
              </a:xfrm>
              <a:prstGeom prst="round2DiagRect">
                <a:avLst>
                  <a:gd name="adj1" fmla="val 9472"/>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sp>
          <p:nvSpPr>
            <p:cNvPr id="96" name="Up Arrow 95"/>
            <p:cNvSpPr/>
            <p:nvPr/>
          </p:nvSpPr>
          <p:spPr>
            <a:xfrm rot="18900000" flipH="1" flipV="1">
              <a:off x="7013618" y="4754904"/>
              <a:ext cx="857229" cy="819141"/>
            </a:xfrm>
            <a:prstGeom prst="upArrow">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nvGrpSpPr>
            <p:cNvPr id="3" name="Group 126"/>
            <p:cNvGrpSpPr/>
            <p:nvPr/>
          </p:nvGrpSpPr>
          <p:grpSpPr>
            <a:xfrm>
              <a:off x="1351786" y="4192013"/>
              <a:ext cx="4582721" cy="2158295"/>
              <a:chOff x="1013839" y="3187189"/>
              <a:chExt cx="3437041" cy="1618721"/>
            </a:xfrm>
          </p:grpSpPr>
          <p:sp>
            <p:nvSpPr>
              <p:cNvPr id="112" name="Round Diagonal Corner Rectangle 111"/>
              <p:cNvSpPr/>
              <p:nvPr/>
            </p:nvSpPr>
            <p:spPr>
              <a:xfrm flipV="1">
                <a:off x="1013839" y="3230599"/>
                <a:ext cx="3437041" cy="1575311"/>
              </a:xfrm>
              <a:prstGeom prst="round2DiagRect">
                <a:avLst>
                  <a:gd name="adj1" fmla="val 9472"/>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sp>
            <p:nvSpPr>
              <p:cNvPr id="98" name="Round Diagonal Corner Rectangle 97"/>
              <p:cNvSpPr/>
              <p:nvPr/>
            </p:nvSpPr>
            <p:spPr>
              <a:xfrm flipV="1">
                <a:off x="1013839" y="3187189"/>
                <a:ext cx="3437041" cy="1575311"/>
              </a:xfrm>
              <a:prstGeom prst="round2DiagRect">
                <a:avLst>
                  <a:gd name="adj1" fmla="val 9472"/>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sp>
          <p:nvSpPr>
            <p:cNvPr id="99" name="Up Arrow 98"/>
            <p:cNvSpPr/>
            <p:nvPr/>
          </p:nvSpPr>
          <p:spPr>
            <a:xfrm rot="2700000" flipV="1">
              <a:off x="4321154" y="4754904"/>
              <a:ext cx="857229" cy="819141"/>
            </a:xfrm>
            <a:prstGeom prst="upArrow">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nvGrpSpPr>
            <p:cNvPr id="4" name="Group 132"/>
            <p:cNvGrpSpPr/>
            <p:nvPr/>
          </p:nvGrpSpPr>
          <p:grpSpPr>
            <a:xfrm>
              <a:off x="6257493" y="1489662"/>
              <a:ext cx="4586328" cy="2153380"/>
              <a:chOff x="4693120" y="1160426"/>
              <a:chExt cx="3439746" cy="1615035"/>
            </a:xfrm>
          </p:grpSpPr>
          <p:sp>
            <p:nvSpPr>
              <p:cNvPr id="107" name="Round Diagonal Corner Rectangle 106"/>
              <p:cNvSpPr/>
              <p:nvPr/>
            </p:nvSpPr>
            <p:spPr>
              <a:xfrm flipH="1">
                <a:off x="4695825" y="1160426"/>
                <a:ext cx="3437041" cy="1575311"/>
              </a:xfrm>
              <a:prstGeom prst="round2DiagRect">
                <a:avLst>
                  <a:gd name="adj1" fmla="val 9472"/>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sp>
            <p:nvSpPr>
              <p:cNvPr id="90" name="Round Diagonal Corner Rectangle 89"/>
              <p:cNvSpPr/>
              <p:nvPr/>
            </p:nvSpPr>
            <p:spPr>
              <a:xfrm flipH="1">
                <a:off x="4693120" y="1200150"/>
                <a:ext cx="3437041" cy="1575311"/>
              </a:xfrm>
              <a:prstGeom prst="round2DiagRect">
                <a:avLst>
                  <a:gd name="adj1" fmla="val 9472"/>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sp>
          <p:nvSpPr>
            <p:cNvPr id="93" name="Up Arrow 92"/>
            <p:cNvSpPr/>
            <p:nvPr/>
          </p:nvSpPr>
          <p:spPr>
            <a:xfrm rot="2700000" flipH="1">
              <a:off x="7013618" y="2240688"/>
              <a:ext cx="857229" cy="819141"/>
            </a:xfrm>
            <a:prstGeom prst="upArrow">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nvGrpSpPr>
            <p:cNvPr id="5" name="Group 133"/>
            <p:cNvGrpSpPr/>
            <p:nvPr/>
          </p:nvGrpSpPr>
          <p:grpSpPr>
            <a:xfrm>
              <a:off x="1351280" y="1479502"/>
              <a:ext cx="4583227" cy="2163540"/>
              <a:chOff x="1013460" y="1152806"/>
              <a:chExt cx="3437420" cy="1622655"/>
            </a:xfrm>
          </p:grpSpPr>
          <p:sp>
            <p:nvSpPr>
              <p:cNvPr id="108" name="Round Diagonal Corner Rectangle 107"/>
              <p:cNvSpPr/>
              <p:nvPr/>
            </p:nvSpPr>
            <p:spPr>
              <a:xfrm>
                <a:off x="1013460" y="1152806"/>
                <a:ext cx="3437041" cy="1575311"/>
              </a:xfrm>
              <a:prstGeom prst="round2DiagRect">
                <a:avLst>
                  <a:gd name="adj1" fmla="val 9472"/>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sp>
            <p:nvSpPr>
              <p:cNvPr id="80" name="Round Diagonal Corner Rectangle 79"/>
              <p:cNvSpPr/>
              <p:nvPr/>
            </p:nvSpPr>
            <p:spPr>
              <a:xfrm>
                <a:off x="1013839" y="1200150"/>
                <a:ext cx="3437041" cy="1575311"/>
              </a:xfrm>
              <a:prstGeom prst="round2DiagRect">
                <a:avLst>
                  <a:gd name="adj1" fmla="val 9472"/>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sp>
          <p:nvSpPr>
            <p:cNvPr id="85" name="Up Arrow 84"/>
            <p:cNvSpPr/>
            <p:nvPr/>
          </p:nvSpPr>
          <p:spPr>
            <a:xfrm rot="18900000">
              <a:off x="4321154" y="2240688"/>
              <a:ext cx="857229" cy="819141"/>
            </a:xfrm>
            <a:prstGeom prst="upArrow">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sp>
          <p:nvSpPr>
            <p:cNvPr id="61" name="Oval 60"/>
            <p:cNvSpPr/>
            <p:nvPr/>
          </p:nvSpPr>
          <p:spPr>
            <a:xfrm>
              <a:off x="4538973" y="2402899"/>
              <a:ext cx="3055148" cy="3055148"/>
            </a:xfrm>
            <a:prstGeom prst="ellipse">
              <a:avLst/>
            </a:prstGeom>
            <a:solidFill>
              <a:schemeClr val="bg1"/>
            </a:solidFill>
            <a:ln>
              <a:no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sp>
          <p:nvSpPr>
            <p:cNvPr id="116" name="Freeform 45"/>
            <p:cNvSpPr>
              <a:spLocks noEditPoints="1"/>
            </p:cNvSpPr>
            <p:nvPr/>
          </p:nvSpPr>
          <p:spPr bwMode="auto">
            <a:xfrm>
              <a:off x="1579523" y="506384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sp>
          <p:nvSpPr>
            <p:cNvPr id="118" name="Freeform 45"/>
            <p:cNvSpPr>
              <a:spLocks noEditPoints="1"/>
            </p:cNvSpPr>
            <p:nvPr/>
          </p:nvSpPr>
          <p:spPr bwMode="auto">
            <a:xfrm>
              <a:off x="10236200" y="235904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nvGrpSpPr>
            <p:cNvPr id="6" name="Group 128"/>
            <p:cNvGrpSpPr/>
            <p:nvPr/>
          </p:nvGrpSpPr>
          <p:grpSpPr>
            <a:xfrm>
              <a:off x="4660140" y="2534939"/>
              <a:ext cx="1374659" cy="1374660"/>
              <a:chOff x="3495105" y="1952004"/>
              <a:chExt cx="1030994" cy="1030995"/>
            </a:xfrm>
          </p:grpSpPr>
          <p:sp>
            <p:nvSpPr>
              <p:cNvPr id="74" name="Pie 73"/>
              <p:cNvSpPr/>
              <p:nvPr/>
            </p:nvSpPr>
            <p:spPr>
              <a:xfrm>
                <a:off x="3495105" y="1952004"/>
                <a:ext cx="1030994" cy="1030995"/>
              </a:xfrm>
              <a:prstGeom prst="pieWedge">
                <a:avLst/>
              </a:prstGeom>
              <a:solidFill>
                <a:schemeClr val="bg2">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1" name="Freeform 57"/>
              <p:cNvSpPr>
                <a:spLocks noEditPoints="1"/>
              </p:cNvSpPr>
              <p:nvPr/>
            </p:nvSpPr>
            <p:spPr bwMode="auto">
              <a:xfrm>
                <a:off x="3892550" y="2405343"/>
                <a:ext cx="376464" cy="376468"/>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grpSp>
          <p:nvGrpSpPr>
            <p:cNvPr id="9" name="Group 129"/>
            <p:cNvGrpSpPr/>
            <p:nvPr/>
          </p:nvGrpSpPr>
          <p:grpSpPr>
            <a:xfrm>
              <a:off x="6098294" y="2534941"/>
              <a:ext cx="1374660" cy="1374659"/>
              <a:chOff x="4573720" y="1952006"/>
              <a:chExt cx="1030995" cy="1030994"/>
            </a:xfrm>
          </p:grpSpPr>
          <p:sp>
            <p:nvSpPr>
              <p:cNvPr id="75" name="Pie 74"/>
              <p:cNvSpPr/>
              <p:nvPr/>
            </p:nvSpPr>
            <p:spPr>
              <a:xfrm rot="5400000">
                <a:off x="4573721" y="1952005"/>
                <a:ext cx="1030994" cy="1030995"/>
              </a:xfrm>
              <a:prstGeom prst="pieWedge">
                <a:avLst/>
              </a:prstGeom>
              <a:solidFill>
                <a:schemeClr val="accent4">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2" name="Freeform 111"/>
              <p:cNvSpPr>
                <a:spLocks noEditPoints="1"/>
              </p:cNvSpPr>
              <p:nvPr/>
            </p:nvSpPr>
            <p:spPr bwMode="auto">
              <a:xfrm>
                <a:off x="4749334" y="2405230"/>
                <a:ext cx="499844" cy="344832"/>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grpSp>
          <p:nvGrpSpPr>
            <p:cNvPr id="10" name="Group 131"/>
            <p:cNvGrpSpPr/>
            <p:nvPr/>
          </p:nvGrpSpPr>
          <p:grpSpPr>
            <a:xfrm>
              <a:off x="4660141" y="3973093"/>
              <a:ext cx="1374660" cy="1374659"/>
              <a:chOff x="3495105" y="3030620"/>
              <a:chExt cx="1030995" cy="1030994"/>
            </a:xfrm>
          </p:grpSpPr>
          <p:sp>
            <p:nvSpPr>
              <p:cNvPr id="78" name="Pie 77"/>
              <p:cNvSpPr/>
              <p:nvPr/>
            </p:nvSpPr>
            <p:spPr>
              <a:xfrm rot="16200000">
                <a:off x="3495106" y="3030619"/>
                <a:ext cx="1030994" cy="1030995"/>
              </a:xfrm>
              <a:prstGeom prst="pieWedge">
                <a:avLst/>
              </a:prstGeom>
              <a:solidFill>
                <a:schemeClr val="accent4">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 name="Freeform 144"/>
              <p:cNvSpPr>
                <a:spLocks noEditPoints="1"/>
              </p:cNvSpPr>
              <p:nvPr/>
            </p:nvSpPr>
            <p:spPr bwMode="auto">
              <a:xfrm>
                <a:off x="3829773" y="3236949"/>
                <a:ext cx="404936" cy="351158"/>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grpSp>
          <p:nvGrpSpPr>
            <p:cNvPr id="11" name="Group 130"/>
            <p:cNvGrpSpPr/>
            <p:nvPr/>
          </p:nvGrpSpPr>
          <p:grpSpPr>
            <a:xfrm>
              <a:off x="6098297" y="3973093"/>
              <a:ext cx="1374660" cy="1374659"/>
              <a:chOff x="4573722" y="3030620"/>
              <a:chExt cx="1030995" cy="1030994"/>
            </a:xfrm>
          </p:grpSpPr>
          <p:sp>
            <p:nvSpPr>
              <p:cNvPr id="76" name="Pie 75"/>
              <p:cNvSpPr/>
              <p:nvPr/>
            </p:nvSpPr>
            <p:spPr>
              <a:xfrm rot="10800000">
                <a:off x="4573722" y="3030620"/>
                <a:ext cx="1030995" cy="1030994"/>
              </a:xfrm>
              <a:prstGeom prst="pieWedge">
                <a:avLst/>
              </a:prstGeom>
              <a:solidFill>
                <a:schemeClr val="bg2">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4" name="Freeform 145"/>
              <p:cNvSpPr>
                <a:spLocks/>
              </p:cNvSpPr>
              <p:nvPr/>
            </p:nvSpPr>
            <p:spPr bwMode="auto">
              <a:xfrm>
                <a:off x="4751387" y="3234257"/>
                <a:ext cx="436572" cy="376468"/>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grpSp>
      </p:grpSp>
      <p:sp>
        <p:nvSpPr>
          <p:cNvPr id="44" name="文本框 43"/>
          <p:cNvSpPr txBox="1"/>
          <p:nvPr/>
        </p:nvSpPr>
        <p:spPr>
          <a:xfrm>
            <a:off x="2374781" y="1626574"/>
            <a:ext cx="15882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smtClean="0">
                <a:ln>
                  <a:noFill/>
                </a:ln>
                <a:solidFill>
                  <a:schemeClr val="accent6"/>
                </a:solidFill>
                <a:effectLst/>
                <a:uLnTx/>
                <a:uFillTx/>
                <a:latin typeface="微软雅黑" panose="020B0503020204020204" pitchFamily="34" charset="-122"/>
                <a:ea typeface="微软雅黑" panose="020B0503020204020204" pitchFamily="34" charset="-122"/>
              </a:rPr>
              <a:t>开发工具</a:t>
            </a:r>
            <a:endParaRPr kumimoji="0" lang="zh-CN" altLang="en-US" sz="1800" b="1"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endParaRPr>
          </a:p>
        </p:txBody>
      </p:sp>
      <p:sp>
        <p:nvSpPr>
          <p:cNvPr id="45" name="Shape 358"/>
          <p:cNvSpPr txBox="1"/>
          <p:nvPr/>
        </p:nvSpPr>
        <p:spPr>
          <a:xfrm>
            <a:off x="2083777" y="2116874"/>
            <a:ext cx="2347546" cy="1048358"/>
          </a:xfrm>
          <a:prstGeom prst="rect">
            <a:avLst/>
          </a:prstGeom>
          <a:noFill/>
          <a:ln>
            <a:noFill/>
          </a:ln>
        </p:spPr>
        <p:txBody>
          <a:bodyPr lIns="0" tIns="0" rIns="0" bIns="0" anchor="t" anchorCtr="0">
            <a:noAutofit/>
          </a:bodyPr>
          <a:lstStyle/>
          <a:p>
            <a:pPr marL="0" marR="0" lvl="0" indent="0" defTabSz="914400" rtl="0" eaLnBrk="1" fontAlgn="auto" latinLnBrk="0" hangingPunct="1">
              <a:lnSpc>
                <a:spcPct val="120000"/>
              </a:lnSpc>
              <a:spcBef>
                <a:spcPts val="0"/>
              </a:spcBef>
              <a:spcAft>
                <a:spcPts val="600"/>
              </a:spcAft>
              <a:buClrTx/>
              <a:buSzPct val="25000"/>
              <a:buFontTx/>
              <a:buNone/>
              <a:tabLst/>
              <a:defRPr/>
            </a:pPr>
            <a:r>
              <a:rPr kumimoji="0" lang="en-US" sz="1600" b="0" i="0" u="none" strike="noStrike" kern="1200" cap="none" spc="0" normalizeH="0" baseline="0" noProof="0" dirty="0" smtClean="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rPr>
              <a:t>E</a:t>
            </a:r>
            <a:r>
              <a:rPr kumimoji="0" lang="en-US" altLang="zh-CN" sz="1600" b="0" i="0" u="none" strike="noStrike" kern="1200" cap="none" spc="0" normalizeH="0" baseline="0" noProof="0" dirty="0" smtClean="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rPr>
              <a:t>clipse  </a:t>
            </a:r>
            <a:r>
              <a:rPr kumimoji="0" lang="en-US" altLang="zh-CN" sz="1600" b="0" i="0" u="none" strike="noStrike" kern="1200" cap="none" spc="0" normalizeH="0" baseline="0" noProof="0" dirty="0" err="1" smtClean="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rPr>
              <a:t>javaEE</a:t>
            </a:r>
            <a:r>
              <a:rPr lang="zh-CN" altLang="en-US" sz="1600" dirty="0">
                <a:solidFill>
                  <a:schemeClr val="accent6"/>
                </a:solidFill>
                <a:latin typeface="微软雅黑" panose="020B0503020204020204" pitchFamily="34" charset="-122"/>
                <a:ea typeface="微软雅黑" panose="020B0503020204020204" pitchFamily="34" charset="-122"/>
                <a:cs typeface="Lato"/>
                <a:sym typeface="Lato"/>
              </a:rPr>
              <a:t> </a:t>
            </a:r>
            <a:r>
              <a:rPr lang="en-US" altLang="zh-CN" sz="1600" dirty="0" smtClean="0">
                <a:solidFill>
                  <a:schemeClr val="accent6"/>
                </a:solidFill>
                <a:latin typeface="微软雅黑" panose="020B0503020204020204" pitchFamily="34" charset="-122"/>
                <a:ea typeface="微软雅黑" panose="020B0503020204020204" pitchFamily="34" charset="-122"/>
                <a:cs typeface="Lato"/>
                <a:sym typeface="Lato"/>
              </a:rPr>
              <a:t>Neon</a:t>
            </a:r>
            <a:r>
              <a:rPr lang="en-US" altLang="zh-CN" sz="1600" dirty="0" smtClean="0">
                <a:solidFill>
                  <a:schemeClr val="accent6"/>
                </a:solidFill>
                <a:latin typeface="微软雅黑" panose="020B0503020204020204" pitchFamily="34" charset="-122"/>
                <a:ea typeface="微软雅黑" panose="020B0503020204020204" pitchFamily="34" charset="-122"/>
                <a:cs typeface="Lato"/>
                <a:sym typeface="Lato"/>
              </a:rPr>
              <a:t>+</a:t>
            </a:r>
          </a:p>
          <a:p>
            <a:pPr marL="0" marR="0" lvl="0" indent="0" defTabSz="914400" rtl="0" eaLnBrk="1" fontAlgn="auto" latinLnBrk="0" hangingPunct="1">
              <a:lnSpc>
                <a:spcPct val="120000"/>
              </a:lnSpc>
              <a:spcBef>
                <a:spcPts val="0"/>
              </a:spcBef>
              <a:spcAft>
                <a:spcPts val="600"/>
              </a:spcAft>
              <a:buClrTx/>
              <a:buSzPct val="25000"/>
              <a:buFontTx/>
              <a:buNone/>
              <a:tabLst/>
              <a:defRPr/>
            </a:pPr>
            <a:r>
              <a:rPr lang="en-US" altLang="zh-CN" sz="1600" dirty="0" smtClean="0">
                <a:solidFill>
                  <a:schemeClr val="accent6"/>
                </a:solidFill>
                <a:latin typeface="微软雅黑" panose="020B0503020204020204" pitchFamily="34" charset="-122"/>
                <a:ea typeface="微软雅黑" panose="020B0503020204020204" pitchFamily="34" charset="-122"/>
                <a:cs typeface="Lato"/>
                <a:sym typeface="Lato"/>
              </a:rPr>
              <a:t>WebStorm2017+</a:t>
            </a:r>
          </a:p>
          <a:p>
            <a:pPr marL="0" marR="0" lvl="0" indent="0" defTabSz="914400" rtl="0" eaLnBrk="1" fontAlgn="auto" latinLnBrk="0" hangingPunct="1">
              <a:lnSpc>
                <a:spcPct val="120000"/>
              </a:lnSpc>
              <a:spcBef>
                <a:spcPts val="0"/>
              </a:spcBef>
              <a:spcAft>
                <a:spcPts val="600"/>
              </a:spcAft>
              <a:buClrTx/>
              <a:buSzPct val="25000"/>
              <a:buFontTx/>
              <a:buNone/>
              <a:tabLst/>
              <a:defRPr/>
            </a:pPr>
            <a:r>
              <a:rPr lang="en-US" altLang="zh-CN" sz="1600" dirty="0" smtClean="0">
                <a:solidFill>
                  <a:schemeClr val="accent6"/>
                </a:solidFill>
                <a:latin typeface="微软雅黑" panose="020B0503020204020204" pitchFamily="34" charset="-122"/>
                <a:ea typeface="微软雅黑" panose="020B0503020204020204" pitchFamily="34" charset="-122"/>
                <a:cs typeface="Lato"/>
                <a:sym typeface="Lato"/>
              </a:rPr>
              <a:t>Tomcat+node.js</a:t>
            </a:r>
            <a:endParaRPr kumimoji="0" lang="en-US" sz="16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49" name="文本框 48"/>
          <p:cNvSpPr txBox="1"/>
          <p:nvPr/>
        </p:nvSpPr>
        <p:spPr>
          <a:xfrm>
            <a:off x="8155938" y="1833924"/>
            <a:ext cx="15679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noProof="0" dirty="0">
                <a:solidFill>
                  <a:schemeClr val="accent6"/>
                </a:solidFill>
                <a:latin typeface="微软雅黑" panose="020B0503020204020204" pitchFamily="34" charset="-122"/>
                <a:ea typeface="微软雅黑" panose="020B0503020204020204" pitchFamily="34" charset="-122"/>
              </a:rPr>
              <a:t>数据库</a:t>
            </a:r>
            <a:endParaRPr kumimoji="0" lang="zh-CN" altLang="en-US" sz="1800" b="1"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endParaRPr>
          </a:p>
        </p:txBody>
      </p:sp>
      <p:sp>
        <p:nvSpPr>
          <p:cNvPr id="50" name="Shape 358"/>
          <p:cNvSpPr txBox="1"/>
          <p:nvPr/>
        </p:nvSpPr>
        <p:spPr>
          <a:xfrm>
            <a:off x="8013488" y="2204102"/>
            <a:ext cx="1910050" cy="743437"/>
          </a:xfrm>
          <a:prstGeom prst="rect">
            <a:avLst/>
          </a:prstGeom>
          <a:noFill/>
          <a:ln>
            <a:noFill/>
          </a:ln>
        </p:spPr>
        <p:txBody>
          <a:bodyPr lIns="0" tIns="0" rIns="0" bIns="0" anchor="t" anchorCtr="0">
            <a:noAutofit/>
          </a:bodyPr>
          <a:lstStyle/>
          <a:p>
            <a:pPr marL="0" marR="0" lvl="0" indent="0" algn="ctr" defTabSz="914400" rtl="0" eaLnBrk="1" fontAlgn="auto" latinLnBrk="0" hangingPunct="1">
              <a:lnSpc>
                <a:spcPct val="120000"/>
              </a:lnSpc>
              <a:spcBef>
                <a:spcPts val="0"/>
              </a:spcBef>
              <a:spcAft>
                <a:spcPts val="600"/>
              </a:spcAft>
              <a:buClrTx/>
              <a:buSzPct val="25000"/>
              <a:buFontTx/>
              <a:buNone/>
              <a:tabLst/>
              <a:defRPr/>
            </a:pPr>
            <a:r>
              <a:rPr kumimoji="0" lang="en-US" altLang="zh-CN" sz="2400" b="0" i="0" u="none" strike="noStrike" kern="1200" cap="none" spc="0" normalizeH="0" baseline="0" noProof="0" dirty="0" err="1" smtClean="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rPr>
              <a:t>MongoDB</a:t>
            </a:r>
            <a:endParaRPr kumimoji="0" lang="en-US"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52" name="文本框 51"/>
          <p:cNvSpPr txBox="1"/>
          <p:nvPr/>
        </p:nvSpPr>
        <p:spPr>
          <a:xfrm>
            <a:off x="8155938" y="4154763"/>
            <a:ext cx="16678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smtClean="0">
                <a:ln>
                  <a:noFill/>
                </a:ln>
                <a:solidFill>
                  <a:schemeClr val="accent6"/>
                </a:solidFill>
                <a:effectLst/>
                <a:uLnTx/>
                <a:uFillTx/>
                <a:latin typeface="微软雅黑" panose="020B0503020204020204" pitchFamily="34" charset="-122"/>
                <a:ea typeface="微软雅黑" panose="020B0503020204020204" pitchFamily="34" charset="-122"/>
              </a:rPr>
              <a:t>开发平台</a:t>
            </a:r>
            <a:endParaRPr kumimoji="0" lang="zh-CN" altLang="en-US" sz="1800" b="1"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endParaRPr>
          </a:p>
        </p:txBody>
      </p:sp>
      <p:sp>
        <p:nvSpPr>
          <p:cNvPr id="53" name="Shape 358"/>
          <p:cNvSpPr txBox="1"/>
          <p:nvPr/>
        </p:nvSpPr>
        <p:spPr>
          <a:xfrm>
            <a:off x="7951942" y="4634007"/>
            <a:ext cx="2282708" cy="1160123"/>
          </a:xfrm>
          <a:prstGeom prst="rect">
            <a:avLst/>
          </a:prstGeom>
          <a:noFill/>
          <a:ln>
            <a:noFill/>
          </a:ln>
        </p:spPr>
        <p:txBody>
          <a:bodyPr lIns="0" tIns="0" rIns="0" bIns="0" anchor="t" anchorCtr="0">
            <a:noAutofit/>
          </a:bodyPr>
          <a:lstStyle/>
          <a:p>
            <a:pPr marL="0" marR="0" lvl="0" indent="0" algn="ctr" defTabSz="914400" rtl="0" eaLnBrk="1" fontAlgn="auto" latinLnBrk="0" hangingPunct="1">
              <a:lnSpc>
                <a:spcPct val="120000"/>
              </a:lnSpc>
              <a:spcBef>
                <a:spcPts val="0"/>
              </a:spcBef>
              <a:spcAft>
                <a:spcPts val="600"/>
              </a:spcAft>
              <a:buClrTx/>
              <a:buSzPct val="25000"/>
              <a:buFontTx/>
              <a:buNone/>
              <a:tabLst/>
              <a:defRPr/>
            </a:pPr>
            <a:r>
              <a:rPr kumimoji="0" lang="en-US" altLang="zh-CN" b="0" i="0" u="none" strike="noStrike" kern="1200" cap="none" spc="0" normalizeH="0" baseline="0" noProof="0" dirty="0" smtClean="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rPr>
              <a:t>ICOP</a:t>
            </a:r>
          </a:p>
          <a:p>
            <a:pPr marL="0" marR="0" lvl="0" indent="0" defTabSz="914400" rtl="0" eaLnBrk="1" fontAlgn="auto" latinLnBrk="0" hangingPunct="1">
              <a:lnSpc>
                <a:spcPct val="120000"/>
              </a:lnSpc>
              <a:spcBef>
                <a:spcPts val="0"/>
              </a:spcBef>
              <a:spcAft>
                <a:spcPts val="600"/>
              </a:spcAft>
              <a:buClrTx/>
              <a:buSzPct val="25000"/>
              <a:buFontTx/>
              <a:buNone/>
              <a:tabLst/>
              <a:defRPr/>
            </a:pPr>
            <a:r>
              <a:rPr kumimoji="0" lang="zh-CN" altLang="en-US" b="0" i="0" u="none" strike="noStrike" kern="1200" cap="none" spc="0" normalizeH="0" baseline="0" noProof="0" dirty="0" smtClean="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rPr>
              <a:t>（</a:t>
            </a:r>
            <a:r>
              <a:rPr lang="en-US" altLang="zh-CN" sz="1400" dirty="0" smtClean="0">
                <a:solidFill>
                  <a:schemeClr val="accent6"/>
                </a:solidFill>
                <a:latin typeface="微软雅黑" panose="020B0503020204020204" pitchFamily="34" charset="-122"/>
                <a:ea typeface="微软雅黑" panose="020B0503020204020204" pitchFamily="34" charset="-122"/>
                <a:cs typeface="Lato"/>
                <a:sym typeface="Lato"/>
              </a:rPr>
              <a:t>Intent Construction </a:t>
            </a:r>
          </a:p>
          <a:p>
            <a:pPr marL="0" marR="0" lvl="0" indent="0" defTabSz="914400" rtl="0" eaLnBrk="1" fontAlgn="auto" latinLnBrk="0" hangingPunct="1">
              <a:lnSpc>
                <a:spcPct val="120000"/>
              </a:lnSpc>
              <a:spcBef>
                <a:spcPts val="0"/>
              </a:spcBef>
              <a:spcAft>
                <a:spcPts val="600"/>
              </a:spcAft>
              <a:buClrTx/>
              <a:buSzPct val="25000"/>
              <a:buFontTx/>
              <a:buNone/>
              <a:tabLst/>
              <a:defRPr/>
            </a:pPr>
            <a:r>
              <a:rPr lang="en-US" altLang="zh-CN" sz="1400" dirty="0">
                <a:solidFill>
                  <a:schemeClr val="accent6"/>
                </a:solidFill>
                <a:latin typeface="微软雅黑" panose="020B0503020204020204" pitchFamily="34" charset="-122"/>
                <a:ea typeface="微软雅黑" panose="020B0503020204020204" pitchFamily="34" charset="-122"/>
                <a:cs typeface="Lato"/>
                <a:sym typeface="Lato"/>
              </a:rPr>
              <a:t> </a:t>
            </a:r>
            <a:r>
              <a:rPr lang="en-US" altLang="zh-CN" sz="1400" dirty="0" smtClean="0">
                <a:solidFill>
                  <a:schemeClr val="accent6"/>
                </a:solidFill>
                <a:latin typeface="微软雅黑" panose="020B0503020204020204" pitchFamily="34" charset="-122"/>
                <a:ea typeface="微软雅黑" panose="020B0503020204020204" pitchFamily="34" charset="-122"/>
                <a:cs typeface="Lato"/>
                <a:sym typeface="Lato"/>
              </a:rPr>
              <a:t>      Open Platform</a:t>
            </a:r>
            <a:r>
              <a:rPr kumimoji="0" lang="zh-CN" altLang="en-US" b="0" i="0" u="none" strike="noStrike" kern="1200" cap="none" spc="0" normalizeH="0" baseline="0" noProof="0" dirty="0" smtClean="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rPr>
              <a:t>）</a:t>
            </a:r>
            <a:endParaRPr kumimoji="0" lang="en-US"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55" name="文本框 54"/>
          <p:cNvSpPr txBox="1"/>
          <p:nvPr/>
        </p:nvSpPr>
        <p:spPr>
          <a:xfrm>
            <a:off x="2426381" y="4264676"/>
            <a:ext cx="158827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accent6"/>
                </a:solidFill>
                <a:latin typeface="微软雅黑" panose="020B0503020204020204" pitchFamily="34" charset="-122"/>
                <a:ea typeface="微软雅黑" panose="020B0503020204020204" pitchFamily="34" charset="-122"/>
              </a:rPr>
              <a:t>开发语言</a:t>
            </a:r>
            <a:endParaRPr kumimoji="0" lang="zh-CN" altLang="en-US" sz="1800" b="1"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endParaRPr>
          </a:p>
        </p:txBody>
      </p:sp>
      <p:sp>
        <p:nvSpPr>
          <p:cNvPr id="56" name="Shape 358"/>
          <p:cNvSpPr txBox="1"/>
          <p:nvPr/>
        </p:nvSpPr>
        <p:spPr>
          <a:xfrm>
            <a:off x="2263275" y="4908911"/>
            <a:ext cx="1910050" cy="552845"/>
          </a:xfrm>
          <a:prstGeom prst="rect">
            <a:avLst/>
          </a:prstGeom>
          <a:noFill/>
          <a:ln>
            <a:noFill/>
          </a:ln>
        </p:spPr>
        <p:txBody>
          <a:bodyPr lIns="0" tIns="0" rIns="0" bIns="0" anchor="t" anchorCtr="0">
            <a:noAutofit/>
          </a:bodyPr>
          <a:lstStyle/>
          <a:p>
            <a:pPr marL="0" marR="0" lvl="0" indent="0" algn="ctr" defTabSz="914400" rtl="0" eaLnBrk="1" fontAlgn="auto" latinLnBrk="0" hangingPunct="1">
              <a:lnSpc>
                <a:spcPct val="120000"/>
              </a:lnSpc>
              <a:spcBef>
                <a:spcPts val="0"/>
              </a:spcBef>
              <a:spcAft>
                <a:spcPts val="600"/>
              </a:spcAft>
              <a:buClrTx/>
              <a:buSzPct val="25000"/>
              <a:buFontTx/>
              <a:buNone/>
              <a:tabLst/>
              <a:defRPr/>
            </a:pPr>
            <a:r>
              <a:rPr kumimoji="0" lang="en-US" altLang="zh-CN" sz="2000" b="0" i="0" u="none" strike="noStrike" kern="1200" cap="none" spc="0" normalizeH="0" baseline="0" noProof="0" dirty="0" err="1" smtClean="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rPr>
              <a:t>Java+JavaScript</a:t>
            </a:r>
            <a:endParaRPr kumimoji="0" lang="en-US" sz="20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48" name="文本框 47">
            <a:extLst>
              <a:ext uri="{FF2B5EF4-FFF2-40B4-BE49-F238E27FC236}">
                <a16:creationId xmlns="" xmlns:a16="http://schemas.microsoft.com/office/drawing/2014/main" id="{4CE8CF6A-0703-4219-8FF0-98246212EDBD}"/>
              </a:ext>
            </a:extLst>
          </p:cNvPr>
          <p:cNvSpPr txBox="1"/>
          <p:nvPr/>
        </p:nvSpPr>
        <p:spPr>
          <a:xfrm>
            <a:off x="548640" y="467360"/>
            <a:ext cx="1826141" cy="584775"/>
          </a:xfrm>
          <a:prstGeom prst="rect">
            <a:avLst/>
          </a:prstGeom>
          <a:noFill/>
        </p:spPr>
        <p:txBody>
          <a:bodyPr wrap="none" rtlCol="0">
            <a:spAutoFit/>
          </a:bodyPr>
          <a:lstStyle/>
          <a:p>
            <a:r>
              <a:rPr lang="zh-CN" altLang="en-US" sz="3200" dirty="0" smtClean="0"/>
              <a:t>基本概述</a:t>
            </a:r>
            <a:endParaRPr lang="zh-CN" altLang="en-US" sz="3200" dirty="0"/>
          </a:p>
        </p:txBody>
      </p:sp>
      <p:sp>
        <p:nvSpPr>
          <p:cNvPr id="46" name="Freeform 45"/>
          <p:cNvSpPr>
            <a:spLocks noEditPoints="1"/>
          </p:cNvSpPr>
          <p:nvPr/>
        </p:nvSpPr>
        <p:spPr bwMode="auto">
          <a:xfrm>
            <a:off x="10234650" y="476232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sp>
        <p:nvSpPr>
          <p:cNvPr id="47" name="Freeform 45"/>
          <p:cNvSpPr>
            <a:spLocks noEditPoints="1"/>
          </p:cNvSpPr>
          <p:nvPr/>
        </p:nvSpPr>
        <p:spPr bwMode="auto">
          <a:xfrm>
            <a:off x="1577973" y="214277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6"/>
              </a:solidFill>
              <a:effectLst/>
              <a:uLnTx/>
              <a:uFillTx/>
              <a:latin typeface="Arial"/>
              <a:ea typeface="微软雅黑"/>
              <a:cs typeface="+mn-cs"/>
            </a:endParaRPr>
          </a:p>
        </p:txBody>
      </p:sp>
    </p:spTree>
    <p:extLst>
      <p:ext uri="{BB962C8B-B14F-4D97-AF65-F5344CB8AC3E}">
        <p14:creationId xmlns:p14="http://schemas.microsoft.com/office/powerpoint/2010/main" val="655393735"/>
      </p:ext>
    </p:extLst>
  </p:cSld>
  <p:clrMapOvr>
    <a:masterClrMapping/>
  </p:clrMapOvr>
  <mc:AlternateContent xmlns:mc="http://schemas.openxmlformats.org/markup-compatibility/2006" xmlns:p14="http://schemas.microsoft.com/office/powerpoint/2010/main">
    <mc:Choice Requires="p14">
      <p:transition spd="slow" p14:dur="1250" advClick="0" advTm="0">
        <p:cover/>
      </p:transition>
    </mc:Choice>
    <mc:Fallback xmlns="">
      <p:transition spd="slow" advClick="0"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down)">
                                      <p:cBhvr>
                                        <p:cTn id="11" dur="500"/>
                                        <p:tgtEl>
                                          <p:spTgt spid="4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500"/>
                                        <p:tgtEl>
                                          <p:spTgt spid="4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down)">
                                      <p:cBhvr>
                                        <p:cTn id="19" dur="500"/>
                                        <p:tgtEl>
                                          <p:spTgt spid="4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down)">
                                      <p:cBhvr>
                                        <p:cTn id="23" dur="500"/>
                                        <p:tgtEl>
                                          <p:spTgt spid="50"/>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down)">
                                      <p:cBhvr>
                                        <p:cTn id="27" dur="500"/>
                                        <p:tgtEl>
                                          <p:spTgt spid="52"/>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down)">
                                      <p:cBhvr>
                                        <p:cTn id="35" dur="500"/>
                                        <p:tgtEl>
                                          <p:spTgt spid="55"/>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down)">
                                      <p:cBhvr>
                                        <p:cTn id="39" dur="500"/>
                                        <p:tgtEl>
                                          <p:spTgt spid="56"/>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down)">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5" grpId="0"/>
      <p:bldP spid="56" grpId="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a:extLst>
              <a:ext uri="{FF2B5EF4-FFF2-40B4-BE49-F238E27FC236}">
                <a16:creationId xmlns="" xmlns:a16="http://schemas.microsoft.com/office/drawing/2014/main" id="{0F9307C5-D33F-4E96-B9BD-1BFC11DE2FDF}"/>
              </a:ext>
            </a:extLst>
          </p:cNvPr>
          <p:cNvSpPr/>
          <p:nvPr/>
        </p:nvSpPr>
        <p:spPr>
          <a:xfrm flipH="1">
            <a:off x="-2" y="-2"/>
            <a:ext cx="12191992" cy="6858002"/>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 xmlns:a16="http://schemas.microsoft.com/office/drawing/2014/main" id="{B9CB1CEC-DDAE-4E45-85F0-4781788641D0}"/>
              </a:ext>
            </a:extLst>
          </p:cNvPr>
          <p:cNvSpPr/>
          <p:nvPr/>
        </p:nvSpPr>
        <p:spPr>
          <a:xfrm flipV="1">
            <a:off x="-2" y="-4"/>
            <a:ext cx="12192001" cy="6858004"/>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7">
            <a:extLst>
              <a:ext uri="{FF2B5EF4-FFF2-40B4-BE49-F238E27FC236}">
                <a16:creationId xmlns="" xmlns:a16="http://schemas.microsoft.com/office/drawing/2014/main" id="{0045D294-6EFB-4459-9103-314C421343DA}"/>
              </a:ext>
            </a:extLst>
          </p:cNvPr>
          <p:cNvSpPr txBox="1"/>
          <p:nvPr/>
        </p:nvSpPr>
        <p:spPr>
          <a:xfrm>
            <a:off x="1450919" y="1192129"/>
            <a:ext cx="5049671" cy="618118"/>
          </a:xfrm>
          <a:prstGeom prst="rect">
            <a:avLst/>
          </a:prstGeom>
          <a:noFill/>
        </p:spPr>
        <p:txBody>
          <a:bodyPr wrap="square" rtlCol="0">
            <a:spAutoFit/>
          </a:bodyPr>
          <a:lstStyle/>
          <a:p>
            <a:pPr>
              <a:lnSpc>
                <a:spcPts val="4100"/>
              </a:lnSpc>
            </a:pPr>
            <a:r>
              <a:rPr lang="zh-CN" altLang="en-US" sz="4400" b="1" dirty="0">
                <a:solidFill>
                  <a:schemeClr val="bg1"/>
                </a:solidFill>
                <a:latin typeface="微软雅黑" panose="020B0503020204020204" pitchFamily="34" charset="-122"/>
                <a:ea typeface="微软雅黑" panose="020B0503020204020204" pitchFamily="34" charset="-122"/>
              </a:rPr>
              <a:t>目录</a:t>
            </a:r>
            <a:r>
              <a:rPr lang="en-US" altLang="zh-CN" sz="2000" b="1" dirty="0">
                <a:solidFill>
                  <a:schemeClr val="bg1"/>
                </a:solidFill>
                <a:latin typeface="微软雅黑" panose="020B0503020204020204" pitchFamily="34" charset="-122"/>
                <a:ea typeface="微软雅黑" panose="020B0503020204020204" pitchFamily="34" charset="-122"/>
              </a:rPr>
              <a:t>/CONTENTS</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7" name="TextBox 32">
            <a:extLst>
              <a:ext uri="{FF2B5EF4-FFF2-40B4-BE49-F238E27FC236}">
                <a16:creationId xmlns="" xmlns:a16="http://schemas.microsoft.com/office/drawing/2014/main" id="{1C4F2BE6-E626-4B21-B2DE-5235766B3C33}"/>
              </a:ext>
            </a:extLst>
          </p:cNvPr>
          <p:cNvSpPr txBox="1">
            <a:spLocks noChangeArrowheads="1"/>
          </p:cNvSpPr>
          <p:nvPr/>
        </p:nvSpPr>
        <p:spPr bwMode="auto">
          <a:xfrm>
            <a:off x="1934736" y="2690333"/>
            <a:ext cx="704039" cy="707886"/>
          </a:xfrm>
          <a:prstGeom prst="rect">
            <a:avLst/>
          </a:prstGeom>
          <a:solidFill>
            <a:schemeClr val="accent1">
              <a:lumMod val="50000"/>
            </a:schemeClr>
          </a:solidFill>
          <a:ln>
            <a:noFill/>
          </a:ln>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chemeClr val="bg1"/>
                </a:solidFill>
                <a:ea typeface="微软雅黑" panose="020B0503020204020204" pitchFamily="34" charset="-122"/>
              </a:rPr>
              <a:t>01</a:t>
            </a:r>
            <a:endParaRPr lang="zh-CN" altLang="en-US" sz="4000" b="1" dirty="0">
              <a:solidFill>
                <a:schemeClr val="bg1"/>
              </a:solidFill>
              <a:ea typeface="微软雅黑" panose="020B0503020204020204" pitchFamily="34" charset="-122"/>
            </a:endParaRPr>
          </a:p>
        </p:txBody>
      </p:sp>
      <p:sp>
        <p:nvSpPr>
          <p:cNvPr id="8" name="TextBox 32">
            <a:extLst>
              <a:ext uri="{FF2B5EF4-FFF2-40B4-BE49-F238E27FC236}">
                <a16:creationId xmlns="" xmlns:a16="http://schemas.microsoft.com/office/drawing/2014/main" id="{536A7D9E-81B6-414A-92A7-769B718F0EF8}"/>
              </a:ext>
            </a:extLst>
          </p:cNvPr>
          <p:cNvSpPr txBox="1">
            <a:spLocks noChangeArrowheads="1"/>
          </p:cNvSpPr>
          <p:nvPr/>
        </p:nvSpPr>
        <p:spPr bwMode="auto">
          <a:xfrm>
            <a:off x="1928594" y="3902041"/>
            <a:ext cx="704039" cy="707886"/>
          </a:xfrm>
          <a:prstGeom prst="rect">
            <a:avLst/>
          </a:prstGeom>
          <a:solidFill>
            <a:schemeClr val="accent1">
              <a:lumMod val="50000"/>
            </a:schemeClr>
          </a:solidFill>
          <a:ln>
            <a:noFill/>
          </a:ln>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chemeClr val="bg1"/>
                </a:solidFill>
                <a:ea typeface="微软雅黑" panose="020B0503020204020204" pitchFamily="34" charset="-122"/>
              </a:rPr>
              <a:t>03</a:t>
            </a:r>
            <a:endParaRPr lang="zh-CN" altLang="en-US" sz="4000" b="1" dirty="0">
              <a:solidFill>
                <a:schemeClr val="bg1"/>
              </a:solidFill>
              <a:ea typeface="微软雅黑" panose="020B0503020204020204" pitchFamily="34" charset="-122"/>
            </a:endParaRPr>
          </a:p>
        </p:txBody>
      </p:sp>
      <p:sp>
        <p:nvSpPr>
          <p:cNvPr id="9" name="TextBox 32">
            <a:extLst>
              <a:ext uri="{FF2B5EF4-FFF2-40B4-BE49-F238E27FC236}">
                <a16:creationId xmlns="" xmlns:a16="http://schemas.microsoft.com/office/drawing/2014/main" id="{0C190ECD-AE80-4D5A-9C1D-666A676708CD}"/>
              </a:ext>
            </a:extLst>
          </p:cNvPr>
          <p:cNvSpPr txBox="1">
            <a:spLocks noChangeArrowheads="1"/>
          </p:cNvSpPr>
          <p:nvPr/>
        </p:nvSpPr>
        <p:spPr bwMode="auto">
          <a:xfrm>
            <a:off x="6711343" y="2659556"/>
            <a:ext cx="704039" cy="707886"/>
          </a:xfrm>
          <a:prstGeom prst="rect">
            <a:avLst/>
          </a:prstGeom>
          <a:solidFill>
            <a:schemeClr val="bg2">
              <a:lumMod val="75000"/>
            </a:schemeClr>
          </a:solidFill>
          <a:ln>
            <a:noFill/>
          </a:ln>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chemeClr val="bg1"/>
                </a:solidFill>
                <a:ea typeface="微软雅黑" panose="020B0503020204020204" pitchFamily="34" charset="-122"/>
              </a:rPr>
              <a:t>02</a:t>
            </a:r>
            <a:endParaRPr lang="zh-CN" altLang="en-US" sz="4000" b="1" dirty="0">
              <a:solidFill>
                <a:schemeClr val="bg1"/>
              </a:solidFill>
              <a:ea typeface="微软雅黑" panose="020B0503020204020204" pitchFamily="34" charset="-122"/>
            </a:endParaRPr>
          </a:p>
        </p:txBody>
      </p:sp>
      <p:sp>
        <p:nvSpPr>
          <p:cNvPr id="10" name="TextBox 32">
            <a:extLst>
              <a:ext uri="{FF2B5EF4-FFF2-40B4-BE49-F238E27FC236}">
                <a16:creationId xmlns="" xmlns:a16="http://schemas.microsoft.com/office/drawing/2014/main" id="{C8039459-5D95-4B0F-93E8-DAEE29D642FC}"/>
              </a:ext>
            </a:extLst>
          </p:cNvPr>
          <p:cNvSpPr txBox="1">
            <a:spLocks noChangeArrowheads="1"/>
          </p:cNvSpPr>
          <p:nvPr/>
        </p:nvSpPr>
        <p:spPr bwMode="auto">
          <a:xfrm>
            <a:off x="6696422" y="3827699"/>
            <a:ext cx="704039" cy="707886"/>
          </a:xfrm>
          <a:prstGeom prst="rect">
            <a:avLst/>
          </a:prstGeom>
          <a:solidFill>
            <a:schemeClr val="bg2">
              <a:lumMod val="75000"/>
            </a:schemeClr>
          </a:solidFill>
          <a:ln>
            <a:noFill/>
          </a:ln>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chemeClr val="bg1"/>
                </a:solidFill>
                <a:ea typeface="微软雅黑" panose="020B0503020204020204" pitchFamily="34" charset="-122"/>
              </a:rPr>
              <a:t>04</a:t>
            </a:r>
            <a:endParaRPr lang="zh-CN" altLang="en-US" sz="4000" b="1" dirty="0">
              <a:solidFill>
                <a:schemeClr val="bg1"/>
              </a:solidFill>
              <a:ea typeface="微软雅黑" panose="020B0503020204020204" pitchFamily="34" charset="-122"/>
            </a:endParaRPr>
          </a:p>
        </p:txBody>
      </p:sp>
      <p:sp>
        <p:nvSpPr>
          <p:cNvPr id="11" name="文本框 10">
            <a:extLst>
              <a:ext uri="{FF2B5EF4-FFF2-40B4-BE49-F238E27FC236}">
                <a16:creationId xmlns="" xmlns:a16="http://schemas.microsoft.com/office/drawing/2014/main" id="{E9817EB6-37B5-4F2E-997D-D0CCA9C9B699}"/>
              </a:ext>
            </a:extLst>
          </p:cNvPr>
          <p:cNvSpPr txBox="1"/>
          <p:nvPr/>
        </p:nvSpPr>
        <p:spPr>
          <a:xfrm>
            <a:off x="2638776" y="2751888"/>
            <a:ext cx="3489158" cy="461665"/>
          </a:xfrm>
          <a:prstGeom prst="rect">
            <a:avLst/>
          </a:prstGeom>
          <a:noFill/>
        </p:spPr>
        <p:txBody>
          <a:bodyPr wrap="square" rtlCol="0">
            <a:spAutoFit/>
          </a:bodyPr>
          <a:lstStyle/>
          <a:p>
            <a:r>
              <a:rPr lang="zh-CN" altLang="en-US" sz="2400" dirty="0"/>
              <a:t>选题背景</a:t>
            </a:r>
            <a:endParaRPr lang="en-US" altLang="zh-CN" sz="1200" dirty="0">
              <a:solidFill>
                <a:schemeClr val="bg1"/>
              </a:solidFill>
              <a:latin typeface="微软雅黑" panose="020B0503020204020204" pitchFamily="34" charset="-122"/>
              <a:ea typeface="微软雅黑" panose="020B0503020204020204" pitchFamily="34" charset="-122"/>
              <a:cs typeface="Yuanti SC" charset="-122"/>
            </a:endParaRPr>
          </a:p>
        </p:txBody>
      </p:sp>
      <p:sp>
        <p:nvSpPr>
          <p:cNvPr id="12" name="文本框 11">
            <a:extLst>
              <a:ext uri="{FF2B5EF4-FFF2-40B4-BE49-F238E27FC236}">
                <a16:creationId xmlns="" xmlns:a16="http://schemas.microsoft.com/office/drawing/2014/main" id="{884531E8-4292-43A4-A726-2E79D51AB9F1}"/>
              </a:ext>
            </a:extLst>
          </p:cNvPr>
          <p:cNvSpPr txBox="1"/>
          <p:nvPr/>
        </p:nvSpPr>
        <p:spPr>
          <a:xfrm>
            <a:off x="2638776" y="4025151"/>
            <a:ext cx="3489158" cy="461665"/>
          </a:xfrm>
          <a:prstGeom prst="rect">
            <a:avLst/>
          </a:prstGeom>
          <a:noFill/>
        </p:spPr>
        <p:txBody>
          <a:bodyPr wrap="square" rtlCol="0">
            <a:spAutoFit/>
          </a:bodyPr>
          <a:lstStyle/>
          <a:p>
            <a:r>
              <a:rPr lang="en-US" altLang="zh-CN" sz="2400" dirty="0"/>
              <a:t>ICOP</a:t>
            </a:r>
            <a:r>
              <a:rPr lang="zh-CN" altLang="en-US" sz="2400" dirty="0" smtClean="0"/>
              <a:t>简介</a:t>
            </a:r>
            <a:endParaRPr lang="zh-CN" altLang="en-US" sz="1200" dirty="0">
              <a:solidFill>
                <a:schemeClr val="bg1"/>
              </a:solidFill>
              <a:latin typeface="微软雅黑" panose="020B0503020204020204" pitchFamily="34" charset="-122"/>
              <a:ea typeface="微软雅黑" panose="020B0503020204020204" pitchFamily="34" charset="-122"/>
              <a:cs typeface="Yuanti SC" charset="-122"/>
            </a:endParaRPr>
          </a:p>
        </p:txBody>
      </p:sp>
      <p:sp>
        <p:nvSpPr>
          <p:cNvPr id="13" name="文本框 12">
            <a:extLst>
              <a:ext uri="{FF2B5EF4-FFF2-40B4-BE49-F238E27FC236}">
                <a16:creationId xmlns="" xmlns:a16="http://schemas.microsoft.com/office/drawing/2014/main" id="{5D4090FF-25C0-46B2-9402-E2299A34883E}"/>
              </a:ext>
            </a:extLst>
          </p:cNvPr>
          <p:cNvSpPr txBox="1"/>
          <p:nvPr/>
        </p:nvSpPr>
        <p:spPr>
          <a:xfrm>
            <a:off x="7547675" y="2751889"/>
            <a:ext cx="3341898" cy="461665"/>
          </a:xfrm>
          <a:prstGeom prst="rect">
            <a:avLst/>
          </a:prstGeom>
          <a:noFill/>
        </p:spPr>
        <p:txBody>
          <a:bodyPr wrap="square" rtlCol="0">
            <a:spAutoFit/>
          </a:bodyPr>
          <a:lstStyle/>
          <a:p>
            <a:pPr lvl="0"/>
            <a:r>
              <a:rPr lang="zh-CN" altLang="en-US" sz="2400" dirty="0">
                <a:solidFill>
                  <a:prstClr val="black"/>
                </a:solidFill>
              </a:rPr>
              <a:t>课题意</a:t>
            </a:r>
            <a:r>
              <a:rPr lang="zh-CN" altLang="en-US" sz="2400" dirty="0" smtClean="0">
                <a:solidFill>
                  <a:prstClr val="black"/>
                </a:solidFill>
              </a:rPr>
              <a:t>义</a:t>
            </a:r>
            <a:endParaRPr lang="zh-CN" altLang="en-US" sz="1200" dirty="0">
              <a:solidFill>
                <a:prstClr val="white"/>
              </a:solidFill>
              <a:latin typeface="微软雅黑" panose="020B0503020204020204" pitchFamily="34" charset="-122"/>
              <a:ea typeface="微软雅黑" panose="020B0503020204020204" pitchFamily="34" charset="-122"/>
              <a:cs typeface="Yuanti SC" charset="-122"/>
            </a:endParaRPr>
          </a:p>
        </p:txBody>
      </p:sp>
      <p:sp>
        <p:nvSpPr>
          <p:cNvPr id="17" name="文本框 16">
            <a:extLst>
              <a:ext uri="{FF2B5EF4-FFF2-40B4-BE49-F238E27FC236}">
                <a16:creationId xmlns="" xmlns:a16="http://schemas.microsoft.com/office/drawing/2014/main" id="{884531E8-4292-43A4-A726-2E79D51AB9F1}"/>
              </a:ext>
            </a:extLst>
          </p:cNvPr>
          <p:cNvSpPr txBox="1"/>
          <p:nvPr/>
        </p:nvSpPr>
        <p:spPr>
          <a:xfrm>
            <a:off x="7673290" y="4020743"/>
            <a:ext cx="3489158" cy="461665"/>
          </a:xfrm>
          <a:prstGeom prst="rect">
            <a:avLst/>
          </a:prstGeom>
          <a:noFill/>
        </p:spPr>
        <p:txBody>
          <a:bodyPr wrap="square" rtlCol="0">
            <a:spAutoFit/>
          </a:bodyPr>
          <a:lstStyle/>
          <a:p>
            <a:r>
              <a:rPr lang="en-US" altLang="zh-CN" sz="2400" dirty="0" err="1"/>
              <a:t>MongoDB</a:t>
            </a:r>
            <a:r>
              <a:rPr lang="zh-CN" altLang="en-US" sz="2400" dirty="0"/>
              <a:t>数据库</a:t>
            </a:r>
            <a:endParaRPr lang="zh-CN" altLang="en-US" sz="1200" dirty="0">
              <a:solidFill>
                <a:schemeClr val="bg1"/>
              </a:solidFill>
              <a:latin typeface="微软雅黑" panose="020B0503020204020204" pitchFamily="34" charset="-122"/>
              <a:ea typeface="微软雅黑" panose="020B0503020204020204" pitchFamily="34" charset="-122"/>
              <a:cs typeface="Yuanti SC" charset="-122"/>
            </a:endParaRPr>
          </a:p>
        </p:txBody>
      </p:sp>
    </p:spTree>
    <p:extLst>
      <p:ext uri="{BB962C8B-B14F-4D97-AF65-F5344CB8AC3E}">
        <p14:creationId xmlns:p14="http://schemas.microsoft.com/office/powerpoint/2010/main" val="1077284966"/>
      </p:ext>
    </p:extLst>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anim calcmode="lin" valueType="num">
                                      <p:cBhvr>
                                        <p:cTn id="9"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1+#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 xmlns:a16="http://schemas.microsoft.com/office/drawing/2014/main" id="{967B3B92-F6C7-4D3B-A847-9B5F3AB08BBB}"/>
              </a:ext>
            </a:extLst>
          </p:cNvPr>
          <p:cNvSpPr txBox="1"/>
          <p:nvPr/>
        </p:nvSpPr>
        <p:spPr>
          <a:xfrm>
            <a:off x="548640" y="467360"/>
            <a:ext cx="1826141" cy="584775"/>
          </a:xfrm>
          <a:prstGeom prst="rect">
            <a:avLst/>
          </a:prstGeom>
          <a:noFill/>
        </p:spPr>
        <p:txBody>
          <a:bodyPr wrap="none" rtlCol="0">
            <a:spAutoFit/>
          </a:bodyPr>
          <a:lstStyle/>
          <a:p>
            <a:r>
              <a:rPr lang="zh-CN" altLang="en-US" sz="3200" dirty="0" smtClean="0"/>
              <a:t>选题背景</a:t>
            </a:r>
            <a:endParaRPr lang="zh-CN" altLang="en-US" sz="3200" dirty="0"/>
          </a:p>
        </p:txBody>
      </p:sp>
      <p:sp>
        <p:nvSpPr>
          <p:cNvPr id="4" name="TextBox 3"/>
          <p:cNvSpPr txBox="1"/>
          <p:nvPr/>
        </p:nvSpPr>
        <p:spPr>
          <a:xfrm>
            <a:off x="967153" y="1447789"/>
            <a:ext cx="10287000" cy="4524315"/>
          </a:xfrm>
          <a:prstGeom prst="rect">
            <a:avLst/>
          </a:prstGeom>
          <a:noFill/>
        </p:spPr>
        <p:txBody>
          <a:bodyPr wrap="square" rtlCol="0">
            <a:spAutoFit/>
          </a:bodyPr>
          <a:lstStyle/>
          <a:p>
            <a:r>
              <a:rPr lang="zh-CN" altLang="en-US" dirty="0" smtClean="0"/>
              <a:t>        在</a:t>
            </a:r>
            <a:r>
              <a:rPr lang="zh-CN" altLang="en-US" dirty="0"/>
              <a:t>信息技术迅速发展的今天，信息以数据资料的形似演变为多种形态透过复杂的信息网络系统传递。随着</a:t>
            </a:r>
            <a:r>
              <a:rPr lang="en-US" altLang="zh-CN" dirty="0"/>
              <a:t>Internet</a:t>
            </a:r>
            <a:r>
              <a:rPr lang="zh-CN" altLang="en-US" dirty="0"/>
              <a:t>的日益普及，信息的交互传递已经被推向至高点。在基于信息共享的理念上，如何快速、准确的获得信息也成为人们关注的关键问题。新一代基于互联网的企业（如</a:t>
            </a:r>
            <a:r>
              <a:rPr lang="en-US" altLang="zh-CN" dirty="0"/>
              <a:t>Google</a:t>
            </a:r>
            <a:r>
              <a:rPr lang="zh-CN" altLang="en-US" dirty="0"/>
              <a:t>、百度等），更是仅仅抓住这个问题的核心，提供信息共享与检索的服务，并向</a:t>
            </a:r>
            <a:r>
              <a:rPr lang="en-US" altLang="zh-CN" dirty="0"/>
              <a:t>Microsoft</a:t>
            </a:r>
            <a:r>
              <a:rPr lang="zh-CN" altLang="en-US" dirty="0"/>
              <a:t>、</a:t>
            </a:r>
            <a:r>
              <a:rPr lang="en-US" altLang="zh-CN" dirty="0"/>
              <a:t>Sun System</a:t>
            </a:r>
            <a:r>
              <a:rPr lang="zh-CN" altLang="en-US" dirty="0"/>
              <a:t>等传统</a:t>
            </a:r>
            <a:r>
              <a:rPr lang="en-US" altLang="zh-CN" dirty="0"/>
              <a:t>IT</a:t>
            </a:r>
            <a:r>
              <a:rPr lang="zh-CN" altLang="en-US" dirty="0"/>
              <a:t>企业发起了</a:t>
            </a:r>
            <a:r>
              <a:rPr lang="zh-CN" altLang="en-US" dirty="0" smtClean="0"/>
              <a:t>挑战。</a:t>
            </a:r>
            <a:r>
              <a:rPr lang="zh-CN" altLang="en-US" dirty="0"/>
              <a:t>所以，对于文件共享与检索服务的研究，也正成为当今互联网技术研究的前沿。本毕业设计的目的主要是为了检查学生综合运用以前所学知识（包括以前所学的一些关于网络技术</a:t>
            </a:r>
            <a:r>
              <a:rPr lang="zh-CN" altLang="en-US" dirty="0" smtClean="0"/>
              <a:t>、数据库</a:t>
            </a:r>
            <a:r>
              <a:rPr lang="zh-CN" altLang="en-US" dirty="0"/>
              <a:t>、编程技术等相关知识）的能力，实现一个网盘系统为目标，开发一个功能较完善的基于</a:t>
            </a:r>
            <a:r>
              <a:rPr lang="en-US" altLang="zh-CN" dirty="0"/>
              <a:t>B/S</a:t>
            </a:r>
            <a:r>
              <a:rPr lang="zh-CN" altLang="en-US" dirty="0"/>
              <a:t>的网盘系统</a:t>
            </a:r>
            <a:r>
              <a:rPr lang="zh-CN" altLang="en-US" dirty="0" smtClean="0"/>
              <a:t>。</a:t>
            </a:r>
            <a:endParaRPr lang="en-US" altLang="zh-CN" dirty="0" smtClean="0"/>
          </a:p>
          <a:p>
            <a:r>
              <a:rPr lang="zh-CN" altLang="en-US" dirty="0" smtClean="0"/>
              <a:t>        随着</a:t>
            </a:r>
            <a:r>
              <a:rPr lang="zh-CN" altLang="en-US" dirty="0"/>
              <a:t>计算机及网络技术的不断发展</a:t>
            </a:r>
            <a:r>
              <a:rPr lang="en-US" altLang="zh-CN" dirty="0"/>
              <a:t>,</a:t>
            </a:r>
            <a:r>
              <a:rPr lang="zh-CN" altLang="en-US" dirty="0"/>
              <a:t>现代通讯工具应用的普及</a:t>
            </a:r>
            <a:r>
              <a:rPr lang="en-US" altLang="zh-CN" dirty="0"/>
              <a:t>,</a:t>
            </a:r>
            <a:r>
              <a:rPr lang="zh-CN" altLang="en-US" dirty="0"/>
              <a:t>计算机在现代社会生活中发挥着重要的作用。而与之相伴随的就是大量的数据资料而且是一些经常使用的文件资料。根据人们的实际需求</a:t>
            </a:r>
            <a:r>
              <a:rPr lang="en-US" altLang="zh-CN" dirty="0"/>
              <a:t>,</a:t>
            </a:r>
            <a:r>
              <a:rPr lang="zh-CN" altLang="en-US" dirty="0"/>
              <a:t>我们提出了基于计算机网络的文件共享系统的设计方案</a:t>
            </a:r>
            <a:r>
              <a:rPr lang="en-US" altLang="zh-CN" dirty="0"/>
              <a:t>,</a:t>
            </a:r>
            <a:r>
              <a:rPr lang="zh-CN" altLang="en-US" dirty="0"/>
              <a:t>并根据该设计方案部分地实现了文件共享及检索系统的基本功能</a:t>
            </a:r>
            <a:r>
              <a:rPr lang="en-US" altLang="zh-CN" dirty="0"/>
              <a:t>[2]</a:t>
            </a:r>
            <a:r>
              <a:rPr lang="zh-CN" altLang="en-US" dirty="0"/>
              <a:t>。 随着网络技术应用的普及</a:t>
            </a:r>
            <a:r>
              <a:rPr lang="en-US" altLang="zh-CN" dirty="0"/>
              <a:t>,</a:t>
            </a:r>
            <a:r>
              <a:rPr lang="zh-CN" altLang="en-US" dirty="0"/>
              <a:t>各地区相继建立了自己的网络</a:t>
            </a:r>
            <a:r>
              <a:rPr lang="en-US" altLang="zh-CN" dirty="0"/>
              <a:t>,</a:t>
            </a:r>
            <a:r>
              <a:rPr lang="zh-CN" altLang="en-US" dirty="0"/>
              <a:t>并开始实施网上办公和网上交流。文件共享是将用户的文件存放在互联网上，方便用户“携带”他们的文件，方便用户与他的好友或同事“共享”他们的文件，用户可以有如下操作：上传、下载、删除文件，以及创建和查询文件；开设、冻结、删除、修改下级账号等等。人们可以不受时间和空间的限制，文件共享上传文件简易，进入空间方便，界面更简单明了。</a:t>
            </a:r>
          </a:p>
        </p:txBody>
      </p:sp>
    </p:spTree>
    <p:extLst>
      <p:ext uri="{BB962C8B-B14F-4D97-AF65-F5344CB8AC3E}">
        <p14:creationId xmlns:p14="http://schemas.microsoft.com/office/powerpoint/2010/main" val="399292146"/>
      </p:ext>
    </p:extLst>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txBox="1">
            <a:spLocks/>
          </p:cNvSpPr>
          <p:nvPr/>
        </p:nvSpPr>
        <p:spPr>
          <a:xfrm>
            <a:off x="7377932" y="2407317"/>
            <a:ext cx="3323050" cy="415685"/>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endParaRPr lang="zh-CN" altLang="en-US" sz="1600" dirty="0">
              <a:solidFill>
                <a:schemeClr val="accent6"/>
              </a:solidFill>
              <a:latin typeface="微软雅黑" panose="020B0503020204020204" pitchFamily="34" charset="-122"/>
              <a:ea typeface="微软雅黑" panose="020B0503020204020204" pitchFamily="34" charset="-122"/>
            </a:endParaRPr>
          </a:p>
        </p:txBody>
      </p:sp>
      <p:sp>
        <p:nvSpPr>
          <p:cNvPr id="24" name="出自【趣你的PPT】(微信:qunideppt)：最优质的PPT资源库"/>
          <p:cNvSpPr txBox="1">
            <a:spLocks/>
          </p:cNvSpPr>
          <p:nvPr/>
        </p:nvSpPr>
        <p:spPr>
          <a:xfrm>
            <a:off x="7610406" y="3174886"/>
            <a:ext cx="3323050" cy="415685"/>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endParaRPr lang="zh-CN" altLang="en-US" sz="1600" dirty="0">
              <a:solidFill>
                <a:schemeClr val="accent6"/>
              </a:solidFill>
              <a:latin typeface="微软雅黑" panose="020B0503020204020204" pitchFamily="34" charset="-122"/>
              <a:ea typeface="微软雅黑" panose="020B0503020204020204" pitchFamily="34" charset="-122"/>
            </a:endParaRPr>
          </a:p>
        </p:txBody>
      </p:sp>
      <p:sp>
        <p:nvSpPr>
          <p:cNvPr id="26" name="出自【趣你的PPT】(微信:qunideppt)：最优质的PPT资源库"/>
          <p:cNvSpPr txBox="1">
            <a:spLocks/>
          </p:cNvSpPr>
          <p:nvPr/>
        </p:nvSpPr>
        <p:spPr>
          <a:xfrm>
            <a:off x="7377932" y="4307705"/>
            <a:ext cx="3323050" cy="415685"/>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endParaRPr lang="zh-CN" altLang="en-US" sz="1600" dirty="0">
              <a:solidFill>
                <a:schemeClr val="accent6"/>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 xmlns:a16="http://schemas.microsoft.com/office/drawing/2014/main" id="{1314073D-9FE2-4AE0-8E56-3FE7D1D86005}"/>
              </a:ext>
            </a:extLst>
          </p:cNvPr>
          <p:cNvSpPr txBox="1"/>
          <p:nvPr/>
        </p:nvSpPr>
        <p:spPr>
          <a:xfrm>
            <a:off x="548640" y="467360"/>
            <a:ext cx="1826141" cy="584775"/>
          </a:xfrm>
          <a:prstGeom prst="rect">
            <a:avLst/>
          </a:prstGeom>
          <a:noFill/>
        </p:spPr>
        <p:txBody>
          <a:bodyPr wrap="none" rtlCol="0">
            <a:spAutoFit/>
          </a:bodyPr>
          <a:lstStyle/>
          <a:p>
            <a:r>
              <a:rPr lang="zh-CN" altLang="en-US" sz="3200" dirty="0"/>
              <a:t>课题意义</a:t>
            </a:r>
          </a:p>
        </p:txBody>
      </p:sp>
      <p:sp>
        <p:nvSpPr>
          <p:cNvPr id="10" name="TextBox 9"/>
          <p:cNvSpPr txBox="1"/>
          <p:nvPr/>
        </p:nvSpPr>
        <p:spPr>
          <a:xfrm>
            <a:off x="808893" y="1253615"/>
            <a:ext cx="10436469" cy="2031325"/>
          </a:xfrm>
          <a:prstGeom prst="rect">
            <a:avLst/>
          </a:prstGeom>
          <a:noFill/>
        </p:spPr>
        <p:txBody>
          <a:bodyPr wrap="square" rtlCol="0">
            <a:spAutoFit/>
          </a:bodyPr>
          <a:lstStyle/>
          <a:p>
            <a:r>
              <a:rPr lang="zh-CN" altLang="en-US" dirty="0" smtClean="0"/>
              <a:t>        本</a:t>
            </a:r>
            <a:r>
              <a:rPr lang="zh-CN" altLang="en-US" dirty="0"/>
              <a:t>系统是根据一个局域网内共享数据资料和信息交互的需求为基础的一个项目开发，并构建一个小区域内的网盘系统模型。由于现代办公部门普遍搭建局域网络，因为工作和学习的需要，每天都会有大量的文件进行传输和相关消息的公告等；虽然本部门内部备有</a:t>
            </a:r>
            <a:r>
              <a:rPr lang="en-US" altLang="zh-CN" dirty="0"/>
              <a:t>U</a:t>
            </a:r>
            <a:r>
              <a:rPr lang="zh-CN" altLang="en-US" dirty="0"/>
              <a:t>盘，</a:t>
            </a:r>
            <a:r>
              <a:rPr lang="en-US" altLang="zh-CN" dirty="0"/>
              <a:t>QQ</a:t>
            </a:r>
            <a:r>
              <a:rPr lang="zh-CN" altLang="en-US" dirty="0"/>
              <a:t>群共享等文件传输工具，但是</a:t>
            </a:r>
            <a:r>
              <a:rPr lang="en-US" altLang="zh-CN" dirty="0"/>
              <a:t>U</a:t>
            </a:r>
            <a:r>
              <a:rPr lang="zh-CN" altLang="en-US" dirty="0"/>
              <a:t>盘在物理位置上不够方便，而</a:t>
            </a:r>
            <a:r>
              <a:rPr lang="en-US" altLang="zh-CN" dirty="0"/>
              <a:t>QQ</a:t>
            </a:r>
            <a:r>
              <a:rPr lang="zh-CN" altLang="en-US" dirty="0"/>
              <a:t>群共享在上传速度和上传大小上及空间容量上会有一定的限制，缺乏一个较为系统性的文件传输体系，这给该部门的办公人员对资料的传输和内部数据的交流带来了极大的不便，为了让该部门内部人员更快的数据资料共享和传输，因此开发出一个在局域网内上传速度快、空间容量大、可上传较大的文件、支持格式多和分有内部访问权限的系统是十分必要的。</a:t>
            </a:r>
          </a:p>
        </p:txBody>
      </p:sp>
      <p:sp>
        <p:nvSpPr>
          <p:cNvPr id="12" name="TextBox 11"/>
          <p:cNvSpPr txBox="1"/>
          <p:nvPr/>
        </p:nvSpPr>
        <p:spPr>
          <a:xfrm>
            <a:off x="975946" y="4307705"/>
            <a:ext cx="9957510" cy="2031325"/>
          </a:xfrm>
          <a:prstGeom prst="rect">
            <a:avLst/>
          </a:prstGeom>
          <a:noFill/>
        </p:spPr>
        <p:txBody>
          <a:bodyPr wrap="square" rtlCol="0">
            <a:spAutoFit/>
          </a:bodyPr>
          <a:lstStyle/>
          <a:p>
            <a:r>
              <a:rPr lang="zh-CN" altLang="en-US" dirty="0" smtClean="0"/>
              <a:t>        当前</a:t>
            </a:r>
            <a:r>
              <a:rPr lang="zh-CN" altLang="en-US" dirty="0"/>
              <a:t>互联网的发展相继出现了</a:t>
            </a:r>
            <a:r>
              <a:rPr lang="en-US" altLang="zh-CN" dirty="0"/>
              <a:t>U</a:t>
            </a:r>
            <a:r>
              <a:rPr lang="zh-CN" altLang="en-US" dirty="0"/>
              <a:t>盘物理硬盘和</a:t>
            </a:r>
            <a:r>
              <a:rPr lang="en-US" altLang="zh-CN" dirty="0"/>
              <a:t>QQ</a:t>
            </a:r>
            <a:r>
              <a:rPr lang="zh-CN" altLang="en-US" dirty="0"/>
              <a:t>群共享、</a:t>
            </a:r>
            <a:r>
              <a:rPr lang="en-US" altLang="zh-CN" dirty="0"/>
              <a:t>QQ</a:t>
            </a:r>
            <a:r>
              <a:rPr lang="zh-CN" altLang="en-US" dirty="0"/>
              <a:t>网盘、金山快盘、</a:t>
            </a:r>
            <a:r>
              <a:rPr lang="en-US" altLang="zh-CN" dirty="0"/>
              <a:t>115</a:t>
            </a:r>
            <a:r>
              <a:rPr lang="zh-CN" altLang="en-US" dirty="0"/>
              <a:t>网盘等网络磁盘工具，互联网上的网络磁盘功能较全面、操作比较便捷，用户通过上网登录系统的方式，可方便上传、下载文件</a:t>
            </a:r>
            <a:r>
              <a:rPr lang="en-US" altLang="zh-CN" dirty="0"/>
              <a:t>,</a:t>
            </a:r>
            <a:r>
              <a:rPr lang="zh-CN" altLang="en-US" dirty="0"/>
              <a:t>而独特的分享、分组功能突破了传统存储的</a:t>
            </a:r>
            <a:r>
              <a:rPr lang="zh-CN" altLang="en-US" dirty="0" smtClean="0"/>
              <a:t>观念。</a:t>
            </a:r>
            <a:r>
              <a:rPr lang="zh-CN" altLang="en-US" dirty="0"/>
              <a:t> 与其他同类产品相比，“网络磁盘”产品具有直观预览、四级共享、分组管理、稳定安全的四大</a:t>
            </a:r>
            <a:r>
              <a:rPr lang="zh-CN" altLang="en-US" dirty="0" smtClean="0"/>
              <a:t>特点。</a:t>
            </a:r>
            <a:r>
              <a:rPr lang="zh-CN" altLang="en-US" dirty="0"/>
              <a:t>基本能满足人们对网络文件的传输和需求，也受到了广大网友的欢迎；可是互联网上的磁盘对网络带宽要求高、上传空间容量小的限制等问题；而</a:t>
            </a:r>
            <a:r>
              <a:rPr lang="en-US" altLang="zh-CN" dirty="0"/>
              <a:t>U</a:t>
            </a:r>
            <a:r>
              <a:rPr lang="zh-CN" altLang="en-US" dirty="0"/>
              <a:t>盘虽然传输速度快，但是却给人带来了病毒及木马的侵害的痛苦，最终带来了意外的数据</a:t>
            </a:r>
            <a:r>
              <a:rPr lang="zh-CN" altLang="en-US" dirty="0" smtClean="0"/>
              <a:t>损失。</a:t>
            </a:r>
            <a:endParaRPr lang="zh-CN" altLang="en-US" dirty="0"/>
          </a:p>
        </p:txBody>
      </p:sp>
      <p:sp>
        <p:nvSpPr>
          <p:cNvPr id="21" name="文本框 30">
            <a:extLst>
              <a:ext uri="{FF2B5EF4-FFF2-40B4-BE49-F238E27FC236}">
                <a16:creationId xmlns="" xmlns:a16="http://schemas.microsoft.com/office/drawing/2014/main" id="{1314073D-9FE2-4AE0-8E56-3FE7D1D86005}"/>
              </a:ext>
            </a:extLst>
          </p:cNvPr>
          <p:cNvSpPr txBox="1"/>
          <p:nvPr/>
        </p:nvSpPr>
        <p:spPr>
          <a:xfrm>
            <a:off x="548640" y="3512429"/>
            <a:ext cx="3467616" cy="584775"/>
          </a:xfrm>
          <a:prstGeom prst="rect">
            <a:avLst/>
          </a:prstGeom>
          <a:noFill/>
        </p:spPr>
        <p:txBody>
          <a:bodyPr wrap="none" rtlCol="0">
            <a:spAutoFit/>
          </a:bodyPr>
          <a:lstStyle/>
          <a:p>
            <a:r>
              <a:rPr lang="zh-CN" altLang="en-US" sz="3200" dirty="0" smtClean="0"/>
              <a:t>网络磁盘发展现状</a:t>
            </a:r>
            <a:endParaRPr lang="zh-CN" altLang="en-US" sz="3200" dirty="0"/>
          </a:p>
        </p:txBody>
      </p:sp>
    </p:spTree>
    <p:extLst>
      <p:ext uri="{BB962C8B-B14F-4D97-AF65-F5344CB8AC3E}">
        <p14:creationId xmlns:p14="http://schemas.microsoft.com/office/powerpoint/2010/main" val="3123559706"/>
      </p:ext>
    </p:extLst>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par>
                          <p:cTn id="8" fill="hold">
                            <p:stCondLst>
                              <p:cond delay="500"/>
                            </p:stCondLst>
                            <p:childTnLst>
                              <p:par>
                                <p:cTn id="9" presetID="14" presetClass="entr" presetSubtype="10" fill="hold" grpId="0" nodeType="afterEffect" nodePh="1">
                                  <p:stCondLst>
                                    <p:cond delay="0"/>
                                  </p:stCondLst>
                                  <p:endCondLst>
                                    <p:cond evt="begin" delay="0">
                                      <p:tn val="9"/>
                                    </p:cond>
                                  </p:end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500"/>
                                        <p:tgtEl>
                                          <p:spTgt spid="24"/>
                                        </p:tgtEl>
                                      </p:cBhvr>
                                    </p:animEffect>
                                  </p:childTnLst>
                                </p:cTn>
                              </p:par>
                            </p:childTnLst>
                          </p:cTn>
                        </p:par>
                        <p:par>
                          <p:cTn id="12" fill="hold">
                            <p:stCondLst>
                              <p:cond delay="1000"/>
                            </p:stCondLst>
                            <p:childTnLst>
                              <p:par>
                                <p:cTn id="13" presetID="14" presetClass="entr" presetSubtype="10" fill="hold" grpId="0" nodeType="afterEffect" nodePh="1">
                                  <p:stCondLst>
                                    <p:cond delay="0"/>
                                  </p:stCondLst>
                                  <p:endCondLst>
                                    <p:cond evt="begin" delay="0">
                                      <p:tn val="13"/>
                                    </p:cond>
                                  </p:end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randombar(horizontal)">
                                      <p:cBhvr>
                                        <p:cTn id="19" dur="500"/>
                                        <p:tgtEl>
                                          <p:spTgt spid="3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31"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10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646101"/>
      </p:ext>
    </p:extLst>
  </p:cSld>
  <p:clrMapOvr>
    <a:masterClrMapping/>
  </p:clrMapOvr>
  <mc:AlternateContent xmlns:mc="http://schemas.openxmlformats.org/markup-compatibility/2006" xmlns:p14="http://schemas.microsoft.com/office/powerpoint/2010/main">
    <mc:Choice Requires="p14">
      <p:transition spd="slow" p14:dur="1250" advClick="0" advTm="0">
        <p:cover/>
      </p:transition>
    </mc:Choice>
    <mc:Fallback xmlns="">
      <p:transition spd="slow" advClick="0" advTm="0">
        <p:cov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1050"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03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1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882989"/>
      </p:ext>
    </p:extLst>
  </p:cSld>
  <p:clrMapOvr>
    <a:masterClrMapping/>
  </p:clrMapOvr>
</p:sld>
</file>

<file path=ppt/theme/theme1.xml><?xml version="1.0" encoding="utf-8"?>
<a:theme xmlns:a="http://schemas.openxmlformats.org/drawingml/2006/main" name="Office 主题​​">
  <a:themeElements>
    <a:clrScheme name="自定义 6">
      <a:dk1>
        <a:sysClr val="windowText" lastClr="000000"/>
      </a:dk1>
      <a:lt1>
        <a:sysClr val="window" lastClr="FFFFFF"/>
      </a:lt1>
      <a:dk2>
        <a:srgbClr val="44546A"/>
      </a:dk2>
      <a:lt2>
        <a:srgbClr val="E7E6E6"/>
      </a:lt2>
      <a:accent1>
        <a:srgbClr val="0CEAE5"/>
      </a:accent1>
      <a:accent2>
        <a:srgbClr val="23C7BB"/>
      </a:accent2>
      <a:accent3>
        <a:srgbClr val="A5A5A5"/>
      </a:accent3>
      <a:accent4>
        <a:srgbClr val="1BCFCF"/>
      </a:accent4>
      <a:accent5>
        <a:srgbClr val="757070"/>
      </a:accent5>
      <a:accent6>
        <a:srgbClr val="757070"/>
      </a:accent6>
      <a:hlink>
        <a:srgbClr val="23C7BB"/>
      </a:hlink>
      <a:folHlink>
        <a:srgbClr val="75707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962</Words>
  <Application>Microsoft Office PowerPoint</Application>
  <PresentationFormat>自定义</PresentationFormat>
  <Paragraphs>58</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Administrator;史霞</dc:creator>
  <cp:lastModifiedBy>da zhang</cp:lastModifiedBy>
  <cp:revision>54</cp:revision>
  <dcterms:created xsi:type="dcterms:W3CDTF">2017-11-29T05:46:59Z</dcterms:created>
  <dcterms:modified xsi:type="dcterms:W3CDTF">2018-02-24T02:02:07Z</dcterms:modified>
</cp:coreProperties>
</file>