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319" r:id="rId2"/>
    <p:sldId id="328" r:id="rId3"/>
    <p:sldId id="362" r:id="rId4"/>
    <p:sldId id="363" r:id="rId5"/>
    <p:sldId id="336" r:id="rId6"/>
    <p:sldId id="280" r:id="rId7"/>
    <p:sldId id="269" r:id="rId8"/>
    <p:sldId id="270" r:id="rId9"/>
    <p:sldId id="346" r:id="rId10"/>
    <p:sldId id="257" r:id="rId11"/>
    <p:sldId id="264" r:id="rId12"/>
    <p:sldId id="279" r:id="rId13"/>
    <p:sldId id="276" r:id="rId14"/>
    <p:sldId id="277" r:id="rId15"/>
    <p:sldId id="347" r:id="rId16"/>
    <p:sldId id="321" r:id="rId17"/>
    <p:sldId id="322" r:id="rId18"/>
    <p:sldId id="326" r:id="rId19"/>
    <p:sldId id="351" r:id="rId20"/>
    <p:sldId id="286" r:id="rId21"/>
    <p:sldId id="352" r:id="rId22"/>
    <p:sldId id="353" r:id="rId23"/>
    <p:sldId id="354" r:id="rId24"/>
    <p:sldId id="348" r:id="rId25"/>
    <p:sldId id="349" r:id="rId26"/>
    <p:sldId id="361" r:id="rId27"/>
    <p:sldId id="320" r:id="rId28"/>
    <p:sldId id="282" r:id="rId29"/>
    <p:sldId id="283" r:id="rId30"/>
    <p:sldId id="285" r:id="rId31"/>
    <p:sldId id="284" r:id="rId32"/>
    <p:sldId id="288" r:id="rId33"/>
    <p:sldId id="318" r:id="rId34"/>
    <p:sldId id="312" r:id="rId35"/>
    <p:sldId id="314" r:id="rId36"/>
    <p:sldId id="300" r:id="rId37"/>
    <p:sldId id="298" r:id="rId38"/>
    <p:sldId id="302" r:id="rId39"/>
    <p:sldId id="303" r:id="rId40"/>
    <p:sldId id="313" r:id="rId41"/>
    <p:sldId id="297" r:id="rId42"/>
    <p:sldId id="299" r:id="rId43"/>
    <p:sldId id="305" r:id="rId44"/>
    <p:sldId id="304" r:id="rId45"/>
    <p:sldId id="341" r:id="rId46"/>
    <p:sldId id="355" r:id="rId47"/>
    <p:sldId id="360" r:id="rId48"/>
    <p:sldId id="359" r:id="rId49"/>
    <p:sldId id="356" r:id="rId50"/>
    <p:sldId id="357" r:id="rId51"/>
    <p:sldId id="358" r:id="rId52"/>
    <p:sldId id="342" r:id="rId53"/>
    <p:sldId id="343" r:id="rId54"/>
    <p:sldId id="344" r:id="rId55"/>
    <p:sldId id="345" r:id="rId56"/>
    <p:sldId id="340" r:id="rId57"/>
    <p:sldId id="327" r:id="rId58"/>
    <p:sldId id="36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7" autoAdjust="0"/>
    <p:restoredTop sz="94384" autoAdjust="0"/>
  </p:normalViewPr>
  <p:slideViewPr>
    <p:cSldViewPr snapToGrid="0">
      <p:cViewPr varScale="1">
        <p:scale>
          <a:sx n="60" d="100"/>
          <a:sy n="60" d="100"/>
        </p:scale>
        <p:origin x="72" y="13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6C678-CC65-4C50-A1C7-ABF62A7D78DC}" type="datetimeFigureOut">
              <a:rPr lang="en-US" smtClean="0"/>
              <a:t>5/1/2014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1ADAE-0263-40F4-9AF9-71BD2649CA48}" type="slidenum">
              <a:rPr lang="en-US" smtClean="0"/>
              <a:t>‹#›</a:t>
            </a:fld>
            <a:endParaRPr lang="en-US"/>
          </a:p>
        </p:txBody>
      </p:sp>
    </p:spTree>
    <p:extLst>
      <p:ext uri="{BB962C8B-B14F-4D97-AF65-F5344CB8AC3E}">
        <p14:creationId xmlns:p14="http://schemas.microsoft.com/office/powerpoint/2010/main" val="938036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6"/>
          <p:cNvSpPr>
            <a:spLocks noGrp="1" noChangeArrowheads="1"/>
          </p:cNvSpPr>
          <p:nvPr>
            <p:ph type="sldNum"/>
          </p:nvPr>
        </p:nvSpPr>
        <p:spPr>
          <a:ln/>
        </p:spPr>
        <p:txBody>
          <a:bodyPr/>
          <a:lstStyle/>
          <a:p>
            <a:fld id="{4ABE53B0-D9F9-41FD-B88F-F255C4E22CED}" type="slidenum">
              <a:rPr lang="en-US">
                <a:solidFill>
                  <a:prstClr val="white"/>
                </a:solidFill>
              </a:rPr>
              <a:pPr/>
              <a:t>6</a:t>
            </a:fld>
            <a:endParaRPr lang="en-US">
              <a:solidFill>
                <a:prstClr val="white"/>
              </a:solidFill>
            </a:endParaRPr>
          </a:p>
        </p:txBody>
      </p:sp>
      <p:sp>
        <p:nvSpPr>
          <p:cNvPr id="46081" name="Text Box 1"/>
          <p:cNvSpPr txBox="1">
            <a:spLocks noChangeArrowheads="1"/>
          </p:cNvSpPr>
          <p:nvPr/>
        </p:nvSpPr>
        <p:spPr bwMode="auto">
          <a:xfrm>
            <a:off x="0" y="0"/>
            <a:ext cx="1401" cy="1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766" tIns="40383" rIns="80766" bIns="40383"/>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charset="-122"/>
              </a:defRPr>
            </a:lvl9pPr>
          </a:lstStyle>
          <a:p>
            <a:pPr>
              <a:buClrTx/>
              <a:buFontTx/>
              <a:buNone/>
            </a:pPr>
            <a:fld id="{C002D066-A0C3-4F95-A8FC-D093DAF19712}" type="slidenum">
              <a:rPr lang="en-US" sz="1300">
                <a:solidFill>
                  <a:srgbClr val="FFFFFF"/>
                </a:solidFill>
              </a:rPr>
              <a:pPr>
                <a:buClrTx/>
                <a:buFontTx/>
                <a:buNone/>
              </a:pPr>
              <a:t>6</a:t>
            </a:fld>
            <a:endParaRPr lang="en-US" sz="1300">
              <a:solidFill>
                <a:srgbClr val="FFFFFF"/>
              </a:solidFill>
            </a:endParaRPr>
          </a:p>
        </p:txBody>
      </p:sp>
      <p:sp>
        <p:nvSpPr>
          <p:cNvPr id="46082" name="Rectangle 2"/>
          <p:cNvSpPr txBox="1">
            <a:spLocks noGrp="1" noRot="1" noChangeAspect="1" noChangeArrowheads="1"/>
          </p:cNvSpPr>
          <p:nvPr>
            <p:ph type="sldImg"/>
          </p:nvPr>
        </p:nvSpPr>
        <p:spPr bwMode="auto">
          <a:xfrm>
            <a:off x="382588" y="693738"/>
            <a:ext cx="6091237" cy="34274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3"/>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a:spcBef>
                <a:spcPct val="0"/>
              </a:spcBef>
              <a:buClrTx/>
              <a:buFontTx/>
              <a:buNone/>
            </a:pPr>
            <a:endParaRPr lang="en-US" sz="1800">
              <a:latin typeface="Arial" charset="0"/>
              <a:ea typeface="Microsoft YaHei" charset="-122"/>
            </a:endParaRPr>
          </a:p>
        </p:txBody>
      </p:sp>
    </p:spTree>
    <p:extLst>
      <p:ext uri="{BB962C8B-B14F-4D97-AF65-F5344CB8AC3E}">
        <p14:creationId xmlns:p14="http://schemas.microsoft.com/office/powerpoint/2010/main" val="3960497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6"/>
          <p:cNvSpPr>
            <a:spLocks noGrp="1" noChangeArrowheads="1"/>
          </p:cNvSpPr>
          <p:nvPr>
            <p:ph type="sldNum"/>
          </p:nvPr>
        </p:nvSpPr>
        <p:spPr>
          <a:ln/>
        </p:spPr>
        <p:txBody>
          <a:bodyPr/>
          <a:lstStyle/>
          <a:p>
            <a:fld id="{5243A48D-624B-4ADC-B0E9-0E2E22EDD314}" type="slidenum">
              <a:rPr lang="en-US">
                <a:solidFill>
                  <a:prstClr val="white"/>
                </a:solidFill>
              </a:rPr>
              <a:pPr/>
              <a:t>13</a:t>
            </a:fld>
            <a:endParaRPr lang="en-US">
              <a:solidFill>
                <a:prstClr val="white"/>
              </a:solidFill>
            </a:endParaRPr>
          </a:p>
        </p:txBody>
      </p:sp>
      <p:sp>
        <p:nvSpPr>
          <p:cNvPr id="58369"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21257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6"/>
          <p:cNvSpPr>
            <a:spLocks noGrp="1" noChangeArrowheads="1"/>
          </p:cNvSpPr>
          <p:nvPr>
            <p:ph type="sldNum"/>
          </p:nvPr>
        </p:nvSpPr>
        <p:spPr>
          <a:ln/>
        </p:spPr>
        <p:txBody>
          <a:bodyPr/>
          <a:lstStyle/>
          <a:p>
            <a:fld id="{5243A48D-624B-4ADC-B0E9-0E2E22EDD314}" type="slidenum">
              <a:rPr lang="en-US">
                <a:solidFill>
                  <a:prstClr val="white"/>
                </a:solidFill>
              </a:rPr>
              <a:pPr/>
              <a:t>14</a:t>
            </a:fld>
            <a:endParaRPr lang="en-US">
              <a:solidFill>
                <a:prstClr val="white"/>
              </a:solidFill>
            </a:endParaRPr>
          </a:p>
        </p:txBody>
      </p:sp>
      <p:sp>
        <p:nvSpPr>
          <p:cNvPr id="58369"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9146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6"/>
          <p:cNvSpPr>
            <a:spLocks noGrp="1" noChangeArrowheads="1"/>
          </p:cNvSpPr>
          <p:nvPr>
            <p:ph type="sldNum"/>
          </p:nvPr>
        </p:nvSpPr>
        <p:spPr>
          <a:ln/>
        </p:spPr>
        <p:txBody>
          <a:bodyPr/>
          <a:lstStyle/>
          <a:p>
            <a:fld id="{5243A48D-624B-4ADC-B0E9-0E2E22EDD314}" type="slidenum">
              <a:rPr lang="en-US">
                <a:solidFill>
                  <a:prstClr val="white"/>
                </a:solidFill>
              </a:rPr>
              <a:pPr/>
              <a:t>28</a:t>
            </a:fld>
            <a:endParaRPr lang="en-US">
              <a:solidFill>
                <a:prstClr val="white"/>
              </a:solidFill>
            </a:endParaRPr>
          </a:p>
        </p:txBody>
      </p:sp>
      <p:sp>
        <p:nvSpPr>
          <p:cNvPr id="58369"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79884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6"/>
          <p:cNvSpPr>
            <a:spLocks noGrp="1" noChangeArrowheads="1"/>
          </p:cNvSpPr>
          <p:nvPr>
            <p:ph type="sldNum"/>
          </p:nvPr>
        </p:nvSpPr>
        <p:spPr>
          <a:ln/>
        </p:spPr>
        <p:txBody>
          <a:bodyPr/>
          <a:lstStyle/>
          <a:p>
            <a:fld id="{5243A48D-624B-4ADC-B0E9-0E2E22EDD314}" type="slidenum">
              <a:rPr lang="en-US">
                <a:solidFill>
                  <a:prstClr val="white"/>
                </a:solidFill>
              </a:rPr>
              <a:pPr/>
              <a:t>29</a:t>
            </a:fld>
            <a:endParaRPr lang="en-US">
              <a:solidFill>
                <a:prstClr val="white"/>
              </a:solidFill>
            </a:endParaRPr>
          </a:p>
        </p:txBody>
      </p:sp>
      <p:sp>
        <p:nvSpPr>
          <p:cNvPr id="58369"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05478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6"/>
          <p:cNvSpPr>
            <a:spLocks noGrp="1" noChangeArrowheads="1"/>
          </p:cNvSpPr>
          <p:nvPr>
            <p:ph type="sldNum"/>
          </p:nvPr>
        </p:nvSpPr>
        <p:spPr>
          <a:ln/>
        </p:spPr>
        <p:txBody>
          <a:bodyPr/>
          <a:lstStyle/>
          <a:p>
            <a:fld id="{5243A48D-624B-4ADC-B0E9-0E2E22EDD314}" type="slidenum">
              <a:rPr lang="en-US">
                <a:solidFill>
                  <a:prstClr val="white"/>
                </a:solidFill>
              </a:rPr>
              <a:pPr/>
              <a:t>30</a:t>
            </a:fld>
            <a:endParaRPr lang="en-US">
              <a:solidFill>
                <a:prstClr val="white"/>
              </a:solidFill>
            </a:endParaRPr>
          </a:p>
        </p:txBody>
      </p:sp>
      <p:sp>
        <p:nvSpPr>
          <p:cNvPr id="58369"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552475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16000" y="2362201"/>
            <a:ext cx="8240299" cy="1470025"/>
          </a:xfrm>
        </p:spPr>
        <p:txBody>
          <a:bodyPr anchor="ctr">
            <a:normAutofit/>
          </a:bodyPr>
          <a:lstStyle>
            <a:lvl1pPr algn="ctr">
              <a:defRPr sz="4400" b="0" cap="sm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4114800"/>
            <a:ext cx="6363371" cy="990600"/>
          </a:xfrm>
          <a:ln>
            <a:noFill/>
          </a:ln>
        </p:spPr>
        <p:txBody>
          <a:bodyPr anchor="ctr">
            <a:normAutofit/>
          </a:bodyPr>
          <a:lstStyle>
            <a:lvl1pPr marL="0" indent="0" algn="ct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Frame 7"/>
          <p:cNvSpPr/>
          <p:nvPr/>
        </p:nvSpPr>
        <p:spPr>
          <a:xfrm>
            <a:off x="1828800" y="4038600"/>
            <a:ext cx="6400800" cy="1143000"/>
          </a:xfrm>
          <a:prstGeom prst="frame">
            <a:avLst>
              <a:gd name="adj1" fmla="val 559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a:solidFill>
                <a:schemeClr val="tx1"/>
              </a:solidFill>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29201" y="228601"/>
            <a:ext cx="6906356" cy="6288185"/>
          </a:xfrm>
          <a:prstGeom prst="rect">
            <a:avLst/>
          </a:prstGeom>
        </p:spPr>
      </p:pic>
    </p:spTree>
    <p:extLst>
      <p:ext uri="{BB962C8B-B14F-4D97-AF65-F5344CB8AC3E}">
        <p14:creationId xmlns:p14="http://schemas.microsoft.com/office/powerpoint/2010/main" val="160368452"/>
      </p:ext>
    </p:extLst>
  </p:cSld>
  <p:clrMapOvr>
    <a:masterClrMapping/>
  </p:clrMapOvr>
  <p:transition spd="slow">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4A211-9018-4929-9A5D-70A806D9BE1B}" type="datetimeFigureOut">
              <a:rPr lang="en-US" smtClean="0"/>
              <a:t>5/1/2014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4C481-DA4C-4789-91B8-BAF19BD8DA17}" type="slidenum">
              <a:rPr lang="en-US" smtClean="0"/>
              <a:t>‹#›</a:t>
            </a:fld>
            <a:endParaRPr lang="en-US"/>
          </a:p>
        </p:txBody>
      </p:sp>
    </p:spTree>
    <p:extLst>
      <p:ext uri="{BB962C8B-B14F-4D97-AF65-F5344CB8AC3E}">
        <p14:creationId xmlns:p14="http://schemas.microsoft.com/office/powerpoint/2010/main" val="3450665049"/>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4A211-9018-4929-9A5D-70A806D9BE1B}" type="datetimeFigureOut">
              <a:rPr lang="en-US" smtClean="0"/>
              <a:t>5/1/2014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A4C481-DA4C-4789-91B8-BAF19BD8DA17}" type="slidenum">
              <a:rPr lang="en-US" smtClean="0"/>
              <a:t>‹#›</a:t>
            </a:fld>
            <a:endParaRPr lang="en-US"/>
          </a:p>
        </p:txBody>
      </p:sp>
    </p:spTree>
    <p:extLst>
      <p:ext uri="{BB962C8B-B14F-4D97-AF65-F5344CB8AC3E}">
        <p14:creationId xmlns:p14="http://schemas.microsoft.com/office/powerpoint/2010/main" val="1243821646"/>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ackground Only">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p:spPr>
        <p:txBody>
          <a:bodyPr/>
          <a:lstStyle/>
          <a:p>
            <a:fld id="{2FD4A211-9018-4929-9A5D-70A806D9BE1B}" type="datetimeFigureOut">
              <a:rPr lang="en-US" smtClean="0"/>
              <a:t>5/1/2014</a:t>
            </a:fld>
            <a:endParaRPr lang="en-US"/>
          </a:p>
        </p:txBody>
      </p:sp>
      <p:sp>
        <p:nvSpPr>
          <p:cNvPr id="4" name="Footer Placeholder 4"/>
          <p:cNvSpPr>
            <a:spLocks noGrp="1"/>
          </p:cNvSpPr>
          <p:nvPr>
            <p:ph type="ftr" sz="quarter" idx="11"/>
          </p:nvPr>
        </p:nvSpPr>
        <p:spPr>
          <a:xfrm>
            <a:off x="4470400" y="6356351"/>
            <a:ext cx="3860800" cy="365125"/>
          </a:xfrm>
        </p:spPr>
        <p:txBody>
          <a:bodyPr/>
          <a:lstStyle/>
          <a:p>
            <a:endParaRPr lang="en-US"/>
          </a:p>
        </p:txBody>
      </p:sp>
      <p:sp>
        <p:nvSpPr>
          <p:cNvPr id="5" name="Slide Number Placeholder 5"/>
          <p:cNvSpPr>
            <a:spLocks noGrp="1"/>
          </p:cNvSpPr>
          <p:nvPr>
            <p:ph type="sldNum" sz="quarter" idx="12"/>
          </p:nvPr>
        </p:nvSpPr>
        <p:spPr>
          <a:xfrm>
            <a:off x="8940800" y="6356351"/>
            <a:ext cx="2844800" cy="365125"/>
          </a:xfrm>
        </p:spPr>
        <p:txBody>
          <a:bodyPr/>
          <a:lstStyle/>
          <a:p>
            <a:fld id="{E7A4C481-DA4C-4789-91B8-BAF19BD8DA17}" type="slidenum">
              <a:rPr lang="en-US" smtClean="0"/>
              <a:t>‹#›</a:t>
            </a:fld>
            <a:endParaRPr lang="en-US"/>
          </a:p>
        </p:txBody>
      </p:sp>
    </p:spTree>
    <p:extLst>
      <p:ext uri="{BB962C8B-B14F-4D97-AF65-F5344CB8AC3E}">
        <p14:creationId xmlns:p14="http://schemas.microsoft.com/office/powerpoint/2010/main" val="3126478866"/>
      </p:ext>
    </p:extLst>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600" y="269640"/>
            <a:ext cx="1117536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609600" y="1600200"/>
            <a:ext cx="11175360" cy="4723920"/>
          </a:xfrm>
          <a:prstGeom prst="rect">
            <a:avLst/>
          </a:prstGeom>
        </p:spPr>
        <p:txBody>
          <a:bodyPr wrap="none" lIns="0" tIns="0" rIns="0" bIns="0"/>
          <a:lstStyle/>
          <a:p>
            <a:endParaRPr/>
          </a:p>
        </p:txBody>
      </p:sp>
    </p:spTree>
    <p:extLst>
      <p:ext uri="{BB962C8B-B14F-4D97-AF65-F5344CB8AC3E}">
        <p14:creationId xmlns:p14="http://schemas.microsoft.com/office/powerpoint/2010/main" val="342607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0" y="2209801"/>
            <a:ext cx="7721600" cy="1362075"/>
          </a:xfrm>
        </p:spPr>
        <p:txBody>
          <a:bodyPr anchor="ctr" anchorCtr="0">
            <a:noAutofit/>
          </a:bodyPr>
          <a:lstStyle>
            <a:lvl1pPr algn="ctr">
              <a:defRPr sz="4400" b="0" cap="small" baseline="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2FD4A211-9018-4929-9A5D-70A806D9BE1B}"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4C481-DA4C-4789-91B8-BAF19BD8DA17}" type="slidenum">
              <a:rPr lang="en-US" smtClean="0"/>
              <a:t>‹#›</a:t>
            </a:fld>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304801" y="76201"/>
            <a:ext cx="6906356" cy="6288185"/>
          </a:xfrm>
          <a:prstGeom prst="rect">
            <a:avLst/>
          </a:prstGeom>
        </p:spPr>
      </p:pic>
    </p:spTree>
    <p:extLst>
      <p:ext uri="{BB962C8B-B14F-4D97-AF65-F5344CB8AC3E}">
        <p14:creationId xmlns:p14="http://schemas.microsoft.com/office/powerpoint/2010/main" val="3173507077"/>
      </p:ext>
    </p:extLst>
  </p:cSld>
  <p:clrMapOvr>
    <a:masterClrMapping/>
  </p:clrMapOvr>
  <p:transition spd="slow">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69632"/>
            <a:ext cx="111760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609600" y="1600200"/>
            <a:ext cx="11176000" cy="4724400"/>
          </a:xfrm>
        </p:spPr>
        <p:txBody>
          <a:bodyPr>
            <a:normAutofit/>
          </a:bodyPr>
          <a:lstStyle>
            <a:lvl1pPr>
              <a:defRPr sz="2000">
                <a:latin typeface="Arial Narrow" pitchFamily="34" charset="0"/>
              </a:defRPr>
            </a:lvl1pPr>
            <a:lvl2pPr>
              <a:defRPr sz="1800">
                <a:latin typeface="Franklin Gothic Book" pitchFamily="34" charset="0"/>
              </a:defRPr>
            </a:lvl2pPr>
            <a:lvl3pPr>
              <a:defRPr sz="1600">
                <a:latin typeface="Calibri" pitchFamily="34" charset="0"/>
              </a:defRPr>
            </a:lvl3pPr>
            <a:lvl4pPr>
              <a:defRPr sz="1400">
                <a:latin typeface="Arial" pitchFamily="34" charset="0"/>
                <a:cs typeface="Arial" pitchFamily="34" charset="0"/>
              </a:defRPr>
            </a:lvl4pPr>
            <a:lvl5pPr>
              <a:defRPr sz="1200">
                <a:latin typeface="Trebuchet MS"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8000" y="6400801"/>
            <a:ext cx="1320800" cy="320675"/>
          </a:xfrm>
        </p:spPr>
        <p:style>
          <a:lnRef idx="0">
            <a:schemeClr val="accent2"/>
          </a:lnRef>
          <a:fillRef idx="3">
            <a:schemeClr val="accent2"/>
          </a:fillRef>
          <a:effectRef idx="3">
            <a:schemeClr val="accent2"/>
          </a:effectRef>
          <a:fontRef idx="none"/>
        </p:style>
        <p:txBody>
          <a:bodyPr/>
          <a:lstStyle/>
          <a:p>
            <a:fld id="{2FD4A211-9018-4929-9A5D-70A806D9BE1B}" type="datetimeFigureOut">
              <a:rPr lang="en-US" smtClean="0"/>
              <a:t>5/1/2014</a:t>
            </a:fld>
            <a:endParaRPr lang="en-US"/>
          </a:p>
        </p:txBody>
      </p:sp>
      <p:sp>
        <p:nvSpPr>
          <p:cNvPr id="5" name="Footer Placeholder 4"/>
          <p:cNvSpPr>
            <a:spLocks noGrp="1"/>
          </p:cNvSpPr>
          <p:nvPr>
            <p:ph type="ftr" sz="quarter" idx="11"/>
          </p:nvPr>
        </p:nvSpPr>
        <p:spPr>
          <a:xfrm>
            <a:off x="1930400" y="6400801"/>
            <a:ext cx="8940800" cy="320675"/>
          </a:xfrm>
        </p:spPr>
        <p:style>
          <a:lnRef idx="0">
            <a:schemeClr val="accent2"/>
          </a:lnRef>
          <a:fillRef idx="3">
            <a:schemeClr val="accent2"/>
          </a:fillRef>
          <a:effectRef idx="3">
            <a:schemeClr val="accent2"/>
          </a:effectRef>
          <a:fontRef idx="none"/>
        </p:style>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10972800" y="6400801"/>
            <a:ext cx="812800" cy="320675"/>
          </a:xfrm>
        </p:spPr>
        <p:style>
          <a:lnRef idx="0">
            <a:schemeClr val="accent2"/>
          </a:lnRef>
          <a:fillRef idx="3">
            <a:schemeClr val="accent2"/>
          </a:fillRef>
          <a:effectRef idx="3">
            <a:schemeClr val="accent2"/>
          </a:effectRef>
          <a:fontRef idx="none"/>
        </p:style>
        <p:txBody>
          <a:bodyPr/>
          <a:lstStyle/>
          <a:p>
            <a:fld id="{E7A4C481-DA4C-4789-91B8-BAF19BD8DA17}" type="slidenum">
              <a:rPr lang="en-US" smtClean="0"/>
              <a:t>‹#›</a:t>
            </a:fld>
            <a:endParaRPr lang="en-US"/>
          </a:p>
        </p:txBody>
      </p:sp>
    </p:spTree>
    <p:extLst>
      <p:ext uri="{BB962C8B-B14F-4D97-AF65-F5344CB8AC3E}">
        <p14:creationId xmlns:p14="http://schemas.microsoft.com/office/powerpoint/2010/main" val="20614352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tmplLst>
          <p:tmpl>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0" y="1600200"/>
            <a:ext cx="5486400" cy="4724400"/>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0"/>
            <a:ext cx="5486400" cy="4724400"/>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D4A211-9018-4929-9A5D-70A806D9BE1B}"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4C481-DA4C-4789-91B8-BAF19BD8DA17}" type="slidenum">
              <a:rPr lang="en-US" smtClean="0"/>
              <a:t>‹#›</a:t>
            </a:fld>
            <a:endParaRPr lang="en-US"/>
          </a:p>
        </p:txBody>
      </p:sp>
    </p:spTree>
    <p:extLst>
      <p:ext uri="{BB962C8B-B14F-4D97-AF65-F5344CB8AC3E}">
        <p14:creationId xmlns:p14="http://schemas.microsoft.com/office/powerpoint/2010/main" val="9009165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animEffect transition="in" filter="wipe(left)">
                                      <p:cBhvr>
                                        <p:cTn id="29" dur="500"/>
                                        <p:tgtEl>
                                          <p:spTgt spid="4">
                                            <p:bg/>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wipe(left)">
                                      <p:cBhvr>
                                        <p:cTn id="34" dur="500"/>
                                        <p:tgtEl>
                                          <p:spTgt spid="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wipe(left)">
                                      <p:cBhvr>
                                        <p:cTn id="39" dur="500"/>
                                        <p:tgtEl>
                                          <p:spTgt spid="4">
                                            <p:txEl>
                                              <p:pRg st="1" end="1"/>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wipe(left)">
                                      <p:cBhvr>
                                        <p:cTn id="42" dur="500"/>
                                        <p:tgtEl>
                                          <p:spTgt spid="4">
                                            <p:txEl>
                                              <p:pRg st="2" end="2"/>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left)">
                                      <p:cBhvr>
                                        <p:cTn id="45" dur="500"/>
                                        <p:tgtEl>
                                          <p:spTgt spid="4">
                                            <p:txEl>
                                              <p:pRg st="3" end="3"/>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animEffect transition="in" filter="wipe(left)">
                                      <p:cBhvr>
                                        <p:cTn id="4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tmplLst>
          <p:tmpl>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4" grpId="0" build="p" animBg="1">
        <p:tmplLst>
          <p:tmpl>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64623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86000"/>
            <a:ext cx="5386917" cy="403860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1768" y="1646238"/>
            <a:ext cx="55922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1768" y="2286000"/>
            <a:ext cx="5592233" cy="4038600"/>
          </a:xfrm>
        </p:spPr>
        <p:txBody>
          <a:bodyPr>
            <a:normAutofit/>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D4A211-9018-4929-9A5D-70A806D9BE1B}" type="datetimeFigureOut">
              <a:rPr lang="en-US" smtClean="0"/>
              <a:t>5/1/2014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4C481-DA4C-4789-91B8-BAF19BD8DA17}" type="slidenum">
              <a:rPr lang="en-US" smtClean="0"/>
              <a:t>‹#›</a:t>
            </a:fld>
            <a:endParaRPr lang="en-US"/>
          </a:p>
        </p:txBody>
      </p:sp>
    </p:spTree>
    <p:extLst>
      <p:ext uri="{BB962C8B-B14F-4D97-AF65-F5344CB8AC3E}">
        <p14:creationId xmlns:p14="http://schemas.microsoft.com/office/powerpoint/2010/main" val="6265446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animEffect transition="in" filter="wipe(left)">
                                      <p:cBhvr>
                                        <p:cTn id="13" dur="500"/>
                                        <p:tgtEl>
                                          <p:spTgt spid="4">
                                            <p:bg/>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left)">
                                      <p:cBhvr>
                                        <p:cTn id="23" dur="500"/>
                                        <p:tgtEl>
                                          <p:spTgt spid="4">
                                            <p:txEl>
                                              <p:pRg st="1" end="1"/>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500"/>
                                        <p:tgtEl>
                                          <p:spTgt spid="4">
                                            <p:txEl>
                                              <p:pRg st="2" end="2"/>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left)">
                                      <p:cBhvr>
                                        <p:cTn id="29" dur="500"/>
                                        <p:tgtEl>
                                          <p:spTgt spid="4">
                                            <p:txEl>
                                              <p:pRg st="3" end="3"/>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bg/>
                                          </p:spTgt>
                                        </p:tgtEl>
                                        <p:attrNameLst>
                                          <p:attrName>style.visibility</p:attrName>
                                        </p:attrNameLst>
                                      </p:cBhvr>
                                      <p:to>
                                        <p:strVal val="visible"/>
                                      </p:to>
                                    </p:set>
                                    <p:animEffect transition="in" filter="wipe(left)">
                                      <p:cBhvr>
                                        <p:cTn id="37" dur="500"/>
                                        <p:tgtEl>
                                          <p:spTgt spid="5">
                                            <p:bg/>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wipe(left)">
                                      <p:cBhvr>
                                        <p:cTn id="40" dur="500"/>
                                        <p:tgtEl>
                                          <p:spTgt spid="5">
                                            <p:txEl>
                                              <p:pRg st="0" end="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left)">
                                      <p:cBhvr>
                                        <p:cTn id="43" dur="500"/>
                                        <p:tgtEl>
                                          <p:spTgt spid="6">
                                            <p:bg/>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
                                            <p:txEl>
                                              <p:pRg st="0" end="0"/>
                                            </p:txEl>
                                          </p:spTgt>
                                        </p:tgtEl>
                                        <p:attrNameLst>
                                          <p:attrName>style.visibility</p:attrName>
                                        </p:attrNameLst>
                                      </p:cBhvr>
                                      <p:to>
                                        <p:strVal val="visible"/>
                                      </p:to>
                                    </p:set>
                                    <p:animEffect transition="in" filter="wipe(left)">
                                      <p:cBhvr>
                                        <p:cTn id="48" dur="500"/>
                                        <p:tgtEl>
                                          <p:spTgt spid="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wipe(left)">
                                      <p:cBhvr>
                                        <p:cTn id="53" dur="500"/>
                                        <p:tgtEl>
                                          <p:spTgt spid="6">
                                            <p:txEl>
                                              <p:pRg st="1" end="1"/>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wipe(left)">
                                      <p:cBhvr>
                                        <p:cTn id="56" dur="500"/>
                                        <p:tgtEl>
                                          <p:spTgt spid="6">
                                            <p:txEl>
                                              <p:pRg st="2" end="2"/>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wipe(left)">
                                      <p:cBhvr>
                                        <p:cTn id="59" dur="500"/>
                                        <p:tgtEl>
                                          <p:spTgt spid="6">
                                            <p:txEl>
                                              <p:pRg st="3" end="3"/>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wipe(left)">
                                      <p:cBhvr>
                                        <p:cTn id="6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tmplLst>
          <p:tmpl>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P spid="5" grpId="0" build="p" animBg="1"/>
      <p:bldP spid="6" grpId="0" build="p" animBg="1">
        <p:tmplLst>
          <p:tmpl>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3657600" cy="2698750"/>
          </a:xfrm>
        </p:spPr>
        <p:txBody>
          <a:bodyPr anchor="ct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75200" y="273051"/>
            <a:ext cx="7112000" cy="5853113"/>
          </a:xfrm>
        </p:spPr>
        <p:txBody>
          <a:bodyPr>
            <a:normAutofit/>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0" y="3505201"/>
            <a:ext cx="3759200" cy="2605723"/>
          </a:xfrm>
          <a:ln>
            <a:noFill/>
          </a:ln>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4A211-9018-4929-9A5D-70A806D9BE1B}"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4C481-DA4C-4789-91B8-BAF19BD8DA17}" type="slidenum">
              <a:rPr lang="en-US" smtClean="0"/>
              <a:t>‹#›</a:t>
            </a:fld>
            <a:endParaRPr lang="en-US"/>
          </a:p>
        </p:txBody>
      </p:sp>
      <p:sp>
        <p:nvSpPr>
          <p:cNvPr id="8" name="Frame 7"/>
          <p:cNvSpPr/>
          <p:nvPr/>
        </p:nvSpPr>
        <p:spPr>
          <a:xfrm>
            <a:off x="812800" y="3429000"/>
            <a:ext cx="3759200" cy="2705100"/>
          </a:xfrm>
          <a:prstGeom prst="frame">
            <a:avLst>
              <a:gd name="adj1" fmla="val 28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4029124347"/>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4A211-9018-4929-9A5D-70A806D9BE1B}"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4C481-DA4C-4789-91B8-BAF19BD8DA17}" type="slidenum">
              <a:rPr lang="en-US" smtClean="0"/>
              <a:t>‹#›</a:t>
            </a:fld>
            <a:endParaRPr lang="en-US"/>
          </a:p>
        </p:txBody>
      </p:sp>
    </p:spTree>
    <p:extLst>
      <p:ext uri="{BB962C8B-B14F-4D97-AF65-F5344CB8AC3E}">
        <p14:creationId xmlns:p14="http://schemas.microsoft.com/office/powerpoint/2010/main" val="1687654073"/>
      </p:ext>
    </p:extLst>
  </p:cSld>
  <p:clrMapOvr>
    <a:masterClrMapping/>
  </p:clrMapOvr>
  <p:transition spd="slow">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D4A211-9018-4929-9A5D-70A806D9BE1B}"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4C481-DA4C-4789-91B8-BAF19BD8DA17}" type="slidenum">
              <a:rPr lang="en-US" smtClean="0"/>
              <a:t>‹#›</a:t>
            </a:fld>
            <a:endParaRPr lang="en-US"/>
          </a:p>
        </p:txBody>
      </p:sp>
    </p:spTree>
    <p:extLst>
      <p:ext uri="{BB962C8B-B14F-4D97-AF65-F5344CB8AC3E}">
        <p14:creationId xmlns:p14="http://schemas.microsoft.com/office/powerpoint/2010/main" val="3302925574"/>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0" y="274639"/>
            <a:ext cx="7823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D4A211-9018-4929-9A5D-70A806D9BE1B}"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4C481-DA4C-4789-91B8-BAF19BD8DA17}" type="slidenum">
              <a:rPr lang="en-US" smtClean="0"/>
              <a:t>‹#›</a:t>
            </a:fld>
            <a:endParaRPr lang="en-US"/>
          </a:p>
        </p:txBody>
      </p:sp>
    </p:spTree>
    <p:extLst>
      <p:ext uri="{BB962C8B-B14F-4D97-AF65-F5344CB8AC3E}">
        <p14:creationId xmlns:p14="http://schemas.microsoft.com/office/powerpoint/2010/main" val="603002428"/>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74638"/>
            <a:ext cx="11176000" cy="1143000"/>
          </a:xfrm>
          <a:prstGeom prst="rect">
            <a:avLst/>
          </a:prstGeom>
          <a:solidFill>
            <a:srgbClr val="009900"/>
          </a:solidFill>
        </p:spPr>
        <p:style>
          <a:lnRef idx="0">
            <a:schemeClr val="accent1"/>
          </a:lnRef>
          <a:fillRef idx="3">
            <a:schemeClr val="accent1"/>
          </a:fillRef>
          <a:effectRef idx="3">
            <a:schemeClr val="accent1"/>
          </a:effectRef>
          <a:fontRef idx="none"/>
        </p:style>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0" y="1600200"/>
            <a:ext cx="11176000" cy="4724400"/>
          </a:xfrm>
          <a:prstGeom prst="rect">
            <a:avLst/>
          </a:prstGeom>
          <a:ln>
            <a:solidFill>
              <a:schemeClr val="accent6"/>
            </a:solidFill>
          </a:ln>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8000" y="6400801"/>
            <a:ext cx="1422400" cy="320675"/>
          </a:xfrm>
          <a:prstGeom prst="rect">
            <a:avLst/>
          </a:prstGeom>
        </p:spPr>
        <p:style>
          <a:lnRef idx="0">
            <a:schemeClr val="accent2"/>
          </a:lnRef>
          <a:fillRef idx="3">
            <a:schemeClr val="accent2"/>
          </a:fillRef>
          <a:effectRef idx="3">
            <a:schemeClr val="accent2"/>
          </a:effectRef>
          <a:fontRef idx="none"/>
        </p:style>
        <p:txBody>
          <a:bodyPr vert="horz" lIns="91440" tIns="45720" rIns="91440" bIns="45720" rtlCol="0" anchor="ctr"/>
          <a:lstStyle>
            <a:lvl1pPr algn="l">
              <a:defRPr sz="1200">
                <a:solidFill>
                  <a:schemeClr val="bg1"/>
                </a:solidFill>
              </a:defRPr>
            </a:lvl1pPr>
          </a:lstStyle>
          <a:p>
            <a:fld id="{2FD4A211-9018-4929-9A5D-70A806D9BE1B}" type="datetimeFigureOut">
              <a:rPr lang="en-US" smtClean="0"/>
              <a:t>5/1/2014</a:t>
            </a:fld>
            <a:endParaRPr lang="en-US"/>
          </a:p>
        </p:txBody>
      </p:sp>
      <p:sp>
        <p:nvSpPr>
          <p:cNvPr id="5" name="Footer Placeholder 4"/>
          <p:cNvSpPr>
            <a:spLocks noGrp="1"/>
          </p:cNvSpPr>
          <p:nvPr>
            <p:ph type="ftr" sz="quarter" idx="3"/>
          </p:nvPr>
        </p:nvSpPr>
        <p:spPr>
          <a:xfrm>
            <a:off x="2133600" y="6400801"/>
            <a:ext cx="8026400" cy="320675"/>
          </a:xfrm>
          <a:prstGeom prst="rect">
            <a:avLst/>
          </a:prstGeom>
        </p:spPr>
        <p:style>
          <a:lnRef idx="0">
            <a:schemeClr val="accent2"/>
          </a:lnRef>
          <a:fillRef idx="3">
            <a:schemeClr val="accent2"/>
          </a:fillRef>
          <a:effectRef idx="3">
            <a:schemeClr val="accent2"/>
          </a:effectRef>
          <a:fontRef idx="none"/>
        </p:style>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10363200" y="6400801"/>
            <a:ext cx="1422400" cy="320675"/>
          </a:xfrm>
          <a:prstGeom prst="rect">
            <a:avLst/>
          </a:prstGeom>
        </p:spPr>
        <p:style>
          <a:lnRef idx="0">
            <a:schemeClr val="accent2"/>
          </a:lnRef>
          <a:fillRef idx="3">
            <a:schemeClr val="accent2"/>
          </a:fillRef>
          <a:effectRef idx="3">
            <a:schemeClr val="accent2"/>
          </a:effectRef>
          <a:fontRef idx="none"/>
        </p:style>
        <p:txBody>
          <a:bodyPr vert="horz" lIns="91440" tIns="45720" rIns="91440" bIns="45720" rtlCol="0" anchor="ctr"/>
          <a:lstStyle>
            <a:lvl1pPr algn="r">
              <a:defRPr sz="1200">
                <a:solidFill>
                  <a:schemeClr val="bg1"/>
                </a:solidFill>
              </a:defRPr>
            </a:lvl1pPr>
          </a:lstStyle>
          <a:p>
            <a:fld id="{E7A4C481-DA4C-4789-91B8-BAF19BD8DA17}" type="slidenum">
              <a:rPr lang="en-US" smtClean="0"/>
              <a:t>‹#›</a:t>
            </a:fld>
            <a:endParaRPr lang="en-US"/>
          </a:p>
        </p:txBody>
      </p:sp>
    </p:spTree>
    <p:extLst>
      <p:ext uri="{BB962C8B-B14F-4D97-AF65-F5344CB8AC3E}">
        <p14:creationId xmlns:p14="http://schemas.microsoft.com/office/powerpoint/2010/main" val="1531788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tmplLst>
          <p:tmpl>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txStyles>
    <p:titleStyle>
      <a:lvl1pPr algn="l" defTabSz="914400" rtl="0" eaLnBrk="1" latinLnBrk="0" hangingPunct="1">
        <a:spcBef>
          <a:spcPct val="0"/>
        </a:spcBef>
        <a:buNone/>
        <a:defRPr lang="en-US" sz="4000" kern="1200" dirty="0" smtClean="0">
          <a:solidFill>
            <a:schemeClr val="bg1"/>
          </a:solidFill>
          <a:latin typeface="Arial Narrow" pitchFamily="34" charset="0"/>
          <a:ea typeface="+mj-ea"/>
          <a:cs typeface="+mj-cs"/>
        </a:defRPr>
      </a:lvl1pPr>
    </p:titleStyle>
    <p:bodyStyle>
      <a:lvl1pPr marL="342900" indent="-342900" algn="l" defTabSz="914400" rtl="0" eaLnBrk="1" latinLnBrk="0" hangingPunct="1">
        <a:spcBef>
          <a:spcPct val="20000"/>
        </a:spcBef>
        <a:buFontTx/>
        <a:buBlip>
          <a:blip r:embed="rId15"/>
        </a:buBlip>
        <a:defRPr sz="2000" kern="1200">
          <a:solidFill>
            <a:srgbClr val="0070C0"/>
          </a:solidFill>
          <a:latin typeface="Arial Narrow" pitchFamily="34" charset="0"/>
          <a:ea typeface="+mn-ea"/>
          <a:cs typeface="+mn-cs"/>
        </a:defRPr>
      </a:lvl1pPr>
      <a:lvl2pPr marL="742950" indent="-285750" algn="l" defTabSz="914400" rtl="0" eaLnBrk="1" latinLnBrk="0" hangingPunct="1">
        <a:spcBef>
          <a:spcPct val="20000"/>
        </a:spcBef>
        <a:buClr>
          <a:srgbClr val="0000FF"/>
        </a:buClr>
        <a:buFontTx/>
        <a:buBlip>
          <a:blip r:embed="rId16"/>
        </a:buBlip>
        <a:defRPr sz="1800" kern="1200">
          <a:solidFill>
            <a:srgbClr val="0000FF"/>
          </a:solidFill>
          <a:latin typeface="Franklin Gothic Book" pitchFamily="34" charset="0"/>
          <a:ea typeface="+mn-ea"/>
          <a:cs typeface="+mn-cs"/>
        </a:defRPr>
      </a:lvl2pPr>
      <a:lvl3pPr marL="1143000" indent="-228600" algn="l" defTabSz="914400" rtl="0" eaLnBrk="1" latinLnBrk="0" hangingPunct="1">
        <a:spcBef>
          <a:spcPct val="20000"/>
        </a:spcBef>
        <a:buClr>
          <a:srgbClr val="0033CC"/>
        </a:buClr>
        <a:buFont typeface="Wingdings" pitchFamily="2" charset="2"/>
        <a:buChar char=""/>
        <a:defRPr sz="1600" kern="1200">
          <a:solidFill>
            <a:schemeClr val="accent3">
              <a:lumMod val="75000"/>
            </a:schemeClr>
          </a:solidFill>
          <a:latin typeface="Calibri" pitchFamily="34" charset="0"/>
          <a:ea typeface="+mn-ea"/>
          <a:cs typeface="+mn-cs"/>
        </a:defRPr>
      </a:lvl3pPr>
      <a:lvl4pPr marL="1600200" indent="-228600" algn="l" defTabSz="914400" rtl="0" eaLnBrk="1" latinLnBrk="0" hangingPunct="1">
        <a:spcBef>
          <a:spcPct val="20000"/>
        </a:spcBef>
        <a:buClr>
          <a:srgbClr val="0000FF"/>
        </a:buClr>
        <a:buFont typeface="Wingdings" pitchFamily="2" charset="2"/>
        <a:buChar char="«"/>
        <a:defRPr sz="1400" kern="1200">
          <a:solidFill>
            <a:srgbClr val="000066"/>
          </a:solidFill>
          <a:latin typeface="Arial" pitchFamily="34" charset="0"/>
          <a:ea typeface="+mn-ea"/>
          <a:cs typeface="Arial" pitchFamily="34" charset="0"/>
        </a:defRPr>
      </a:lvl4pPr>
      <a:lvl5pPr marL="2057400" indent="-228600" algn="l" defTabSz="914400" rtl="0" eaLnBrk="1" latinLnBrk="0" hangingPunct="1">
        <a:spcBef>
          <a:spcPct val="20000"/>
        </a:spcBef>
        <a:buClr>
          <a:srgbClr val="0033CC"/>
        </a:buClr>
        <a:buFont typeface="Wingdings" pitchFamily="2" charset="2"/>
        <a:buChar char=""/>
        <a:defRPr sz="1200" kern="1200">
          <a:solidFill>
            <a:srgbClr val="000000"/>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4.png"/><Relationship Id="rId7" Type="http://schemas.openxmlformats.org/officeDocument/2006/relationships/image" Target="../media/image33.jpe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2.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4.png"/><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3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36.png"/><Relationship Id="rId4" Type="http://schemas.openxmlformats.org/officeDocument/2006/relationships/image" Target="../media/image14.png"/><Relationship Id="rId9"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3.xml"/><Relationship Id="rId5" Type="http://schemas.openxmlformats.org/officeDocument/2006/relationships/image" Target="../media/image41.jpe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42.jpeg"/><Relationship Id="rId7"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45.png"/><Relationship Id="rId11" Type="http://schemas.openxmlformats.org/officeDocument/2006/relationships/image" Target="../media/image24.png"/><Relationship Id="rId5" Type="http://schemas.openxmlformats.org/officeDocument/2006/relationships/image" Target="../media/image44.jpeg"/><Relationship Id="rId10" Type="http://schemas.openxmlformats.org/officeDocument/2006/relationships/image" Target="../media/image14.png"/><Relationship Id="rId4" Type="http://schemas.openxmlformats.org/officeDocument/2006/relationships/image" Target="../media/image43.jpeg"/><Relationship Id="rId9" Type="http://schemas.openxmlformats.org/officeDocument/2006/relationships/image" Target="../media/image15.png"/></Relationships>
</file>

<file path=ppt/slides/_rels/slide3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8.jpeg"/><Relationship Id="rId7" Type="http://schemas.openxmlformats.org/officeDocument/2006/relationships/image" Target="../media/image15.png"/><Relationship Id="rId2"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1.jpeg"/><Relationship Id="rId7"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52.jpeg"/><Relationship Id="rId4" Type="http://schemas.openxmlformats.org/officeDocument/2006/relationships/image" Target="../media/image5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7.jpe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50.jpe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50.jpeg"/><Relationship Id="rId7"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53.png"/><Relationship Id="rId4" Type="http://schemas.openxmlformats.org/officeDocument/2006/relationships/image" Target="../media/image20.jpeg"/></Relationships>
</file>

<file path=ppt/slides/_rels/slide4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8.png"/><Relationship Id="rId7" Type="http://schemas.openxmlformats.org/officeDocument/2006/relationships/image" Target="../media/image56.jpeg"/><Relationship Id="rId2" Type="http://schemas.openxmlformats.org/officeDocument/2006/relationships/image" Target="../media/image54.jpeg"/><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55.jpeg"/><Relationship Id="rId9"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48.jpeg"/><Relationship Id="rId4" Type="http://schemas.openxmlformats.org/officeDocument/2006/relationships/image" Target="../media/image50.jpeg"/></Relationships>
</file>

<file path=ppt/slides/_rels/slide4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0.jpeg"/><Relationship Id="rId7"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52.jpeg"/><Relationship Id="rId4" Type="http://schemas.openxmlformats.org/officeDocument/2006/relationships/image" Target="../media/image5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1.png"/><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gif"/><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5" Type="http://schemas.openxmlformats.org/officeDocument/2006/relationships/image" Target="../media/image1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0.jpe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009" y="1970468"/>
            <a:ext cx="10343166" cy="1343831"/>
          </a:xfrm>
        </p:spPr>
        <p:txBody>
          <a:bodyPr/>
          <a:lstStyle/>
          <a:p>
            <a:r>
              <a:rPr lang="en-US" dirty="0" smtClean="0"/>
              <a:t>Distributed Authentication/Authorization</a:t>
            </a:r>
            <a:br>
              <a:rPr lang="en-US" dirty="0" smtClean="0"/>
            </a:br>
            <a:r>
              <a:rPr lang="en-US" dirty="0" smtClean="0"/>
              <a:t>with Page-wise Protected File Access</a:t>
            </a:r>
            <a:endParaRPr lang="en-US" dirty="0"/>
          </a:p>
        </p:txBody>
      </p:sp>
    </p:spTree>
    <p:extLst>
      <p:ext uri="{BB962C8B-B14F-4D97-AF65-F5344CB8AC3E}">
        <p14:creationId xmlns:p14="http://schemas.microsoft.com/office/powerpoint/2010/main" val="3271928898"/>
      </p:ext>
    </p:extLst>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Channel Communication</a:t>
            </a:r>
            <a:endParaRPr lang="en-US" dirty="0"/>
          </a:p>
        </p:txBody>
      </p:sp>
    </p:spTree>
    <p:extLst>
      <p:ext uri="{BB962C8B-B14F-4D97-AF65-F5344CB8AC3E}">
        <p14:creationId xmlns:p14="http://schemas.microsoft.com/office/powerpoint/2010/main" val="546278106"/>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Method	</a:t>
            </a:r>
            <a:endParaRPr lang="en-US" dirty="0"/>
          </a:p>
        </p:txBody>
      </p:sp>
      <p:sp>
        <p:nvSpPr>
          <p:cNvPr id="3" name="Content Placeholder 2"/>
          <p:cNvSpPr>
            <a:spLocks noGrp="1"/>
          </p:cNvSpPr>
          <p:nvPr>
            <p:ph idx="1"/>
          </p:nvPr>
        </p:nvSpPr>
        <p:spPr/>
        <p:txBody>
          <a:bodyPr>
            <a:normAutofit/>
          </a:bodyPr>
          <a:lstStyle/>
          <a:p>
            <a:r>
              <a:rPr lang="en-US" dirty="0" smtClean="0"/>
              <a:t>Block Cipher</a:t>
            </a:r>
          </a:p>
          <a:p>
            <a:pPr lvl="1"/>
            <a:r>
              <a:rPr lang="en-US" dirty="0" smtClean="0"/>
              <a:t>AES-256 GCM will be used to encrypt data and provide data integrity checking. </a:t>
            </a:r>
            <a:endParaRPr lang="en-US" dirty="0"/>
          </a:p>
          <a:p>
            <a:r>
              <a:rPr lang="en-US" dirty="0" smtClean="0"/>
              <a:t>Encryption Process</a:t>
            </a:r>
          </a:p>
          <a:p>
            <a:pPr lvl="1"/>
            <a:r>
              <a:rPr lang="en-US" dirty="0" smtClean="0"/>
              <a:t>Two devices will exchange seeds, XOR the seeds, use the XOR output as a seed into a random number generator, and use that as an initial encryption key.  </a:t>
            </a:r>
          </a:p>
          <a:p>
            <a:pPr lvl="1"/>
            <a:r>
              <a:rPr lang="en-US" dirty="0" smtClean="0"/>
              <a:t>Next a portion of the key stream will be added with an IV (from a random number generator) to create an IV.</a:t>
            </a:r>
          </a:p>
          <a:p>
            <a:pPr lvl="1"/>
            <a:r>
              <a:rPr lang="en-US" dirty="0" smtClean="0"/>
              <a:t>The initial encryption key and IV are used to encrypt a simple file. </a:t>
            </a:r>
          </a:p>
          <a:p>
            <a:pPr lvl="1"/>
            <a:r>
              <a:rPr lang="en-US" dirty="0" smtClean="0"/>
              <a:t>The simple file is then encrypted again using the same key and IV. The output of this is the key for the communication line. </a:t>
            </a:r>
          </a:p>
          <a:p>
            <a:pPr lvl="1"/>
            <a:r>
              <a:rPr lang="en-US" dirty="0" smtClean="0"/>
              <a:t>The server will attempt to generate the same key. If the server is able to decrypt the file sent then the server has been authenticated.</a:t>
            </a:r>
          </a:p>
        </p:txBody>
      </p:sp>
    </p:spTree>
    <p:extLst>
      <p:ext uri="{BB962C8B-B14F-4D97-AF65-F5344CB8AC3E}">
        <p14:creationId xmlns:p14="http://schemas.microsoft.com/office/powerpoint/2010/main" val="3217869638"/>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11454063" cy="1143000"/>
          </a:xfrm>
        </p:spPr>
        <p:txBody>
          <a:bodyPr>
            <a:normAutofit/>
          </a:bodyPr>
          <a:lstStyle/>
          <a:p>
            <a:pPr algn="ctr"/>
            <a:r>
              <a:rPr lang="en-US" dirty="0" smtClean="0"/>
              <a:t>Three way authentication	</a:t>
            </a:r>
            <a:endParaRPr lang="en-US" dirty="0"/>
          </a:p>
        </p:txBody>
      </p:sp>
      <p:sp>
        <p:nvSpPr>
          <p:cNvPr id="3" name="Content Placeholder 2"/>
          <p:cNvSpPr>
            <a:spLocks noGrp="1"/>
          </p:cNvSpPr>
          <p:nvPr>
            <p:ph idx="1"/>
          </p:nvPr>
        </p:nvSpPr>
        <p:spPr>
          <a:xfrm>
            <a:off x="457199" y="1447800"/>
            <a:ext cx="11454063" cy="2279258"/>
          </a:xfrm>
        </p:spPr>
        <p:txBody>
          <a:bodyPr>
            <a:normAutofit lnSpcReduction="10000"/>
          </a:bodyPr>
          <a:lstStyle/>
          <a:p>
            <a:r>
              <a:rPr lang="en-US" dirty="0" smtClean="0"/>
              <a:t>All three devices (PC, Server, and Android) will need to authenticate each other before the passwords are typed in.</a:t>
            </a:r>
          </a:p>
          <a:p>
            <a:r>
              <a:rPr lang="en-US" dirty="0" smtClean="0"/>
              <a:t>This will be invisible to the user</a:t>
            </a:r>
          </a:p>
          <a:p>
            <a:r>
              <a:rPr lang="en-US" dirty="0" smtClean="0"/>
              <a:t>If authentication fails communication between these devices will be terminated</a:t>
            </a:r>
          </a:p>
          <a:p>
            <a:r>
              <a:rPr lang="en-US" dirty="0" smtClean="0"/>
              <a:t>There will </a:t>
            </a:r>
            <a:r>
              <a:rPr lang="en-US" smtClean="0"/>
              <a:t>be six </a:t>
            </a:r>
            <a:r>
              <a:rPr lang="en-US" dirty="0" smtClean="0"/>
              <a:t>different keys for encryption/decryption</a:t>
            </a:r>
          </a:p>
          <a:p>
            <a:pPr lvl="1"/>
            <a:r>
              <a:rPr lang="en-US" dirty="0" smtClean="0"/>
              <a:t>K</a:t>
            </a:r>
            <a:r>
              <a:rPr lang="en-US" baseline="-25000" dirty="0" smtClean="0"/>
              <a:t>PCS</a:t>
            </a:r>
            <a:r>
              <a:rPr lang="en-US" dirty="0" smtClean="0"/>
              <a:t> – PC and Server shared key</a:t>
            </a:r>
            <a:endParaRPr lang="en-US" baseline="-25000" dirty="0" smtClean="0"/>
          </a:p>
          <a:p>
            <a:pPr lvl="1"/>
            <a:r>
              <a:rPr lang="en-US" dirty="0" smtClean="0"/>
              <a:t>K</a:t>
            </a:r>
            <a:r>
              <a:rPr lang="en-US" baseline="-25000" dirty="0" smtClean="0"/>
              <a:t>PCA</a:t>
            </a:r>
            <a:r>
              <a:rPr lang="en-US" dirty="0" smtClean="0"/>
              <a:t> – PC and Android shared key</a:t>
            </a:r>
          </a:p>
          <a:p>
            <a:pPr lvl="1"/>
            <a:r>
              <a:rPr lang="en-US" dirty="0" smtClean="0"/>
              <a:t>K</a:t>
            </a:r>
            <a:r>
              <a:rPr lang="en-US" baseline="-25000" dirty="0" smtClean="0"/>
              <a:t>AS</a:t>
            </a:r>
            <a:r>
              <a:rPr lang="en-US" dirty="0" smtClean="0"/>
              <a:t> – Android and Server key</a:t>
            </a:r>
            <a:endParaRPr lang="en-US" dirty="0"/>
          </a:p>
        </p:txBody>
      </p:sp>
      <p:pic>
        <p:nvPicPr>
          <p:cNvPr id="4" name="Picture 2" descr="http://icons.iconarchive.com/icons/icons-land/vista-hardware-devices/256/Home-Server-icon.png"/>
          <p:cNvPicPr>
            <a:picLocks noChangeAspect="1" noChangeArrowheads="1"/>
          </p:cNvPicPr>
          <p:nvPr/>
        </p:nvPicPr>
        <p:blipFill>
          <a:blip r:embed="rId2" cstate="print"/>
          <a:srcRect/>
          <a:stretch>
            <a:fillRect/>
          </a:stretch>
        </p:blipFill>
        <p:spPr bwMode="auto">
          <a:xfrm>
            <a:off x="5219700" y="3680460"/>
            <a:ext cx="1615440" cy="1615440"/>
          </a:xfrm>
          <a:prstGeom prst="rect">
            <a:avLst/>
          </a:prstGeom>
          <a:noFill/>
        </p:spPr>
      </p:pic>
      <p:pic>
        <p:nvPicPr>
          <p:cNvPr id="5" name="Picture 6" descr="http://files.softicons.com/download/system-icons/crystal-intense-icons-by-tatice/png/256/Windows.png"/>
          <p:cNvPicPr>
            <a:picLocks noChangeAspect="1" noChangeArrowheads="1"/>
          </p:cNvPicPr>
          <p:nvPr/>
        </p:nvPicPr>
        <p:blipFill>
          <a:blip r:embed="rId3" cstate="print"/>
          <a:srcRect/>
          <a:stretch>
            <a:fillRect/>
          </a:stretch>
        </p:blipFill>
        <p:spPr bwMode="auto">
          <a:xfrm>
            <a:off x="3032760" y="5552048"/>
            <a:ext cx="1219200" cy="1219200"/>
          </a:xfrm>
          <a:prstGeom prst="rect">
            <a:avLst/>
          </a:prstGeom>
          <a:noFill/>
        </p:spPr>
      </p:pic>
      <p:pic>
        <p:nvPicPr>
          <p:cNvPr id="6" name="Picture 4" descr="http://www.stickyalbums.com/member/wp-content/uploads/2012/02/android_icon_.png"/>
          <p:cNvPicPr>
            <a:picLocks noChangeAspect="1" noChangeArrowheads="1"/>
          </p:cNvPicPr>
          <p:nvPr/>
        </p:nvPicPr>
        <p:blipFill>
          <a:blip r:embed="rId4" cstate="print"/>
          <a:srcRect/>
          <a:stretch>
            <a:fillRect/>
          </a:stretch>
        </p:blipFill>
        <p:spPr bwMode="auto">
          <a:xfrm>
            <a:off x="7874000" y="5552048"/>
            <a:ext cx="1219200" cy="1219200"/>
          </a:xfrm>
          <a:prstGeom prst="rect">
            <a:avLst/>
          </a:prstGeom>
          <a:noFill/>
        </p:spPr>
      </p:pic>
      <p:cxnSp>
        <p:nvCxnSpPr>
          <p:cNvPr id="9" name="Straight Arrow Connector 8"/>
          <p:cNvCxnSpPr>
            <a:stCxn id="5" idx="0"/>
            <a:endCxn id="4" idx="1"/>
          </p:cNvCxnSpPr>
          <p:nvPr/>
        </p:nvCxnSpPr>
        <p:spPr>
          <a:xfrm flipV="1">
            <a:off x="3642360" y="4488180"/>
            <a:ext cx="1577340" cy="106386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4251960" y="6161648"/>
            <a:ext cx="362204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4" idx="3"/>
          </p:cNvCxnSpPr>
          <p:nvPr/>
        </p:nvCxnSpPr>
        <p:spPr>
          <a:xfrm flipH="1" flipV="1">
            <a:off x="6835140" y="4488180"/>
            <a:ext cx="1648460" cy="106386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98841" y="2725858"/>
            <a:ext cx="7012421" cy="1034129"/>
          </a:xfrm>
          <a:prstGeom prst="rect">
            <a:avLst/>
          </a:prstGeom>
          <a:noFill/>
        </p:spPr>
        <p:txBody>
          <a:bodyPr wrap="square" rtlCol="0">
            <a:spAutoFit/>
          </a:bodyPr>
          <a:lstStyle/>
          <a:p>
            <a:pPr marL="742950" lvl="1" indent="-285750">
              <a:spcBef>
                <a:spcPct val="20000"/>
              </a:spcBef>
              <a:buClr>
                <a:srgbClr val="0000FF"/>
              </a:buClr>
              <a:buBlip>
                <a:blip r:embed="rId5"/>
              </a:buBlip>
            </a:pPr>
            <a:r>
              <a:rPr lang="en-US" dirty="0" smtClean="0">
                <a:solidFill>
                  <a:srgbClr val="0000FF"/>
                </a:solidFill>
                <a:latin typeface="Franklin Gothic Book" pitchFamily="34" charset="0"/>
              </a:rPr>
              <a:t>EK</a:t>
            </a:r>
            <a:r>
              <a:rPr lang="en-US" baseline="-25000" dirty="0" smtClean="0">
                <a:solidFill>
                  <a:srgbClr val="0000FF"/>
                </a:solidFill>
                <a:latin typeface="Franklin Gothic Book" pitchFamily="34" charset="0"/>
              </a:rPr>
              <a:t>PCS</a:t>
            </a:r>
            <a:r>
              <a:rPr lang="en-US" dirty="0" smtClean="0">
                <a:solidFill>
                  <a:srgbClr val="0000FF"/>
                </a:solidFill>
                <a:latin typeface="Franklin Gothic Book" pitchFamily="34" charset="0"/>
              </a:rPr>
              <a:t> – Generates K</a:t>
            </a:r>
            <a:r>
              <a:rPr lang="en-US" baseline="-25000" dirty="0" smtClean="0">
                <a:solidFill>
                  <a:srgbClr val="0000FF"/>
                </a:solidFill>
                <a:latin typeface="Franklin Gothic Book" pitchFamily="34" charset="0"/>
              </a:rPr>
              <a:t>PCS</a:t>
            </a:r>
            <a:r>
              <a:rPr lang="en-US" dirty="0" smtClean="0">
                <a:solidFill>
                  <a:srgbClr val="0000FF"/>
                </a:solidFill>
                <a:latin typeface="Franklin Gothic Book" pitchFamily="34" charset="0"/>
              </a:rPr>
              <a:t> on PC using key stream </a:t>
            </a:r>
            <a:endParaRPr lang="en-US" baseline="-25000" dirty="0">
              <a:solidFill>
                <a:srgbClr val="0000FF"/>
              </a:solidFill>
              <a:latin typeface="Franklin Gothic Book" pitchFamily="34" charset="0"/>
            </a:endParaRPr>
          </a:p>
          <a:p>
            <a:pPr marL="742950" lvl="1" indent="-285750">
              <a:spcBef>
                <a:spcPct val="20000"/>
              </a:spcBef>
              <a:buClr>
                <a:srgbClr val="0000FF"/>
              </a:buClr>
              <a:buBlip>
                <a:blip r:embed="rId5"/>
              </a:buBlip>
            </a:pPr>
            <a:r>
              <a:rPr lang="en-US" dirty="0" smtClean="0">
                <a:solidFill>
                  <a:srgbClr val="0000FF"/>
                </a:solidFill>
                <a:latin typeface="Franklin Gothic Book" pitchFamily="34" charset="0"/>
              </a:rPr>
              <a:t>EK</a:t>
            </a:r>
            <a:r>
              <a:rPr lang="en-US" baseline="-25000" dirty="0" smtClean="0">
                <a:solidFill>
                  <a:srgbClr val="0000FF"/>
                </a:solidFill>
                <a:latin typeface="Franklin Gothic Book" pitchFamily="34" charset="0"/>
              </a:rPr>
              <a:t>PCA</a:t>
            </a:r>
            <a:r>
              <a:rPr lang="en-US" dirty="0" smtClean="0">
                <a:solidFill>
                  <a:srgbClr val="0000FF"/>
                </a:solidFill>
                <a:latin typeface="Franklin Gothic Book" pitchFamily="34" charset="0"/>
              </a:rPr>
              <a:t> </a:t>
            </a:r>
            <a:r>
              <a:rPr lang="en-US" dirty="0">
                <a:solidFill>
                  <a:srgbClr val="0000FF"/>
                </a:solidFill>
                <a:latin typeface="Franklin Gothic Book" pitchFamily="34" charset="0"/>
              </a:rPr>
              <a:t>– </a:t>
            </a:r>
            <a:r>
              <a:rPr lang="en-US" dirty="0" smtClean="0">
                <a:solidFill>
                  <a:srgbClr val="0000FF"/>
                </a:solidFill>
                <a:latin typeface="Franklin Gothic Book" pitchFamily="34" charset="0"/>
              </a:rPr>
              <a:t>Generates K</a:t>
            </a:r>
            <a:r>
              <a:rPr lang="en-US" baseline="-25000" dirty="0" smtClean="0">
                <a:solidFill>
                  <a:srgbClr val="0000FF"/>
                </a:solidFill>
                <a:latin typeface="Franklin Gothic Book" pitchFamily="34" charset="0"/>
              </a:rPr>
              <a:t>PCA</a:t>
            </a:r>
            <a:r>
              <a:rPr lang="en-US" dirty="0" smtClean="0">
                <a:solidFill>
                  <a:srgbClr val="0000FF"/>
                </a:solidFill>
                <a:latin typeface="Franklin Gothic Book" pitchFamily="34" charset="0"/>
              </a:rPr>
              <a:t> </a:t>
            </a:r>
            <a:r>
              <a:rPr lang="en-US" dirty="0">
                <a:solidFill>
                  <a:srgbClr val="0000FF"/>
                </a:solidFill>
                <a:latin typeface="Franklin Gothic Book" pitchFamily="34" charset="0"/>
              </a:rPr>
              <a:t>on PC using key stream </a:t>
            </a:r>
            <a:endParaRPr lang="en-US" baseline="-25000" dirty="0">
              <a:solidFill>
                <a:srgbClr val="0000FF"/>
              </a:solidFill>
              <a:latin typeface="Franklin Gothic Book" pitchFamily="34" charset="0"/>
            </a:endParaRPr>
          </a:p>
          <a:p>
            <a:pPr marL="742950" lvl="1" indent="-285750">
              <a:spcBef>
                <a:spcPct val="20000"/>
              </a:spcBef>
              <a:buClr>
                <a:srgbClr val="0000FF"/>
              </a:buClr>
              <a:buBlip>
                <a:blip r:embed="rId5"/>
              </a:buBlip>
            </a:pPr>
            <a:r>
              <a:rPr lang="en-US" dirty="0" smtClean="0">
                <a:solidFill>
                  <a:srgbClr val="0000FF"/>
                </a:solidFill>
                <a:latin typeface="Franklin Gothic Book" pitchFamily="34" charset="0"/>
              </a:rPr>
              <a:t>EK</a:t>
            </a:r>
            <a:r>
              <a:rPr lang="en-US" baseline="-25000" dirty="0" smtClean="0">
                <a:solidFill>
                  <a:srgbClr val="0000FF"/>
                </a:solidFill>
                <a:latin typeface="Franklin Gothic Book" pitchFamily="34" charset="0"/>
              </a:rPr>
              <a:t>AS</a:t>
            </a:r>
            <a:r>
              <a:rPr lang="en-US" dirty="0" smtClean="0">
                <a:solidFill>
                  <a:srgbClr val="0000FF"/>
                </a:solidFill>
                <a:latin typeface="Franklin Gothic Book" pitchFamily="34" charset="0"/>
              </a:rPr>
              <a:t> </a:t>
            </a:r>
            <a:r>
              <a:rPr lang="en-US" dirty="0">
                <a:solidFill>
                  <a:srgbClr val="0000FF"/>
                </a:solidFill>
                <a:latin typeface="Franklin Gothic Book" pitchFamily="34" charset="0"/>
              </a:rPr>
              <a:t>– Generates </a:t>
            </a:r>
            <a:r>
              <a:rPr lang="en-US" dirty="0" smtClean="0">
                <a:solidFill>
                  <a:srgbClr val="0000FF"/>
                </a:solidFill>
                <a:latin typeface="Franklin Gothic Book" pitchFamily="34" charset="0"/>
              </a:rPr>
              <a:t>K</a:t>
            </a:r>
            <a:r>
              <a:rPr lang="en-US" baseline="-25000" dirty="0" smtClean="0">
                <a:solidFill>
                  <a:srgbClr val="0000FF"/>
                </a:solidFill>
                <a:latin typeface="Franklin Gothic Book" pitchFamily="34" charset="0"/>
              </a:rPr>
              <a:t>AS</a:t>
            </a:r>
            <a:r>
              <a:rPr lang="en-US" dirty="0" smtClean="0">
                <a:solidFill>
                  <a:srgbClr val="0000FF"/>
                </a:solidFill>
                <a:latin typeface="Franklin Gothic Book" pitchFamily="34" charset="0"/>
              </a:rPr>
              <a:t> </a:t>
            </a:r>
            <a:r>
              <a:rPr lang="en-US" dirty="0">
                <a:solidFill>
                  <a:srgbClr val="0000FF"/>
                </a:solidFill>
                <a:latin typeface="Franklin Gothic Book" pitchFamily="34" charset="0"/>
              </a:rPr>
              <a:t>on </a:t>
            </a:r>
            <a:r>
              <a:rPr lang="en-US" dirty="0" smtClean="0">
                <a:solidFill>
                  <a:srgbClr val="0000FF"/>
                </a:solidFill>
                <a:latin typeface="Franklin Gothic Book" pitchFamily="34" charset="0"/>
              </a:rPr>
              <a:t>Android </a:t>
            </a:r>
            <a:r>
              <a:rPr lang="en-US" dirty="0">
                <a:solidFill>
                  <a:srgbClr val="0000FF"/>
                </a:solidFill>
                <a:latin typeface="Franklin Gothic Book" pitchFamily="34" charset="0"/>
              </a:rPr>
              <a:t>using key </a:t>
            </a:r>
            <a:r>
              <a:rPr lang="en-US" dirty="0" smtClean="0">
                <a:solidFill>
                  <a:srgbClr val="0000FF"/>
                </a:solidFill>
                <a:latin typeface="Franklin Gothic Book" pitchFamily="34" charset="0"/>
              </a:rPr>
              <a:t>stream</a:t>
            </a:r>
            <a:endParaRPr lang="en-US" baseline="-25000" dirty="0">
              <a:solidFill>
                <a:srgbClr val="0000FF"/>
              </a:solidFill>
              <a:latin typeface="Franklin Gothic Book" pitchFamily="34" charset="0"/>
            </a:endParaRPr>
          </a:p>
        </p:txBody>
      </p:sp>
      <p:sp>
        <p:nvSpPr>
          <p:cNvPr id="10" name="TextBox 9"/>
          <p:cNvSpPr txBox="1"/>
          <p:nvPr/>
        </p:nvSpPr>
        <p:spPr>
          <a:xfrm>
            <a:off x="2407147" y="5706116"/>
            <a:ext cx="902270" cy="369332"/>
          </a:xfrm>
          <a:prstGeom prst="rect">
            <a:avLst/>
          </a:prstGeom>
          <a:noFill/>
        </p:spPr>
        <p:txBody>
          <a:bodyPr wrap="square" rtlCol="0">
            <a:spAutoFit/>
          </a:bodyPr>
          <a:lstStyle/>
          <a:p>
            <a:r>
              <a:rPr lang="en-US" dirty="0" smtClean="0"/>
              <a:t>EK</a:t>
            </a:r>
            <a:r>
              <a:rPr lang="en-US" baseline="-25000" dirty="0" smtClean="0"/>
              <a:t>PCS</a:t>
            </a:r>
            <a:endParaRPr lang="en-US" dirty="0"/>
          </a:p>
        </p:txBody>
      </p:sp>
      <p:sp>
        <p:nvSpPr>
          <p:cNvPr id="19" name="TextBox 18"/>
          <p:cNvSpPr txBox="1"/>
          <p:nvPr/>
        </p:nvSpPr>
        <p:spPr>
          <a:xfrm>
            <a:off x="3490524" y="6543271"/>
            <a:ext cx="902270" cy="369332"/>
          </a:xfrm>
          <a:prstGeom prst="rect">
            <a:avLst/>
          </a:prstGeom>
          <a:noFill/>
        </p:spPr>
        <p:txBody>
          <a:bodyPr wrap="square" rtlCol="0">
            <a:spAutoFit/>
          </a:bodyPr>
          <a:lstStyle/>
          <a:p>
            <a:r>
              <a:rPr lang="en-US" dirty="0" smtClean="0"/>
              <a:t>EK</a:t>
            </a:r>
            <a:r>
              <a:rPr lang="en-US" baseline="-25000" dirty="0" smtClean="0"/>
              <a:t>PCA</a:t>
            </a:r>
            <a:endParaRPr lang="en-US" dirty="0"/>
          </a:p>
        </p:txBody>
      </p:sp>
      <p:sp>
        <p:nvSpPr>
          <p:cNvPr id="20" name="TextBox 19"/>
          <p:cNvSpPr txBox="1"/>
          <p:nvPr/>
        </p:nvSpPr>
        <p:spPr>
          <a:xfrm>
            <a:off x="5733095" y="6444359"/>
            <a:ext cx="902270" cy="369332"/>
          </a:xfrm>
          <a:prstGeom prst="rect">
            <a:avLst/>
          </a:prstGeom>
          <a:noFill/>
        </p:spPr>
        <p:txBody>
          <a:bodyPr wrap="square" rtlCol="0">
            <a:spAutoFit/>
          </a:bodyPr>
          <a:lstStyle/>
          <a:p>
            <a:r>
              <a:rPr lang="en-US" dirty="0" smtClean="0"/>
              <a:t>K</a:t>
            </a:r>
            <a:r>
              <a:rPr lang="en-US" baseline="-25000" dirty="0" smtClean="0"/>
              <a:t>PCA</a:t>
            </a:r>
            <a:endParaRPr lang="en-US" dirty="0"/>
          </a:p>
        </p:txBody>
      </p:sp>
      <p:sp>
        <p:nvSpPr>
          <p:cNvPr id="21" name="TextBox 20"/>
          <p:cNvSpPr txBox="1"/>
          <p:nvPr/>
        </p:nvSpPr>
        <p:spPr>
          <a:xfrm>
            <a:off x="7659370" y="4471351"/>
            <a:ext cx="902270" cy="369332"/>
          </a:xfrm>
          <a:prstGeom prst="rect">
            <a:avLst/>
          </a:prstGeom>
          <a:noFill/>
        </p:spPr>
        <p:txBody>
          <a:bodyPr wrap="square" rtlCol="0">
            <a:spAutoFit/>
          </a:bodyPr>
          <a:lstStyle/>
          <a:p>
            <a:r>
              <a:rPr lang="en-US" dirty="0" smtClean="0"/>
              <a:t>K</a:t>
            </a:r>
            <a:r>
              <a:rPr lang="en-US" baseline="-25000" dirty="0" smtClean="0"/>
              <a:t>AS</a:t>
            </a:r>
            <a:endParaRPr lang="en-US" dirty="0"/>
          </a:p>
        </p:txBody>
      </p:sp>
      <p:sp>
        <p:nvSpPr>
          <p:cNvPr id="22" name="TextBox 21"/>
          <p:cNvSpPr txBox="1"/>
          <p:nvPr/>
        </p:nvSpPr>
        <p:spPr>
          <a:xfrm>
            <a:off x="3979895" y="4488420"/>
            <a:ext cx="902270" cy="369332"/>
          </a:xfrm>
          <a:prstGeom prst="rect">
            <a:avLst/>
          </a:prstGeom>
          <a:noFill/>
        </p:spPr>
        <p:txBody>
          <a:bodyPr wrap="square" rtlCol="0">
            <a:spAutoFit/>
          </a:bodyPr>
          <a:lstStyle/>
          <a:p>
            <a:r>
              <a:rPr lang="en-US" dirty="0" smtClean="0"/>
              <a:t>K</a:t>
            </a:r>
            <a:r>
              <a:rPr lang="en-US" baseline="-25000" dirty="0" smtClean="0"/>
              <a:t>PCS</a:t>
            </a:r>
            <a:endParaRPr lang="en-US" dirty="0"/>
          </a:p>
        </p:txBody>
      </p:sp>
      <p:sp>
        <p:nvSpPr>
          <p:cNvPr id="23" name="TextBox 22"/>
          <p:cNvSpPr txBox="1"/>
          <p:nvPr/>
        </p:nvSpPr>
        <p:spPr>
          <a:xfrm>
            <a:off x="9079718" y="5891022"/>
            <a:ext cx="902270" cy="369332"/>
          </a:xfrm>
          <a:prstGeom prst="rect">
            <a:avLst/>
          </a:prstGeom>
          <a:noFill/>
        </p:spPr>
        <p:txBody>
          <a:bodyPr wrap="square" rtlCol="0">
            <a:spAutoFit/>
          </a:bodyPr>
          <a:lstStyle/>
          <a:p>
            <a:r>
              <a:rPr lang="en-US" dirty="0" smtClean="0"/>
              <a:t>EK</a:t>
            </a:r>
            <a:r>
              <a:rPr lang="en-US" baseline="-25000" dirty="0" smtClean="0"/>
              <a:t>AS</a:t>
            </a:r>
            <a:endParaRPr lang="en-US" dirty="0"/>
          </a:p>
        </p:txBody>
      </p:sp>
      <p:pic>
        <p:nvPicPr>
          <p:cNvPr id="24" name="Picture 2" descr="http://icons.iconarchive.com/icons/gakuseisean/radium/256/Key-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5312" y="4045700"/>
            <a:ext cx="819102" cy="8191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cons.iconarchive.com/icons/pixelmixer/basic/64/key-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6260" y="398320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graphicsfuel.com/wp-content/uploads/2011/07/key-512x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7838" y="6182605"/>
            <a:ext cx="661973" cy="6496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229611" y="5273377"/>
            <a:ext cx="964224" cy="5573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1</a:t>
            </a:r>
            <a:r>
              <a:rPr lang="en-US" baseline="30000" dirty="0" smtClean="0"/>
              <a:t>st</a:t>
            </a:r>
            <a:r>
              <a:rPr lang="en-US" dirty="0" smtClean="0"/>
              <a:t> Key Pressed</a:t>
            </a:r>
            <a:endParaRPr lang="en-US" dirty="0"/>
          </a:p>
        </p:txBody>
      </p:sp>
      <p:sp>
        <p:nvSpPr>
          <p:cNvPr id="30" name="Rectangle 29"/>
          <p:cNvSpPr/>
          <p:nvPr/>
        </p:nvSpPr>
        <p:spPr>
          <a:xfrm>
            <a:off x="4139030" y="6239294"/>
            <a:ext cx="1015346" cy="5782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2</a:t>
            </a:r>
            <a:r>
              <a:rPr lang="en-US" baseline="30000" dirty="0" smtClean="0"/>
              <a:t>nd</a:t>
            </a:r>
            <a:r>
              <a:rPr lang="en-US" dirty="0" smtClean="0"/>
              <a:t> Key Pressed</a:t>
            </a:r>
            <a:endParaRPr lang="en-US" dirty="0"/>
          </a:p>
        </p:txBody>
      </p:sp>
      <p:sp>
        <p:nvSpPr>
          <p:cNvPr id="31" name="Rectangle 30"/>
          <p:cNvSpPr/>
          <p:nvPr/>
        </p:nvSpPr>
        <p:spPr>
          <a:xfrm>
            <a:off x="9017764" y="5380128"/>
            <a:ext cx="964224" cy="5573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1</a:t>
            </a:r>
            <a:r>
              <a:rPr lang="en-US" baseline="30000" dirty="0" smtClean="0"/>
              <a:t>st</a:t>
            </a:r>
            <a:r>
              <a:rPr lang="en-US" dirty="0" smtClean="0"/>
              <a:t> Key Pressed</a:t>
            </a:r>
            <a:endParaRPr lang="en-US" dirty="0"/>
          </a:p>
        </p:txBody>
      </p:sp>
    </p:spTree>
    <p:extLst>
      <p:ext uri="{BB962C8B-B14F-4D97-AF65-F5344CB8AC3E}">
        <p14:creationId xmlns:p14="http://schemas.microsoft.com/office/powerpoint/2010/main" val="3107419987"/>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07627" y="16976"/>
            <a:ext cx="11176000" cy="1062183"/>
          </a:xfrm>
        </p:spPr>
        <p:txBody>
          <a:bodyPr>
            <a:normAutofit/>
          </a:bodyPr>
          <a:lstStyle/>
          <a:p>
            <a:r>
              <a:rPr lang="en-US" dirty="0" smtClean="0"/>
              <a:t>Key Establishment 1</a:t>
            </a:r>
            <a:endParaRPr lang="en-US" dirty="0"/>
          </a:p>
        </p:txBody>
      </p:sp>
      <p:sp>
        <p:nvSpPr>
          <p:cNvPr id="13" name="Content Placeholder 12"/>
          <p:cNvSpPr>
            <a:spLocks noGrp="1"/>
          </p:cNvSpPr>
          <p:nvPr>
            <p:ph sz="half" idx="2"/>
          </p:nvPr>
        </p:nvSpPr>
        <p:spPr>
          <a:xfrm>
            <a:off x="1981200" y="1295402"/>
            <a:ext cx="8229600" cy="914399"/>
          </a:xfrm>
        </p:spPr>
        <p:txBody>
          <a:bodyPr>
            <a:normAutofit fontScale="92500" lnSpcReduction="10000"/>
          </a:bodyPr>
          <a:lstStyle/>
          <a:p>
            <a:pPr marL="0" indent="0">
              <a:buNone/>
            </a:pPr>
            <a:r>
              <a:rPr lang="en-US" dirty="0"/>
              <a:t>Keys are established between each pair of devices by exchanging two random numbers and “</a:t>
            </a:r>
            <a:r>
              <a:rPr lang="en-US" dirty="0" err="1"/>
              <a:t>xor”ing</a:t>
            </a:r>
            <a:r>
              <a:rPr lang="en-US" dirty="0"/>
              <a:t> the two together to create the seed for the PRNG</a:t>
            </a:r>
            <a:r>
              <a:rPr lang="en-US" dirty="0" smtClean="0"/>
              <a:t>. The final key is created by encrypting a file of 0s with a portion of the key stream and the IV as the IV. </a:t>
            </a:r>
            <a:endParaRPr lang="en-US" dirty="0"/>
          </a:p>
        </p:txBody>
      </p:sp>
      <p:sp>
        <p:nvSpPr>
          <p:cNvPr id="28" name="AutoShape 13"/>
          <p:cNvSpPr>
            <a:spLocks/>
          </p:cNvSpPr>
          <p:nvPr/>
        </p:nvSpPr>
        <p:spPr bwMode="auto">
          <a:xfrm flipH="1" flipV="1">
            <a:off x="1630279" y="4126659"/>
            <a:ext cx="2696922" cy="232410"/>
          </a:xfrm>
          <a:prstGeom prst="rightArrow">
            <a:avLst>
              <a:gd name="adj1" fmla="val 36796"/>
              <a:gd name="adj2" fmla="val 333912"/>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sp>
        <p:nvSpPr>
          <p:cNvPr id="29" name="AutoShape 14"/>
          <p:cNvSpPr>
            <a:spLocks/>
          </p:cNvSpPr>
          <p:nvPr/>
        </p:nvSpPr>
        <p:spPr bwMode="auto">
          <a:xfrm flipV="1">
            <a:off x="2277545" y="3632997"/>
            <a:ext cx="2649424" cy="216839"/>
          </a:xfrm>
          <a:prstGeom prst="rightArrow">
            <a:avLst>
              <a:gd name="adj1" fmla="val 36796"/>
              <a:gd name="adj2" fmla="val 347269"/>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sp>
        <p:nvSpPr>
          <p:cNvPr id="6" name="TextBox 5"/>
          <p:cNvSpPr txBox="1"/>
          <p:nvPr/>
        </p:nvSpPr>
        <p:spPr>
          <a:xfrm>
            <a:off x="355227" y="3401776"/>
            <a:ext cx="1752600" cy="830987"/>
          </a:xfrm>
          <a:prstGeom prst="rect">
            <a:avLst/>
          </a:prstGeom>
          <a:noFill/>
        </p:spPr>
        <p:txBody>
          <a:bodyPr wrap="square" lIns="91430" tIns="45715" rIns="91430" bIns="45715" rtlCol="0">
            <a:spAutoFit/>
          </a:bodyPr>
          <a:lstStyle/>
          <a:p>
            <a:pPr algn="ctr"/>
            <a:r>
              <a:rPr lang="en-US" sz="1600" dirty="0">
                <a:solidFill>
                  <a:srgbClr val="002060"/>
                </a:solidFill>
              </a:rPr>
              <a:t>Send </a:t>
            </a:r>
            <a:r>
              <a:rPr lang="en-US" sz="1600" dirty="0" smtClean="0">
                <a:solidFill>
                  <a:srgbClr val="002060"/>
                </a:solidFill>
              </a:rPr>
              <a:t>Server random </a:t>
            </a:r>
            <a:r>
              <a:rPr lang="en-US" sz="1600" dirty="0">
                <a:solidFill>
                  <a:srgbClr val="002060"/>
                </a:solidFill>
              </a:rPr>
              <a:t>number X</a:t>
            </a:r>
          </a:p>
        </p:txBody>
      </p:sp>
      <p:sp>
        <p:nvSpPr>
          <p:cNvPr id="32" name="TextBox 31"/>
          <p:cNvSpPr txBox="1"/>
          <p:nvPr/>
        </p:nvSpPr>
        <p:spPr>
          <a:xfrm>
            <a:off x="4355905" y="3928084"/>
            <a:ext cx="1752600" cy="584765"/>
          </a:xfrm>
          <a:prstGeom prst="rect">
            <a:avLst/>
          </a:prstGeom>
          <a:noFill/>
        </p:spPr>
        <p:txBody>
          <a:bodyPr wrap="square" lIns="91430" tIns="45715" rIns="91430" bIns="45715" rtlCol="0">
            <a:spAutoFit/>
          </a:bodyPr>
          <a:lstStyle/>
          <a:p>
            <a:pPr algn="ctr"/>
            <a:r>
              <a:rPr lang="en-US" sz="1600" dirty="0">
                <a:solidFill>
                  <a:srgbClr val="002060"/>
                </a:solidFill>
              </a:rPr>
              <a:t>Send </a:t>
            </a:r>
            <a:r>
              <a:rPr lang="en-US" sz="1600" dirty="0" smtClean="0">
                <a:solidFill>
                  <a:srgbClr val="002060"/>
                </a:solidFill>
              </a:rPr>
              <a:t>PC </a:t>
            </a:r>
            <a:r>
              <a:rPr lang="en-US" sz="1600" dirty="0">
                <a:solidFill>
                  <a:srgbClr val="002060"/>
                </a:solidFill>
              </a:rPr>
              <a:t>random number Y</a:t>
            </a:r>
          </a:p>
        </p:txBody>
      </p:sp>
      <p:sp>
        <p:nvSpPr>
          <p:cNvPr id="8" name="Left Brace 7"/>
          <p:cNvSpPr/>
          <p:nvPr/>
        </p:nvSpPr>
        <p:spPr bwMode="auto">
          <a:xfrm rot="16200000">
            <a:off x="3256371" y="2668700"/>
            <a:ext cx="582012" cy="4039757"/>
          </a:xfrm>
          <a:prstGeom prst="leftBrace">
            <a:avLst>
              <a:gd name="adj1" fmla="val 43398"/>
              <a:gd name="adj2" fmla="val 50000"/>
            </a:avLst>
          </a:prstGeom>
          <a:solidFill>
            <a:schemeClr val="bg1"/>
          </a:solidFill>
          <a:ln w="15875" cap="flat" cmpd="sng" algn="ctr">
            <a:solidFill>
              <a:schemeClr val="tx1"/>
            </a:solidFill>
            <a:prstDash val="solid"/>
            <a:miter lim="800000"/>
            <a:headEnd type="none"/>
            <a:tailEnd type="none"/>
          </a:ln>
          <a:effectLst/>
          <a:extLst/>
        </p:spPr>
        <p:txBody>
          <a:bodyPr lIns="91430" tIns="45715" rIns="91430" bIns="45715" rtlCol="0" anchor="ctr"/>
          <a:lstStyle/>
          <a:p>
            <a:pPr algn="ctr"/>
            <a:endParaRPr lang="en-US">
              <a:solidFill>
                <a:prstClr val="black"/>
              </a:solidFill>
            </a:endParaRPr>
          </a:p>
        </p:txBody>
      </p:sp>
      <p:cxnSp>
        <p:nvCxnSpPr>
          <p:cNvPr id="10" name="Straight Arrow Connector 9"/>
          <p:cNvCxnSpPr>
            <a:stCxn id="8" idx="1"/>
          </p:cNvCxnSpPr>
          <p:nvPr/>
        </p:nvCxnSpPr>
        <p:spPr bwMode="auto">
          <a:xfrm>
            <a:off x="3547378" y="4979585"/>
            <a:ext cx="10769" cy="458173"/>
          </a:xfrm>
          <a:prstGeom prst="straightConnector1">
            <a:avLst/>
          </a:prstGeom>
          <a:solidFill>
            <a:srgbClr val="00B8FF"/>
          </a:solidFill>
          <a:ln w="15875" cap="flat" cmpd="sng" algn="ctr">
            <a:solidFill>
              <a:schemeClr val="tx1"/>
            </a:solidFill>
            <a:prstDash val="solid"/>
            <a:miter lim="800000"/>
            <a:headEnd type="none"/>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401315" y="5405826"/>
            <a:ext cx="3772274" cy="400110"/>
          </a:xfrm>
          <a:prstGeom prst="rect">
            <a:avLst/>
          </a:prstGeom>
          <a:noFill/>
        </p:spPr>
        <p:txBody>
          <a:bodyPr wrap="square" lIns="91430" tIns="45715" rIns="91430" bIns="45715" rtlCol="0">
            <a:spAutoFit/>
          </a:bodyPr>
          <a:lstStyle/>
          <a:p>
            <a:pPr algn="ctr"/>
            <a:r>
              <a:rPr lang="en-US" sz="2000" dirty="0">
                <a:solidFill>
                  <a:srgbClr val="002060"/>
                </a:solidFill>
              </a:rPr>
              <a:t>Random seed for key generation:</a:t>
            </a:r>
          </a:p>
        </p:txBody>
      </p:sp>
      <p:sp>
        <p:nvSpPr>
          <p:cNvPr id="17" name="TextBox 16"/>
          <p:cNvSpPr txBox="1"/>
          <p:nvPr/>
        </p:nvSpPr>
        <p:spPr>
          <a:xfrm>
            <a:off x="3083717" y="5805936"/>
            <a:ext cx="304799" cy="461665"/>
          </a:xfrm>
          <a:prstGeom prst="rect">
            <a:avLst/>
          </a:prstGeom>
          <a:noFill/>
        </p:spPr>
        <p:txBody>
          <a:bodyPr wrap="square" lIns="91430" tIns="45715" rIns="91430" bIns="45715" rtlCol="0">
            <a:spAutoFit/>
          </a:bodyPr>
          <a:lstStyle/>
          <a:p>
            <a:pPr algn="ctr"/>
            <a:r>
              <a:rPr lang="en-US" sz="2400" dirty="0">
                <a:solidFill>
                  <a:srgbClr val="002060"/>
                </a:solidFill>
              </a:rPr>
              <a:t>X</a:t>
            </a:r>
          </a:p>
        </p:txBody>
      </p:sp>
      <p:sp>
        <p:nvSpPr>
          <p:cNvPr id="42" name="TextBox 41"/>
          <p:cNvSpPr txBox="1"/>
          <p:nvPr/>
        </p:nvSpPr>
        <p:spPr>
          <a:xfrm>
            <a:off x="3596543" y="5805934"/>
            <a:ext cx="304799" cy="461665"/>
          </a:xfrm>
          <a:prstGeom prst="rect">
            <a:avLst/>
          </a:prstGeom>
          <a:noFill/>
        </p:spPr>
        <p:txBody>
          <a:bodyPr wrap="square" lIns="91430" tIns="45715" rIns="91430" bIns="45715" rtlCol="0">
            <a:spAutoFit/>
          </a:bodyPr>
          <a:lstStyle/>
          <a:p>
            <a:pPr algn="ctr"/>
            <a:r>
              <a:rPr lang="en-US" sz="2400" dirty="0">
                <a:solidFill>
                  <a:srgbClr val="002060"/>
                </a:solidFill>
              </a:rPr>
              <a:t>Y</a:t>
            </a:r>
          </a:p>
        </p:txBody>
      </p:sp>
      <p:sp>
        <p:nvSpPr>
          <p:cNvPr id="18" name="Flowchart: Or 17"/>
          <p:cNvSpPr/>
          <p:nvPr/>
        </p:nvSpPr>
        <p:spPr>
          <a:xfrm>
            <a:off x="3388517" y="5922465"/>
            <a:ext cx="208027" cy="228600"/>
          </a:xfrm>
          <a:prstGeom prst="flowChartOr">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solidFill>
                <a:srgbClr val="002060"/>
              </a:solidFill>
            </a:endParaRPr>
          </a:p>
        </p:txBody>
      </p:sp>
      <p:sp>
        <p:nvSpPr>
          <p:cNvPr id="21" name="Rectangle 20"/>
          <p:cNvSpPr/>
          <p:nvPr/>
        </p:nvSpPr>
        <p:spPr>
          <a:xfrm>
            <a:off x="7672867" y="3951004"/>
            <a:ext cx="1743725" cy="70557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Output of 1 Key press</a:t>
            </a:r>
            <a:endParaRPr lang="en-US" dirty="0"/>
          </a:p>
        </p:txBody>
      </p:sp>
      <p:sp>
        <p:nvSpPr>
          <p:cNvPr id="22" name="Rectangle 21"/>
          <p:cNvSpPr/>
          <p:nvPr/>
        </p:nvSpPr>
        <p:spPr>
          <a:xfrm>
            <a:off x="7444857" y="6426031"/>
            <a:ext cx="450688" cy="309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IV</a:t>
            </a:r>
            <a:endParaRPr lang="en-US" dirty="0"/>
          </a:p>
        </p:txBody>
      </p:sp>
      <p:cxnSp>
        <p:nvCxnSpPr>
          <p:cNvPr id="9" name="Straight Arrow Connector 8"/>
          <p:cNvCxnSpPr/>
          <p:nvPr/>
        </p:nvCxnSpPr>
        <p:spPr>
          <a:xfrm flipV="1">
            <a:off x="7690954" y="6216810"/>
            <a:ext cx="0" cy="2092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AutoShape 14"/>
          <p:cNvSpPr>
            <a:spLocks/>
          </p:cNvSpPr>
          <p:nvPr/>
        </p:nvSpPr>
        <p:spPr bwMode="auto">
          <a:xfrm flipV="1">
            <a:off x="8397106" y="5868917"/>
            <a:ext cx="1610822" cy="252516"/>
          </a:xfrm>
          <a:prstGeom prst="rightArrow">
            <a:avLst>
              <a:gd name="adj1" fmla="val 36796"/>
              <a:gd name="adj2" fmla="val 347269"/>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sp>
        <p:nvSpPr>
          <p:cNvPr id="33" name="AutoShape 14"/>
          <p:cNvSpPr>
            <a:spLocks/>
          </p:cNvSpPr>
          <p:nvPr/>
        </p:nvSpPr>
        <p:spPr bwMode="auto">
          <a:xfrm rot="16200000" flipV="1">
            <a:off x="9896871" y="4807337"/>
            <a:ext cx="1462367" cy="240648"/>
          </a:xfrm>
          <a:prstGeom prst="rightArrow">
            <a:avLst>
              <a:gd name="adj1" fmla="val 36796"/>
              <a:gd name="adj2" fmla="val 347269"/>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pic>
        <p:nvPicPr>
          <p:cNvPr id="34" name="Picture 2" descr="D:\Dropbox\Master Project\Master Project\Final Report\image\User-icon.pn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8126370" y="2567236"/>
            <a:ext cx="743808" cy="104623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7323704" y="3570576"/>
            <a:ext cx="1341090" cy="400099"/>
          </a:xfrm>
          <a:prstGeom prst="rect">
            <a:avLst/>
          </a:prstGeom>
          <a:noFill/>
        </p:spPr>
        <p:txBody>
          <a:bodyPr wrap="square" lIns="91430" tIns="45715" rIns="91430" bIns="45715" rtlCol="0">
            <a:spAutoFit/>
          </a:bodyPr>
          <a:lstStyle/>
          <a:p>
            <a:pPr algn="ctr"/>
            <a:r>
              <a:rPr lang="en-US" sz="2000" dirty="0" smtClean="0">
                <a:solidFill>
                  <a:srgbClr val="002060"/>
                </a:solidFill>
              </a:rPr>
              <a:t>Password</a:t>
            </a:r>
            <a:endParaRPr lang="en-US" sz="2000" dirty="0">
              <a:solidFill>
                <a:srgbClr val="002060"/>
              </a:solidFill>
            </a:endParaRPr>
          </a:p>
        </p:txBody>
      </p:sp>
      <p:cxnSp>
        <p:nvCxnSpPr>
          <p:cNvPr id="14" name="Straight Arrow Connector 13"/>
          <p:cNvCxnSpPr/>
          <p:nvPr/>
        </p:nvCxnSpPr>
        <p:spPr>
          <a:xfrm>
            <a:off x="8384226" y="5175509"/>
            <a:ext cx="1623702" cy="5458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551751" y="5721323"/>
            <a:ext cx="734505" cy="400110"/>
          </a:xfrm>
          <a:prstGeom prst="rect">
            <a:avLst/>
          </a:prstGeom>
          <a:noFill/>
        </p:spPr>
        <p:txBody>
          <a:bodyPr wrap="square" lIns="91430" tIns="45715" rIns="91430" bIns="45715" rtlCol="0">
            <a:spAutoFit/>
          </a:bodyPr>
          <a:lstStyle/>
          <a:p>
            <a:pPr algn="ctr"/>
            <a:r>
              <a:rPr lang="en-US" sz="2000" dirty="0" smtClean="0">
                <a:solidFill>
                  <a:srgbClr val="002060"/>
                </a:solidFill>
              </a:rPr>
              <a:t>000</a:t>
            </a:r>
            <a:endParaRPr lang="en-US" sz="2000" dirty="0">
              <a:solidFill>
                <a:srgbClr val="002060"/>
              </a:solidFill>
            </a:endParaRPr>
          </a:p>
        </p:txBody>
      </p:sp>
      <p:cxnSp>
        <p:nvCxnSpPr>
          <p:cNvPr id="7" name="Straight Arrow Connector 6"/>
          <p:cNvCxnSpPr/>
          <p:nvPr/>
        </p:nvCxnSpPr>
        <p:spPr>
          <a:xfrm>
            <a:off x="7197507" y="5925500"/>
            <a:ext cx="277495" cy="53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37" idx="0"/>
          </p:cNvCxnSpPr>
          <p:nvPr/>
        </p:nvCxnSpPr>
        <p:spPr>
          <a:xfrm rot="16200000" flipV="1">
            <a:off x="7479024" y="513749"/>
            <a:ext cx="1078789" cy="4911182"/>
          </a:xfrm>
          <a:prstGeom prst="bentConnector3">
            <a:avLst>
              <a:gd name="adj1" fmla="val 11324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027214" y="5330253"/>
            <a:ext cx="10407" cy="30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2" idx="3"/>
          </p:cNvCxnSpPr>
          <p:nvPr/>
        </p:nvCxnSpPr>
        <p:spPr>
          <a:xfrm flipV="1">
            <a:off x="3901342" y="5175509"/>
            <a:ext cx="3768859" cy="861258"/>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94249" y="4656575"/>
            <a:ext cx="0" cy="35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664794" y="3570576"/>
            <a:ext cx="0" cy="357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6" descr="http://files.softicons.com/download/system-icons/crystal-intense-icons-by-tatice/png/256/Windows.png"/>
          <p:cNvPicPr>
            <a:picLocks noChangeAspect="1" noChangeArrowheads="1"/>
          </p:cNvPicPr>
          <p:nvPr/>
        </p:nvPicPr>
        <p:blipFill>
          <a:blip r:embed="rId4" cstate="print"/>
          <a:srcRect/>
          <a:stretch>
            <a:fillRect/>
          </a:stretch>
        </p:blipFill>
        <p:spPr bwMode="auto">
          <a:xfrm>
            <a:off x="791715" y="2295165"/>
            <a:ext cx="1219200" cy="1219200"/>
          </a:xfrm>
          <a:prstGeom prst="rect">
            <a:avLst/>
          </a:prstGeom>
          <a:noFill/>
        </p:spPr>
      </p:pic>
      <p:pic>
        <p:nvPicPr>
          <p:cNvPr id="37" name="Picture 2" descr="http://icons.iconarchive.com/icons/icons-land/vista-hardware-devices/256/Home-Server-icon.png"/>
          <p:cNvPicPr>
            <a:picLocks noChangeAspect="1" noChangeArrowheads="1"/>
          </p:cNvPicPr>
          <p:nvPr/>
        </p:nvPicPr>
        <p:blipFill>
          <a:blip r:embed="rId5" cstate="print"/>
          <a:srcRect/>
          <a:stretch>
            <a:fillRect/>
          </a:stretch>
        </p:blipFill>
        <p:spPr bwMode="auto">
          <a:xfrm>
            <a:off x="4755107" y="2429945"/>
            <a:ext cx="1615440" cy="1615440"/>
          </a:xfrm>
          <a:prstGeom prst="rect">
            <a:avLst/>
          </a:prstGeom>
          <a:noFill/>
        </p:spPr>
      </p:pic>
      <p:pic>
        <p:nvPicPr>
          <p:cNvPr id="38" name="Picture 3" descr="D:\Dropbox\Master Project\Master Project\Final Report\image\Logo_AES.png"/>
          <p:cNvPicPr>
            <a:picLocks noChangeAspect="1" noChangeArrowheads="1"/>
          </p:cNvPicPr>
          <p:nvPr/>
        </p:nvPicPr>
        <p:blipFill>
          <a:blip r:embed="rId6" cstate="print">
            <a:extLst>
              <a:ext uri="{28A0092B-C50C-407E-A947-70E740481C1C}">
                <a14:useLocalDpi xmlns:a14="http://schemas.microsoft.com/office/drawing/2010/main" val="0"/>
              </a:ext>
            </a:extLst>
          </a:blip>
          <a:srcRect t="8511" b="23312"/>
          <a:stretch>
            <a:fillRect/>
          </a:stretch>
        </p:blipFill>
        <p:spPr bwMode="auto">
          <a:xfrm>
            <a:off x="7444857" y="5569961"/>
            <a:ext cx="95726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 descr="D:\Dropbox\Master Project\Master Project\Final Report\image\Logo_AES.png"/>
          <p:cNvPicPr>
            <a:picLocks noChangeAspect="1" noChangeArrowheads="1"/>
          </p:cNvPicPr>
          <p:nvPr/>
        </p:nvPicPr>
        <p:blipFill>
          <a:blip r:embed="rId6" cstate="print">
            <a:extLst>
              <a:ext uri="{28A0092B-C50C-407E-A947-70E740481C1C}">
                <a14:useLocalDpi xmlns:a14="http://schemas.microsoft.com/office/drawing/2010/main" val="0"/>
              </a:ext>
            </a:extLst>
          </a:blip>
          <a:srcRect t="8511" b="23312"/>
          <a:stretch>
            <a:fillRect/>
          </a:stretch>
        </p:blipFill>
        <p:spPr bwMode="auto">
          <a:xfrm>
            <a:off x="10007928" y="5542686"/>
            <a:ext cx="95726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p:cNvSpPr txBox="1"/>
          <p:nvPr/>
        </p:nvSpPr>
        <p:spPr>
          <a:xfrm>
            <a:off x="10005884" y="3837916"/>
            <a:ext cx="1061175" cy="368224"/>
          </a:xfrm>
          <a:prstGeom prst="rect">
            <a:avLst/>
          </a:prstGeom>
          <a:noFill/>
        </p:spPr>
        <p:txBody>
          <a:bodyPr wrap="square" rtlCol="0">
            <a:spAutoFit/>
          </a:bodyPr>
          <a:lstStyle/>
          <a:p>
            <a:r>
              <a:rPr lang="en-US" dirty="0" smtClean="0"/>
              <a:t>K</a:t>
            </a:r>
            <a:r>
              <a:rPr lang="en-US" baseline="-25000" dirty="0" smtClean="0"/>
              <a:t>PCS</a:t>
            </a:r>
            <a:endParaRPr lang="en-US" dirty="0"/>
          </a:p>
        </p:txBody>
      </p:sp>
      <p:pic>
        <p:nvPicPr>
          <p:cNvPr id="44" name="Picture 2" descr="http://rocketdock.com/images/screenshots/Gold-ke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85844" y="4679495"/>
            <a:ext cx="811262" cy="76689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7577282" y="5021447"/>
            <a:ext cx="1061175" cy="368224"/>
          </a:xfrm>
          <a:prstGeom prst="rect">
            <a:avLst/>
          </a:prstGeom>
          <a:noFill/>
        </p:spPr>
        <p:txBody>
          <a:bodyPr wrap="square" rtlCol="0">
            <a:spAutoFit/>
          </a:bodyPr>
          <a:lstStyle/>
          <a:p>
            <a:r>
              <a:rPr lang="en-US" dirty="0" smtClean="0"/>
              <a:t>Key</a:t>
            </a:r>
            <a:endParaRPr lang="en-US" dirty="0"/>
          </a:p>
        </p:txBody>
      </p:sp>
      <p:sp>
        <p:nvSpPr>
          <p:cNvPr id="19" name="TextBox 18"/>
          <p:cNvSpPr txBox="1"/>
          <p:nvPr/>
        </p:nvSpPr>
        <p:spPr>
          <a:xfrm>
            <a:off x="10134566" y="6151065"/>
            <a:ext cx="678886" cy="369332"/>
          </a:xfrm>
          <a:prstGeom prst="rect">
            <a:avLst/>
          </a:prstGeom>
          <a:noFill/>
        </p:spPr>
        <p:txBody>
          <a:bodyPr wrap="square" rtlCol="0">
            <a:spAutoFit/>
          </a:bodyPr>
          <a:lstStyle/>
          <a:p>
            <a:r>
              <a:rPr lang="en-US" dirty="0" smtClean="0"/>
              <a:t>GCM</a:t>
            </a:r>
            <a:endParaRPr lang="en-US" dirty="0"/>
          </a:p>
        </p:txBody>
      </p:sp>
      <p:sp>
        <p:nvSpPr>
          <p:cNvPr id="48" name="TextBox 47"/>
          <p:cNvSpPr txBox="1"/>
          <p:nvPr/>
        </p:nvSpPr>
        <p:spPr>
          <a:xfrm>
            <a:off x="7870089" y="6079884"/>
            <a:ext cx="678886" cy="369332"/>
          </a:xfrm>
          <a:prstGeom prst="rect">
            <a:avLst/>
          </a:prstGeom>
          <a:noFill/>
        </p:spPr>
        <p:txBody>
          <a:bodyPr wrap="square" rtlCol="0">
            <a:spAutoFit/>
          </a:bodyPr>
          <a:lstStyle/>
          <a:p>
            <a:r>
              <a:rPr lang="en-US" dirty="0" smtClean="0"/>
              <a:t>GCM</a:t>
            </a:r>
            <a:endParaRPr lang="en-US" dirty="0"/>
          </a:p>
        </p:txBody>
      </p:sp>
      <p:pic>
        <p:nvPicPr>
          <p:cNvPr id="50" name="Picture 2" descr="http://icons.iconarchive.com/icons/gakuseisean/radium/256/Key-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38580" y="3413661"/>
            <a:ext cx="819102" cy="81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5355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742518" y="160036"/>
            <a:ext cx="11176000" cy="889153"/>
          </a:xfrm>
        </p:spPr>
        <p:txBody>
          <a:bodyPr>
            <a:normAutofit/>
          </a:bodyPr>
          <a:lstStyle/>
          <a:p>
            <a:r>
              <a:rPr lang="en-US" dirty="0" smtClean="0"/>
              <a:t>Key Establishment 2</a:t>
            </a:r>
            <a:endParaRPr lang="en-US" dirty="0"/>
          </a:p>
        </p:txBody>
      </p:sp>
      <p:sp>
        <p:nvSpPr>
          <p:cNvPr id="13" name="Content Placeholder 12"/>
          <p:cNvSpPr>
            <a:spLocks noGrp="1"/>
          </p:cNvSpPr>
          <p:nvPr>
            <p:ph sz="half" idx="2"/>
          </p:nvPr>
        </p:nvSpPr>
        <p:spPr>
          <a:xfrm>
            <a:off x="1981200" y="1143002"/>
            <a:ext cx="8229600" cy="685799"/>
          </a:xfrm>
        </p:spPr>
        <p:txBody>
          <a:bodyPr>
            <a:normAutofit lnSpcReduction="10000"/>
          </a:bodyPr>
          <a:lstStyle/>
          <a:p>
            <a:pPr marL="0" indent="0">
              <a:buNone/>
            </a:pPr>
            <a:r>
              <a:rPr lang="en-US" dirty="0"/>
              <a:t>Master device will first establish keys with each device.  Then master device will tell each slave to establish keys with all remaining devices.</a:t>
            </a:r>
          </a:p>
        </p:txBody>
      </p:sp>
      <p:sp>
        <p:nvSpPr>
          <p:cNvPr id="2" name="TextBox 1"/>
          <p:cNvSpPr txBox="1"/>
          <p:nvPr/>
        </p:nvSpPr>
        <p:spPr>
          <a:xfrm>
            <a:off x="3581401" y="1878369"/>
            <a:ext cx="1066800" cy="369332"/>
          </a:xfrm>
          <a:prstGeom prst="rect">
            <a:avLst/>
          </a:prstGeom>
          <a:noFill/>
        </p:spPr>
        <p:txBody>
          <a:bodyPr wrap="square" lIns="91430" tIns="45715" rIns="91430" bIns="45715" rtlCol="0">
            <a:spAutoFit/>
          </a:bodyPr>
          <a:lstStyle/>
          <a:p>
            <a:pPr algn="ctr"/>
            <a:r>
              <a:rPr lang="en-US" u="sng" dirty="0">
                <a:solidFill>
                  <a:srgbClr val="002060"/>
                </a:solidFill>
              </a:rPr>
              <a:t>Master</a:t>
            </a:r>
          </a:p>
        </p:txBody>
      </p:sp>
      <p:sp>
        <p:nvSpPr>
          <p:cNvPr id="21" name="TextBox 20"/>
          <p:cNvSpPr txBox="1"/>
          <p:nvPr/>
        </p:nvSpPr>
        <p:spPr>
          <a:xfrm>
            <a:off x="5336743" y="1878368"/>
            <a:ext cx="1066800" cy="369332"/>
          </a:xfrm>
          <a:prstGeom prst="rect">
            <a:avLst/>
          </a:prstGeom>
          <a:noFill/>
        </p:spPr>
        <p:txBody>
          <a:bodyPr wrap="square" lIns="91430" tIns="45715" rIns="91430" bIns="45715" rtlCol="0">
            <a:spAutoFit/>
          </a:bodyPr>
          <a:lstStyle/>
          <a:p>
            <a:pPr algn="ctr"/>
            <a:r>
              <a:rPr lang="en-US" u="sng" dirty="0">
                <a:solidFill>
                  <a:srgbClr val="002060"/>
                </a:solidFill>
              </a:rPr>
              <a:t>Slave 1</a:t>
            </a:r>
          </a:p>
        </p:txBody>
      </p:sp>
      <p:sp>
        <p:nvSpPr>
          <p:cNvPr id="23" name="TextBox 22"/>
          <p:cNvSpPr txBox="1"/>
          <p:nvPr/>
        </p:nvSpPr>
        <p:spPr>
          <a:xfrm>
            <a:off x="7073754" y="1878368"/>
            <a:ext cx="1066800" cy="369332"/>
          </a:xfrm>
          <a:prstGeom prst="rect">
            <a:avLst/>
          </a:prstGeom>
          <a:noFill/>
        </p:spPr>
        <p:txBody>
          <a:bodyPr wrap="square" lIns="91430" tIns="45715" rIns="91430" bIns="45715" rtlCol="0">
            <a:spAutoFit/>
          </a:bodyPr>
          <a:lstStyle/>
          <a:p>
            <a:pPr algn="ctr"/>
            <a:r>
              <a:rPr lang="en-US" u="sng" dirty="0">
                <a:solidFill>
                  <a:srgbClr val="002060"/>
                </a:solidFill>
              </a:rPr>
              <a:t>Server</a:t>
            </a:r>
          </a:p>
        </p:txBody>
      </p:sp>
      <p:sp>
        <p:nvSpPr>
          <p:cNvPr id="5" name="Left-Right Arrow 4"/>
          <p:cNvSpPr/>
          <p:nvPr/>
        </p:nvSpPr>
        <p:spPr>
          <a:xfrm>
            <a:off x="4114802" y="3151824"/>
            <a:ext cx="1755343"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solidFill>
                <a:prstClr val="white"/>
              </a:solidFill>
            </a:endParaRPr>
          </a:p>
        </p:txBody>
      </p:sp>
      <p:sp>
        <p:nvSpPr>
          <p:cNvPr id="26" name="Left-Right Arrow 25"/>
          <p:cNvSpPr/>
          <p:nvPr/>
        </p:nvSpPr>
        <p:spPr>
          <a:xfrm>
            <a:off x="4114799" y="3380425"/>
            <a:ext cx="3621378"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solidFill>
                <a:prstClr val="white"/>
              </a:solidFill>
            </a:endParaRPr>
          </a:p>
        </p:txBody>
      </p:sp>
      <p:sp>
        <p:nvSpPr>
          <p:cNvPr id="9" name="Left Brace 8"/>
          <p:cNvSpPr/>
          <p:nvPr/>
        </p:nvSpPr>
        <p:spPr bwMode="auto">
          <a:xfrm>
            <a:off x="3582048" y="4119696"/>
            <a:ext cx="489959" cy="748876"/>
          </a:xfrm>
          <a:prstGeom prst="leftBrace">
            <a:avLst>
              <a:gd name="adj1" fmla="val 16816"/>
              <a:gd name="adj2" fmla="val 50000"/>
            </a:avLst>
          </a:prstGeom>
          <a:solidFill>
            <a:schemeClr val="bg1"/>
          </a:solidFill>
          <a:ln w="15875" cap="flat" cmpd="sng" algn="ctr">
            <a:solidFill>
              <a:schemeClr val="tx1"/>
            </a:solidFill>
            <a:prstDash val="solid"/>
            <a:miter lim="800000"/>
            <a:headEnd type="none"/>
            <a:tailEnd type="none"/>
          </a:ln>
          <a:effectLst/>
          <a:extLst/>
        </p:spPr>
        <p:txBody>
          <a:bodyPr lIns="91430" tIns="45715" rIns="91430" bIns="45715" rtlCol="0" anchor="ctr"/>
          <a:lstStyle/>
          <a:p>
            <a:pPr algn="ctr"/>
            <a:endParaRPr lang="en-US">
              <a:solidFill>
                <a:prstClr val="black"/>
              </a:solidFill>
            </a:endParaRPr>
          </a:p>
        </p:txBody>
      </p:sp>
      <p:sp>
        <p:nvSpPr>
          <p:cNvPr id="31" name="Left Brace 30"/>
          <p:cNvSpPr/>
          <p:nvPr/>
        </p:nvSpPr>
        <p:spPr bwMode="auto">
          <a:xfrm>
            <a:off x="3572597" y="3120287"/>
            <a:ext cx="489959" cy="748876"/>
          </a:xfrm>
          <a:prstGeom prst="leftBrace">
            <a:avLst>
              <a:gd name="adj1" fmla="val 16816"/>
              <a:gd name="adj2" fmla="val 50000"/>
            </a:avLst>
          </a:prstGeom>
          <a:solidFill>
            <a:schemeClr val="bg1"/>
          </a:solidFill>
          <a:ln w="15875" cap="flat" cmpd="sng" algn="ctr">
            <a:solidFill>
              <a:schemeClr val="tx1"/>
            </a:solidFill>
            <a:prstDash val="solid"/>
            <a:miter lim="800000"/>
            <a:headEnd type="none"/>
            <a:tailEnd type="none"/>
          </a:ln>
          <a:effectLst/>
          <a:extLst/>
        </p:spPr>
        <p:txBody>
          <a:bodyPr lIns="91430" tIns="45715" rIns="91430" bIns="45715" rtlCol="0" anchor="ctr"/>
          <a:lstStyle/>
          <a:p>
            <a:pPr algn="ctr"/>
            <a:endParaRPr lang="en-US">
              <a:solidFill>
                <a:prstClr val="black"/>
              </a:solidFill>
            </a:endParaRPr>
          </a:p>
        </p:txBody>
      </p:sp>
      <p:sp>
        <p:nvSpPr>
          <p:cNvPr id="12" name="Right Arrow 11"/>
          <p:cNvSpPr/>
          <p:nvPr/>
        </p:nvSpPr>
        <p:spPr>
          <a:xfrm>
            <a:off x="4114802" y="4119696"/>
            <a:ext cx="1755343" cy="2286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solidFill>
                <a:prstClr val="white"/>
              </a:solidFill>
            </a:endParaRPr>
          </a:p>
        </p:txBody>
      </p:sp>
      <p:sp>
        <p:nvSpPr>
          <p:cNvPr id="34" name="Left-Right Arrow 33"/>
          <p:cNvSpPr/>
          <p:nvPr/>
        </p:nvSpPr>
        <p:spPr>
          <a:xfrm>
            <a:off x="5946200" y="4348296"/>
            <a:ext cx="1755343"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solidFill>
                <a:prstClr val="white"/>
              </a:solidFill>
            </a:endParaRPr>
          </a:p>
        </p:txBody>
      </p:sp>
      <p:sp>
        <p:nvSpPr>
          <p:cNvPr id="15" name="TextBox 14"/>
          <p:cNvSpPr txBox="1"/>
          <p:nvPr/>
        </p:nvSpPr>
        <p:spPr>
          <a:xfrm>
            <a:off x="1785651" y="3079227"/>
            <a:ext cx="1786947" cy="846197"/>
          </a:xfrm>
          <a:prstGeom prst="rect">
            <a:avLst/>
          </a:prstGeom>
          <a:noFill/>
        </p:spPr>
        <p:txBody>
          <a:bodyPr wrap="square" lIns="91430" tIns="45715" rIns="91430" bIns="45715" rtlCol="0">
            <a:spAutoFit/>
          </a:bodyPr>
          <a:lstStyle/>
          <a:p>
            <a:pPr algn="ctr"/>
            <a:r>
              <a:rPr lang="en-US" sz="1600" dirty="0">
                <a:solidFill>
                  <a:prstClr val="black"/>
                </a:solidFill>
              </a:rPr>
              <a:t>Master establishes key with each device</a:t>
            </a:r>
          </a:p>
        </p:txBody>
      </p:sp>
      <p:sp>
        <p:nvSpPr>
          <p:cNvPr id="40" name="TextBox 39"/>
          <p:cNvSpPr txBox="1"/>
          <p:nvPr/>
        </p:nvSpPr>
        <p:spPr>
          <a:xfrm>
            <a:off x="1785649" y="4078635"/>
            <a:ext cx="1786946" cy="830987"/>
          </a:xfrm>
          <a:prstGeom prst="rect">
            <a:avLst/>
          </a:prstGeom>
          <a:noFill/>
        </p:spPr>
        <p:txBody>
          <a:bodyPr wrap="square" lIns="91430" tIns="45715" rIns="91430" bIns="45715" rtlCol="0">
            <a:spAutoFit/>
          </a:bodyPr>
          <a:lstStyle/>
          <a:p>
            <a:pPr algn="ctr"/>
            <a:r>
              <a:rPr lang="en-US" sz="1600" dirty="0">
                <a:solidFill>
                  <a:prstClr val="black"/>
                </a:solidFill>
              </a:rPr>
              <a:t>Slave 1 establishes keys with </a:t>
            </a:r>
            <a:r>
              <a:rPr lang="en-US" sz="1600" dirty="0" smtClean="0">
                <a:solidFill>
                  <a:prstClr val="black"/>
                </a:solidFill>
              </a:rPr>
              <a:t>server</a:t>
            </a:r>
            <a:endParaRPr lang="en-US" sz="1600" dirty="0">
              <a:solidFill>
                <a:prstClr val="black"/>
              </a:solidFill>
            </a:endParaRPr>
          </a:p>
        </p:txBody>
      </p:sp>
      <p:cxnSp>
        <p:nvCxnSpPr>
          <p:cNvPr id="25" name="Straight Connector 24"/>
          <p:cNvCxnSpPr/>
          <p:nvPr/>
        </p:nvCxnSpPr>
        <p:spPr bwMode="auto">
          <a:xfrm>
            <a:off x="4992471" y="2022665"/>
            <a:ext cx="0" cy="3885671"/>
          </a:xfrm>
          <a:prstGeom prst="line">
            <a:avLst/>
          </a:prstGeom>
          <a:solidFill>
            <a:srgbClr val="00B8FF"/>
          </a:solidFill>
          <a:ln w="9525" cap="flat" cmpd="sng" algn="ctr">
            <a:solidFill>
              <a:schemeClr val="tx1"/>
            </a:solidFill>
            <a:prstDash val="solid"/>
            <a:miter lim="800000"/>
            <a:headEnd type="none"/>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p:nvPr/>
        </p:nvCxnSpPr>
        <p:spPr bwMode="auto">
          <a:xfrm>
            <a:off x="6738649" y="2022664"/>
            <a:ext cx="0" cy="3885670"/>
          </a:xfrm>
          <a:prstGeom prst="line">
            <a:avLst/>
          </a:prstGeom>
          <a:solidFill>
            <a:srgbClr val="00B8FF"/>
          </a:solidFill>
          <a:ln w="9525" cap="flat" cmpd="sng" algn="ctr">
            <a:solidFill>
              <a:schemeClr val="tx1"/>
            </a:solidFill>
            <a:prstDash val="solid"/>
            <a:miter lim="800000"/>
            <a:headEnd type="none"/>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50"/>
          <p:cNvSpPr/>
          <p:nvPr/>
        </p:nvSpPr>
        <p:spPr>
          <a:xfrm>
            <a:off x="4190999" y="6237296"/>
            <a:ext cx="5952395" cy="42893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r>
              <a:rPr lang="en-US" dirty="0">
                <a:solidFill>
                  <a:srgbClr val="002060"/>
                </a:solidFill>
              </a:rPr>
              <a:t>Key Establishment</a:t>
            </a:r>
            <a:r>
              <a:rPr lang="en-US" dirty="0" smtClean="0">
                <a:solidFill>
                  <a:srgbClr val="002060"/>
                </a:solidFill>
              </a:rPr>
              <a:t>:                        </a:t>
            </a:r>
            <a:r>
              <a:rPr lang="en-US" dirty="0">
                <a:solidFill>
                  <a:srgbClr val="002060"/>
                </a:solidFill>
              </a:rPr>
              <a:t>Control Message: </a:t>
            </a:r>
          </a:p>
        </p:txBody>
      </p:sp>
      <p:sp>
        <p:nvSpPr>
          <p:cNvPr id="54" name="Left-Right Arrow 53"/>
          <p:cNvSpPr/>
          <p:nvPr/>
        </p:nvSpPr>
        <p:spPr>
          <a:xfrm>
            <a:off x="6330518" y="6314311"/>
            <a:ext cx="814532"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solidFill>
                <a:prstClr val="white"/>
              </a:solidFill>
            </a:endParaRPr>
          </a:p>
        </p:txBody>
      </p:sp>
      <p:sp>
        <p:nvSpPr>
          <p:cNvPr id="55" name="Right Arrow 54"/>
          <p:cNvSpPr/>
          <p:nvPr/>
        </p:nvSpPr>
        <p:spPr>
          <a:xfrm>
            <a:off x="9167164" y="6402379"/>
            <a:ext cx="814532" cy="2286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solidFill>
                <a:prstClr val="white"/>
              </a:solidFill>
            </a:endParaRPr>
          </a:p>
        </p:txBody>
      </p:sp>
      <p:sp>
        <p:nvSpPr>
          <p:cNvPr id="52" name="TextBox 51"/>
          <p:cNvSpPr txBox="1"/>
          <p:nvPr/>
        </p:nvSpPr>
        <p:spPr>
          <a:xfrm>
            <a:off x="3202523" y="6331235"/>
            <a:ext cx="988479" cy="369332"/>
          </a:xfrm>
          <a:prstGeom prst="rect">
            <a:avLst/>
          </a:prstGeom>
          <a:noFill/>
        </p:spPr>
        <p:txBody>
          <a:bodyPr wrap="square" lIns="91430" tIns="45715" rIns="91430" bIns="45715" rtlCol="0">
            <a:spAutoFit/>
          </a:bodyPr>
          <a:lstStyle/>
          <a:p>
            <a:pPr algn="r"/>
            <a:r>
              <a:rPr lang="en-US" dirty="0">
                <a:solidFill>
                  <a:srgbClr val="002060"/>
                </a:solidFill>
              </a:rPr>
              <a:t>Legend:</a:t>
            </a:r>
          </a:p>
        </p:txBody>
      </p:sp>
      <p:pic>
        <p:nvPicPr>
          <p:cNvPr id="24" name="Picture 6" descr="http://files.softicons.com/download/system-icons/crystal-intense-icons-by-tatice/png/256/Windows.png"/>
          <p:cNvPicPr>
            <a:picLocks noChangeAspect="1" noChangeArrowheads="1"/>
          </p:cNvPicPr>
          <p:nvPr/>
        </p:nvPicPr>
        <p:blipFill>
          <a:blip r:embed="rId3" cstate="print"/>
          <a:srcRect/>
          <a:stretch>
            <a:fillRect/>
          </a:stretch>
        </p:blipFill>
        <p:spPr bwMode="auto">
          <a:xfrm>
            <a:off x="3713845" y="2145354"/>
            <a:ext cx="1018922" cy="1018922"/>
          </a:xfrm>
          <a:prstGeom prst="rect">
            <a:avLst/>
          </a:prstGeom>
          <a:noFill/>
        </p:spPr>
      </p:pic>
      <p:pic>
        <p:nvPicPr>
          <p:cNvPr id="27" name="Picture 4" descr="http://www.stickyalbums.com/member/wp-content/uploads/2012/02/android_icon_.png"/>
          <p:cNvPicPr>
            <a:picLocks noChangeAspect="1" noChangeArrowheads="1"/>
          </p:cNvPicPr>
          <p:nvPr/>
        </p:nvPicPr>
        <p:blipFill>
          <a:blip r:embed="rId4" cstate="print"/>
          <a:srcRect/>
          <a:stretch>
            <a:fillRect/>
          </a:stretch>
        </p:blipFill>
        <p:spPr bwMode="auto">
          <a:xfrm>
            <a:off x="5479005" y="2173954"/>
            <a:ext cx="886764" cy="886764"/>
          </a:xfrm>
          <a:prstGeom prst="rect">
            <a:avLst/>
          </a:prstGeom>
          <a:noFill/>
        </p:spPr>
      </p:pic>
      <p:pic>
        <p:nvPicPr>
          <p:cNvPr id="28" name="Picture 2" descr="http://icons.iconarchive.com/icons/icons-land/vista-hardware-devices/256/Home-Server-icon.png"/>
          <p:cNvPicPr>
            <a:picLocks noChangeAspect="1" noChangeArrowheads="1"/>
          </p:cNvPicPr>
          <p:nvPr/>
        </p:nvPicPr>
        <p:blipFill>
          <a:blip r:embed="rId5" cstate="print"/>
          <a:srcRect/>
          <a:stretch>
            <a:fillRect/>
          </a:stretch>
        </p:blipFill>
        <p:spPr bwMode="auto">
          <a:xfrm>
            <a:off x="7063285" y="2131331"/>
            <a:ext cx="1140427" cy="1140427"/>
          </a:xfrm>
          <a:prstGeom prst="rect">
            <a:avLst/>
          </a:prstGeom>
          <a:noFill/>
        </p:spPr>
      </p:pic>
    </p:spTree>
    <p:extLst>
      <p:ext uri="{BB962C8B-B14F-4D97-AF65-F5344CB8AC3E}">
        <p14:creationId xmlns:p14="http://schemas.microsoft.com/office/powerpoint/2010/main" val="24074140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Keyboard and Groupings</a:t>
            </a:r>
            <a:endParaRPr lang="en-US" dirty="0"/>
          </a:p>
        </p:txBody>
      </p:sp>
    </p:spTree>
    <p:extLst>
      <p:ext uri="{BB962C8B-B14F-4D97-AF65-F5344CB8AC3E}">
        <p14:creationId xmlns:p14="http://schemas.microsoft.com/office/powerpoint/2010/main" val="764902117"/>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Intra-session Key Scrambling</a:t>
            </a:r>
            <a:endParaRPr lang="en-US" dirty="0"/>
          </a:p>
        </p:txBody>
      </p:sp>
      <p:sp>
        <p:nvSpPr>
          <p:cNvPr id="3" name="Content Placeholder 2"/>
          <p:cNvSpPr>
            <a:spLocks noGrp="1"/>
          </p:cNvSpPr>
          <p:nvPr>
            <p:ph idx="1"/>
          </p:nvPr>
        </p:nvSpPr>
        <p:spPr>
          <a:xfrm>
            <a:off x="1981200" y="1600200"/>
            <a:ext cx="8382000" cy="1600200"/>
          </a:xfrm>
        </p:spPr>
        <p:txBody>
          <a:bodyPr>
            <a:normAutofit lnSpcReduction="10000"/>
          </a:bodyPr>
          <a:lstStyle/>
          <a:p>
            <a:r>
              <a:rPr lang="en-US" dirty="0" smtClean="0"/>
              <a:t>The position of the buttons is scrambled when either of two cues occur:</a:t>
            </a:r>
          </a:p>
          <a:p>
            <a:pPr lvl="1"/>
            <a:r>
              <a:rPr lang="en-US" dirty="0" smtClean="0"/>
              <a:t>The user presses a key</a:t>
            </a:r>
          </a:p>
          <a:p>
            <a:pPr lvl="1"/>
            <a:r>
              <a:rPr lang="en-US" dirty="0" smtClean="0"/>
              <a:t>A time interval chosen randomly between four and six seconds elapses.</a:t>
            </a:r>
          </a:p>
          <a:p>
            <a:pPr lvl="2"/>
            <a:r>
              <a:rPr lang="en-US" dirty="0" smtClean="0"/>
              <a:t>The time interval changes after each cue.</a:t>
            </a:r>
          </a:p>
          <a:p>
            <a:pPr lvl="2"/>
            <a:r>
              <a:rPr lang="en-US" dirty="0" smtClean="0"/>
              <a:t>Interval-based scrambling does not occur until the user presses the first key.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3361645"/>
            <a:ext cx="2324100" cy="332371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3361645"/>
            <a:ext cx="2324100" cy="3323713"/>
          </a:xfrm>
          <a:prstGeom prst="rect">
            <a:avLst/>
          </a:prstGeom>
        </p:spPr>
      </p:pic>
      <p:sp>
        <p:nvSpPr>
          <p:cNvPr id="6" name="Right Arrow 5"/>
          <p:cNvSpPr/>
          <p:nvPr/>
        </p:nvSpPr>
        <p:spPr>
          <a:xfrm>
            <a:off x="5549092" y="4718700"/>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400845"/>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Inter-session Key Value Scrambling</a:t>
            </a:r>
            <a:endParaRPr lang="en-US" dirty="0"/>
          </a:p>
        </p:txBody>
      </p:sp>
      <p:sp>
        <p:nvSpPr>
          <p:cNvPr id="3" name="Content Placeholder 2"/>
          <p:cNvSpPr>
            <a:spLocks noGrp="1"/>
          </p:cNvSpPr>
          <p:nvPr>
            <p:ph idx="1"/>
          </p:nvPr>
        </p:nvSpPr>
        <p:spPr>
          <a:xfrm>
            <a:off x="1981200" y="1600200"/>
            <a:ext cx="8382000" cy="1981200"/>
          </a:xfrm>
        </p:spPr>
        <p:txBody>
          <a:bodyPr/>
          <a:lstStyle/>
          <a:p>
            <a:r>
              <a:rPr lang="en-US" dirty="0" smtClean="0"/>
              <a:t>For every login after registration, two buttons have half of their values swapped.</a:t>
            </a:r>
          </a:p>
          <a:p>
            <a:r>
              <a:rPr lang="en-US" dirty="0" smtClean="0"/>
              <a:t>Which half of the values are swapped as well as which buttons have their values swapped is derived from a generated seed.</a:t>
            </a:r>
          </a:p>
          <a:p>
            <a:pPr lvl="1"/>
            <a:r>
              <a:rPr lang="en-US" dirty="0" smtClean="0"/>
              <a:t>This seed is derived by computing a hash of the seed used to generate the character mapping table.</a:t>
            </a:r>
            <a:endParaRPr lang="en-US" dirty="0"/>
          </a:p>
        </p:txBody>
      </p:sp>
      <p:sp>
        <p:nvSpPr>
          <p:cNvPr id="4" name="Rectangle 3"/>
          <p:cNvSpPr/>
          <p:nvPr/>
        </p:nvSpPr>
        <p:spPr>
          <a:xfrm>
            <a:off x="1621975" y="4336869"/>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1 2 </a:t>
            </a:r>
            <a:r>
              <a:rPr lang="en-US" dirty="0">
                <a:solidFill>
                  <a:srgbClr val="FF0000"/>
                </a:solidFill>
              </a:rPr>
              <a:t>3 4</a:t>
            </a:r>
          </a:p>
        </p:txBody>
      </p:sp>
      <p:sp>
        <p:nvSpPr>
          <p:cNvPr id="5" name="Rectangle 4"/>
          <p:cNvSpPr/>
          <p:nvPr/>
        </p:nvSpPr>
        <p:spPr>
          <a:xfrm>
            <a:off x="1624152" y="4953000"/>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b c d</a:t>
            </a:r>
          </a:p>
        </p:txBody>
      </p:sp>
      <p:sp>
        <p:nvSpPr>
          <p:cNvPr id="6" name="Rectangle 5"/>
          <p:cNvSpPr/>
          <p:nvPr/>
        </p:nvSpPr>
        <p:spPr>
          <a:xfrm>
            <a:off x="2799806" y="4336869"/>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5 6 7 8</a:t>
            </a:r>
          </a:p>
        </p:txBody>
      </p:sp>
      <p:sp>
        <p:nvSpPr>
          <p:cNvPr id="7" name="Rectangle 6"/>
          <p:cNvSpPr/>
          <p:nvPr/>
        </p:nvSpPr>
        <p:spPr>
          <a:xfrm>
            <a:off x="2801983" y="4953000"/>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 f </a:t>
            </a:r>
            <a:r>
              <a:rPr lang="en-US" dirty="0">
                <a:solidFill>
                  <a:srgbClr val="FF0000"/>
                </a:solidFill>
              </a:rPr>
              <a:t>g h</a:t>
            </a:r>
          </a:p>
        </p:txBody>
      </p:sp>
      <p:sp>
        <p:nvSpPr>
          <p:cNvPr id="8" name="Rectangle 7"/>
          <p:cNvSpPr/>
          <p:nvPr/>
        </p:nvSpPr>
        <p:spPr>
          <a:xfrm>
            <a:off x="4907280" y="4336869"/>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1 2 </a:t>
            </a:r>
            <a:r>
              <a:rPr lang="en-US" dirty="0">
                <a:solidFill>
                  <a:srgbClr val="FF0000"/>
                </a:solidFill>
              </a:rPr>
              <a:t>g h</a:t>
            </a:r>
          </a:p>
        </p:txBody>
      </p:sp>
      <p:sp>
        <p:nvSpPr>
          <p:cNvPr id="9" name="Rectangle 8"/>
          <p:cNvSpPr/>
          <p:nvPr/>
        </p:nvSpPr>
        <p:spPr>
          <a:xfrm>
            <a:off x="4905105" y="4953000"/>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b c d</a:t>
            </a:r>
          </a:p>
        </p:txBody>
      </p:sp>
      <p:sp>
        <p:nvSpPr>
          <p:cNvPr id="10" name="Rectangle 9"/>
          <p:cNvSpPr/>
          <p:nvPr/>
        </p:nvSpPr>
        <p:spPr>
          <a:xfrm>
            <a:off x="6082934" y="4336869"/>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5 6 </a:t>
            </a:r>
            <a:r>
              <a:rPr lang="en-US" dirty="0">
                <a:solidFill>
                  <a:schemeClr val="accent1"/>
                </a:solidFill>
              </a:rPr>
              <a:t>7 8</a:t>
            </a:r>
          </a:p>
        </p:txBody>
      </p:sp>
      <p:sp>
        <p:nvSpPr>
          <p:cNvPr id="11" name="Rectangle 10"/>
          <p:cNvSpPr/>
          <p:nvPr/>
        </p:nvSpPr>
        <p:spPr>
          <a:xfrm>
            <a:off x="6080759" y="4953000"/>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 f </a:t>
            </a:r>
            <a:r>
              <a:rPr lang="en-US" dirty="0">
                <a:solidFill>
                  <a:srgbClr val="FF0000"/>
                </a:solidFill>
              </a:rPr>
              <a:t>3 4</a:t>
            </a:r>
          </a:p>
        </p:txBody>
      </p:sp>
      <p:sp>
        <p:nvSpPr>
          <p:cNvPr id="12" name="Right Arrow 11"/>
          <p:cNvSpPr/>
          <p:nvPr/>
        </p:nvSpPr>
        <p:spPr>
          <a:xfrm>
            <a:off x="3949338" y="4724401"/>
            <a:ext cx="912223" cy="41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294913" y="4336869"/>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1 2 </a:t>
            </a:r>
            <a:r>
              <a:rPr lang="en-US" dirty="0">
                <a:solidFill>
                  <a:srgbClr val="FF0000"/>
                </a:solidFill>
              </a:rPr>
              <a:t>g h</a:t>
            </a:r>
          </a:p>
        </p:txBody>
      </p:sp>
      <p:sp>
        <p:nvSpPr>
          <p:cNvPr id="14" name="Rectangle 13"/>
          <p:cNvSpPr/>
          <p:nvPr/>
        </p:nvSpPr>
        <p:spPr>
          <a:xfrm>
            <a:off x="8294913" y="4953000"/>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b c d</a:t>
            </a:r>
          </a:p>
        </p:txBody>
      </p:sp>
      <p:sp>
        <p:nvSpPr>
          <p:cNvPr id="15" name="Rectangle 14"/>
          <p:cNvSpPr/>
          <p:nvPr/>
        </p:nvSpPr>
        <p:spPr>
          <a:xfrm>
            <a:off x="9448800" y="4336869"/>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5 6 </a:t>
            </a:r>
            <a:r>
              <a:rPr lang="en-US" dirty="0">
                <a:solidFill>
                  <a:srgbClr val="FF0000"/>
                </a:solidFill>
              </a:rPr>
              <a:t>3 4</a:t>
            </a:r>
          </a:p>
        </p:txBody>
      </p:sp>
      <p:sp>
        <p:nvSpPr>
          <p:cNvPr id="16" name="Rectangle 15"/>
          <p:cNvSpPr/>
          <p:nvPr/>
        </p:nvSpPr>
        <p:spPr>
          <a:xfrm>
            <a:off x="9448800" y="4953000"/>
            <a:ext cx="1066800" cy="533400"/>
          </a:xfrm>
          <a:prstGeom prst="rect">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 f </a:t>
            </a:r>
            <a:r>
              <a:rPr lang="en-US" dirty="0">
                <a:solidFill>
                  <a:schemeClr val="accent1"/>
                </a:solidFill>
              </a:rPr>
              <a:t>7 8</a:t>
            </a:r>
          </a:p>
        </p:txBody>
      </p:sp>
      <p:sp>
        <p:nvSpPr>
          <p:cNvPr id="17" name="Right Arrow 16"/>
          <p:cNvSpPr/>
          <p:nvPr/>
        </p:nvSpPr>
        <p:spPr>
          <a:xfrm>
            <a:off x="7295604" y="4724401"/>
            <a:ext cx="912223" cy="41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989910" y="5569131"/>
            <a:ext cx="1439091" cy="381000"/>
          </a:xfrm>
          <a:prstGeom prst="rect">
            <a:avLst/>
          </a:prstGeom>
          <a:noFill/>
        </p:spPr>
        <p:txBody>
          <a:bodyPr wrap="square" rtlCol="0">
            <a:spAutoFit/>
          </a:bodyPr>
          <a:lstStyle/>
          <a:p>
            <a:r>
              <a:rPr lang="en-US" dirty="0"/>
              <a:t>Registration</a:t>
            </a:r>
          </a:p>
        </p:txBody>
      </p:sp>
      <p:sp>
        <p:nvSpPr>
          <p:cNvPr id="19" name="TextBox 18"/>
          <p:cNvSpPr txBox="1"/>
          <p:nvPr/>
        </p:nvSpPr>
        <p:spPr>
          <a:xfrm>
            <a:off x="5427622" y="5569131"/>
            <a:ext cx="1076595" cy="381000"/>
          </a:xfrm>
          <a:prstGeom prst="rect">
            <a:avLst/>
          </a:prstGeom>
          <a:noFill/>
        </p:spPr>
        <p:txBody>
          <a:bodyPr wrap="square" rtlCol="0">
            <a:spAutoFit/>
          </a:bodyPr>
          <a:lstStyle/>
          <a:p>
            <a:r>
              <a:rPr lang="en-US" dirty="0"/>
              <a:t>1</a:t>
            </a:r>
            <a:r>
              <a:rPr lang="en-US" baseline="30000" dirty="0"/>
              <a:t>st</a:t>
            </a:r>
            <a:r>
              <a:rPr lang="en-US" dirty="0"/>
              <a:t> Login</a:t>
            </a:r>
          </a:p>
        </p:txBody>
      </p:sp>
      <p:sp>
        <p:nvSpPr>
          <p:cNvPr id="20" name="TextBox 19"/>
          <p:cNvSpPr txBox="1"/>
          <p:nvPr/>
        </p:nvSpPr>
        <p:spPr>
          <a:xfrm>
            <a:off x="8905606" y="5569131"/>
            <a:ext cx="1152795" cy="369332"/>
          </a:xfrm>
          <a:prstGeom prst="rect">
            <a:avLst/>
          </a:prstGeom>
          <a:noFill/>
        </p:spPr>
        <p:txBody>
          <a:bodyPr wrap="square" rtlCol="0">
            <a:spAutoFit/>
          </a:bodyPr>
          <a:lstStyle/>
          <a:p>
            <a:r>
              <a:rPr lang="en-US" dirty="0"/>
              <a:t>2</a:t>
            </a:r>
            <a:r>
              <a:rPr lang="en-US" baseline="30000" dirty="0"/>
              <a:t>nd</a:t>
            </a:r>
            <a:r>
              <a:rPr lang="en-US" dirty="0"/>
              <a:t> Login</a:t>
            </a:r>
          </a:p>
        </p:txBody>
      </p:sp>
    </p:spTree>
    <p:extLst>
      <p:ext uri="{BB962C8B-B14F-4D97-AF65-F5344CB8AC3E}">
        <p14:creationId xmlns:p14="http://schemas.microsoft.com/office/powerpoint/2010/main" val="952463823"/>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Permutations</a:t>
            </a:r>
            <a:endParaRPr lang="en-US" dirty="0"/>
          </a:p>
        </p:txBody>
      </p:sp>
      <p:sp>
        <p:nvSpPr>
          <p:cNvPr id="3" name="Content Placeholder 2"/>
          <p:cNvSpPr>
            <a:spLocks noGrp="1"/>
          </p:cNvSpPr>
          <p:nvPr>
            <p:ph idx="1"/>
          </p:nvPr>
        </p:nvSpPr>
        <p:spPr>
          <a:xfrm>
            <a:off x="588645" y="1600200"/>
            <a:ext cx="11155680" cy="1524000"/>
          </a:xfrm>
        </p:spPr>
        <p:txBody>
          <a:bodyPr>
            <a:normAutofit fontScale="70000" lnSpcReduction="20000"/>
          </a:bodyPr>
          <a:lstStyle/>
          <a:p>
            <a:r>
              <a:rPr lang="en-US" dirty="0" smtClean="0"/>
              <a:t>Because the password verification stream for the password entered during the </a:t>
            </a:r>
            <a:r>
              <a:rPr lang="en-US" dirty="0" err="1" smtClean="0"/>
              <a:t>X</a:t>
            </a:r>
            <a:r>
              <a:rPr lang="en-US" baseline="30000" dirty="0" err="1" smtClean="0"/>
              <a:t>th</a:t>
            </a:r>
            <a:r>
              <a:rPr lang="en-US" dirty="0" smtClean="0"/>
              <a:t> login is generated using a value-scrambled version of the keyboard, we cannot guarantee that the two streams will match.</a:t>
            </a:r>
          </a:p>
          <a:p>
            <a:r>
              <a:rPr lang="en-US" dirty="0" smtClean="0"/>
              <a:t>We can, however, enumerate a set of permutations that are permissible.</a:t>
            </a:r>
          </a:p>
          <a:p>
            <a:r>
              <a:rPr lang="en-US" dirty="0" smtClean="0"/>
              <a:t>These permutations are “pre-computed” during the </a:t>
            </a:r>
            <a:r>
              <a:rPr lang="en-US" dirty="0" err="1" smtClean="0"/>
              <a:t>X</a:t>
            </a:r>
            <a:r>
              <a:rPr lang="en-US" baseline="30000" dirty="0" err="1" smtClean="0"/>
              <a:t>th</a:t>
            </a:r>
            <a:r>
              <a:rPr lang="en-US" dirty="0" smtClean="0"/>
              <a:t> login based on the </a:t>
            </a:r>
            <a:r>
              <a:rPr lang="en-US" dirty="0" err="1" smtClean="0"/>
              <a:t>X</a:t>
            </a:r>
            <a:r>
              <a:rPr lang="en-US" baseline="30000" dirty="0" err="1" smtClean="0"/>
              <a:t>th</a:t>
            </a:r>
            <a:r>
              <a:rPr lang="en-US" dirty="0" smtClean="0"/>
              <a:t> login mapping seeds and the scrambling that will occur during login X+1.</a:t>
            </a:r>
          </a:p>
          <a:p>
            <a:r>
              <a:rPr lang="en-US" dirty="0" smtClean="0"/>
              <a:t>The assembly of the permuted values is done server side during login X+1.</a:t>
            </a:r>
          </a:p>
          <a:p>
            <a:r>
              <a:rPr lang="en-US" dirty="0" smtClean="0"/>
              <a:t>The password stream entered during login X+1 must match one of the assembled permutations.</a:t>
            </a:r>
          </a:p>
          <a:p>
            <a:endParaRPr lang="en-US" baseline="-25000" dirty="0"/>
          </a:p>
        </p:txBody>
      </p:sp>
      <p:sp>
        <p:nvSpPr>
          <p:cNvPr id="17" name="Rectangle 16"/>
          <p:cNvSpPr/>
          <p:nvPr/>
        </p:nvSpPr>
        <p:spPr>
          <a:xfrm>
            <a:off x="3158481" y="3349280"/>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1 2 </a:t>
            </a:r>
          </a:p>
        </p:txBody>
      </p:sp>
      <p:sp>
        <p:nvSpPr>
          <p:cNvPr id="18" name="Rectangle 17"/>
          <p:cNvSpPr/>
          <p:nvPr/>
        </p:nvSpPr>
        <p:spPr>
          <a:xfrm>
            <a:off x="3162833" y="3840239"/>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b</a:t>
            </a:r>
          </a:p>
        </p:txBody>
      </p:sp>
      <p:sp>
        <p:nvSpPr>
          <p:cNvPr id="20" name="Rectangle 19"/>
          <p:cNvSpPr/>
          <p:nvPr/>
        </p:nvSpPr>
        <p:spPr>
          <a:xfrm>
            <a:off x="4153431" y="3349280"/>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5 6</a:t>
            </a:r>
          </a:p>
        </p:txBody>
      </p:sp>
      <p:sp>
        <p:nvSpPr>
          <p:cNvPr id="21" name="Rectangle 20"/>
          <p:cNvSpPr/>
          <p:nvPr/>
        </p:nvSpPr>
        <p:spPr>
          <a:xfrm>
            <a:off x="4157783" y="3840239"/>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 f</a:t>
            </a:r>
          </a:p>
        </p:txBody>
      </p:sp>
      <p:sp>
        <p:nvSpPr>
          <p:cNvPr id="22" name="Rectangle 21"/>
          <p:cNvSpPr/>
          <p:nvPr/>
        </p:nvSpPr>
        <p:spPr>
          <a:xfrm>
            <a:off x="5976000" y="3353634"/>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f</a:t>
            </a:r>
          </a:p>
        </p:txBody>
      </p:sp>
      <p:sp>
        <p:nvSpPr>
          <p:cNvPr id="23" name="Rectangle 22"/>
          <p:cNvSpPr/>
          <p:nvPr/>
        </p:nvSpPr>
        <p:spPr>
          <a:xfrm>
            <a:off x="5976000" y="3844593"/>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b</a:t>
            </a:r>
          </a:p>
        </p:txBody>
      </p:sp>
      <p:sp>
        <p:nvSpPr>
          <p:cNvPr id="24" name="Rectangle 23"/>
          <p:cNvSpPr/>
          <p:nvPr/>
        </p:nvSpPr>
        <p:spPr>
          <a:xfrm>
            <a:off x="6966600" y="3353634"/>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5 6</a:t>
            </a:r>
          </a:p>
        </p:txBody>
      </p:sp>
      <p:sp>
        <p:nvSpPr>
          <p:cNvPr id="25" name="Rectangle 24"/>
          <p:cNvSpPr/>
          <p:nvPr/>
        </p:nvSpPr>
        <p:spPr>
          <a:xfrm>
            <a:off x="6966600" y="3844593"/>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 2</a:t>
            </a:r>
          </a:p>
        </p:txBody>
      </p:sp>
      <p:sp>
        <p:nvSpPr>
          <p:cNvPr id="26" name="Right Arrow 25"/>
          <p:cNvSpPr/>
          <p:nvPr/>
        </p:nvSpPr>
        <p:spPr>
          <a:xfrm>
            <a:off x="5130963" y="3672904"/>
            <a:ext cx="781908" cy="334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0416" y="4267293"/>
            <a:ext cx="1426028" cy="369332"/>
          </a:xfrm>
          <a:prstGeom prst="rect">
            <a:avLst/>
          </a:prstGeom>
          <a:noFill/>
        </p:spPr>
        <p:txBody>
          <a:bodyPr wrap="square" rtlCol="0">
            <a:spAutoFit/>
          </a:bodyPr>
          <a:lstStyle/>
          <a:p>
            <a:r>
              <a:rPr lang="en-US" dirty="0"/>
              <a:t>Registration</a:t>
            </a:r>
          </a:p>
        </p:txBody>
      </p:sp>
      <p:sp>
        <p:nvSpPr>
          <p:cNvPr id="28" name="TextBox 27"/>
          <p:cNvSpPr txBox="1"/>
          <p:nvPr/>
        </p:nvSpPr>
        <p:spPr>
          <a:xfrm>
            <a:off x="6364920" y="4469848"/>
            <a:ext cx="1036316" cy="369332"/>
          </a:xfrm>
          <a:prstGeom prst="rect">
            <a:avLst/>
          </a:prstGeom>
          <a:noFill/>
        </p:spPr>
        <p:txBody>
          <a:bodyPr wrap="square" rtlCol="0">
            <a:spAutoFit/>
          </a:bodyPr>
          <a:lstStyle/>
          <a:p>
            <a:r>
              <a:rPr lang="en-US" dirty="0"/>
              <a:t>1</a:t>
            </a:r>
            <a:r>
              <a:rPr lang="en-US" baseline="30000" dirty="0"/>
              <a:t>st</a:t>
            </a:r>
            <a:r>
              <a:rPr lang="en-US" dirty="0"/>
              <a:t> Login</a:t>
            </a:r>
          </a:p>
        </p:txBody>
      </p:sp>
      <p:sp>
        <p:nvSpPr>
          <p:cNvPr id="10" name="TextBox 9"/>
          <p:cNvSpPr txBox="1"/>
          <p:nvPr/>
        </p:nvSpPr>
        <p:spPr>
          <a:xfrm>
            <a:off x="2592836" y="5344013"/>
            <a:ext cx="2632654" cy="369332"/>
          </a:xfrm>
          <a:prstGeom prst="rect">
            <a:avLst/>
          </a:prstGeom>
          <a:noFill/>
        </p:spPr>
        <p:txBody>
          <a:bodyPr wrap="square" rtlCol="0">
            <a:spAutoFit/>
          </a:bodyPr>
          <a:lstStyle/>
          <a:p>
            <a:r>
              <a:rPr lang="en-US" dirty="0"/>
              <a:t>Example Password: 25a</a:t>
            </a:r>
          </a:p>
        </p:txBody>
      </p:sp>
      <p:sp>
        <p:nvSpPr>
          <p:cNvPr id="13" name="TextBox 12"/>
          <p:cNvSpPr txBox="1"/>
          <p:nvPr/>
        </p:nvSpPr>
        <p:spPr>
          <a:xfrm>
            <a:off x="3100013" y="3320978"/>
            <a:ext cx="269626" cy="276999"/>
          </a:xfrm>
          <a:prstGeom prst="rect">
            <a:avLst/>
          </a:prstGeom>
          <a:noFill/>
        </p:spPr>
        <p:txBody>
          <a:bodyPr wrap="none" rtlCol="0">
            <a:spAutoFit/>
          </a:bodyPr>
          <a:lstStyle/>
          <a:p>
            <a:r>
              <a:rPr lang="en-US" sz="1200" dirty="0">
                <a:solidFill>
                  <a:schemeClr val="accent4"/>
                </a:solidFill>
              </a:rPr>
              <a:t>1</a:t>
            </a:r>
          </a:p>
        </p:txBody>
      </p:sp>
      <p:sp>
        <p:nvSpPr>
          <p:cNvPr id="29" name="TextBox 28"/>
          <p:cNvSpPr txBox="1"/>
          <p:nvPr/>
        </p:nvSpPr>
        <p:spPr>
          <a:xfrm>
            <a:off x="4090300" y="3311768"/>
            <a:ext cx="269626" cy="276999"/>
          </a:xfrm>
          <a:prstGeom prst="rect">
            <a:avLst/>
          </a:prstGeom>
          <a:noFill/>
        </p:spPr>
        <p:txBody>
          <a:bodyPr wrap="none" rtlCol="0">
            <a:spAutoFit/>
          </a:bodyPr>
          <a:lstStyle/>
          <a:p>
            <a:r>
              <a:rPr lang="en-US" sz="1200" dirty="0">
                <a:solidFill>
                  <a:schemeClr val="accent4"/>
                </a:solidFill>
              </a:rPr>
              <a:t>2</a:t>
            </a:r>
          </a:p>
        </p:txBody>
      </p:sp>
      <p:sp>
        <p:nvSpPr>
          <p:cNvPr id="30" name="TextBox 29"/>
          <p:cNvSpPr txBox="1"/>
          <p:nvPr/>
        </p:nvSpPr>
        <p:spPr>
          <a:xfrm>
            <a:off x="3108595" y="3822501"/>
            <a:ext cx="269626" cy="276999"/>
          </a:xfrm>
          <a:prstGeom prst="rect">
            <a:avLst/>
          </a:prstGeom>
          <a:noFill/>
        </p:spPr>
        <p:txBody>
          <a:bodyPr wrap="none" rtlCol="0">
            <a:spAutoFit/>
          </a:bodyPr>
          <a:lstStyle/>
          <a:p>
            <a:r>
              <a:rPr lang="en-US" sz="1200" dirty="0">
                <a:solidFill>
                  <a:schemeClr val="accent4"/>
                </a:solidFill>
              </a:rPr>
              <a:t>3</a:t>
            </a:r>
          </a:p>
        </p:txBody>
      </p:sp>
      <p:sp>
        <p:nvSpPr>
          <p:cNvPr id="31" name="TextBox 30"/>
          <p:cNvSpPr txBox="1"/>
          <p:nvPr/>
        </p:nvSpPr>
        <p:spPr>
          <a:xfrm>
            <a:off x="6913594" y="3812605"/>
            <a:ext cx="269626" cy="276999"/>
          </a:xfrm>
          <a:prstGeom prst="rect">
            <a:avLst/>
          </a:prstGeom>
          <a:noFill/>
        </p:spPr>
        <p:txBody>
          <a:bodyPr wrap="none" rtlCol="0">
            <a:spAutoFit/>
          </a:bodyPr>
          <a:lstStyle/>
          <a:p>
            <a:r>
              <a:rPr lang="en-US" sz="1200" dirty="0">
                <a:solidFill>
                  <a:schemeClr val="accent4"/>
                </a:solidFill>
              </a:rPr>
              <a:t>1</a:t>
            </a:r>
          </a:p>
        </p:txBody>
      </p:sp>
      <p:sp>
        <p:nvSpPr>
          <p:cNvPr id="32" name="TextBox 31"/>
          <p:cNvSpPr txBox="1"/>
          <p:nvPr/>
        </p:nvSpPr>
        <p:spPr>
          <a:xfrm>
            <a:off x="6913594" y="3316589"/>
            <a:ext cx="269626" cy="276999"/>
          </a:xfrm>
          <a:prstGeom prst="rect">
            <a:avLst/>
          </a:prstGeom>
          <a:noFill/>
        </p:spPr>
        <p:txBody>
          <a:bodyPr wrap="none" rtlCol="0">
            <a:spAutoFit/>
          </a:bodyPr>
          <a:lstStyle/>
          <a:p>
            <a:r>
              <a:rPr lang="en-US" sz="1200" dirty="0">
                <a:solidFill>
                  <a:schemeClr val="accent4"/>
                </a:solidFill>
              </a:rPr>
              <a:t>2</a:t>
            </a:r>
          </a:p>
        </p:txBody>
      </p:sp>
      <p:sp>
        <p:nvSpPr>
          <p:cNvPr id="33" name="TextBox 32"/>
          <p:cNvSpPr txBox="1"/>
          <p:nvPr/>
        </p:nvSpPr>
        <p:spPr>
          <a:xfrm>
            <a:off x="5923605" y="3821627"/>
            <a:ext cx="269626" cy="276999"/>
          </a:xfrm>
          <a:prstGeom prst="rect">
            <a:avLst/>
          </a:prstGeom>
          <a:noFill/>
        </p:spPr>
        <p:txBody>
          <a:bodyPr wrap="none" rtlCol="0">
            <a:spAutoFit/>
          </a:bodyPr>
          <a:lstStyle/>
          <a:p>
            <a:r>
              <a:rPr lang="en-US" sz="1200" dirty="0">
                <a:solidFill>
                  <a:schemeClr val="accent4"/>
                </a:solidFill>
              </a:rPr>
              <a:t>3</a:t>
            </a:r>
          </a:p>
        </p:txBody>
      </p:sp>
      <p:sp>
        <p:nvSpPr>
          <p:cNvPr id="43" name="Rectangle 42"/>
          <p:cNvSpPr/>
          <p:nvPr/>
        </p:nvSpPr>
        <p:spPr>
          <a:xfrm>
            <a:off x="5976000" y="5037720"/>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f</a:t>
            </a:r>
          </a:p>
        </p:txBody>
      </p:sp>
      <p:sp>
        <p:nvSpPr>
          <p:cNvPr id="44" name="Rectangle 43"/>
          <p:cNvSpPr/>
          <p:nvPr/>
        </p:nvSpPr>
        <p:spPr>
          <a:xfrm>
            <a:off x="5976000" y="5528679"/>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b</a:t>
            </a:r>
          </a:p>
        </p:txBody>
      </p:sp>
      <p:sp>
        <p:nvSpPr>
          <p:cNvPr id="45" name="Rectangle 44"/>
          <p:cNvSpPr/>
          <p:nvPr/>
        </p:nvSpPr>
        <p:spPr>
          <a:xfrm>
            <a:off x="6966600" y="5037720"/>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5 6</a:t>
            </a:r>
          </a:p>
        </p:txBody>
      </p:sp>
      <p:sp>
        <p:nvSpPr>
          <p:cNvPr id="46" name="Rectangle 45"/>
          <p:cNvSpPr/>
          <p:nvPr/>
        </p:nvSpPr>
        <p:spPr>
          <a:xfrm>
            <a:off x="6966600" y="5528679"/>
            <a:ext cx="914403" cy="427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 2</a:t>
            </a:r>
          </a:p>
        </p:txBody>
      </p:sp>
      <p:sp>
        <p:nvSpPr>
          <p:cNvPr id="47" name="TextBox 46"/>
          <p:cNvSpPr txBox="1"/>
          <p:nvPr/>
        </p:nvSpPr>
        <p:spPr>
          <a:xfrm>
            <a:off x="5946185" y="5013148"/>
            <a:ext cx="269626" cy="276999"/>
          </a:xfrm>
          <a:prstGeom prst="rect">
            <a:avLst/>
          </a:prstGeom>
          <a:noFill/>
        </p:spPr>
        <p:txBody>
          <a:bodyPr wrap="none" rtlCol="0">
            <a:spAutoFit/>
          </a:bodyPr>
          <a:lstStyle/>
          <a:p>
            <a:r>
              <a:rPr lang="en-US" sz="1200" dirty="0">
                <a:solidFill>
                  <a:schemeClr val="accent4"/>
                </a:solidFill>
              </a:rPr>
              <a:t>1</a:t>
            </a:r>
          </a:p>
        </p:txBody>
      </p:sp>
      <p:sp>
        <p:nvSpPr>
          <p:cNvPr id="48" name="TextBox 47"/>
          <p:cNvSpPr txBox="1"/>
          <p:nvPr/>
        </p:nvSpPr>
        <p:spPr>
          <a:xfrm>
            <a:off x="6913594" y="5000675"/>
            <a:ext cx="269626" cy="276999"/>
          </a:xfrm>
          <a:prstGeom prst="rect">
            <a:avLst/>
          </a:prstGeom>
          <a:noFill/>
        </p:spPr>
        <p:txBody>
          <a:bodyPr wrap="none" rtlCol="0">
            <a:spAutoFit/>
          </a:bodyPr>
          <a:lstStyle/>
          <a:p>
            <a:r>
              <a:rPr lang="en-US" sz="1200" dirty="0">
                <a:solidFill>
                  <a:schemeClr val="accent4"/>
                </a:solidFill>
              </a:rPr>
              <a:t>2</a:t>
            </a:r>
          </a:p>
        </p:txBody>
      </p:sp>
      <p:sp>
        <p:nvSpPr>
          <p:cNvPr id="49" name="TextBox 48"/>
          <p:cNvSpPr txBox="1"/>
          <p:nvPr/>
        </p:nvSpPr>
        <p:spPr>
          <a:xfrm>
            <a:off x="5923605" y="5505713"/>
            <a:ext cx="269626" cy="276999"/>
          </a:xfrm>
          <a:prstGeom prst="rect">
            <a:avLst/>
          </a:prstGeom>
          <a:noFill/>
        </p:spPr>
        <p:txBody>
          <a:bodyPr wrap="none" rtlCol="0">
            <a:spAutoFit/>
          </a:bodyPr>
          <a:lstStyle/>
          <a:p>
            <a:r>
              <a:rPr lang="en-US" sz="1200" dirty="0">
                <a:solidFill>
                  <a:schemeClr val="accent4"/>
                </a:solidFill>
              </a:rPr>
              <a:t>3</a:t>
            </a:r>
          </a:p>
        </p:txBody>
      </p:sp>
      <p:sp>
        <p:nvSpPr>
          <p:cNvPr id="50" name="TextBox 49"/>
          <p:cNvSpPr txBox="1"/>
          <p:nvPr/>
        </p:nvSpPr>
        <p:spPr>
          <a:xfrm>
            <a:off x="5461345" y="6142408"/>
            <a:ext cx="2858115" cy="369332"/>
          </a:xfrm>
          <a:prstGeom prst="rect">
            <a:avLst/>
          </a:prstGeom>
          <a:noFill/>
        </p:spPr>
        <p:txBody>
          <a:bodyPr wrap="square" rtlCol="0">
            <a:spAutoFit/>
          </a:bodyPr>
          <a:lstStyle/>
          <a:p>
            <a:r>
              <a:rPr lang="en-US" dirty="0" smtClean="0"/>
              <a:t>Alternative input sequence</a:t>
            </a:r>
            <a:endParaRPr lang="en-US" dirty="0"/>
          </a:p>
        </p:txBody>
      </p:sp>
      <p:sp>
        <p:nvSpPr>
          <p:cNvPr id="51" name="Right Arrow 50"/>
          <p:cNvSpPr/>
          <p:nvPr/>
        </p:nvSpPr>
        <p:spPr>
          <a:xfrm rot="2443971">
            <a:off x="5130963" y="4517874"/>
            <a:ext cx="781908" cy="334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396760"/>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2484" y="1970468"/>
            <a:ext cx="7721600" cy="2090806"/>
          </a:xfrm>
        </p:spPr>
        <p:txBody>
          <a:bodyPr/>
          <a:lstStyle/>
          <a:p>
            <a:r>
              <a:rPr lang="en-US" dirty="0" smtClean="0"/>
              <a:t>Avalanche of States &amp; Mapping Tables for Authentication/Authorization</a:t>
            </a:r>
            <a:endParaRPr lang="en-US" dirty="0"/>
          </a:p>
        </p:txBody>
      </p:sp>
    </p:spTree>
    <p:extLst>
      <p:ext uri="{BB962C8B-B14F-4D97-AF65-F5344CB8AC3E}">
        <p14:creationId xmlns:p14="http://schemas.microsoft.com/office/powerpoint/2010/main" val="3749804996"/>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Problems</a:t>
            </a:r>
          </a:p>
          <a:p>
            <a:r>
              <a:rPr lang="en-US" dirty="0" smtClean="0"/>
              <a:t>Motivation &amp; Objective</a:t>
            </a:r>
          </a:p>
          <a:p>
            <a:r>
              <a:rPr lang="en-US" dirty="0" smtClean="0"/>
              <a:t>Overview</a:t>
            </a:r>
          </a:p>
          <a:p>
            <a:pPr lvl="1"/>
            <a:r>
              <a:rPr lang="en-US" dirty="0" smtClean="0"/>
              <a:t>Login Overview</a:t>
            </a:r>
          </a:p>
          <a:p>
            <a:pPr lvl="1"/>
            <a:r>
              <a:rPr lang="en-US" dirty="0" smtClean="0"/>
              <a:t>Protection Overview</a:t>
            </a:r>
          </a:p>
          <a:p>
            <a:pPr lvl="1"/>
            <a:r>
              <a:rPr lang="en-US" dirty="0" err="1" smtClean="0"/>
              <a:t>Unprotection</a:t>
            </a:r>
            <a:r>
              <a:rPr lang="en-US" dirty="0" smtClean="0"/>
              <a:t> Overview</a:t>
            </a:r>
          </a:p>
          <a:p>
            <a:r>
              <a:rPr lang="en-US" dirty="0" smtClean="0"/>
              <a:t>Design</a:t>
            </a:r>
          </a:p>
          <a:p>
            <a:pPr lvl="1"/>
            <a:r>
              <a:rPr lang="en-US" dirty="0" smtClean="0"/>
              <a:t>Varying keyboard and grouping</a:t>
            </a:r>
          </a:p>
          <a:p>
            <a:pPr lvl="1"/>
            <a:r>
              <a:rPr lang="en-US" dirty="0" smtClean="0"/>
              <a:t>Avalanche of states and mapping tables for authentication/authorization</a:t>
            </a:r>
          </a:p>
          <a:p>
            <a:pPr lvl="1"/>
            <a:r>
              <a:rPr lang="en-US" dirty="0" smtClean="0"/>
              <a:t>Registration/Login Process</a:t>
            </a:r>
          </a:p>
          <a:p>
            <a:pPr lvl="1"/>
            <a:r>
              <a:rPr lang="en-US" dirty="0" smtClean="0"/>
              <a:t>Page-wise Protection/</a:t>
            </a:r>
            <a:r>
              <a:rPr lang="en-US" dirty="0" err="1" smtClean="0"/>
              <a:t>Unprotection</a:t>
            </a:r>
            <a:endParaRPr lang="en-US" dirty="0" smtClean="0"/>
          </a:p>
          <a:p>
            <a:r>
              <a:rPr lang="en-US" dirty="0" smtClean="0"/>
              <a:t>Result</a:t>
            </a:r>
          </a:p>
          <a:p>
            <a:r>
              <a:rPr lang="en-US" dirty="0" smtClean="0"/>
              <a:t>Demo</a:t>
            </a:r>
          </a:p>
          <a:p>
            <a:r>
              <a:rPr lang="en-US" dirty="0" smtClean="0"/>
              <a:t>Security analysis</a:t>
            </a:r>
          </a:p>
          <a:p>
            <a:r>
              <a:rPr lang="en-US" dirty="0" smtClean="0"/>
              <a:t>Conclusion</a:t>
            </a:r>
            <a:endParaRPr lang="en-US" dirty="0"/>
          </a:p>
        </p:txBody>
      </p:sp>
      <p:sp>
        <p:nvSpPr>
          <p:cNvPr id="5" name="Text Placeholder 4"/>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61996629"/>
      </p:ext>
    </p:ext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setup</a:t>
            </a:r>
            <a:endParaRPr lang="en-US" dirty="0"/>
          </a:p>
        </p:txBody>
      </p:sp>
      <p:sp>
        <p:nvSpPr>
          <p:cNvPr id="6" name="Content Placeholder 5"/>
          <p:cNvSpPr>
            <a:spLocks noGrp="1"/>
          </p:cNvSpPr>
          <p:nvPr>
            <p:ph sz="quarter" idx="4"/>
          </p:nvPr>
        </p:nvSpPr>
        <p:spPr>
          <a:xfrm>
            <a:off x="6091768" y="1562100"/>
            <a:ext cx="5592233" cy="5130800"/>
          </a:xfrm>
        </p:spPr>
        <p:txBody>
          <a:bodyPr>
            <a:normAutofit lnSpcReduction="10000"/>
          </a:bodyPr>
          <a:lstStyle/>
          <a:p>
            <a:r>
              <a:rPr lang="en-US" dirty="0" smtClean="0"/>
              <a:t>Create a password that is at least 9 characters between the PC and Android</a:t>
            </a:r>
          </a:p>
          <a:p>
            <a:r>
              <a:rPr lang="en-US" dirty="0" smtClean="0"/>
              <a:t>Each device must have at least 3 characters of the password.</a:t>
            </a:r>
          </a:p>
          <a:p>
            <a:r>
              <a:rPr lang="en-US" dirty="0" smtClean="0"/>
              <a:t>3 characters of PC password will be used in the feedback code to retrieve the decryption key for the SD card, which will then be sent to the Android. </a:t>
            </a:r>
          </a:p>
          <a:p>
            <a:r>
              <a:rPr lang="en-US" dirty="0"/>
              <a:t>3 characters of </a:t>
            </a:r>
            <a:r>
              <a:rPr lang="en-US" dirty="0" smtClean="0"/>
              <a:t>Android </a:t>
            </a:r>
            <a:r>
              <a:rPr lang="en-US" dirty="0"/>
              <a:t>password will be used in the feedback code to retrieve the decryption key for the </a:t>
            </a:r>
            <a:r>
              <a:rPr lang="en-US" dirty="0" smtClean="0"/>
              <a:t>USB device, </a:t>
            </a:r>
            <a:r>
              <a:rPr lang="en-US" dirty="0"/>
              <a:t>which will then be sent to the </a:t>
            </a:r>
            <a:r>
              <a:rPr lang="en-US" dirty="0" smtClean="0"/>
              <a:t>PC. </a:t>
            </a:r>
            <a:endParaRPr lang="en-US" dirty="0"/>
          </a:p>
          <a:p>
            <a:r>
              <a:rPr lang="en-US" dirty="0" smtClean="0"/>
              <a:t>The combined passwords from both devices will be used for server authentication</a:t>
            </a:r>
          </a:p>
          <a:p>
            <a:r>
              <a:rPr lang="en-US" dirty="0" smtClean="0"/>
              <a:t>Old and new seeds are sent to the device before characters are sent. Old seed is used to create the decryption key for currently stored data. New seed is will be used to encrypt data for next login. </a:t>
            </a:r>
          </a:p>
        </p:txBody>
      </p:sp>
      <p:sp>
        <p:nvSpPr>
          <p:cNvPr id="7" name="Rectangle 6"/>
          <p:cNvSpPr/>
          <p:nvPr/>
        </p:nvSpPr>
        <p:spPr>
          <a:xfrm>
            <a:off x="783168" y="4051300"/>
            <a:ext cx="1384300" cy="5207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t>Password</a:t>
            </a:r>
            <a:r>
              <a:rPr lang="en-US" baseline="-25000" dirty="0" err="1" smtClean="0"/>
              <a:t>PC</a:t>
            </a:r>
            <a:endParaRPr lang="en-US" dirty="0"/>
          </a:p>
        </p:txBody>
      </p:sp>
      <p:sp>
        <p:nvSpPr>
          <p:cNvPr id="8" name="Rectangle 7"/>
          <p:cNvSpPr/>
          <p:nvPr/>
        </p:nvSpPr>
        <p:spPr>
          <a:xfrm>
            <a:off x="2190752" y="4051300"/>
            <a:ext cx="1384300" cy="5207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smtClean="0"/>
              <a:t>Password</a:t>
            </a:r>
            <a:r>
              <a:rPr lang="en-US" baseline="-25000" dirty="0" err="1"/>
              <a:t>A</a:t>
            </a:r>
            <a:endParaRPr lang="en-US" dirty="0"/>
          </a:p>
        </p:txBody>
      </p:sp>
      <p:sp>
        <p:nvSpPr>
          <p:cNvPr id="9" name="Rectangle 8"/>
          <p:cNvSpPr/>
          <p:nvPr/>
        </p:nvSpPr>
        <p:spPr>
          <a:xfrm>
            <a:off x="3575052" y="4051300"/>
            <a:ext cx="1384300" cy="5207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Rest of Password</a:t>
            </a:r>
            <a:endParaRPr lang="en-US" dirty="0"/>
          </a:p>
        </p:txBody>
      </p:sp>
      <p:sp>
        <p:nvSpPr>
          <p:cNvPr id="10" name="TextBox 9"/>
          <p:cNvSpPr txBox="1"/>
          <p:nvPr/>
        </p:nvSpPr>
        <p:spPr>
          <a:xfrm>
            <a:off x="579968" y="4572000"/>
            <a:ext cx="381000" cy="369332"/>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1949452" y="4572000"/>
            <a:ext cx="560916" cy="369332"/>
          </a:xfrm>
          <a:prstGeom prst="rect">
            <a:avLst/>
          </a:prstGeom>
          <a:noFill/>
        </p:spPr>
        <p:txBody>
          <a:bodyPr wrap="square" rtlCol="0">
            <a:spAutoFit/>
          </a:bodyPr>
          <a:lstStyle/>
          <a:p>
            <a:r>
              <a:rPr lang="en-US" dirty="0" smtClean="0"/>
              <a:t>2  3 </a:t>
            </a:r>
            <a:endParaRPr lang="en-US" dirty="0"/>
          </a:p>
        </p:txBody>
      </p:sp>
      <p:sp>
        <p:nvSpPr>
          <p:cNvPr id="12" name="TextBox 11"/>
          <p:cNvSpPr txBox="1"/>
          <p:nvPr/>
        </p:nvSpPr>
        <p:spPr>
          <a:xfrm>
            <a:off x="3291420" y="4572000"/>
            <a:ext cx="637116" cy="369332"/>
          </a:xfrm>
          <a:prstGeom prst="rect">
            <a:avLst/>
          </a:prstGeom>
          <a:noFill/>
        </p:spPr>
        <p:txBody>
          <a:bodyPr wrap="square" rtlCol="0">
            <a:spAutoFit/>
          </a:bodyPr>
          <a:lstStyle/>
          <a:p>
            <a:r>
              <a:rPr lang="en-US" dirty="0" smtClean="0"/>
              <a:t>5  6</a:t>
            </a:r>
            <a:endParaRPr lang="en-US" dirty="0"/>
          </a:p>
        </p:txBody>
      </p:sp>
      <p:sp>
        <p:nvSpPr>
          <p:cNvPr id="13" name="TextBox 12"/>
          <p:cNvSpPr txBox="1"/>
          <p:nvPr/>
        </p:nvSpPr>
        <p:spPr>
          <a:xfrm>
            <a:off x="4881036" y="4572000"/>
            <a:ext cx="431800" cy="369332"/>
          </a:xfrm>
          <a:prstGeom prst="rect">
            <a:avLst/>
          </a:prstGeom>
          <a:noFill/>
        </p:spPr>
        <p:txBody>
          <a:bodyPr wrap="square" rtlCol="0">
            <a:spAutoFit/>
          </a:bodyPr>
          <a:lstStyle/>
          <a:p>
            <a:r>
              <a:rPr lang="en-US" dirty="0" smtClean="0"/>
              <a:t>…</a:t>
            </a:r>
            <a:endParaRPr lang="en-US" dirty="0"/>
          </a:p>
        </p:txBody>
      </p:sp>
      <p:sp>
        <p:nvSpPr>
          <p:cNvPr id="14" name="Right Brace 13"/>
          <p:cNvSpPr/>
          <p:nvPr/>
        </p:nvSpPr>
        <p:spPr>
          <a:xfrm rot="16200000">
            <a:off x="1270795" y="3169973"/>
            <a:ext cx="350838" cy="15546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16200000">
            <a:off x="2655095" y="3169973"/>
            <a:ext cx="350838" cy="15546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5400000">
            <a:off x="2651127" y="2869142"/>
            <a:ext cx="679448" cy="46439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754063" y="3169681"/>
            <a:ext cx="1384300" cy="5207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SD key</a:t>
            </a:r>
          </a:p>
          <a:p>
            <a:pPr algn="ctr"/>
            <a:r>
              <a:rPr lang="en-US" dirty="0" smtClean="0"/>
              <a:t>creation</a:t>
            </a:r>
            <a:endParaRPr lang="en-US" dirty="0"/>
          </a:p>
        </p:txBody>
      </p:sp>
      <p:sp>
        <p:nvSpPr>
          <p:cNvPr id="20" name="Rectangle 19"/>
          <p:cNvSpPr/>
          <p:nvPr/>
        </p:nvSpPr>
        <p:spPr>
          <a:xfrm>
            <a:off x="2247901" y="3182381"/>
            <a:ext cx="1384300" cy="5207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USB key</a:t>
            </a:r>
          </a:p>
          <a:p>
            <a:pPr algn="ctr"/>
            <a:r>
              <a:rPr lang="en-US" dirty="0" smtClean="0"/>
              <a:t>creation</a:t>
            </a:r>
            <a:endParaRPr lang="en-US" dirty="0"/>
          </a:p>
        </p:txBody>
      </p:sp>
      <p:sp>
        <p:nvSpPr>
          <p:cNvPr id="21" name="Rectangle 20"/>
          <p:cNvSpPr/>
          <p:nvPr/>
        </p:nvSpPr>
        <p:spPr>
          <a:xfrm>
            <a:off x="1726674" y="5599112"/>
            <a:ext cx="2173816" cy="5207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 Authentication</a:t>
            </a:r>
            <a:endParaRPr lang="en-US" dirty="0"/>
          </a:p>
        </p:txBody>
      </p:sp>
      <p:sp>
        <p:nvSpPr>
          <p:cNvPr id="22" name="Content Placeholder 5"/>
          <p:cNvSpPr>
            <a:spLocks noGrp="1"/>
          </p:cNvSpPr>
          <p:nvPr>
            <p:ph sz="quarter" idx="4"/>
          </p:nvPr>
        </p:nvSpPr>
        <p:spPr>
          <a:xfrm>
            <a:off x="313268" y="1549401"/>
            <a:ext cx="5592233" cy="1117599"/>
          </a:xfrm>
        </p:spPr>
        <p:txBody>
          <a:bodyPr>
            <a:normAutofit/>
          </a:bodyPr>
          <a:lstStyle/>
          <a:p>
            <a:r>
              <a:rPr lang="en-US" dirty="0" smtClean="0"/>
              <a:t>USB holds keys and seeds for the PC.</a:t>
            </a:r>
          </a:p>
          <a:p>
            <a:r>
              <a:rPr lang="en-US" dirty="0" smtClean="0"/>
              <a:t>SD card holds keys and seeds for the Android. </a:t>
            </a:r>
          </a:p>
        </p:txBody>
      </p:sp>
    </p:spTree>
    <p:extLst>
      <p:ext uri="{BB962C8B-B14F-4D97-AF65-F5344CB8AC3E}">
        <p14:creationId xmlns:p14="http://schemas.microsoft.com/office/powerpoint/2010/main" val="1360063198"/>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Character-to-string Mapping</a:t>
            </a:r>
            <a:endParaRPr lang="en-US" dirty="0"/>
          </a:p>
        </p:txBody>
      </p:sp>
      <p:sp>
        <p:nvSpPr>
          <p:cNvPr id="3" name="Content Placeholder 2"/>
          <p:cNvSpPr>
            <a:spLocks noGrp="1"/>
          </p:cNvSpPr>
          <p:nvPr>
            <p:ph idx="1"/>
          </p:nvPr>
        </p:nvSpPr>
        <p:spPr>
          <a:xfrm>
            <a:off x="2438400" y="1447800"/>
            <a:ext cx="7772400" cy="2514600"/>
          </a:xfrm>
        </p:spPr>
        <p:txBody>
          <a:bodyPr>
            <a:normAutofit/>
          </a:bodyPr>
          <a:lstStyle/>
          <a:p>
            <a:r>
              <a:rPr lang="en-US" dirty="0" smtClean="0"/>
              <a:t>Each input value is mapped to a string of random characters via a session-specific generated table.</a:t>
            </a:r>
          </a:p>
          <a:p>
            <a:r>
              <a:rPr lang="en-US" dirty="0" smtClean="0"/>
              <a:t>Since each button on the keyboard corresponds to four character values, a 32-character stream is generated.</a:t>
            </a:r>
          </a:p>
          <a:p>
            <a:r>
              <a:rPr lang="en-US" dirty="0" smtClean="0"/>
              <a:t>Each client device has its own unique table</a:t>
            </a:r>
          </a:p>
          <a:p>
            <a:r>
              <a:rPr lang="en-US" dirty="0" smtClean="0"/>
              <a:t>Tables are generated via a seed stored on external storage (USB for PC client, SD card for Android client).</a:t>
            </a:r>
          </a:p>
        </p:txBody>
      </p:sp>
      <p:sp>
        <p:nvSpPr>
          <p:cNvPr id="4" name="Rounded Rectangle 3"/>
          <p:cNvSpPr/>
          <p:nvPr/>
        </p:nvSpPr>
        <p:spPr>
          <a:xfrm>
            <a:off x="3995057" y="4610100"/>
            <a:ext cx="685800" cy="3810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Rounded Rectangle 4"/>
          <p:cNvSpPr/>
          <p:nvPr/>
        </p:nvSpPr>
        <p:spPr>
          <a:xfrm>
            <a:off x="5366657" y="5524500"/>
            <a:ext cx="1143000" cy="53340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Table</a:t>
            </a:r>
          </a:p>
        </p:txBody>
      </p:sp>
      <p:sp>
        <p:nvSpPr>
          <p:cNvPr id="6" name="Rectangle 5"/>
          <p:cNvSpPr/>
          <p:nvPr/>
        </p:nvSpPr>
        <p:spPr>
          <a:xfrm>
            <a:off x="5176157" y="44958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Function</a:t>
            </a:r>
          </a:p>
        </p:txBody>
      </p:sp>
      <p:sp>
        <p:nvSpPr>
          <p:cNvPr id="7" name="Right Arrow 6"/>
          <p:cNvSpPr/>
          <p:nvPr/>
        </p:nvSpPr>
        <p:spPr>
          <a:xfrm>
            <a:off x="4738007" y="46863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5823857" y="5143500"/>
            <a:ext cx="228600" cy="342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757307" y="4661263"/>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195457" y="4527913"/>
            <a:ext cx="1447800" cy="49530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“1g_B69ap”</a:t>
            </a:r>
          </a:p>
        </p:txBody>
      </p:sp>
      <p:sp>
        <p:nvSpPr>
          <p:cNvPr id="15" name="Rounded Rectangle 14"/>
          <p:cNvSpPr/>
          <p:nvPr/>
        </p:nvSpPr>
        <p:spPr>
          <a:xfrm>
            <a:off x="2471057" y="5581650"/>
            <a:ext cx="838200" cy="4191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x</a:t>
            </a:r>
            <a:endParaRPr lang="en-US" dirty="0"/>
          </a:p>
        </p:txBody>
      </p:sp>
      <p:sp>
        <p:nvSpPr>
          <p:cNvPr id="16" name="Rectangle 15"/>
          <p:cNvSpPr/>
          <p:nvPr/>
        </p:nvSpPr>
        <p:spPr>
          <a:xfrm>
            <a:off x="3728357" y="5534025"/>
            <a:ext cx="121920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Generator</a:t>
            </a:r>
          </a:p>
        </p:txBody>
      </p:sp>
      <p:sp>
        <p:nvSpPr>
          <p:cNvPr id="25" name="Right Arrow 24"/>
          <p:cNvSpPr/>
          <p:nvPr/>
        </p:nvSpPr>
        <p:spPr>
          <a:xfrm>
            <a:off x="3347357" y="56769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4983480" y="56769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80442"/>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Construction via Feedback</a:t>
            </a:r>
            <a:endParaRPr lang="en-US" dirty="0"/>
          </a:p>
        </p:txBody>
      </p:sp>
      <p:sp>
        <p:nvSpPr>
          <p:cNvPr id="3" name="Content Placeholder 2"/>
          <p:cNvSpPr>
            <a:spLocks noGrp="1"/>
          </p:cNvSpPr>
          <p:nvPr>
            <p:ph idx="1"/>
          </p:nvPr>
        </p:nvSpPr>
        <p:spPr>
          <a:xfrm>
            <a:off x="1981200" y="1600200"/>
            <a:ext cx="8382000" cy="1676400"/>
          </a:xfrm>
        </p:spPr>
        <p:txBody>
          <a:bodyPr>
            <a:normAutofit fontScale="77500" lnSpcReduction="20000"/>
          </a:bodyPr>
          <a:lstStyle/>
          <a:p>
            <a:r>
              <a:rPr lang="en-US" dirty="0" smtClean="0"/>
              <a:t>Only the first three buttons pressed by the user on each device are mapped according to the initial table.</a:t>
            </a:r>
          </a:p>
          <a:p>
            <a:r>
              <a:rPr lang="en-US" dirty="0" smtClean="0"/>
              <a:t>A new table is generated via a feedback loop that takes into account which buttons the user pressed.</a:t>
            </a:r>
          </a:p>
          <a:p>
            <a:pPr lvl="1"/>
            <a:r>
              <a:rPr lang="en-US" dirty="0" smtClean="0"/>
              <a:t>This method of generation ensures that the mapping cannot be cracked merely by acquiring the initial seed.</a:t>
            </a:r>
          </a:p>
          <a:p>
            <a:r>
              <a:rPr lang="en-US" dirty="0" err="1" smtClean="0"/>
              <a:t>S</a:t>
            </a:r>
            <a:r>
              <a:rPr lang="en-US" baseline="-25000" dirty="0" err="1" smtClean="0"/>
              <a:t>x</a:t>
            </a:r>
            <a:r>
              <a:rPr lang="en-US" dirty="0" smtClean="0"/>
              <a:t> : The initial key mapping table (KMT) used for the </a:t>
            </a:r>
            <a:r>
              <a:rPr lang="en-US" dirty="0" err="1" smtClean="0"/>
              <a:t>Xth</a:t>
            </a:r>
            <a:r>
              <a:rPr lang="en-US" dirty="0" smtClean="0"/>
              <a:t> login</a:t>
            </a:r>
          </a:p>
          <a:p>
            <a:r>
              <a:rPr lang="en-US" dirty="0" smtClean="0"/>
              <a:t>R</a:t>
            </a:r>
            <a:r>
              <a:rPr lang="en-US" baseline="-25000" dirty="0" smtClean="0"/>
              <a:t>x</a:t>
            </a:r>
            <a:r>
              <a:rPr lang="en-US" dirty="0" smtClean="0"/>
              <a:t> : The metamorphic random number at the </a:t>
            </a:r>
            <a:r>
              <a:rPr lang="en-US" dirty="0" err="1" smtClean="0"/>
              <a:t>Xth</a:t>
            </a:r>
            <a:r>
              <a:rPr lang="en-US" dirty="0" smtClean="0"/>
              <a:t> login.</a:t>
            </a:r>
            <a:endParaRPr lang="en-US" dirty="0"/>
          </a:p>
        </p:txBody>
      </p:sp>
      <p:sp>
        <p:nvSpPr>
          <p:cNvPr id="5" name="TextBox 4"/>
          <p:cNvSpPr txBox="1"/>
          <p:nvPr/>
        </p:nvSpPr>
        <p:spPr>
          <a:xfrm>
            <a:off x="5791200" y="3581400"/>
            <a:ext cx="457200" cy="369332"/>
          </a:xfrm>
          <a:prstGeom prst="rect">
            <a:avLst/>
          </a:prstGeom>
          <a:noFill/>
        </p:spPr>
        <p:txBody>
          <a:bodyPr wrap="square" rtlCol="0">
            <a:spAutoFit/>
          </a:bodyPr>
          <a:lstStyle/>
          <a:p>
            <a:r>
              <a:rPr lang="en-US" dirty="0"/>
              <a:t>C</a:t>
            </a:r>
            <a:r>
              <a:rPr lang="en-US" baseline="-25000" dirty="0"/>
              <a:t>0</a:t>
            </a:r>
            <a:endParaRPr lang="en-US" dirty="0"/>
          </a:p>
        </p:txBody>
      </p:sp>
      <p:sp>
        <p:nvSpPr>
          <p:cNvPr id="6" name="TextBox 5"/>
          <p:cNvSpPr txBox="1"/>
          <p:nvPr/>
        </p:nvSpPr>
        <p:spPr>
          <a:xfrm>
            <a:off x="5791200" y="4495800"/>
            <a:ext cx="457200" cy="369332"/>
          </a:xfrm>
          <a:prstGeom prst="rect">
            <a:avLst/>
          </a:prstGeom>
          <a:noFill/>
        </p:spPr>
        <p:txBody>
          <a:bodyPr wrap="square" rtlCol="0">
            <a:spAutoFit/>
          </a:bodyPr>
          <a:lstStyle/>
          <a:p>
            <a:r>
              <a:rPr lang="en-US" dirty="0"/>
              <a:t>C</a:t>
            </a:r>
            <a:r>
              <a:rPr lang="en-US" baseline="-25000" dirty="0"/>
              <a:t>1</a:t>
            </a:r>
            <a:endParaRPr lang="en-US" dirty="0"/>
          </a:p>
        </p:txBody>
      </p:sp>
      <p:sp>
        <p:nvSpPr>
          <p:cNvPr id="7" name="TextBox 6"/>
          <p:cNvSpPr txBox="1"/>
          <p:nvPr/>
        </p:nvSpPr>
        <p:spPr>
          <a:xfrm>
            <a:off x="5791200" y="5410200"/>
            <a:ext cx="457200" cy="369332"/>
          </a:xfrm>
          <a:prstGeom prst="rect">
            <a:avLst/>
          </a:prstGeom>
          <a:noFill/>
        </p:spPr>
        <p:txBody>
          <a:bodyPr wrap="square" rtlCol="0">
            <a:spAutoFit/>
          </a:bodyPr>
          <a:lstStyle/>
          <a:p>
            <a:r>
              <a:rPr lang="en-US" dirty="0"/>
              <a:t>C</a:t>
            </a:r>
            <a:r>
              <a:rPr lang="en-US" baseline="-25000" dirty="0"/>
              <a:t>2</a:t>
            </a:r>
            <a:endParaRPr lang="en-US" dirty="0"/>
          </a:p>
        </p:txBody>
      </p:sp>
      <p:sp>
        <p:nvSpPr>
          <p:cNvPr id="14" name="Rectangle 13"/>
          <p:cNvSpPr/>
          <p:nvPr/>
        </p:nvSpPr>
        <p:spPr>
          <a:xfrm>
            <a:off x="4267200" y="45720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Function</a:t>
            </a:r>
          </a:p>
        </p:txBody>
      </p:sp>
      <p:sp>
        <p:nvSpPr>
          <p:cNvPr id="15" name="Rounded Rectangle 14"/>
          <p:cNvSpPr/>
          <p:nvPr/>
        </p:nvSpPr>
        <p:spPr>
          <a:xfrm>
            <a:off x="4572000" y="5791200"/>
            <a:ext cx="609600" cy="4572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baseline="-25000" dirty="0" err="1"/>
              <a:t>x</a:t>
            </a:r>
            <a:endParaRPr lang="en-US" dirty="0"/>
          </a:p>
        </p:txBody>
      </p:sp>
      <p:sp>
        <p:nvSpPr>
          <p:cNvPr id="16" name="Up Arrow 15"/>
          <p:cNvSpPr/>
          <p:nvPr/>
        </p:nvSpPr>
        <p:spPr>
          <a:xfrm>
            <a:off x="4724400" y="5257800"/>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514600" y="4572000"/>
            <a:ext cx="990600" cy="6858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3 Inputs</a:t>
            </a:r>
          </a:p>
        </p:txBody>
      </p:sp>
      <p:sp>
        <p:nvSpPr>
          <p:cNvPr id="18" name="Right Arrow 17"/>
          <p:cNvSpPr/>
          <p:nvPr/>
        </p:nvSpPr>
        <p:spPr>
          <a:xfrm>
            <a:off x="3581400" y="4724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4" idx="3"/>
            <a:endCxn id="5" idx="1"/>
          </p:cNvCxnSpPr>
          <p:nvPr/>
        </p:nvCxnSpPr>
        <p:spPr>
          <a:xfrm flipV="1">
            <a:off x="5486400" y="3766066"/>
            <a:ext cx="304800" cy="1148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a:endCxn id="7" idx="1"/>
          </p:cNvCxnSpPr>
          <p:nvPr/>
        </p:nvCxnSpPr>
        <p:spPr>
          <a:xfrm>
            <a:off x="5486400" y="4914900"/>
            <a:ext cx="304800" cy="679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3"/>
            <a:endCxn id="6" idx="1"/>
          </p:cNvCxnSpPr>
          <p:nvPr/>
        </p:nvCxnSpPr>
        <p:spPr>
          <a:xfrm flipV="1">
            <a:off x="5486400" y="4680466"/>
            <a:ext cx="304800" cy="234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934200" y="6248400"/>
            <a:ext cx="6096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x</a:t>
            </a:r>
            <a:endParaRPr lang="en-US" dirty="0"/>
          </a:p>
        </p:txBody>
      </p:sp>
      <p:sp>
        <p:nvSpPr>
          <p:cNvPr id="26" name="Rectangle 25"/>
          <p:cNvSpPr/>
          <p:nvPr/>
        </p:nvSpPr>
        <p:spPr>
          <a:xfrm>
            <a:off x="6705600" y="53340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SHA-256</a:t>
            </a:r>
          </a:p>
        </p:txBody>
      </p:sp>
      <p:sp>
        <p:nvSpPr>
          <p:cNvPr id="27" name="Rectangle 26"/>
          <p:cNvSpPr/>
          <p:nvPr/>
        </p:nvSpPr>
        <p:spPr>
          <a:xfrm>
            <a:off x="6705600" y="4419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SHA-256</a:t>
            </a:r>
          </a:p>
        </p:txBody>
      </p:sp>
      <p:sp>
        <p:nvSpPr>
          <p:cNvPr id="28" name="Rectangle 27"/>
          <p:cNvSpPr/>
          <p:nvPr/>
        </p:nvSpPr>
        <p:spPr>
          <a:xfrm>
            <a:off x="6705600" y="35052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SHA-256</a:t>
            </a:r>
          </a:p>
        </p:txBody>
      </p:sp>
      <p:sp>
        <p:nvSpPr>
          <p:cNvPr id="34" name="Right Arrow 33"/>
          <p:cNvSpPr/>
          <p:nvPr/>
        </p:nvSpPr>
        <p:spPr>
          <a:xfrm>
            <a:off x="6172200" y="3657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6172200" y="4572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6172200" y="5486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a:off x="7086600" y="5791200"/>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a:off x="7086600" y="4876800"/>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7086600" y="3962400"/>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7848600" y="3581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8458200" y="3429000"/>
            <a:ext cx="609600" cy="45720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baseline="-25000" dirty="0" err="1"/>
              <a:t>x</a:t>
            </a:r>
            <a:r>
              <a:rPr lang="en-US" baseline="30000" dirty="0"/>
              <a:t>’</a:t>
            </a:r>
            <a:endParaRPr lang="en-US" dirty="0"/>
          </a:p>
        </p:txBody>
      </p:sp>
    </p:spTree>
    <p:extLst>
      <p:ext uri="{BB962C8B-B14F-4D97-AF65-F5344CB8AC3E}">
        <p14:creationId xmlns:p14="http://schemas.microsoft.com/office/powerpoint/2010/main" val="3884153281"/>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0"/>
            <a:ext cx="11176000" cy="1008157"/>
          </a:xfrm>
        </p:spPr>
        <p:txBody>
          <a:bodyPr>
            <a:normAutofit/>
          </a:bodyPr>
          <a:lstStyle/>
          <a:p>
            <a:r>
              <a:rPr lang="en-US" dirty="0" smtClean="0"/>
              <a:t>USB/SD feedback code process</a:t>
            </a:r>
            <a:endParaRPr lang="en-US" dirty="0"/>
          </a:p>
        </p:txBody>
      </p:sp>
      <p:sp>
        <p:nvSpPr>
          <p:cNvPr id="23" name="Rectangle 22"/>
          <p:cNvSpPr/>
          <p:nvPr/>
        </p:nvSpPr>
        <p:spPr>
          <a:xfrm>
            <a:off x="4117119" y="3283914"/>
            <a:ext cx="2144435" cy="81994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Feedback Code</a:t>
            </a:r>
            <a:endParaRPr lang="en-US" dirty="0"/>
          </a:p>
        </p:txBody>
      </p:sp>
      <p:sp>
        <p:nvSpPr>
          <p:cNvPr id="39" name="Rectangle 38"/>
          <p:cNvSpPr/>
          <p:nvPr/>
        </p:nvSpPr>
        <p:spPr>
          <a:xfrm>
            <a:off x="9846495" y="1836529"/>
            <a:ext cx="2125980"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Generate new mapping table</a:t>
            </a:r>
            <a:endParaRPr lang="en-US" dirty="0"/>
          </a:p>
        </p:txBody>
      </p:sp>
      <p:pic>
        <p:nvPicPr>
          <p:cNvPr id="29" name="Picture 2" descr="D:\Dropbox\Master Project\Master Project\Final Report\image\User-icon.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783085" y="1178336"/>
            <a:ext cx="949755" cy="1335920"/>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a:stCxn id="35" idx="3"/>
          </p:cNvCxnSpPr>
          <p:nvPr/>
        </p:nvCxnSpPr>
        <p:spPr>
          <a:xfrm>
            <a:off x="2053955" y="3668801"/>
            <a:ext cx="2063164" cy="17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5" name="Content Placeholder 5"/>
          <p:cNvSpPr>
            <a:spLocks noGrp="1"/>
          </p:cNvSpPr>
          <p:nvPr>
            <p:ph sz="quarter" idx="4"/>
          </p:nvPr>
        </p:nvSpPr>
        <p:spPr>
          <a:xfrm>
            <a:off x="530860" y="5578148"/>
            <a:ext cx="11176000" cy="1136511"/>
          </a:xfrm>
        </p:spPr>
        <p:txBody>
          <a:bodyPr>
            <a:normAutofit fontScale="92500"/>
          </a:bodyPr>
          <a:lstStyle/>
          <a:p>
            <a:r>
              <a:rPr lang="en-US" dirty="0" smtClean="0"/>
              <a:t>The feedback code will be stored on the external device (USB or SD card). Along with the encrypted seeds and keys.</a:t>
            </a:r>
          </a:p>
          <a:p>
            <a:r>
              <a:rPr lang="en-US" dirty="0" smtClean="0"/>
              <a:t>The characters of the password are sent to the feedback code using UDP. The feedback code is started by running the batch file (also stored on the USB/SD).  </a:t>
            </a:r>
          </a:p>
        </p:txBody>
      </p:sp>
      <p:sp>
        <p:nvSpPr>
          <p:cNvPr id="107" name="TextBox 106"/>
          <p:cNvSpPr txBox="1"/>
          <p:nvPr/>
        </p:nvSpPr>
        <p:spPr>
          <a:xfrm>
            <a:off x="2223135" y="3357942"/>
            <a:ext cx="1721029" cy="369332"/>
          </a:xfrm>
          <a:prstGeom prst="rect">
            <a:avLst/>
          </a:prstGeom>
          <a:noFill/>
        </p:spPr>
        <p:txBody>
          <a:bodyPr wrap="square" rtlCol="0">
            <a:spAutoFit/>
          </a:bodyPr>
          <a:lstStyle/>
          <a:p>
            <a:r>
              <a:rPr lang="en-US" dirty="0" smtClean="0"/>
              <a:t>Pressed Key</a:t>
            </a:r>
            <a:endParaRPr lang="en-US" dirty="0"/>
          </a:p>
        </p:txBody>
      </p:sp>
      <p:cxnSp>
        <p:nvCxnSpPr>
          <p:cNvPr id="41" name="Straight Arrow Connector 40"/>
          <p:cNvCxnSpPr/>
          <p:nvPr/>
        </p:nvCxnSpPr>
        <p:spPr>
          <a:xfrm>
            <a:off x="1272801" y="2569599"/>
            <a:ext cx="0" cy="68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83085" y="2665584"/>
            <a:ext cx="1653123" cy="369332"/>
          </a:xfrm>
          <a:prstGeom prst="rect">
            <a:avLst/>
          </a:prstGeom>
          <a:noFill/>
        </p:spPr>
        <p:txBody>
          <a:bodyPr wrap="square" rtlCol="0">
            <a:spAutoFit/>
          </a:bodyPr>
          <a:lstStyle/>
          <a:p>
            <a:r>
              <a:rPr lang="en-US" dirty="0" smtClean="0"/>
              <a:t>Password</a:t>
            </a:r>
            <a:endParaRPr lang="en-US" dirty="0"/>
          </a:p>
        </p:txBody>
      </p:sp>
      <p:sp>
        <p:nvSpPr>
          <p:cNvPr id="43" name="Rectangle 42"/>
          <p:cNvSpPr/>
          <p:nvPr/>
        </p:nvSpPr>
        <p:spPr>
          <a:xfrm>
            <a:off x="5925867" y="2160934"/>
            <a:ext cx="1170947" cy="52212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Hash</a:t>
            </a:r>
          </a:p>
          <a:p>
            <a:pPr algn="ctr"/>
            <a:r>
              <a:rPr lang="en-US" sz="2000" dirty="0" smtClean="0"/>
              <a:t>SHA-256</a:t>
            </a:r>
            <a:endParaRPr lang="en-US" sz="2000" dirty="0"/>
          </a:p>
        </p:txBody>
      </p:sp>
      <p:sp>
        <p:nvSpPr>
          <p:cNvPr id="36" name="Right Arrow 35"/>
          <p:cNvSpPr/>
          <p:nvPr/>
        </p:nvSpPr>
        <p:spPr>
          <a:xfrm>
            <a:off x="6261554" y="3752644"/>
            <a:ext cx="3856814" cy="337327"/>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bg1"/>
                </a:solidFill>
              </a:rPr>
              <a:t>Send Final Output</a:t>
            </a:r>
            <a:endParaRPr lang="en-US" dirty="0">
              <a:solidFill>
                <a:schemeClr val="bg1"/>
              </a:solidFill>
            </a:endParaRPr>
          </a:p>
        </p:txBody>
      </p:sp>
      <p:pic>
        <p:nvPicPr>
          <p:cNvPr id="30" name="Picture 6" descr="http://files.softicons.com/download/system-icons/crystal-intense-icons-by-tatice/png/256/Windows.png"/>
          <p:cNvPicPr>
            <a:picLocks noChangeAspect="1" noChangeArrowheads="1"/>
          </p:cNvPicPr>
          <p:nvPr/>
        </p:nvPicPr>
        <p:blipFill>
          <a:blip r:embed="rId3" cstate="print"/>
          <a:srcRect/>
          <a:stretch>
            <a:fillRect/>
          </a:stretch>
        </p:blipFill>
        <p:spPr bwMode="auto">
          <a:xfrm>
            <a:off x="527118" y="3223380"/>
            <a:ext cx="845507" cy="845507"/>
          </a:xfrm>
          <a:prstGeom prst="rect">
            <a:avLst/>
          </a:prstGeom>
          <a:noFill/>
        </p:spPr>
      </p:pic>
      <p:pic>
        <p:nvPicPr>
          <p:cNvPr id="31" name="Picture 4" descr="http://www.stickyalbums.com/member/wp-content/uploads/2012/02/android_icon_.png"/>
          <p:cNvPicPr>
            <a:picLocks noChangeAspect="1" noChangeArrowheads="1"/>
          </p:cNvPicPr>
          <p:nvPr/>
        </p:nvPicPr>
        <p:blipFill>
          <a:blip r:embed="rId4" cstate="print"/>
          <a:srcRect/>
          <a:stretch>
            <a:fillRect/>
          </a:stretch>
        </p:blipFill>
        <p:spPr bwMode="auto">
          <a:xfrm>
            <a:off x="1225391" y="3223380"/>
            <a:ext cx="845507" cy="845507"/>
          </a:xfrm>
          <a:prstGeom prst="rect">
            <a:avLst/>
          </a:prstGeom>
          <a:noFill/>
        </p:spPr>
      </p:pic>
      <p:sp>
        <p:nvSpPr>
          <p:cNvPr id="32" name="Rounded Rectangle 31"/>
          <p:cNvSpPr/>
          <p:nvPr/>
        </p:nvSpPr>
        <p:spPr>
          <a:xfrm>
            <a:off x="540275" y="3287802"/>
            <a:ext cx="1447800" cy="762000"/>
          </a:xfrm>
          <a:prstGeom prst="roundRect">
            <a:avLst/>
          </a:prstGeom>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sz="2000" dirty="0" smtClean="0">
              <a:solidFill>
                <a:prstClr val="white"/>
              </a:solidFill>
            </a:endParaRPr>
          </a:p>
        </p:txBody>
      </p:sp>
      <p:pic>
        <p:nvPicPr>
          <p:cNvPr id="33" name="Picture 6" descr="http://files.softicons.com/download/system-icons/crystal-intense-icons-by-tatice/png/256/Windows.png"/>
          <p:cNvPicPr>
            <a:picLocks noChangeAspect="1" noChangeArrowheads="1"/>
          </p:cNvPicPr>
          <p:nvPr/>
        </p:nvPicPr>
        <p:blipFill>
          <a:blip r:embed="rId3" cstate="print"/>
          <a:srcRect/>
          <a:stretch>
            <a:fillRect/>
          </a:stretch>
        </p:blipFill>
        <p:spPr bwMode="auto">
          <a:xfrm>
            <a:off x="545720" y="3258355"/>
            <a:ext cx="845507" cy="845507"/>
          </a:xfrm>
          <a:prstGeom prst="rect">
            <a:avLst/>
          </a:prstGeom>
          <a:noFill/>
        </p:spPr>
      </p:pic>
      <p:pic>
        <p:nvPicPr>
          <p:cNvPr id="35" name="Picture 4" descr="http://www.stickyalbums.com/member/wp-content/uploads/2012/02/android_icon_.png"/>
          <p:cNvPicPr>
            <a:picLocks noChangeAspect="1" noChangeArrowheads="1"/>
          </p:cNvPicPr>
          <p:nvPr/>
        </p:nvPicPr>
        <p:blipFill>
          <a:blip r:embed="rId4" cstate="print"/>
          <a:srcRect/>
          <a:stretch>
            <a:fillRect/>
          </a:stretch>
        </p:blipFill>
        <p:spPr bwMode="auto">
          <a:xfrm>
            <a:off x="1226643" y="3255145"/>
            <a:ext cx="827312" cy="827312"/>
          </a:xfrm>
          <a:prstGeom prst="rect">
            <a:avLst/>
          </a:prstGeom>
          <a:noFill/>
        </p:spPr>
      </p:pic>
      <p:pic>
        <p:nvPicPr>
          <p:cNvPr id="37" name="Picture 6" descr="http://files.softicons.com/download/system-icons/crystal-intense-icons-by-tatice/png/256/Windows.png"/>
          <p:cNvPicPr>
            <a:picLocks noChangeAspect="1" noChangeArrowheads="1"/>
          </p:cNvPicPr>
          <p:nvPr/>
        </p:nvPicPr>
        <p:blipFill>
          <a:blip r:embed="rId3" cstate="print"/>
          <a:srcRect/>
          <a:stretch>
            <a:fillRect/>
          </a:stretch>
        </p:blipFill>
        <p:spPr bwMode="auto">
          <a:xfrm>
            <a:off x="10045376" y="3456307"/>
            <a:ext cx="845507" cy="845507"/>
          </a:xfrm>
          <a:prstGeom prst="rect">
            <a:avLst/>
          </a:prstGeom>
          <a:noFill/>
        </p:spPr>
      </p:pic>
      <p:pic>
        <p:nvPicPr>
          <p:cNvPr id="40" name="Picture 4" descr="http://www.stickyalbums.com/member/wp-content/uploads/2012/02/android_icon_.png"/>
          <p:cNvPicPr>
            <a:picLocks noChangeAspect="1" noChangeArrowheads="1"/>
          </p:cNvPicPr>
          <p:nvPr/>
        </p:nvPicPr>
        <p:blipFill>
          <a:blip r:embed="rId4" cstate="print"/>
          <a:srcRect/>
          <a:stretch>
            <a:fillRect/>
          </a:stretch>
        </p:blipFill>
        <p:spPr bwMode="auto">
          <a:xfrm>
            <a:off x="10743649" y="3456307"/>
            <a:ext cx="845507" cy="845507"/>
          </a:xfrm>
          <a:prstGeom prst="rect">
            <a:avLst/>
          </a:prstGeom>
          <a:noFill/>
        </p:spPr>
      </p:pic>
      <p:sp>
        <p:nvSpPr>
          <p:cNvPr id="48" name="Rounded Rectangle 47"/>
          <p:cNvSpPr/>
          <p:nvPr/>
        </p:nvSpPr>
        <p:spPr>
          <a:xfrm>
            <a:off x="10058533" y="3520729"/>
            <a:ext cx="1447800" cy="762000"/>
          </a:xfrm>
          <a:prstGeom prst="roundRect">
            <a:avLst/>
          </a:prstGeom>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sz="2000" dirty="0" smtClean="0">
              <a:solidFill>
                <a:prstClr val="white"/>
              </a:solidFill>
            </a:endParaRPr>
          </a:p>
        </p:txBody>
      </p:sp>
      <p:pic>
        <p:nvPicPr>
          <p:cNvPr id="49" name="Picture 6" descr="http://files.softicons.com/download/system-icons/crystal-intense-icons-by-tatice/png/256/Windows.png"/>
          <p:cNvPicPr>
            <a:picLocks noChangeAspect="1" noChangeArrowheads="1"/>
          </p:cNvPicPr>
          <p:nvPr/>
        </p:nvPicPr>
        <p:blipFill>
          <a:blip r:embed="rId3" cstate="print"/>
          <a:srcRect/>
          <a:stretch>
            <a:fillRect/>
          </a:stretch>
        </p:blipFill>
        <p:spPr bwMode="auto">
          <a:xfrm>
            <a:off x="10063978" y="3491282"/>
            <a:ext cx="845507" cy="845507"/>
          </a:xfrm>
          <a:prstGeom prst="rect">
            <a:avLst/>
          </a:prstGeom>
          <a:noFill/>
        </p:spPr>
      </p:pic>
      <p:pic>
        <p:nvPicPr>
          <p:cNvPr id="50" name="Picture 4" descr="http://www.stickyalbums.com/member/wp-content/uploads/2012/02/android_icon_.png"/>
          <p:cNvPicPr>
            <a:picLocks noChangeAspect="1" noChangeArrowheads="1"/>
          </p:cNvPicPr>
          <p:nvPr/>
        </p:nvPicPr>
        <p:blipFill>
          <a:blip r:embed="rId4" cstate="print"/>
          <a:srcRect/>
          <a:stretch>
            <a:fillRect/>
          </a:stretch>
        </p:blipFill>
        <p:spPr bwMode="auto">
          <a:xfrm>
            <a:off x="10744901" y="3488072"/>
            <a:ext cx="827312" cy="827312"/>
          </a:xfrm>
          <a:prstGeom prst="rect">
            <a:avLst/>
          </a:prstGeom>
          <a:noFill/>
        </p:spPr>
      </p:pic>
      <p:pic>
        <p:nvPicPr>
          <p:cNvPr id="5122" name="Picture 2" descr="https://lh3.ggpht.com/jf-k5a3u_yOYp-t6KVMLTtBkEL0MnN8MJkIoolin-s4RBs93_VqlHtV0L1Ebmo7mHg=w1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1554" y="4535523"/>
            <a:ext cx="854359" cy="854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91874" y="5164837"/>
            <a:ext cx="1367414" cy="369332"/>
          </a:xfrm>
          <a:prstGeom prst="rect">
            <a:avLst/>
          </a:prstGeom>
          <a:noFill/>
        </p:spPr>
        <p:txBody>
          <a:bodyPr wrap="square" rtlCol="0">
            <a:spAutoFit/>
          </a:bodyPr>
          <a:lstStyle/>
          <a:p>
            <a:r>
              <a:rPr lang="en-US" dirty="0" smtClean="0"/>
              <a:t>Random #s</a:t>
            </a:r>
            <a:endParaRPr lang="en-US" dirty="0"/>
          </a:p>
        </p:txBody>
      </p:sp>
      <p:pic>
        <p:nvPicPr>
          <p:cNvPr id="51" name="Picture 2" descr="http://images.wikia.com/frontierville/images/3/3c/Pumpkin_Seeds-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871" y="4480291"/>
            <a:ext cx="672883" cy="672883"/>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77588" y="5047072"/>
            <a:ext cx="855252" cy="369332"/>
          </a:xfrm>
          <a:prstGeom prst="rect">
            <a:avLst/>
          </a:prstGeom>
          <a:noFill/>
        </p:spPr>
        <p:txBody>
          <a:bodyPr wrap="square" rtlCol="0">
            <a:spAutoFit/>
          </a:bodyPr>
          <a:lstStyle/>
          <a:p>
            <a:r>
              <a:rPr lang="en-US" dirty="0" smtClean="0"/>
              <a:t>Seeds</a:t>
            </a:r>
            <a:endParaRPr lang="en-US" dirty="0"/>
          </a:p>
        </p:txBody>
      </p:sp>
      <p:cxnSp>
        <p:nvCxnSpPr>
          <p:cNvPr id="10" name="Straight Arrow Connector 9"/>
          <p:cNvCxnSpPr>
            <a:stCxn id="51" idx="0"/>
          </p:cNvCxnSpPr>
          <p:nvPr/>
        </p:nvCxnSpPr>
        <p:spPr>
          <a:xfrm flipH="1" flipV="1">
            <a:off x="1286312" y="4049802"/>
            <a:ext cx="1" cy="43048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endCxn id="43" idx="3"/>
          </p:cNvCxnSpPr>
          <p:nvPr/>
        </p:nvCxnSpPr>
        <p:spPr>
          <a:xfrm rot="5400000" flipH="1" flipV="1">
            <a:off x="6196128" y="2487423"/>
            <a:ext cx="966113" cy="835260"/>
          </a:xfrm>
          <a:prstGeom prst="curvedConnector4">
            <a:avLst>
              <a:gd name="adj1" fmla="val 1173"/>
              <a:gd name="adj2" fmla="val 138807"/>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43" idx="1"/>
          </p:cNvCxnSpPr>
          <p:nvPr/>
        </p:nvCxnSpPr>
        <p:spPr>
          <a:xfrm rot="10800000" flipV="1">
            <a:off x="5189337" y="2421995"/>
            <a:ext cx="736531" cy="858787"/>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301304" y="2264254"/>
            <a:ext cx="1185266" cy="923330"/>
          </a:xfrm>
          <a:prstGeom prst="rect">
            <a:avLst/>
          </a:prstGeom>
          <a:noFill/>
        </p:spPr>
        <p:txBody>
          <a:bodyPr wrap="square" rtlCol="0">
            <a:spAutoFit/>
          </a:bodyPr>
          <a:lstStyle/>
          <a:p>
            <a:r>
              <a:rPr lang="en-US" dirty="0" smtClean="0"/>
              <a:t>Current</a:t>
            </a:r>
          </a:p>
          <a:p>
            <a:r>
              <a:rPr lang="en-US" dirty="0" smtClean="0"/>
              <a:t>Feedback</a:t>
            </a:r>
          </a:p>
          <a:p>
            <a:r>
              <a:rPr lang="en-US" dirty="0" smtClean="0"/>
              <a:t>Output</a:t>
            </a:r>
            <a:endParaRPr lang="en-US" dirty="0"/>
          </a:p>
        </p:txBody>
      </p:sp>
      <p:sp>
        <p:nvSpPr>
          <p:cNvPr id="73" name="TextBox 72"/>
          <p:cNvSpPr txBox="1"/>
          <p:nvPr/>
        </p:nvSpPr>
        <p:spPr>
          <a:xfrm>
            <a:off x="4784389" y="2236590"/>
            <a:ext cx="965113" cy="646331"/>
          </a:xfrm>
          <a:prstGeom prst="rect">
            <a:avLst/>
          </a:prstGeom>
          <a:noFill/>
        </p:spPr>
        <p:txBody>
          <a:bodyPr wrap="square" rtlCol="0">
            <a:spAutoFit/>
          </a:bodyPr>
          <a:lstStyle/>
          <a:p>
            <a:r>
              <a:rPr lang="en-US" dirty="0" smtClean="0"/>
              <a:t>Hashed</a:t>
            </a:r>
          </a:p>
          <a:p>
            <a:r>
              <a:rPr lang="en-US" dirty="0" smtClean="0"/>
              <a:t>Key</a:t>
            </a:r>
            <a:endParaRPr lang="en-US" dirty="0"/>
          </a:p>
        </p:txBody>
      </p:sp>
      <p:cxnSp>
        <p:nvCxnSpPr>
          <p:cNvPr id="71" name="Curved Connector 70"/>
          <p:cNvCxnSpPr>
            <a:stCxn id="5122" idx="1"/>
            <a:endCxn id="23" idx="2"/>
          </p:cNvCxnSpPr>
          <p:nvPr/>
        </p:nvCxnSpPr>
        <p:spPr>
          <a:xfrm rot="10800000">
            <a:off x="5189338" y="4103863"/>
            <a:ext cx="1072217" cy="858841"/>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10743649" y="2765891"/>
            <a:ext cx="0" cy="75483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2537621" y="4562399"/>
            <a:ext cx="1406544" cy="8274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0" name="Picture 4" descr="http://www.mcas.com.au/products/1-Products-Road/micro%20sd%2016g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41168" y="4748378"/>
            <a:ext cx="767871" cy="56438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D:\Dropbox\Master Project\Master Project\Final Report\image\us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26038" y="4624368"/>
            <a:ext cx="702863" cy="66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4" name="Straight Arrow Connector 83"/>
          <p:cNvCxnSpPr>
            <a:stCxn id="81" idx="1"/>
          </p:cNvCxnSpPr>
          <p:nvPr/>
        </p:nvCxnSpPr>
        <p:spPr>
          <a:xfrm flipH="1">
            <a:off x="1622754" y="4955596"/>
            <a:ext cx="903284" cy="710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605714"/>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0"/>
            <a:ext cx="11176000" cy="1008157"/>
          </a:xfrm>
        </p:spPr>
        <p:txBody>
          <a:bodyPr>
            <a:normAutofit/>
          </a:bodyPr>
          <a:lstStyle/>
          <a:p>
            <a:r>
              <a:rPr lang="en-US" dirty="0" smtClean="0"/>
              <a:t>USB/SD Metamorphic code process</a:t>
            </a:r>
            <a:endParaRPr lang="en-US" dirty="0"/>
          </a:p>
        </p:txBody>
      </p:sp>
      <p:sp>
        <p:nvSpPr>
          <p:cNvPr id="23" name="Rectangle 22"/>
          <p:cNvSpPr/>
          <p:nvPr/>
        </p:nvSpPr>
        <p:spPr>
          <a:xfrm>
            <a:off x="2564755" y="3711873"/>
            <a:ext cx="2079231" cy="71486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Feedback Code</a:t>
            </a:r>
            <a:endParaRPr lang="en-US" dirty="0"/>
          </a:p>
        </p:txBody>
      </p:sp>
      <p:sp>
        <p:nvSpPr>
          <p:cNvPr id="26" name="Rectangle 25"/>
          <p:cNvSpPr/>
          <p:nvPr/>
        </p:nvSpPr>
        <p:spPr>
          <a:xfrm>
            <a:off x="6828990" y="3288873"/>
            <a:ext cx="1657291" cy="52212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Insert Random Numbers</a:t>
            </a:r>
            <a:endParaRPr lang="en-US" sz="2000" dirty="0"/>
          </a:p>
        </p:txBody>
      </p:sp>
      <p:sp>
        <p:nvSpPr>
          <p:cNvPr id="95" name="Content Placeholder 5"/>
          <p:cNvSpPr>
            <a:spLocks noGrp="1"/>
          </p:cNvSpPr>
          <p:nvPr>
            <p:ph sz="quarter" idx="4"/>
          </p:nvPr>
        </p:nvSpPr>
        <p:spPr>
          <a:xfrm>
            <a:off x="530860" y="5578148"/>
            <a:ext cx="11176000" cy="1136511"/>
          </a:xfrm>
        </p:spPr>
        <p:txBody>
          <a:bodyPr>
            <a:normAutofit fontScale="92500"/>
          </a:bodyPr>
          <a:lstStyle/>
          <a:p>
            <a:r>
              <a:rPr lang="en-US" dirty="0" smtClean="0"/>
              <a:t>The feedback code will be stored on the external device (USB or SD card). Along with the encrypted seeds and keys.</a:t>
            </a:r>
          </a:p>
          <a:p>
            <a:r>
              <a:rPr lang="en-US" dirty="0" smtClean="0"/>
              <a:t>The characters of the password are sent to the feedback code using UDP. The feedback code is started by running the batch file (also stored on the USB/SD).  </a:t>
            </a:r>
          </a:p>
        </p:txBody>
      </p:sp>
      <p:sp>
        <p:nvSpPr>
          <p:cNvPr id="113" name="TextBox 112"/>
          <p:cNvSpPr txBox="1"/>
          <p:nvPr/>
        </p:nvSpPr>
        <p:spPr>
          <a:xfrm>
            <a:off x="2749119" y="1822315"/>
            <a:ext cx="855252" cy="369332"/>
          </a:xfrm>
          <a:prstGeom prst="rect">
            <a:avLst/>
          </a:prstGeom>
          <a:noFill/>
        </p:spPr>
        <p:txBody>
          <a:bodyPr wrap="square" rtlCol="0">
            <a:spAutoFit/>
          </a:bodyPr>
          <a:lstStyle/>
          <a:p>
            <a:r>
              <a:rPr lang="en-US" dirty="0" smtClean="0"/>
              <a:t>Seeds</a:t>
            </a:r>
            <a:endParaRPr lang="en-US" dirty="0"/>
          </a:p>
        </p:txBody>
      </p:sp>
      <p:sp>
        <p:nvSpPr>
          <p:cNvPr id="40" name="Rectangle 39"/>
          <p:cNvSpPr/>
          <p:nvPr/>
        </p:nvSpPr>
        <p:spPr>
          <a:xfrm>
            <a:off x="9511197" y="3713303"/>
            <a:ext cx="2144435" cy="71486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Metamorphosis code</a:t>
            </a:r>
          </a:p>
        </p:txBody>
      </p:sp>
      <p:cxnSp>
        <p:nvCxnSpPr>
          <p:cNvPr id="14" name="Straight Arrow Connector 13"/>
          <p:cNvCxnSpPr>
            <a:endCxn id="39" idx="1"/>
          </p:cNvCxnSpPr>
          <p:nvPr/>
        </p:nvCxnSpPr>
        <p:spPr>
          <a:xfrm flipV="1">
            <a:off x="1966648" y="1661047"/>
            <a:ext cx="886812" cy="40208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770248" y="4504516"/>
            <a:ext cx="1761862" cy="56769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Delete Random Numbers</a:t>
            </a:r>
            <a:endParaRPr lang="en-US" sz="2000" dirty="0"/>
          </a:p>
        </p:txBody>
      </p:sp>
      <p:pic>
        <p:nvPicPr>
          <p:cNvPr id="25" name="Picture 6" descr="http://files.softicons.com/download/system-icons/crystal-intense-icons-by-tatice/png/256/Windows.png"/>
          <p:cNvPicPr>
            <a:picLocks noChangeAspect="1" noChangeArrowheads="1"/>
          </p:cNvPicPr>
          <p:nvPr/>
        </p:nvPicPr>
        <p:blipFill>
          <a:blip r:embed="rId2" cstate="print"/>
          <a:srcRect/>
          <a:stretch>
            <a:fillRect/>
          </a:stretch>
        </p:blipFill>
        <p:spPr bwMode="auto">
          <a:xfrm>
            <a:off x="504260" y="1753755"/>
            <a:ext cx="845507" cy="845507"/>
          </a:xfrm>
          <a:prstGeom prst="rect">
            <a:avLst/>
          </a:prstGeom>
          <a:noFill/>
        </p:spPr>
      </p:pic>
      <p:pic>
        <p:nvPicPr>
          <p:cNvPr id="27" name="Picture 4" descr="http://www.stickyalbums.com/member/wp-content/uploads/2012/02/android_icon_.png"/>
          <p:cNvPicPr>
            <a:picLocks noChangeAspect="1" noChangeArrowheads="1"/>
          </p:cNvPicPr>
          <p:nvPr/>
        </p:nvPicPr>
        <p:blipFill>
          <a:blip r:embed="rId3" cstate="print"/>
          <a:srcRect/>
          <a:stretch>
            <a:fillRect/>
          </a:stretch>
        </p:blipFill>
        <p:spPr bwMode="auto">
          <a:xfrm>
            <a:off x="1202533" y="1753755"/>
            <a:ext cx="845507" cy="845507"/>
          </a:xfrm>
          <a:prstGeom prst="rect">
            <a:avLst/>
          </a:prstGeom>
          <a:noFill/>
        </p:spPr>
      </p:pic>
      <p:sp>
        <p:nvSpPr>
          <p:cNvPr id="28" name="Rounded Rectangle 27"/>
          <p:cNvSpPr/>
          <p:nvPr/>
        </p:nvSpPr>
        <p:spPr>
          <a:xfrm>
            <a:off x="517417" y="1818177"/>
            <a:ext cx="1447800" cy="762000"/>
          </a:xfrm>
          <a:prstGeom prst="roundRect">
            <a:avLst/>
          </a:prstGeom>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sz="2000" dirty="0" smtClean="0">
              <a:solidFill>
                <a:prstClr val="white"/>
              </a:solidFill>
            </a:endParaRPr>
          </a:p>
        </p:txBody>
      </p:sp>
      <p:pic>
        <p:nvPicPr>
          <p:cNvPr id="29" name="Picture 6" descr="http://files.softicons.com/download/system-icons/crystal-intense-icons-by-tatice/png/256/Windows.png"/>
          <p:cNvPicPr>
            <a:picLocks noChangeAspect="1" noChangeArrowheads="1"/>
          </p:cNvPicPr>
          <p:nvPr/>
        </p:nvPicPr>
        <p:blipFill>
          <a:blip r:embed="rId2" cstate="print"/>
          <a:srcRect/>
          <a:stretch>
            <a:fillRect/>
          </a:stretch>
        </p:blipFill>
        <p:spPr bwMode="auto">
          <a:xfrm>
            <a:off x="522862" y="1788730"/>
            <a:ext cx="845507" cy="845507"/>
          </a:xfrm>
          <a:prstGeom prst="rect">
            <a:avLst/>
          </a:prstGeom>
          <a:noFill/>
        </p:spPr>
      </p:pic>
      <p:pic>
        <p:nvPicPr>
          <p:cNvPr id="30" name="Picture 4" descr="http://www.stickyalbums.com/member/wp-content/uploads/2012/02/android_icon_.png"/>
          <p:cNvPicPr>
            <a:picLocks noChangeAspect="1" noChangeArrowheads="1"/>
          </p:cNvPicPr>
          <p:nvPr/>
        </p:nvPicPr>
        <p:blipFill>
          <a:blip r:embed="rId3" cstate="print"/>
          <a:srcRect/>
          <a:stretch>
            <a:fillRect/>
          </a:stretch>
        </p:blipFill>
        <p:spPr bwMode="auto">
          <a:xfrm>
            <a:off x="1203785" y="1785520"/>
            <a:ext cx="827312" cy="827312"/>
          </a:xfrm>
          <a:prstGeom prst="rect">
            <a:avLst/>
          </a:prstGeom>
          <a:noFill/>
        </p:spPr>
      </p:pic>
      <p:sp>
        <p:nvSpPr>
          <p:cNvPr id="3" name="Rounded Rectangle 2"/>
          <p:cNvSpPr/>
          <p:nvPr/>
        </p:nvSpPr>
        <p:spPr>
          <a:xfrm>
            <a:off x="9826157" y="1630919"/>
            <a:ext cx="1406544" cy="8274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6" name="Picture 4" descr="http://www.mcas.com.au/products/1-Products-Road/micro%20sd%2016g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29704" y="1816898"/>
            <a:ext cx="767871" cy="56438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D:\Dropbox\Master Project\Master Project\Final Report\image\us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14574" y="1692888"/>
            <a:ext cx="702863" cy="66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 descr="http://images.wikia.com/frontierville/images/3/3c/Pumpkin_Seeds-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3460" y="1324605"/>
            <a:ext cx="672883" cy="672883"/>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3467315" y="1479143"/>
            <a:ext cx="6358841" cy="45533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Send</a:t>
            </a:r>
            <a:endParaRPr lang="en-US" dirty="0"/>
          </a:p>
        </p:txBody>
      </p:sp>
      <p:pic>
        <p:nvPicPr>
          <p:cNvPr id="4104" name="Picture 8" descr="http://icons.iconarchive.com/icons/harwen/pleasant/256/MS-DOS-Batch-File-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80610" y="2101002"/>
            <a:ext cx="898214" cy="898214"/>
          </a:xfrm>
          <a:prstGeom prst="rect">
            <a:avLst/>
          </a:prstGeom>
          <a:noFill/>
          <a:extLst>
            <a:ext uri="{909E8E84-426E-40DD-AFC4-6F175D3DCCD1}">
              <a14:hiddenFill xmlns:a14="http://schemas.microsoft.com/office/drawing/2010/main">
                <a:solidFill>
                  <a:srgbClr val="FFFFFF"/>
                </a:solidFill>
              </a14:hiddenFill>
            </a:ext>
          </a:extLst>
        </p:spPr>
      </p:pic>
      <p:sp>
        <p:nvSpPr>
          <p:cNvPr id="47" name="Right Arrow 46"/>
          <p:cNvSpPr/>
          <p:nvPr/>
        </p:nvSpPr>
        <p:spPr>
          <a:xfrm>
            <a:off x="1996441" y="2095742"/>
            <a:ext cx="6838785" cy="462169"/>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Start Batch Command</a:t>
            </a:r>
            <a:endParaRPr lang="en-US" dirty="0"/>
          </a:p>
        </p:txBody>
      </p:sp>
      <p:cxnSp>
        <p:nvCxnSpPr>
          <p:cNvPr id="20" name="Straight Arrow Connector 19"/>
          <p:cNvCxnSpPr>
            <a:stCxn id="38" idx="1"/>
          </p:cNvCxnSpPr>
          <p:nvPr/>
        </p:nvCxnSpPr>
        <p:spPr>
          <a:xfrm flipH="1">
            <a:off x="9511197" y="2024116"/>
            <a:ext cx="303377" cy="23461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40" idx="0"/>
          </p:cNvCxnSpPr>
          <p:nvPr/>
        </p:nvCxnSpPr>
        <p:spPr>
          <a:xfrm>
            <a:off x="9511197" y="2905365"/>
            <a:ext cx="1072218" cy="80793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2276647">
            <a:off x="9522913" y="3167218"/>
            <a:ext cx="755591" cy="369332"/>
          </a:xfrm>
          <a:prstGeom prst="rect">
            <a:avLst/>
          </a:prstGeom>
          <a:noFill/>
        </p:spPr>
        <p:txBody>
          <a:bodyPr wrap="square" rtlCol="0">
            <a:spAutoFit/>
          </a:bodyPr>
          <a:lstStyle/>
          <a:p>
            <a:r>
              <a:rPr lang="en-US" dirty="0" smtClean="0"/>
              <a:t>Start</a:t>
            </a:r>
            <a:endParaRPr lang="en-US" dirty="0"/>
          </a:p>
        </p:txBody>
      </p:sp>
      <p:sp>
        <p:nvSpPr>
          <p:cNvPr id="61" name="TextBox 60"/>
          <p:cNvSpPr txBox="1"/>
          <p:nvPr/>
        </p:nvSpPr>
        <p:spPr>
          <a:xfrm rot="845566">
            <a:off x="8708868" y="3371092"/>
            <a:ext cx="1016000" cy="369332"/>
          </a:xfrm>
          <a:prstGeom prst="rect">
            <a:avLst/>
          </a:prstGeom>
          <a:noFill/>
        </p:spPr>
        <p:txBody>
          <a:bodyPr wrap="square" rtlCol="0">
            <a:spAutoFit/>
          </a:bodyPr>
          <a:lstStyle/>
          <a:p>
            <a:r>
              <a:rPr lang="en-US" dirty="0" smtClean="0"/>
              <a:t>Step 2</a:t>
            </a:r>
            <a:endParaRPr lang="en-US" dirty="0"/>
          </a:p>
        </p:txBody>
      </p:sp>
      <p:sp>
        <p:nvSpPr>
          <p:cNvPr id="62" name="TextBox 61"/>
          <p:cNvSpPr txBox="1"/>
          <p:nvPr/>
        </p:nvSpPr>
        <p:spPr>
          <a:xfrm rot="2172260">
            <a:off x="9799721" y="3155594"/>
            <a:ext cx="1016000" cy="369332"/>
          </a:xfrm>
          <a:prstGeom prst="rect">
            <a:avLst/>
          </a:prstGeom>
          <a:noFill/>
        </p:spPr>
        <p:txBody>
          <a:bodyPr wrap="square" rtlCol="0">
            <a:spAutoFit/>
          </a:bodyPr>
          <a:lstStyle/>
          <a:p>
            <a:r>
              <a:rPr lang="en-US" dirty="0" smtClean="0"/>
              <a:t>Step 1</a:t>
            </a:r>
            <a:endParaRPr lang="en-US" dirty="0"/>
          </a:p>
        </p:txBody>
      </p:sp>
      <p:cxnSp>
        <p:nvCxnSpPr>
          <p:cNvPr id="50" name="Straight Arrow Connector 49"/>
          <p:cNvCxnSpPr>
            <a:endCxn id="26" idx="3"/>
          </p:cNvCxnSpPr>
          <p:nvPr/>
        </p:nvCxnSpPr>
        <p:spPr>
          <a:xfrm flipH="1" flipV="1">
            <a:off x="8486281" y="3549935"/>
            <a:ext cx="1052255" cy="23195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9" idx="3"/>
          </p:cNvCxnSpPr>
          <p:nvPr/>
        </p:nvCxnSpPr>
        <p:spPr>
          <a:xfrm flipH="1">
            <a:off x="8532110" y="4410995"/>
            <a:ext cx="957115" cy="37736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20438145">
            <a:off x="8562030" y="4246645"/>
            <a:ext cx="1016000" cy="369332"/>
          </a:xfrm>
          <a:prstGeom prst="rect">
            <a:avLst/>
          </a:prstGeom>
          <a:noFill/>
        </p:spPr>
        <p:txBody>
          <a:bodyPr wrap="square" rtlCol="0">
            <a:spAutoFit/>
          </a:bodyPr>
          <a:lstStyle/>
          <a:p>
            <a:r>
              <a:rPr lang="en-US" dirty="0" smtClean="0"/>
              <a:t>Step 5</a:t>
            </a:r>
            <a:endParaRPr lang="en-US" dirty="0"/>
          </a:p>
        </p:txBody>
      </p:sp>
      <p:sp>
        <p:nvSpPr>
          <p:cNvPr id="76" name="TextBox 75"/>
          <p:cNvSpPr txBox="1"/>
          <p:nvPr/>
        </p:nvSpPr>
        <p:spPr>
          <a:xfrm rot="21335998">
            <a:off x="5147026" y="3557644"/>
            <a:ext cx="1315427" cy="369332"/>
          </a:xfrm>
          <a:prstGeom prst="rect">
            <a:avLst/>
          </a:prstGeom>
          <a:noFill/>
        </p:spPr>
        <p:txBody>
          <a:bodyPr wrap="square" rtlCol="0">
            <a:spAutoFit/>
          </a:bodyPr>
          <a:lstStyle/>
          <a:p>
            <a:r>
              <a:rPr lang="en-US" dirty="0" smtClean="0"/>
              <a:t>Random #s</a:t>
            </a:r>
            <a:endParaRPr lang="en-US" dirty="0"/>
          </a:p>
        </p:txBody>
      </p:sp>
      <p:cxnSp>
        <p:nvCxnSpPr>
          <p:cNvPr id="68" name="Straight Arrow Connector 67"/>
          <p:cNvCxnSpPr/>
          <p:nvPr/>
        </p:nvCxnSpPr>
        <p:spPr>
          <a:xfrm flipH="1">
            <a:off x="4643986" y="3549934"/>
            <a:ext cx="2126262" cy="17988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4104" idx="1"/>
            <a:endCxn id="23" idx="0"/>
          </p:cNvCxnSpPr>
          <p:nvPr/>
        </p:nvCxnSpPr>
        <p:spPr>
          <a:xfrm flipH="1">
            <a:off x="3604371" y="2550109"/>
            <a:ext cx="5176239" cy="116176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rot="21409065">
            <a:off x="5453890" y="3305061"/>
            <a:ext cx="1016000" cy="369332"/>
          </a:xfrm>
          <a:prstGeom prst="rect">
            <a:avLst/>
          </a:prstGeom>
          <a:noFill/>
        </p:spPr>
        <p:txBody>
          <a:bodyPr wrap="square" rtlCol="0">
            <a:spAutoFit/>
          </a:bodyPr>
          <a:lstStyle/>
          <a:p>
            <a:r>
              <a:rPr lang="en-US" dirty="0" smtClean="0"/>
              <a:t>Step 2</a:t>
            </a:r>
            <a:endParaRPr lang="en-US" dirty="0"/>
          </a:p>
        </p:txBody>
      </p:sp>
      <p:sp>
        <p:nvSpPr>
          <p:cNvPr id="85" name="TextBox 84"/>
          <p:cNvSpPr txBox="1"/>
          <p:nvPr/>
        </p:nvSpPr>
        <p:spPr>
          <a:xfrm rot="21055319">
            <a:off x="6633456" y="2608079"/>
            <a:ext cx="1016000" cy="369332"/>
          </a:xfrm>
          <a:prstGeom prst="rect">
            <a:avLst/>
          </a:prstGeom>
          <a:noFill/>
        </p:spPr>
        <p:txBody>
          <a:bodyPr wrap="square" rtlCol="0">
            <a:spAutoFit/>
          </a:bodyPr>
          <a:lstStyle/>
          <a:p>
            <a:r>
              <a:rPr lang="en-US" dirty="0" smtClean="0"/>
              <a:t>Step 3</a:t>
            </a:r>
            <a:endParaRPr lang="en-US" dirty="0"/>
          </a:p>
        </p:txBody>
      </p:sp>
      <p:cxnSp>
        <p:nvCxnSpPr>
          <p:cNvPr id="80" name="Straight Arrow Connector 79"/>
          <p:cNvCxnSpPr>
            <a:stCxn id="49" idx="1"/>
          </p:cNvCxnSpPr>
          <p:nvPr/>
        </p:nvCxnSpPr>
        <p:spPr>
          <a:xfrm flipH="1" flipV="1">
            <a:off x="4643986" y="4426741"/>
            <a:ext cx="2126262" cy="36162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rot="526808">
            <a:off x="5466513" y="4319576"/>
            <a:ext cx="1016000" cy="369332"/>
          </a:xfrm>
          <a:prstGeom prst="rect">
            <a:avLst/>
          </a:prstGeom>
          <a:noFill/>
        </p:spPr>
        <p:txBody>
          <a:bodyPr wrap="square" rtlCol="0">
            <a:spAutoFit/>
          </a:bodyPr>
          <a:lstStyle/>
          <a:p>
            <a:r>
              <a:rPr lang="en-US" dirty="0" smtClean="0"/>
              <a:t>Step 5</a:t>
            </a:r>
            <a:endParaRPr lang="en-US" dirty="0"/>
          </a:p>
        </p:txBody>
      </p:sp>
      <p:sp>
        <p:nvSpPr>
          <p:cNvPr id="91" name="TextBox 90"/>
          <p:cNvSpPr txBox="1"/>
          <p:nvPr/>
        </p:nvSpPr>
        <p:spPr>
          <a:xfrm rot="20903252">
            <a:off x="6885187" y="2844438"/>
            <a:ext cx="755591" cy="369332"/>
          </a:xfrm>
          <a:prstGeom prst="rect">
            <a:avLst/>
          </a:prstGeom>
          <a:noFill/>
        </p:spPr>
        <p:txBody>
          <a:bodyPr wrap="square" rtlCol="0">
            <a:spAutoFit/>
          </a:bodyPr>
          <a:lstStyle/>
          <a:p>
            <a:r>
              <a:rPr lang="en-US" dirty="0" smtClean="0"/>
              <a:t>Start</a:t>
            </a:r>
            <a:endParaRPr lang="en-US" dirty="0"/>
          </a:p>
        </p:txBody>
      </p:sp>
      <p:pic>
        <p:nvPicPr>
          <p:cNvPr id="92" name="Picture 2" descr="http://images.wikia.com/frontierville/images/3/3c/Pumpkin_Seeds-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941" y="3730752"/>
            <a:ext cx="672883" cy="672883"/>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Arrow Connector 82"/>
          <p:cNvCxnSpPr>
            <a:stCxn id="23" idx="1"/>
            <a:endCxn id="92" idx="3"/>
          </p:cNvCxnSpPr>
          <p:nvPr/>
        </p:nvCxnSpPr>
        <p:spPr>
          <a:xfrm flipH="1" flipV="1">
            <a:off x="1683824" y="4067194"/>
            <a:ext cx="880931" cy="211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87" name="Up Arrow 86"/>
          <p:cNvSpPr/>
          <p:nvPr/>
        </p:nvSpPr>
        <p:spPr>
          <a:xfrm>
            <a:off x="1092627" y="2616043"/>
            <a:ext cx="348066" cy="1126268"/>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Send</a:t>
            </a:r>
            <a:endParaRPr lang="en-US" dirty="0"/>
          </a:p>
        </p:txBody>
      </p:sp>
      <p:sp>
        <p:nvSpPr>
          <p:cNvPr id="97" name="TextBox 96"/>
          <p:cNvSpPr txBox="1"/>
          <p:nvPr/>
        </p:nvSpPr>
        <p:spPr>
          <a:xfrm>
            <a:off x="499387" y="4032948"/>
            <a:ext cx="855252" cy="646331"/>
          </a:xfrm>
          <a:prstGeom prst="rect">
            <a:avLst/>
          </a:prstGeom>
          <a:noFill/>
        </p:spPr>
        <p:txBody>
          <a:bodyPr wrap="square" rtlCol="0">
            <a:spAutoFit/>
          </a:bodyPr>
          <a:lstStyle/>
          <a:p>
            <a:r>
              <a:rPr lang="en-US" dirty="0" smtClean="0"/>
              <a:t>New Seeds</a:t>
            </a:r>
            <a:endParaRPr lang="en-US" dirty="0"/>
          </a:p>
        </p:txBody>
      </p:sp>
      <p:sp>
        <p:nvSpPr>
          <p:cNvPr id="98" name="TextBox 97"/>
          <p:cNvSpPr txBox="1"/>
          <p:nvPr/>
        </p:nvSpPr>
        <p:spPr>
          <a:xfrm>
            <a:off x="1748091" y="3719320"/>
            <a:ext cx="1016000" cy="369332"/>
          </a:xfrm>
          <a:prstGeom prst="rect">
            <a:avLst/>
          </a:prstGeom>
          <a:noFill/>
        </p:spPr>
        <p:txBody>
          <a:bodyPr wrap="square" rtlCol="0">
            <a:spAutoFit/>
          </a:bodyPr>
          <a:lstStyle/>
          <a:p>
            <a:r>
              <a:rPr lang="en-US" dirty="0" smtClean="0"/>
              <a:t>Step 4</a:t>
            </a:r>
            <a:endParaRPr lang="en-US" dirty="0"/>
          </a:p>
        </p:txBody>
      </p:sp>
      <p:sp>
        <p:nvSpPr>
          <p:cNvPr id="43" name="TextBox 42"/>
          <p:cNvSpPr txBox="1"/>
          <p:nvPr/>
        </p:nvSpPr>
        <p:spPr>
          <a:xfrm>
            <a:off x="8498223" y="2694519"/>
            <a:ext cx="855252" cy="369332"/>
          </a:xfrm>
          <a:prstGeom prst="rect">
            <a:avLst/>
          </a:prstGeom>
          <a:noFill/>
        </p:spPr>
        <p:txBody>
          <a:bodyPr wrap="square" rtlCol="0">
            <a:spAutoFit/>
          </a:bodyPr>
          <a:lstStyle/>
          <a:p>
            <a:r>
              <a:rPr lang="en-US" dirty="0" smtClean="0"/>
              <a:t>Batch</a:t>
            </a:r>
            <a:endParaRPr lang="en-US" dirty="0"/>
          </a:p>
        </p:txBody>
      </p:sp>
    </p:spTree>
    <p:extLst>
      <p:ext uri="{BB962C8B-B14F-4D97-AF65-F5344CB8AC3E}">
        <p14:creationId xmlns:p14="http://schemas.microsoft.com/office/powerpoint/2010/main" val="695333429"/>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Stored on External </a:t>
            </a:r>
            <a:r>
              <a:rPr lang="en-US" dirty="0"/>
              <a:t>S</a:t>
            </a:r>
            <a:r>
              <a:rPr lang="en-US" dirty="0" smtClean="0"/>
              <a:t>torage</a:t>
            </a:r>
            <a:endParaRPr lang="en-US" dirty="0"/>
          </a:p>
        </p:txBody>
      </p:sp>
      <p:sp>
        <p:nvSpPr>
          <p:cNvPr id="3" name="Text Placeholder 2"/>
          <p:cNvSpPr>
            <a:spLocks noGrp="1"/>
          </p:cNvSpPr>
          <p:nvPr>
            <p:ph type="body" idx="1"/>
          </p:nvPr>
        </p:nvSpPr>
        <p:spPr/>
        <p:txBody>
          <a:bodyPr/>
          <a:lstStyle/>
          <a:p>
            <a:r>
              <a:rPr lang="en-US" dirty="0" smtClean="0"/>
              <a:t>Items stored on USB</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Feedback.java – the program for generating the encryption/decryption key for the SD card.</a:t>
            </a:r>
          </a:p>
          <a:p>
            <a:r>
              <a:rPr lang="en-US" dirty="0" smtClean="0"/>
              <a:t>Metamorphosis.java – the program that modifies the stored random number in Feedback.java</a:t>
            </a:r>
          </a:p>
          <a:p>
            <a:r>
              <a:rPr lang="en-US" dirty="0" smtClean="0"/>
              <a:t>FeedbackInt.java – the interface for Feedback.java which is used for java RMI and </a:t>
            </a:r>
            <a:r>
              <a:rPr lang="en-US" dirty="0" err="1" smtClean="0"/>
              <a:t>LipeRMI</a:t>
            </a:r>
            <a:endParaRPr lang="en-US" dirty="0" smtClean="0"/>
          </a:p>
          <a:p>
            <a:r>
              <a:rPr lang="en-US" dirty="0" smtClean="0"/>
              <a:t>MetamorphosisInt.java – the interface for Metamorphosis.java which is used for Java RMI and </a:t>
            </a:r>
            <a:r>
              <a:rPr lang="en-US" dirty="0" err="1" smtClean="0"/>
              <a:t>LipeRMI</a:t>
            </a:r>
            <a:endParaRPr lang="en-US" dirty="0" smtClean="0"/>
          </a:p>
          <a:p>
            <a:r>
              <a:rPr lang="en-US" dirty="0" smtClean="0"/>
              <a:t>run_Feedback.bat – the batch file for running Feedback.java and Metamorphosis.java.</a:t>
            </a:r>
          </a:p>
          <a:p>
            <a:r>
              <a:rPr lang="en-US" dirty="0" smtClean="0"/>
              <a:t>Seed.txt the seed for generating the initial tables. </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Items stored on SD</a:t>
            </a:r>
            <a:endParaRPr lang="en-US" dirty="0"/>
          </a:p>
        </p:txBody>
      </p:sp>
      <p:sp>
        <p:nvSpPr>
          <p:cNvPr id="7" name="Content Placeholder 3"/>
          <p:cNvSpPr>
            <a:spLocks noGrp="1"/>
          </p:cNvSpPr>
          <p:nvPr>
            <p:ph sz="quarter" idx="4"/>
          </p:nvPr>
        </p:nvSpPr>
        <p:spPr/>
        <p:txBody>
          <a:bodyPr/>
          <a:lstStyle/>
          <a:p>
            <a:r>
              <a:rPr lang="en-US" dirty="0" smtClean="0"/>
              <a:t>Seed.txt the seed for generating the initial tables.</a:t>
            </a:r>
          </a:p>
          <a:p>
            <a:r>
              <a:rPr lang="en-US" dirty="0" smtClean="0"/>
              <a:t>The Feedback and Metamorphosis codes aren’t needed on the SD card because the Android uses </a:t>
            </a:r>
            <a:r>
              <a:rPr lang="en-US" dirty="0" err="1" smtClean="0"/>
              <a:t>LipeRMI</a:t>
            </a:r>
            <a:r>
              <a:rPr lang="en-US" dirty="0" smtClean="0"/>
              <a:t> to remotely invoke the Feedback.java/Metamorphosis.java methods. This is needed because Android doesn’t support compiling/running codes from the SD card or Java RMI. </a:t>
            </a:r>
          </a:p>
        </p:txBody>
      </p:sp>
    </p:spTree>
    <p:extLst>
      <p:ext uri="{BB962C8B-B14F-4D97-AF65-F5344CB8AC3E}">
        <p14:creationId xmlns:p14="http://schemas.microsoft.com/office/powerpoint/2010/main" val="1821392397"/>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148" y="47960"/>
            <a:ext cx="11176000" cy="1143000"/>
          </a:xfrm>
        </p:spPr>
        <p:txBody>
          <a:bodyPr/>
          <a:lstStyle/>
          <a:p>
            <a:r>
              <a:rPr lang="en-US" dirty="0" err="1" smtClean="0"/>
              <a:t>JavaRMI</a:t>
            </a:r>
            <a:r>
              <a:rPr lang="en-US" dirty="0" smtClean="0"/>
              <a:t>/</a:t>
            </a:r>
            <a:r>
              <a:rPr lang="en-US" dirty="0" err="1" smtClean="0"/>
              <a:t>LipeRMI</a:t>
            </a:r>
            <a:r>
              <a:rPr lang="en-US" dirty="0" smtClean="0"/>
              <a:t> with USB/SD contents outlined </a:t>
            </a:r>
            <a:endParaRPr lang="en-US" dirty="0"/>
          </a:p>
        </p:txBody>
      </p:sp>
      <p:pic>
        <p:nvPicPr>
          <p:cNvPr id="3" name="Picture 8" descr="http://icons.iconarchive.com/icons/harwen/pleasant/256/MS-DOS-Batch-Fil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2077" y="3600489"/>
            <a:ext cx="898214" cy="8982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files.softicons.com/download/system-icons/crystal-intense-icons-by-tatice/png/256/Windows.png"/>
          <p:cNvPicPr>
            <a:picLocks noChangeAspect="1" noChangeArrowheads="1"/>
          </p:cNvPicPr>
          <p:nvPr/>
        </p:nvPicPr>
        <p:blipFill>
          <a:blip r:embed="rId3" cstate="print"/>
          <a:srcRect/>
          <a:stretch>
            <a:fillRect/>
          </a:stretch>
        </p:blipFill>
        <p:spPr bwMode="auto">
          <a:xfrm>
            <a:off x="11396496" y="4429099"/>
            <a:ext cx="845507" cy="845507"/>
          </a:xfrm>
          <a:prstGeom prst="rect">
            <a:avLst/>
          </a:prstGeom>
          <a:noFill/>
        </p:spPr>
      </p:pic>
      <p:pic>
        <p:nvPicPr>
          <p:cNvPr id="5" name="Picture 4" descr="http://www.stickyalbums.com/member/wp-content/uploads/2012/02/android_icon_.png"/>
          <p:cNvPicPr>
            <a:picLocks noChangeAspect="1" noChangeArrowheads="1"/>
          </p:cNvPicPr>
          <p:nvPr/>
        </p:nvPicPr>
        <p:blipFill>
          <a:blip r:embed="rId4" cstate="print"/>
          <a:srcRect/>
          <a:stretch>
            <a:fillRect/>
          </a:stretch>
        </p:blipFill>
        <p:spPr bwMode="auto">
          <a:xfrm>
            <a:off x="11156731" y="1588135"/>
            <a:ext cx="827312" cy="827312"/>
          </a:xfrm>
          <a:prstGeom prst="rect">
            <a:avLst/>
          </a:prstGeom>
          <a:noFill/>
        </p:spPr>
      </p:pic>
      <p:pic>
        <p:nvPicPr>
          <p:cNvPr id="6" name="Picture 2" descr="D:\Dropbox\Master Project\Master Project\Final Report\image\us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968" y="2873951"/>
            <a:ext cx="702863" cy="66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http://www.mcas.com.au/products/1-Products-Road/micro%20sd%2016gb.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3076" y="1271891"/>
            <a:ext cx="767871" cy="5643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19315" y="2988606"/>
            <a:ext cx="2162093" cy="83043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Feedback Code</a:t>
            </a:r>
          </a:p>
          <a:p>
            <a:pPr algn="ctr"/>
            <a:r>
              <a:rPr lang="en-US" dirty="0" smtClean="0"/>
              <a:t>w/Feedback Server</a:t>
            </a:r>
          </a:p>
          <a:p>
            <a:pPr algn="ctr"/>
            <a:r>
              <a:rPr lang="en-US" dirty="0" smtClean="0"/>
              <a:t>(on USB)</a:t>
            </a:r>
            <a:endParaRPr lang="en-US" dirty="0"/>
          </a:p>
        </p:txBody>
      </p:sp>
      <p:sp>
        <p:nvSpPr>
          <p:cNvPr id="9" name="Rectangle 8"/>
          <p:cNvSpPr/>
          <p:nvPr/>
        </p:nvSpPr>
        <p:spPr>
          <a:xfrm>
            <a:off x="3347942" y="4163302"/>
            <a:ext cx="2333466" cy="8948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Metamorphosis code w/Metamorphosis Server (on USB)</a:t>
            </a:r>
          </a:p>
        </p:txBody>
      </p:sp>
      <p:pic>
        <p:nvPicPr>
          <p:cNvPr id="10" name="Picture 2" descr="http://images.wikia.com/frontierville/images/3/3c/Pumpkin_Seeds-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710" y="4274282"/>
            <a:ext cx="672883" cy="6728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134368" y="2988606"/>
            <a:ext cx="2079231" cy="85831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Feedback Interface</a:t>
            </a:r>
          </a:p>
          <a:p>
            <a:pPr algn="ctr"/>
            <a:r>
              <a:rPr lang="en-US" dirty="0" smtClean="0"/>
              <a:t>(on PC, Android and USB)</a:t>
            </a:r>
            <a:endParaRPr lang="en-US" dirty="0"/>
          </a:p>
        </p:txBody>
      </p:sp>
      <p:sp>
        <p:nvSpPr>
          <p:cNvPr id="13" name="Rectangle 12"/>
          <p:cNvSpPr/>
          <p:nvPr/>
        </p:nvSpPr>
        <p:spPr>
          <a:xfrm>
            <a:off x="6069164" y="4197154"/>
            <a:ext cx="2144435" cy="83403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Metamorphosis Interface</a:t>
            </a:r>
          </a:p>
          <a:p>
            <a:pPr algn="ctr"/>
            <a:r>
              <a:rPr lang="en-US" dirty="0" smtClean="0"/>
              <a:t>(on PC and USB)</a:t>
            </a:r>
          </a:p>
        </p:txBody>
      </p:sp>
      <p:pic>
        <p:nvPicPr>
          <p:cNvPr id="14" name="Picture 2" descr="http://images.wikia.com/frontierville/images/3/3c/Pumpkin_Seeds-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7974" y="1231212"/>
            <a:ext cx="672883" cy="6728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files.softicons.com/download/system-icons/crystal-intense-icons-by-tatice/png/256/Windows.png"/>
          <p:cNvPicPr>
            <a:picLocks noChangeAspect="1" noChangeArrowheads="1"/>
          </p:cNvPicPr>
          <p:nvPr/>
        </p:nvPicPr>
        <p:blipFill>
          <a:blip r:embed="rId3" cstate="print"/>
          <a:srcRect/>
          <a:stretch>
            <a:fillRect/>
          </a:stretch>
        </p:blipFill>
        <p:spPr bwMode="auto">
          <a:xfrm>
            <a:off x="1072406" y="1165381"/>
            <a:ext cx="845507" cy="845507"/>
          </a:xfrm>
          <a:prstGeom prst="rect">
            <a:avLst/>
          </a:prstGeom>
          <a:noFill/>
        </p:spPr>
      </p:pic>
      <p:sp>
        <p:nvSpPr>
          <p:cNvPr id="16" name="Left-Right Arrow 15"/>
          <p:cNvSpPr/>
          <p:nvPr/>
        </p:nvSpPr>
        <p:spPr>
          <a:xfrm rot="1235956">
            <a:off x="8114040" y="3783554"/>
            <a:ext cx="3567334" cy="336442"/>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Runs Java Code Remotely</a:t>
            </a:r>
            <a:endParaRPr lang="en-US" dirty="0"/>
          </a:p>
        </p:txBody>
      </p:sp>
      <p:sp>
        <p:nvSpPr>
          <p:cNvPr id="17" name="Left-Right Arrow 16"/>
          <p:cNvSpPr/>
          <p:nvPr/>
        </p:nvSpPr>
        <p:spPr>
          <a:xfrm>
            <a:off x="8251915" y="4568567"/>
            <a:ext cx="3234733" cy="336442"/>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Runs Java Code Remotely</a:t>
            </a:r>
          </a:p>
        </p:txBody>
      </p:sp>
      <p:sp>
        <p:nvSpPr>
          <p:cNvPr id="19" name="Left-Right Arrow 18"/>
          <p:cNvSpPr/>
          <p:nvPr/>
        </p:nvSpPr>
        <p:spPr>
          <a:xfrm rot="20533111">
            <a:off x="8110219" y="2367155"/>
            <a:ext cx="3201842" cy="516401"/>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Runs Java Code Remotely</a:t>
            </a:r>
            <a:endParaRPr lang="en-US" dirty="0"/>
          </a:p>
        </p:txBody>
      </p:sp>
      <p:cxnSp>
        <p:nvCxnSpPr>
          <p:cNvPr id="24" name="Straight Arrow Connector 23"/>
          <p:cNvCxnSpPr>
            <a:stCxn id="9" idx="3"/>
          </p:cNvCxnSpPr>
          <p:nvPr/>
        </p:nvCxnSpPr>
        <p:spPr>
          <a:xfrm>
            <a:off x="5681408" y="4610725"/>
            <a:ext cx="387756" cy="6895"/>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11" idx="1"/>
          </p:cNvCxnSpPr>
          <p:nvPr/>
        </p:nvCxnSpPr>
        <p:spPr>
          <a:xfrm>
            <a:off x="5681408" y="3403822"/>
            <a:ext cx="452960" cy="1394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0332" y="1836276"/>
            <a:ext cx="478302" cy="1037675"/>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700151" y="3360123"/>
            <a:ext cx="951926" cy="458914"/>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0"/>
          </p:cNvCxnSpPr>
          <p:nvPr/>
        </p:nvCxnSpPr>
        <p:spPr>
          <a:xfrm flipV="1">
            <a:off x="700152" y="3360123"/>
            <a:ext cx="26618" cy="914159"/>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8" idx="1"/>
          </p:cNvCxnSpPr>
          <p:nvPr/>
        </p:nvCxnSpPr>
        <p:spPr>
          <a:xfrm flipV="1">
            <a:off x="2433711" y="3403822"/>
            <a:ext cx="1085604" cy="443096"/>
          </a:xfrm>
          <a:prstGeom prst="straightConnector1">
            <a:avLst/>
          </a:prstGeom>
          <a:ln w="412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9" idx="1"/>
          </p:cNvCxnSpPr>
          <p:nvPr/>
        </p:nvCxnSpPr>
        <p:spPr>
          <a:xfrm>
            <a:off x="2492001" y="3846918"/>
            <a:ext cx="855941" cy="76380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3"/>
          </p:cNvCxnSpPr>
          <p:nvPr/>
        </p:nvCxnSpPr>
        <p:spPr>
          <a:xfrm>
            <a:off x="10580947" y="1554084"/>
            <a:ext cx="815549" cy="282192"/>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4" idx="3"/>
            <a:endCxn id="7" idx="1"/>
          </p:cNvCxnSpPr>
          <p:nvPr/>
        </p:nvCxnSpPr>
        <p:spPr>
          <a:xfrm flipV="1">
            <a:off x="9100857" y="1554084"/>
            <a:ext cx="712219" cy="13570"/>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86953" y="5033025"/>
            <a:ext cx="2672861" cy="1754326"/>
          </a:xfrm>
          <a:prstGeom prst="rect">
            <a:avLst/>
          </a:prstGeom>
          <a:noFill/>
        </p:spPr>
        <p:txBody>
          <a:bodyPr wrap="square" rtlCol="0">
            <a:spAutoFit/>
          </a:bodyPr>
          <a:lstStyle/>
          <a:p>
            <a:r>
              <a:rPr lang="en-US" dirty="0" smtClean="0"/>
              <a:t>Legend</a:t>
            </a:r>
          </a:p>
          <a:p>
            <a:pPr algn="r"/>
            <a:r>
              <a:rPr lang="en-US" dirty="0" smtClean="0"/>
              <a:t>Belongs To:</a:t>
            </a:r>
          </a:p>
          <a:p>
            <a:pPr algn="r"/>
            <a:r>
              <a:rPr lang="en-US" dirty="0" smtClean="0"/>
              <a:t>Runs:</a:t>
            </a:r>
          </a:p>
          <a:p>
            <a:pPr algn="r"/>
            <a:r>
              <a:rPr lang="en-US" dirty="0" smtClean="0"/>
              <a:t>Provides Method Details:</a:t>
            </a:r>
          </a:p>
          <a:p>
            <a:pPr algn="r"/>
            <a:r>
              <a:rPr lang="en-US" dirty="0" err="1" smtClean="0"/>
              <a:t>LipeRMI</a:t>
            </a:r>
            <a:r>
              <a:rPr lang="en-US" dirty="0" smtClean="0"/>
              <a:t>:</a:t>
            </a:r>
          </a:p>
          <a:p>
            <a:pPr algn="r"/>
            <a:r>
              <a:rPr lang="en-US" dirty="0" smtClean="0"/>
              <a:t>Java RMI:</a:t>
            </a:r>
          </a:p>
        </p:txBody>
      </p:sp>
      <p:cxnSp>
        <p:nvCxnSpPr>
          <p:cNvPr id="47" name="Straight Arrow Connector 46"/>
          <p:cNvCxnSpPr/>
          <p:nvPr/>
        </p:nvCxnSpPr>
        <p:spPr>
          <a:xfrm>
            <a:off x="10717601" y="5494893"/>
            <a:ext cx="783808" cy="0"/>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0717601" y="5799031"/>
            <a:ext cx="783808" cy="0"/>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717601" y="6057601"/>
            <a:ext cx="783808"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3451" y="5219397"/>
            <a:ext cx="731681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Java RMI (Remote Method </a:t>
            </a:r>
            <a:r>
              <a:rPr lang="en-US" dirty="0" err="1" smtClean="0"/>
              <a:t>Invokation</a:t>
            </a:r>
            <a:r>
              <a:rPr lang="en-US" dirty="0" smtClean="0"/>
              <a:t>) is used to give the PC program access to the code on the USB as if it were part of the PC program</a:t>
            </a:r>
          </a:p>
          <a:p>
            <a:pPr marL="285750" indent="-285750">
              <a:buFont typeface="Arial" panose="020B0604020202020204" pitchFamily="34" charset="0"/>
              <a:buChar char="•"/>
            </a:pPr>
            <a:r>
              <a:rPr lang="en-US" dirty="0" err="1" smtClean="0"/>
              <a:t>LipeRMI</a:t>
            </a:r>
            <a:r>
              <a:rPr lang="en-US" dirty="0" smtClean="0"/>
              <a:t> is a lightweight version of Java RMI that is supported by Android</a:t>
            </a:r>
            <a:endParaRPr lang="en-US" dirty="0"/>
          </a:p>
        </p:txBody>
      </p:sp>
      <p:sp>
        <p:nvSpPr>
          <p:cNvPr id="56" name="TextBox 55"/>
          <p:cNvSpPr txBox="1"/>
          <p:nvPr/>
        </p:nvSpPr>
        <p:spPr>
          <a:xfrm>
            <a:off x="363710" y="4796065"/>
            <a:ext cx="855252" cy="369332"/>
          </a:xfrm>
          <a:prstGeom prst="rect">
            <a:avLst/>
          </a:prstGeom>
          <a:noFill/>
        </p:spPr>
        <p:txBody>
          <a:bodyPr wrap="square" rtlCol="0">
            <a:spAutoFit/>
          </a:bodyPr>
          <a:lstStyle/>
          <a:p>
            <a:r>
              <a:rPr lang="en-US" dirty="0" smtClean="0"/>
              <a:t>Seeds</a:t>
            </a:r>
            <a:endParaRPr lang="en-US" dirty="0"/>
          </a:p>
        </p:txBody>
      </p:sp>
      <p:sp>
        <p:nvSpPr>
          <p:cNvPr id="57" name="TextBox 56"/>
          <p:cNvSpPr txBox="1"/>
          <p:nvPr/>
        </p:nvSpPr>
        <p:spPr>
          <a:xfrm>
            <a:off x="8357513" y="1768612"/>
            <a:ext cx="855252" cy="369332"/>
          </a:xfrm>
          <a:prstGeom prst="rect">
            <a:avLst/>
          </a:prstGeom>
          <a:noFill/>
        </p:spPr>
        <p:txBody>
          <a:bodyPr wrap="square" rtlCol="0">
            <a:spAutoFit/>
          </a:bodyPr>
          <a:lstStyle/>
          <a:p>
            <a:r>
              <a:rPr lang="en-US" dirty="0" smtClean="0"/>
              <a:t>Seeds</a:t>
            </a:r>
            <a:endParaRPr lang="en-US" dirty="0"/>
          </a:p>
        </p:txBody>
      </p:sp>
      <p:sp>
        <p:nvSpPr>
          <p:cNvPr id="58" name="TextBox 57"/>
          <p:cNvSpPr txBox="1"/>
          <p:nvPr/>
        </p:nvSpPr>
        <p:spPr>
          <a:xfrm>
            <a:off x="1735980" y="4367456"/>
            <a:ext cx="855252" cy="369332"/>
          </a:xfrm>
          <a:prstGeom prst="rect">
            <a:avLst/>
          </a:prstGeom>
          <a:noFill/>
        </p:spPr>
        <p:txBody>
          <a:bodyPr wrap="square" rtlCol="0">
            <a:spAutoFit/>
          </a:bodyPr>
          <a:lstStyle/>
          <a:p>
            <a:r>
              <a:rPr lang="en-US" dirty="0" smtClean="0"/>
              <a:t>Batch</a:t>
            </a:r>
            <a:endParaRPr lang="en-US" dirty="0"/>
          </a:p>
        </p:txBody>
      </p:sp>
      <p:sp>
        <p:nvSpPr>
          <p:cNvPr id="62" name="Left-Right Arrow 61"/>
          <p:cNvSpPr/>
          <p:nvPr/>
        </p:nvSpPr>
        <p:spPr>
          <a:xfrm>
            <a:off x="10759814" y="6246455"/>
            <a:ext cx="741595" cy="192991"/>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3" name="Left-Right Arrow 62"/>
          <p:cNvSpPr/>
          <p:nvPr/>
        </p:nvSpPr>
        <p:spPr>
          <a:xfrm>
            <a:off x="10744599" y="6496076"/>
            <a:ext cx="756810" cy="213654"/>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4" name="Rectangle 63"/>
          <p:cNvSpPr/>
          <p:nvPr/>
        </p:nvSpPr>
        <p:spPr>
          <a:xfrm>
            <a:off x="8107846" y="5109256"/>
            <a:ext cx="3507242" cy="167809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2074017"/>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and Login Procedure</a:t>
            </a:r>
            <a:endParaRPr lang="en-US" dirty="0"/>
          </a:p>
        </p:txBody>
      </p:sp>
    </p:spTree>
    <p:extLst>
      <p:ext uri="{BB962C8B-B14F-4D97-AF65-F5344CB8AC3E}">
        <p14:creationId xmlns:p14="http://schemas.microsoft.com/office/powerpoint/2010/main" val="1654858988"/>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07627" y="16976"/>
            <a:ext cx="11176000" cy="1062183"/>
          </a:xfrm>
        </p:spPr>
        <p:txBody>
          <a:bodyPr>
            <a:normAutofit/>
          </a:bodyPr>
          <a:lstStyle/>
          <a:p>
            <a:r>
              <a:rPr lang="en-US" dirty="0" smtClean="0"/>
              <a:t>Registration</a:t>
            </a:r>
            <a:endParaRPr lang="en-US" dirty="0"/>
          </a:p>
        </p:txBody>
      </p:sp>
      <p:sp>
        <p:nvSpPr>
          <p:cNvPr id="28" name="AutoShape 13"/>
          <p:cNvSpPr>
            <a:spLocks/>
          </p:cNvSpPr>
          <p:nvPr/>
        </p:nvSpPr>
        <p:spPr bwMode="auto">
          <a:xfrm rot="16200000" flipH="1" flipV="1">
            <a:off x="1796781" y="2898490"/>
            <a:ext cx="1550698" cy="245666"/>
          </a:xfrm>
          <a:prstGeom prst="rightArrow">
            <a:avLst>
              <a:gd name="adj1" fmla="val 36796"/>
              <a:gd name="adj2" fmla="val 333912"/>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sp>
        <p:nvSpPr>
          <p:cNvPr id="19" name="AutoShape 14"/>
          <p:cNvSpPr>
            <a:spLocks/>
          </p:cNvSpPr>
          <p:nvPr/>
        </p:nvSpPr>
        <p:spPr bwMode="auto">
          <a:xfrm flipV="1">
            <a:off x="6275977" y="4172125"/>
            <a:ext cx="3731952" cy="241854"/>
          </a:xfrm>
          <a:prstGeom prst="rightArrow">
            <a:avLst>
              <a:gd name="adj1" fmla="val 36796"/>
              <a:gd name="adj2" fmla="val 347269"/>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cxnSp>
        <p:nvCxnSpPr>
          <p:cNvPr id="9" name="Straight Arrow Connector 8"/>
          <p:cNvCxnSpPr/>
          <p:nvPr/>
        </p:nvCxnSpPr>
        <p:spPr>
          <a:xfrm flipV="1">
            <a:off x="7690954" y="6216810"/>
            <a:ext cx="0" cy="116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576007" y="2471243"/>
            <a:ext cx="2507836" cy="85679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Store Obfuscated/Encrypted Password</a:t>
            </a:r>
            <a:endParaRPr lang="en-US" dirty="0"/>
          </a:p>
        </p:txBody>
      </p:sp>
      <p:pic>
        <p:nvPicPr>
          <p:cNvPr id="34" name="Picture 2" descr="D:\Dropbox\Master Project\Master Project\Final Report\image\User-icon.pn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2200225" y="1199735"/>
            <a:ext cx="743808" cy="104623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flipV="1">
            <a:off x="10829925" y="3354739"/>
            <a:ext cx="16705" cy="5639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1" idx="3"/>
          </p:cNvCxnSpPr>
          <p:nvPr/>
        </p:nvCxnSpPr>
        <p:spPr>
          <a:xfrm flipV="1">
            <a:off x="4910879" y="4172125"/>
            <a:ext cx="487170"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07627" y="2862935"/>
            <a:ext cx="921349" cy="637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Save</a:t>
            </a:r>
          </a:p>
          <a:p>
            <a:pPr algn="ctr"/>
            <a:r>
              <a:rPr lang="en-US" dirty="0" smtClean="0"/>
              <a:t>Seed1</a:t>
            </a:r>
            <a:endParaRPr lang="en-US" dirty="0"/>
          </a:p>
        </p:txBody>
      </p:sp>
      <p:cxnSp>
        <p:nvCxnSpPr>
          <p:cNvPr id="15" name="Straight Arrow Connector 14"/>
          <p:cNvCxnSpPr/>
          <p:nvPr/>
        </p:nvCxnSpPr>
        <p:spPr>
          <a:xfrm flipH="1" flipV="1">
            <a:off x="1428976" y="3570577"/>
            <a:ext cx="339002" cy="2466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753521" y="3819340"/>
            <a:ext cx="1157358" cy="70557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Obfuscate</a:t>
            </a:r>
            <a:endParaRPr lang="en-US" dirty="0"/>
          </a:p>
        </p:txBody>
      </p:sp>
      <p:cxnSp>
        <p:nvCxnSpPr>
          <p:cNvPr id="44" name="Straight Arrow Connector 43"/>
          <p:cNvCxnSpPr/>
          <p:nvPr/>
        </p:nvCxnSpPr>
        <p:spPr>
          <a:xfrm>
            <a:off x="3991694" y="3354739"/>
            <a:ext cx="3531" cy="4625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1" idx="1"/>
          </p:cNvCxnSpPr>
          <p:nvPr/>
        </p:nvCxnSpPr>
        <p:spPr>
          <a:xfrm>
            <a:off x="3215778" y="4172126"/>
            <a:ext cx="53774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7627" y="4755519"/>
            <a:ext cx="921348" cy="6053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Save</a:t>
            </a:r>
          </a:p>
          <a:p>
            <a:pPr algn="ctr"/>
            <a:r>
              <a:rPr lang="en-US" dirty="0" smtClean="0"/>
              <a:t>Key1</a:t>
            </a:r>
            <a:endParaRPr lang="en-US" dirty="0"/>
          </a:p>
        </p:txBody>
      </p:sp>
      <p:cxnSp>
        <p:nvCxnSpPr>
          <p:cNvPr id="53" name="Straight Arrow Connector 52"/>
          <p:cNvCxnSpPr/>
          <p:nvPr/>
        </p:nvCxnSpPr>
        <p:spPr>
          <a:xfrm flipH="1">
            <a:off x="1211580" y="4524911"/>
            <a:ext cx="556398" cy="2306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5737052" y="4462370"/>
            <a:ext cx="18010" cy="54509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489779" y="2281854"/>
            <a:ext cx="1157358" cy="369332"/>
          </a:xfrm>
          <a:prstGeom prst="rect">
            <a:avLst/>
          </a:prstGeom>
          <a:noFill/>
        </p:spPr>
        <p:txBody>
          <a:bodyPr wrap="square" rtlCol="0">
            <a:spAutoFit/>
          </a:bodyPr>
          <a:lstStyle/>
          <a:p>
            <a:r>
              <a:rPr lang="en-US" dirty="0" smtClean="0"/>
              <a:t>Password</a:t>
            </a:r>
            <a:endParaRPr lang="en-US" dirty="0"/>
          </a:p>
        </p:txBody>
      </p:sp>
      <p:pic>
        <p:nvPicPr>
          <p:cNvPr id="2050" name="Picture 2" descr="http://images.wikia.com/frontierville/images/3/3c/Pumpkin_Seeds-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568" y="2494695"/>
            <a:ext cx="809893" cy="8098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cons.iconarchive.com/icons/icons-land/vista-hardware-devices/256/Home-Server-icon.png"/>
          <p:cNvPicPr>
            <a:picLocks noChangeAspect="1" noChangeArrowheads="1"/>
          </p:cNvPicPr>
          <p:nvPr/>
        </p:nvPicPr>
        <p:blipFill>
          <a:blip r:embed="rId5" cstate="print"/>
          <a:srcRect/>
          <a:stretch>
            <a:fillRect/>
          </a:stretch>
        </p:blipFill>
        <p:spPr bwMode="auto">
          <a:xfrm>
            <a:off x="9933691" y="3745406"/>
            <a:ext cx="1615440" cy="1615440"/>
          </a:xfrm>
          <a:prstGeom prst="rect">
            <a:avLst/>
          </a:prstGeom>
          <a:noFill/>
        </p:spPr>
      </p:pic>
      <p:sp>
        <p:nvSpPr>
          <p:cNvPr id="2" name="TextBox 1"/>
          <p:cNvSpPr txBox="1"/>
          <p:nvPr/>
        </p:nvSpPr>
        <p:spPr>
          <a:xfrm>
            <a:off x="4081106" y="3120220"/>
            <a:ext cx="844182" cy="369332"/>
          </a:xfrm>
          <a:prstGeom prst="rect">
            <a:avLst/>
          </a:prstGeom>
          <a:noFill/>
        </p:spPr>
        <p:txBody>
          <a:bodyPr wrap="square" rtlCol="0">
            <a:spAutoFit/>
          </a:bodyPr>
          <a:lstStyle/>
          <a:p>
            <a:r>
              <a:rPr lang="en-US" dirty="0" smtClean="0"/>
              <a:t>Seed1</a:t>
            </a:r>
            <a:endParaRPr lang="en-US" dirty="0"/>
          </a:p>
        </p:txBody>
      </p:sp>
      <p:pic>
        <p:nvPicPr>
          <p:cNvPr id="29" name="Picture 6" descr="http://files.softicons.com/download/system-icons/crystal-intense-icons-by-tatice/png/256/Windows.png"/>
          <p:cNvPicPr>
            <a:picLocks noChangeAspect="1" noChangeArrowheads="1"/>
          </p:cNvPicPr>
          <p:nvPr/>
        </p:nvPicPr>
        <p:blipFill>
          <a:blip r:embed="rId6" cstate="print"/>
          <a:srcRect/>
          <a:stretch>
            <a:fillRect/>
          </a:stretch>
        </p:blipFill>
        <p:spPr bwMode="auto">
          <a:xfrm>
            <a:off x="1754821" y="3726704"/>
            <a:ext cx="845507" cy="845507"/>
          </a:xfrm>
          <a:prstGeom prst="rect">
            <a:avLst/>
          </a:prstGeom>
          <a:noFill/>
        </p:spPr>
      </p:pic>
      <p:pic>
        <p:nvPicPr>
          <p:cNvPr id="30" name="Picture 4" descr="http://www.stickyalbums.com/member/wp-content/uploads/2012/02/android_icon_.png"/>
          <p:cNvPicPr>
            <a:picLocks noChangeAspect="1" noChangeArrowheads="1"/>
          </p:cNvPicPr>
          <p:nvPr/>
        </p:nvPicPr>
        <p:blipFill>
          <a:blip r:embed="rId7" cstate="print"/>
          <a:srcRect/>
          <a:stretch>
            <a:fillRect/>
          </a:stretch>
        </p:blipFill>
        <p:spPr bwMode="auto">
          <a:xfrm>
            <a:off x="2453094" y="3726704"/>
            <a:ext cx="845507" cy="845507"/>
          </a:xfrm>
          <a:prstGeom prst="rect">
            <a:avLst/>
          </a:prstGeom>
          <a:noFill/>
        </p:spPr>
      </p:pic>
      <p:sp>
        <p:nvSpPr>
          <p:cNvPr id="32" name="Rounded Rectangle 31"/>
          <p:cNvSpPr/>
          <p:nvPr/>
        </p:nvSpPr>
        <p:spPr>
          <a:xfrm>
            <a:off x="1767978" y="3791126"/>
            <a:ext cx="1447800" cy="762000"/>
          </a:xfrm>
          <a:prstGeom prst="roundRect">
            <a:avLst/>
          </a:prstGeom>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sz="2000" dirty="0" smtClean="0">
              <a:solidFill>
                <a:prstClr val="white"/>
              </a:solidFill>
            </a:endParaRPr>
          </a:p>
        </p:txBody>
      </p:sp>
      <p:pic>
        <p:nvPicPr>
          <p:cNvPr id="33" name="Picture 6" descr="http://files.softicons.com/download/system-icons/crystal-intense-icons-by-tatice/png/256/Windows.png"/>
          <p:cNvPicPr>
            <a:picLocks noChangeAspect="1" noChangeArrowheads="1"/>
          </p:cNvPicPr>
          <p:nvPr/>
        </p:nvPicPr>
        <p:blipFill>
          <a:blip r:embed="rId6" cstate="print"/>
          <a:srcRect/>
          <a:stretch>
            <a:fillRect/>
          </a:stretch>
        </p:blipFill>
        <p:spPr bwMode="auto">
          <a:xfrm>
            <a:off x="1773423" y="3761679"/>
            <a:ext cx="845507" cy="845507"/>
          </a:xfrm>
          <a:prstGeom prst="rect">
            <a:avLst/>
          </a:prstGeom>
          <a:noFill/>
        </p:spPr>
      </p:pic>
      <p:pic>
        <p:nvPicPr>
          <p:cNvPr id="35" name="Picture 4" descr="http://www.stickyalbums.com/member/wp-content/uploads/2012/02/android_icon_.png"/>
          <p:cNvPicPr>
            <a:picLocks noChangeAspect="1" noChangeArrowheads="1"/>
          </p:cNvPicPr>
          <p:nvPr/>
        </p:nvPicPr>
        <p:blipFill>
          <a:blip r:embed="rId7" cstate="print"/>
          <a:srcRect/>
          <a:stretch>
            <a:fillRect/>
          </a:stretch>
        </p:blipFill>
        <p:spPr bwMode="auto">
          <a:xfrm>
            <a:off x="2454346" y="3758469"/>
            <a:ext cx="827312" cy="827312"/>
          </a:xfrm>
          <a:prstGeom prst="rect">
            <a:avLst/>
          </a:prstGeom>
          <a:noFill/>
        </p:spPr>
      </p:pic>
      <p:pic>
        <p:nvPicPr>
          <p:cNvPr id="1026" name="Picture 2" descr="http://rocketdock.com/images/screenshots/Gold-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28831" y="4794193"/>
            <a:ext cx="811262" cy="7668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15469" y="5206798"/>
            <a:ext cx="1061175" cy="368224"/>
          </a:xfrm>
          <a:prstGeom prst="rect">
            <a:avLst/>
          </a:prstGeom>
          <a:noFill/>
        </p:spPr>
        <p:txBody>
          <a:bodyPr wrap="square" rtlCol="0">
            <a:spAutoFit/>
          </a:bodyPr>
          <a:lstStyle/>
          <a:p>
            <a:r>
              <a:rPr lang="en-US" dirty="0" smtClean="0"/>
              <a:t>Key1</a:t>
            </a:r>
            <a:endParaRPr lang="en-US" dirty="0"/>
          </a:p>
        </p:txBody>
      </p:sp>
      <p:pic>
        <p:nvPicPr>
          <p:cNvPr id="39" name="Picture 3" descr="D:\Dropbox\Master Project\Master Project\Final Report\image\Logo_AES.png"/>
          <p:cNvPicPr>
            <a:picLocks noChangeAspect="1" noChangeArrowheads="1"/>
          </p:cNvPicPr>
          <p:nvPr/>
        </p:nvPicPr>
        <p:blipFill>
          <a:blip r:embed="rId9" cstate="print">
            <a:extLst>
              <a:ext uri="{28A0092B-C50C-407E-A947-70E740481C1C}">
                <a14:useLocalDpi xmlns:a14="http://schemas.microsoft.com/office/drawing/2010/main" val="0"/>
              </a:ext>
            </a:extLst>
          </a:blip>
          <a:srcRect t="8511" b="23312"/>
          <a:stretch>
            <a:fillRect/>
          </a:stretch>
        </p:blipFill>
        <p:spPr bwMode="auto">
          <a:xfrm>
            <a:off x="5365799" y="3813195"/>
            <a:ext cx="95726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5763340" y="4376899"/>
            <a:ext cx="678886" cy="369332"/>
          </a:xfrm>
          <a:prstGeom prst="rect">
            <a:avLst/>
          </a:prstGeom>
          <a:noFill/>
        </p:spPr>
        <p:txBody>
          <a:bodyPr wrap="square" rtlCol="0">
            <a:spAutoFit/>
          </a:bodyPr>
          <a:lstStyle/>
          <a:p>
            <a:r>
              <a:rPr lang="en-US" dirty="0" smtClean="0"/>
              <a:t>GCM</a:t>
            </a:r>
            <a:endParaRPr lang="en-US" dirty="0"/>
          </a:p>
        </p:txBody>
      </p:sp>
    </p:spTree>
    <p:extLst>
      <p:ext uri="{BB962C8B-B14F-4D97-AF65-F5344CB8AC3E}">
        <p14:creationId xmlns:p14="http://schemas.microsoft.com/office/powerpoint/2010/main" val="6831858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07627" y="16976"/>
            <a:ext cx="11176000" cy="1062183"/>
          </a:xfrm>
        </p:spPr>
        <p:txBody>
          <a:bodyPr>
            <a:normAutofit/>
          </a:bodyPr>
          <a:lstStyle/>
          <a:p>
            <a:r>
              <a:rPr lang="en-US" dirty="0" smtClean="0"/>
              <a:t>1</a:t>
            </a:r>
            <a:r>
              <a:rPr lang="en-US" baseline="30000" dirty="0" smtClean="0"/>
              <a:t>st</a:t>
            </a:r>
            <a:r>
              <a:rPr lang="en-US" dirty="0" smtClean="0"/>
              <a:t> Login</a:t>
            </a:r>
            <a:endParaRPr lang="en-US" dirty="0"/>
          </a:p>
        </p:txBody>
      </p:sp>
      <p:sp>
        <p:nvSpPr>
          <p:cNvPr id="28" name="AutoShape 13"/>
          <p:cNvSpPr>
            <a:spLocks/>
          </p:cNvSpPr>
          <p:nvPr/>
        </p:nvSpPr>
        <p:spPr bwMode="auto">
          <a:xfrm rot="16200000" flipH="1" flipV="1">
            <a:off x="1796781" y="2898490"/>
            <a:ext cx="1550698" cy="245666"/>
          </a:xfrm>
          <a:prstGeom prst="rightArrow">
            <a:avLst>
              <a:gd name="adj1" fmla="val 36796"/>
              <a:gd name="adj2" fmla="val 333912"/>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sp>
        <p:nvSpPr>
          <p:cNvPr id="19" name="AutoShape 14"/>
          <p:cNvSpPr>
            <a:spLocks/>
          </p:cNvSpPr>
          <p:nvPr/>
        </p:nvSpPr>
        <p:spPr bwMode="auto">
          <a:xfrm flipV="1">
            <a:off x="7405639" y="4172125"/>
            <a:ext cx="2035569" cy="213023"/>
          </a:xfrm>
          <a:prstGeom prst="rightArrow">
            <a:avLst>
              <a:gd name="adj1" fmla="val 36796"/>
              <a:gd name="adj2" fmla="val 347269"/>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sp>
        <p:nvSpPr>
          <p:cNvPr id="31" name="Rectangle 30"/>
          <p:cNvSpPr/>
          <p:nvPr/>
        </p:nvSpPr>
        <p:spPr>
          <a:xfrm>
            <a:off x="8247419" y="3048350"/>
            <a:ext cx="1792733" cy="57479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Decrypt Stored Password</a:t>
            </a:r>
            <a:endParaRPr lang="en-US" dirty="0"/>
          </a:p>
        </p:txBody>
      </p:sp>
      <p:pic>
        <p:nvPicPr>
          <p:cNvPr id="34" name="Picture 2" descr="D:\Dropbox\Master Project\Master Project\Final Report\image\User-icon.pn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2200225" y="1199735"/>
            <a:ext cx="743808" cy="104623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endCxn id="31" idx="2"/>
          </p:cNvCxnSpPr>
          <p:nvPr/>
        </p:nvCxnSpPr>
        <p:spPr>
          <a:xfrm flipH="1" flipV="1">
            <a:off x="9143786" y="3623148"/>
            <a:ext cx="1027537" cy="22220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1" idx="3"/>
            <a:endCxn id="92" idx="1"/>
          </p:cNvCxnSpPr>
          <p:nvPr/>
        </p:nvCxnSpPr>
        <p:spPr>
          <a:xfrm flipV="1">
            <a:off x="4815649" y="3435448"/>
            <a:ext cx="1112941" cy="69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4" idx="0"/>
          </p:cNvCxnSpPr>
          <p:nvPr/>
        </p:nvCxnSpPr>
        <p:spPr>
          <a:xfrm flipH="1">
            <a:off x="1974446" y="4553240"/>
            <a:ext cx="189688" cy="3819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658291" y="3152410"/>
            <a:ext cx="1157358" cy="70557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Obfuscate</a:t>
            </a:r>
          </a:p>
          <a:p>
            <a:pPr algn="ctr"/>
            <a:r>
              <a:rPr lang="en-US" dirty="0" smtClean="0"/>
              <a:t>Password</a:t>
            </a:r>
            <a:endParaRPr lang="en-US" dirty="0"/>
          </a:p>
        </p:txBody>
      </p:sp>
      <p:cxnSp>
        <p:nvCxnSpPr>
          <p:cNvPr id="44" name="Straight Arrow Connector 43"/>
          <p:cNvCxnSpPr/>
          <p:nvPr/>
        </p:nvCxnSpPr>
        <p:spPr>
          <a:xfrm flipH="1">
            <a:off x="3995225" y="2667043"/>
            <a:ext cx="2726" cy="4853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1" idx="1"/>
          </p:cNvCxnSpPr>
          <p:nvPr/>
        </p:nvCxnSpPr>
        <p:spPr>
          <a:xfrm flipV="1">
            <a:off x="3173756" y="3505196"/>
            <a:ext cx="484535" cy="32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56724" y="5559249"/>
            <a:ext cx="835398" cy="53079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Save</a:t>
            </a:r>
          </a:p>
          <a:p>
            <a:pPr algn="ctr"/>
            <a:r>
              <a:rPr lang="en-US" dirty="0" smtClean="0"/>
              <a:t>Key2</a:t>
            </a:r>
            <a:endParaRPr lang="en-US" dirty="0"/>
          </a:p>
        </p:txBody>
      </p:sp>
      <p:cxnSp>
        <p:nvCxnSpPr>
          <p:cNvPr id="53" name="Straight Arrow Connector 52"/>
          <p:cNvCxnSpPr>
            <a:endCxn id="51" idx="0"/>
          </p:cNvCxnSpPr>
          <p:nvPr/>
        </p:nvCxnSpPr>
        <p:spPr>
          <a:xfrm flipH="1">
            <a:off x="974423" y="4524911"/>
            <a:ext cx="842652" cy="10343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3215778" y="4160852"/>
            <a:ext cx="3015478" cy="112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6685506" y="3761679"/>
            <a:ext cx="9006" cy="439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489779" y="2281854"/>
            <a:ext cx="1157358" cy="369332"/>
          </a:xfrm>
          <a:prstGeom prst="rect">
            <a:avLst/>
          </a:prstGeom>
          <a:noFill/>
        </p:spPr>
        <p:txBody>
          <a:bodyPr wrap="square" rtlCol="0">
            <a:spAutoFit/>
          </a:bodyPr>
          <a:lstStyle/>
          <a:p>
            <a:r>
              <a:rPr lang="en-US" dirty="0" smtClean="0"/>
              <a:t>Password</a:t>
            </a:r>
            <a:endParaRPr lang="en-US" dirty="0"/>
          </a:p>
        </p:txBody>
      </p:sp>
      <p:sp>
        <p:nvSpPr>
          <p:cNvPr id="42" name="Rectangle 41"/>
          <p:cNvSpPr/>
          <p:nvPr/>
        </p:nvSpPr>
        <p:spPr>
          <a:xfrm>
            <a:off x="3658291" y="4727339"/>
            <a:ext cx="1157358" cy="70557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Obfuscate</a:t>
            </a:r>
          </a:p>
          <a:p>
            <a:pPr algn="ctr"/>
            <a:r>
              <a:rPr lang="en-US" dirty="0" smtClean="0"/>
              <a:t>Password</a:t>
            </a:r>
            <a:endParaRPr lang="en-US" dirty="0"/>
          </a:p>
        </p:txBody>
      </p:sp>
      <p:cxnSp>
        <p:nvCxnSpPr>
          <p:cNvPr id="29" name="Straight Arrow Connector 28"/>
          <p:cNvCxnSpPr/>
          <p:nvPr/>
        </p:nvCxnSpPr>
        <p:spPr>
          <a:xfrm>
            <a:off x="3173756" y="4491174"/>
            <a:ext cx="391951" cy="2825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2" idx="3"/>
            <a:endCxn id="89" idx="1"/>
          </p:cNvCxnSpPr>
          <p:nvPr/>
        </p:nvCxnSpPr>
        <p:spPr>
          <a:xfrm flipV="1">
            <a:off x="4815649" y="5025466"/>
            <a:ext cx="1115013" cy="54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1" idx="3"/>
          </p:cNvCxnSpPr>
          <p:nvPr/>
        </p:nvCxnSpPr>
        <p:spPr>
          <a:xfrm flipV="1">
            <a:off x="1392122" y="5820621"/>
            <a:ext cx="4839134" cy="40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694512" y="5333107"/>
            <a:ext cx="0" cy="44745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583962" y="4935147"/>
            <a:ext cx="780968" cy="4977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Save</a:t>
            </a:r>
          </a:p>
          <a:p>
            <a:pPr algn="ctr"/>
            <a:r>
              <a:rPr lang="en-US" dirty="0" smtClean="0"/>
              <a:t>Seed2</a:t>
            </a:r>
            <a:endParaRPr lang="en-US" dirty="0"/>
          </a:p>
        </p:txBody>
      </p:sp>
      <p:cxnSp>
        <p:nvCxnSpPr>
          <p:cNvPr id="56" name="Straight Arrow Connector 55"/>
          <p:cNvCxnSpPr/>
          <p:nvPr/>
        </p:nvCxnSpPr>
        <p:spPr>
          <a:xfrm>
            <a:off x="2364930" y="5120640"/>
            <a:ext cx="203759" cy="208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Right Brace 56"/>
          <p:cNvSpPr/>
          <p:nvPr/>
        </p:nvSpPr>
        <p:spPr>
          <a:xfrm>
            <a:off x="7042518" y="3019789"/>
            <a:ext cx="363121" cy="2413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tangle 62"/>
          <p:cNvSpPr/>
          <p:nvPr/>
        </p:nvSpPr>
        <p:spPr>
          <a:xfrm>
            <a:off x="10272868" y="4904842"/>
            <a:ext cx="1721522" cy="115501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Perform file operations</a:t>
            </a:r>
          </a:p>
          <a:p>
            <a:pPr algn="ctr"/>
            <a:r>
              <a:rPr lang="en-US" dirty="0" smtClean="0"/>
              <a:t>And send response</a:t>
            </a:r>
            <a:endParaRPr lang="en-US" dirty="0"/>
          </a:p>
        </p:txBody>
      </p:sp>
      <p:sp>
        <p:nvSpPr>
          <p:cNvPr id="70" name="Rectangle 69"/>
          <p:cNvSpPr/>
          <p:nvPr/>
        </p:nvSpPr>
        <p:spPr>
          <a:xfrm>
            <a:off x="8156195" y="1939838"/>
            <a:ext cx="2015128" cy="57479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Decrypt  Entered Password</a:t>
            </a:r>
            <a:endParaRPr lang="en-US" dirty="0"/>
          </a:p>
        </p:txBody>
      </p:sp>
      <p:cxnSp>
        <p:nvCxnSpPr>
          <p:cNvPr id="68" name="Straight Arrow Connector 67"/>
          <p:cNvCxnSpPr>
            <a:stCxn id="31" idx="0"/>
            <a:endCxn id="70" idx="2"/>
          </p:cNvCxnSpPr>
          <p:nvPr/>
        </p:nvCxnSpPr>
        <p:spPr>
          <a:xfrm flipV="1">
            <a:off x="9143786" y="2514636"/>
            <a:ext cx="19973" cy="53371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7789922" y="2220693"/>
            <a:ext cx="383323" cy="40132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31" idx="1"/>
          </p:cNvCxnSpPr>
          <p:nvPr/>
        </p:nvCxnSpPr>
        <p:spPr>
          <a:xfrm>
            <a:off x="7789922" y="2622013"/>
            <a:ext cx="457497" cy="71373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0981986" y="3076923"/>
            <a:ext cx="1095710" cy="49635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Compare</a:t>
            </a:r>
            <a:endParaRPr lang="en-US" dirty="0"/>
          </a:p>
        </p:txBody>
      </p:sp>
      <p:cxnSp>
        <p:nvCxnSpPr>
          <p:cNvPr id="86" name="Elbow Connector 85"/>
          <p:cNvCxnSpPr>
            <a:stCxn id="70" idx="3"/>
            <a:endCxn id="84" idx="0"/>
          </p:cNvCxnSpPr>
          <p:nvPr/>
        </p:nvCxnSpPr>
        <p:spPr>
          <a:xfrm>
            <a:off x="10171323" y="2227237"/>
            <a:ext cx="1358518" cy="849686"/>
          </a:xfrm>
          <a:prstGeom prst="bent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1" idx="3"/>
            <a:endCxn id="84" idx="1"/>
          </p:cNvCxnSpPr>
          <p:nvPr/>
        </p:nvCxnSpPr>
        <p:spPr>
          <a:xfrm flipV="1">
            <a:off x="10040152" y="3325103"/>
            <a:ext cx="941834" cy="1064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4" idx="2"/>
          </p:cNvCxnSpPr>
          <p:nvPr/>
        </p:nvCxnSpPr>
        <p:spPr>
          <a:xfrm>
            <a:off x="11529841" y="3573282"/>
            <a:ext cx="0" cy="136175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47" name="Picture 6" descr="http://files.softicons.com/download/system-icons/crystal-intense-icons-by-tatice/png/256/Windows.png"/>
          <p:cNvPicPr>
            <a:picLocks noChangeAspect="1" noChangeArrowheads="1"/>
          </p:cNvPicPr>
          <p:nvPr/>
        </p:nvPicPr>
        <p:blipFill>
          <a:blip r:embed="rId4" cstate="print"/>
          <a:srcRect/>
          <a:stretch>
            <a:fillRect/>
          </a:stretch>
        </p:blipFill>
        <p:spPr bwMode="auto">
          <a:xfrm>
            <a:off x="1754821" y="3726704"/>
            <a:ext cx="845507" cy="845507"/>
          </a:xfrm>
          <a:prstGeom prst="rect">
            <a:avLst/>
          </a:prstGeom>
          <a:noFill/>
        </p:spPr>
      </p:pic>
      <p:pic>
        <p:nvPicPr>
          <p:cNvPr id="48" name="Picture 4" descr="http://www.stickyalbums.com/member/wp-content/uploads/2012/02/android_icon_.png"/>
          <p:cNvPicPr>
            <a:picLocks noChangeAspect="1" noChangeArrowheads="1"/>
          </p:cNvPicPr>
          <p:nvPr/>
        </p:nvPicPr>
        <p:blipFill>
          <a:blip r:embed="rId5" cstate="print"/>
          <a:srcRect/>
          <a:stretch>
            <a:fillRect/>
          </a:stretch>
        </p:blipFill>
        <p:spPr bwMode="auto">
          <a:xfrm>
            <a:off x="2453094" y="3726704"/>
            <a:ext cx="845507" cy="845507"/>
          </a:xfrm>
          <a:prstGeom prst="rect">
            <a:avLst/>
          </a:prstGeom>
          <a:noFill/>
        </p:spPr>
      </p:pic>
      <p:sp>
        <p:nvSpPr>
          <p:cNvPr id="49" name="Rounded Rectangle 48"/>
          <p:cNvSpPr/>
          <p:nvPr/>
        </p:nvSpPr>
        <p:spPr>
          <a:xfrm>
            <a:off x="1767978" y="3791126"/>
            <a:ext cx="1447800" cy="762000"/>
          </a:xfrm>
          <a:prstGeom prst="roundRect">
            <a:avLst/>
          </a:prstGeom>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sz="2000" dirty="0" smtClean="0">
              <a:solidFill>
                <a:prstClr val="white"/>
              </a:solidFill>
            </a:endParaRPr>
          </a:p>
        </p:txBody>
      </p:sp>
      <p:pic>
        <p:nvPicPr>
          <p:cNvPr id="52" name="Picture 6" descr="http://files.softicons.com/download/system-icons/crystal-intense-icons-by-tatice/png/256/Windows.png"/>
          <p:cNvPicPr>
            <a:picLocks noChangeAspect="1" noChangeArrowheads="1"/>
          </p:cNvPicPr>
          <p:nvPr/>
        </p:nvPicPr>
        <p:blipFill>
          <a:blip r:embed="rId4" cstate="print"/>
          <a:srcRect/>
          <a:stretch>
            <a:fillRect/>
          </a:stretch>
        </p:blipFill>
        <p:spPr bwMode="auto">
          <a:xfrm>
            <a:off x="1773423" y="3761679"/>
            <a:ext cx="845507" cy="845507"/>
          </a:xfrm>
          <a:prstGeom prst="rect">
            <a:avLst/>
          </a:prstGeom>
          <a:noFill/>
        </p:spPr>
      </p:pic>
      <p:pic>
        <p:nvPicPr>
          <p:cNvPr id="55" name="Picture 4" descr="http://www.stickyalbums.com/member/wp-content/uploads/2012/02/android_icon_.png"/>
          <p:cNvPicPr>
            <a:picLocks noChangeAspect="1" noChangeArrowheads="1"/>
          </p:cNvPicPr>
          <p:nvPr/>
        </p:nvPicPr>
        <p:blipFill>
          <a:blip r:embed="rId5" cstate="print"/>
          <a:srcRect/>
          <a:stretch>
            <a:fillRect/>
          </a:stretch>
        </p:blipFill>
        <p:spPr bwMode="auto">
          <a:xfrm>
            <a:off x="2439039" y="3752684"/>
            <a:ext cx="845507" cy="845507"/>
          </a:xfrm>
          <a:prstGeom prst="rect">
            <a:avLst/>
          </a:prstGeom>
          <a:noFill/>
        </p:spPr>
      </p:pic>
      <p:pic>
        <p:nvPicPr>
          <p:cNvPr id="59" name="Picture 2" descr="http://icons.iconarchive.com/icons/icons-land/vista-hardware-devices/256/Home-Server-icon.png"/>
          <p:cNvPicPr>
            <a:picLocks noChangeAspect="1" noChangeArrowheads="1"/>
          </p:cNvPicPr>
          <p:nvPr/>
        </p:nvPicPr>
        <p:blipFill>
          <a:blip r:embed="rId6" cstate="print"/>
          <a:srcRect/>
          <a:stretch>
            <a:fillRect/>
          </a:stretch>
        </p:blipFill>
        <p:spPr bwMode="auto">
          <a:xfrm>
            <a:off x="9161207" y="3725858"/>
            <a:ext cx="1312782" cy="1312782"/>
          </a:xfrm>
          <a:prstGeom prst="rect">
            <a:avLst/>
          </a:prstGeom>
          <a:noFill/>
        </p:spPr>
      </p:pic>
      <p:pic>
        <p:nvPicPr>
          <p:cNvPr id="58" name="Picture 2" descr="http://rocketdock.com/images/screenshots/Gold-ke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31256" y="3888844"/>
            <a:ext cx="811262" cy="76689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6106299" y="4174284"/>
            <a:ext cx="1061175" cy="368224"/>
          </a:xfrm>
          <a:prstGeom prst="rect">
            <a:avLst/>
          </a:prstGeom>
          <a:noFill/>
        </p:spPr>
        <p:txBody>
          <a:bodyPr wrap="square" rtlCol="0">
            <a:spAutoFit/>
          </a:bodyPr>
          <a:lstStyle/>
          <a:p>
            <a:r>
              <a:rPr lang="en-US" dirty="0" smtClean="0"/>
              <a:t>Key1</a:t>
            </a:r>
            <a:endParaRPr lang="en-US" dirty="0"/>
          </a:p>
        </p:txBody>
      </p:sp>
      <p:pic>
        <p:nvPicPr>
          <p:cNvPr id="65" name="Picture 2" descr="http://rocketdock.com/images/screenshots/Gold-ke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31256" y="5604180"/>
            <a:ext cx="811262" cy="766896"/>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6117894" y="6016785"/>
            <a:ext cx="1061175" cy="368224"/>
          </a:xfrm>
          <a:prstGeom prst="rect">
            <a:avLst/>
          </a:prstGeom>
          <a:noFill/>
        </p:spPr>
        <p:txBody>
          <a:bodyPr wrap="square" rtlCol="0">
            <a:spAutoFit/>
          </a:bodyPr>
          <a:lstStyle/>
          <a:p>
            <a:r>
              <a:rPr lang="en-US" dirty="0" smtClean="0"/>
              <a:t>Key2</a:t>
            </a:r>
            <a:endParaRPr lang="en-US" dirty="0"/>
          </a:p>
        </p:txBody>
      </p:sp>
      <p:pic>
        <p:nvPicPr>
          <p:cNvPr id="67" name="Picture 2" descr="http://images.wikia.com/frontierville/images/3/3c/Pumpkin_Seeds-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747" y="1922207"/>
            <a:ext cx="809893" cy="809893"/>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4114285" y="2547732"/>
            <a:ext cx="844182" cy="369332"/>
          </a:xfrm>
          <a:prstGeom prst="rect">
            <a:avLst/>
          </a:prstGeom>
          <a:noFill/>
        </p:spPr>
        <p:txBody>
          <a:bodyPr wrap="square" rtlCol="0">
            <a:spAutoFit/>
          </a:bodyPr>
          <a:lstStyle/>
          <a:p>
            <a:r>
              <a:rPr lang="en-US" dirty="0" smtClean="0"/>
              <a:t>Seed1</a:t>
            </a:r>
            <a:endParaRPr lang="en-US" dirty="0"/>
          </a:p>
        </p:txBody>
      </p:sp>
      <p:pic>
        <p:nvPicPr>
          <p:cNvPr id="78" name="Picture 2" descr="http://rocketdock.com/images/screenshots/Gold-ke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7835" y="2028172"/>
            <a:ext cx="811262" cy="76689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6914473" y="2440777"/>
            <a:ext cx="1061175" cy="368224"/>
          </a:xfrm>
          <a:prstGeom prst="rect">
            <a:avLst/>
          </a:prstGeom>
          <a:noFill/>
        </p:spPr>
        <p:txBody>
          <a:bodyPr wrap="square" rtlCol="0">
            <a:spAutoFit/>
          </a:bodyPr>
          <a:lstStyle/>
          <a:p>
            <a:r>
              <a:rPr lang="en-US" dirty="0" smtClean="0"/>
              <a:t>Key1</a:t>
            </a:r>
            <a:endParaRPr lang="en-US" dirty="0"/>
          </a:p>
        </p:txBody>
      </p:sp>
      <p:pic>
        <p:nvPicPr>
          <p:cNvPr id="80" name="Picture 2" descr="http://images.wikia.com/frontierville/images/3/3c/Pumpkin_Seeds-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8658" y="4687182"/>
            <a:ext cx="809893" cy="809893"/>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2541130" y="5297684"/>
            <a:ext cx="844182" cy="369332"/>
          </a:xfrm>
          <a:prstGeom prst="rect">
            <a:avLst/>
          </a:prstGeom>
          <a:noFill/>
        </p:spPr>
        <p:txBody>
          <a:bodyPr wrap="square" rtlCol="0">
            <a:spAutoFit/>
          </a:bodyPr>
          <a:lstStyle/>
          <a:p>
            <a:r>
              <a:rPr lang="en-US" dirty="0" smtClean="0"/>
              <a:t>Seed2</a:t>
            </a:r>
            <a:endParaRPr lang="en-US" dirty="0"/>
          </a:p>
        </p:txBody>
      </p:sp>
      <p:cxnSp>
        <p:nvCxnSpPr>
          <p:cNvPr id="21" name="Straight Arrow Connector 20"/>
          <p:cNvCxnSpPr>
            <a:stCxn id="80" idx="3"/>
            <a:endCxn id="42" idx="1"/>
          </p:cNvCxnSpPr>
          <p:nvPr/>
        </p:nvCxnSpPr>
        <p:spPr>
          <a:xfrm flipV="1">
            <a:off x="3298551" y="5080125"/>
            <a:ext cx="359740" cy="1200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89" name="Picture 3" descr="D:\Dropbox\Master Project\Master Project\Final Report\image\Logo_AES.png"/>
          <p:cNvPicPr>
            <a:picLocks noChangeAspect="1" noChangeArrowheads="1"/>
          </p:cNvPicPr>
          <p:nvPr/>
        </p:nvPicPr>
        <p:blipFill>
          <a:blip r:embed="rId9" cstate="print">
            <a:extLst>
              <a:ext uri="{28A0092B-C50C-407E-A947-70E740481C1C}">
                <a14:useLocalDpi xmlns:a14="http://schemas.microsoft.com/office/drawing/2010/main" val="0"/>
              </a:ext>
            </a:extLst>
          </a:blip>
          <a:srcRect t="8511" b="23312"/>
          <a:stretch>
            <a:fillRect/>
          </a:stretch>
        </p:blipFill>
        <p:spPr bwMode="auto">
          <a:xfrm>
            <a:off x="5930662" y="4699235"/>
            <a:ext cx="95726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89"/>
          <p:cNvSpPr txBox="1"/>
          <p:nvPr/>
        </p:nvSpPr>
        <p:spPr>
          <a:xfrm>
            <a:off x="5578901" y="5138780"/>
            <a:ext cx="678886" cy="369332"/>
          </a:xfrm>
          <a:prstGeom prst="rect">
            <a:avLst/>
          </a:prstGeom>
          <a:noFill/>
        </p:spPr>
        <p:txBody>
          <a:bodyPr wrap="square" rtlCol="0">
            <a:spAutoFit/>
          </a:bodyPr>
          <a:lstStyle/>
          <a:p>
            <a:r>
              <a:rPr lang="en-US" dirty="0" smtClean="0"/>
              <a:t>GCM</a:t>
            </a:r>
            <a:endParaRPr lang="en-US" dirty="0"/>
          </a:p>
        </p:txBody>
      </p:sp>
      <p:pic>
        <p:nvPicPr>
          <p:cNvPr id="92" name="Picture 3" descr="D:\Dropbox\Master Project\Master Project\Final Report\image\Logo_AES.png"/>
          <p:cNvPicPr>
            <a:picLocks noChangeAspect="1" noChangeArrowheads="1"/>
          </p:cNvPicPr>
          <p:nvPr/>
        </p:nvPicPr>
        <p:blipFill>
          <a:blip r:embed="rId9" cstate="print">
            <a:extLst>
              <a:ext uri="{28A0092B-C50C-407E-A947-70E740481C1C}">
                <a14:useLocalDpi xmlns:a14="http://schemas.microsoft.com/office/drawing/2010/main" val="0"/>
              </a:ext>
            </a:extLst>
          </a:blip>
          <a:srcRect t="8511" b="23312"/>
          <a:stretch>
            <a:fillRect/>
          </a:stretch>
        </p:blipFill>
        <p:spPr bwMode="auto">
          <a:xfrm>
            <a:off x="5928590" y="3109217"/>
            <a:ext cx="95726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92"/>
          <p:cNvSpPr txBox="1"/>
          <p:nvPr/>
        </p:nvSpPr>
        <p:spPr>
          <a:xfrm>
            <a:off x="5844311" y="2873009"/>
            <a:ext cx="678886" cy="369332"/>
          </a:xfrm>
          <a:prstGeom prst="rect">
            <a:avLst/>
          </a:prstGeom>
          <a:noFill/>
        </p:spPr>
        <p:txBody>
          <a:bodyPr wrap="square" rtlCol="0">
            <a:spAutoFit/>
          </a:bodyPr>
          <a:lstStyle/>
          <a:p>
            <a:r>
              <a:rPr lang="en-US" dirty="0" smtClean="0"/>
              <a:t>GCM</a:t>
            </a:r>
            <a:endParaRPr lang="en-US" dirty="0"/>
          </a:p>
        </p:txBody>
      </p:sp>
    </p:spTree>
    <p:extLst>
      <p:ext uri="{BB962C8B-B14F-4D97-AF65-F5344CB8AC3E}">
        <p14:creationId xmlns:p14="http://schemas.microsoft.com/office/powerpoint/2010/main" val="13485324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Problem</a:t>
            </a:r>
            <a:endParaRPr lang="en-US" dirty="0"/>
          </a:p>
        </p:txBody>
      </p:sp>
      <p:sp>
        <p:nvSpPr>
          <p:cNvPr id="3" name="Text Placeholder 2"/>
          <p:cNvSpPr>
            <a:spLocks noGrp="1"/>
          </p:cNvSpPr>
          <p:nvPr>
            <p:ph idx="1"/>
          </p:nvPr>
        </p:nvSpPr>
        <p:spPr/>
        <p:txBody>
          <a:bodyPr>
            <a:normAutofit/>
          </a:bodyPr>
          <a:lstStyle/>
          <a:p>
            <a:r>
              <a:rPr lang="en-US" dirty="0" smtClean="0"/>
              <a:t>Numerous attack vectors exist that are capable of compromising file security systems</a:t>
            </a:r>
          </a:p>
          <a:p>
            <a:r>
              <a:rPr lang="en-US" dirty="0" smtClean="0"/>
              <a:t>No single protective measure can defeat every vector</a:t>
            </a:r>
          </a:p>
          <a:p>
            <a:r>
              <a:rPr lang="en-US" dirty="0" smtClean="0"/>
              <a:t>Possible Vulnerabilities</a:t>
            </a:r>
          </a:p>
          <a:p>
            <a:pPr lvl="1"/>
            <a:r>
              <a:rPr lang="en-US" dirty="0"/>
              <a:t>Key loggers</a:t>
            </a:r>
          </a:p>
          <a:p>
            <a:pPr lvl="1"/>
            <a:r>
              <a:rPr lang="en-US" dirty="0"/>
              <a:t>Device Spoofing</a:t>
            </a:r>
          </a:p>
          <a:p>
            <a:pPr lvl="1"/>
            <a:r>
              <a:rPr lang="en-US" dirty="0"/>
              <a:t>Malware</a:t>
            </a:r>
          </a:p>
          <a:p>
            <a:pPr lvl="1"/>
            <a:r>
              <a:rPr lang="en-US" dirty="0"/>
              <a:t>Password cracking</a:t>
            </a:r>
          </a:p>
          <a:p>
            <a:pPr lvl="1"/>
            <a:r>
              <a:rPr lang="en-US" dirty="0"/>
              <a:t>Data leakage</a:t>
            </a:r>
          </a:p>
          <a:p>
            <a:pPr lvl="1"/>
            <a:r>
              <a:rPr lang="en-US" dirty="0"/>
              <a:t>Memory Scraping</a:t>
            </a:r>
          </a:p>
          <a:p>
            <a:pPr lvl="1"/>
            <a:r>
              <a:rPr lang="en-US" dirty="0"/>
              <a:t>Phishing</a:t>
            </a:r>
          </a:p>
          <a:p>
            <a:pPr lvl="1"/>
            <a:r>
              <a:rPr lang="en-US" dirty="0"/>
              <a:t>Zero day malware</a:t>
            </a:r>
          </a:p>
          <a:p>
            <a:pPr marL="457200" lvl="1" indent="0">
              <a:buNone/>
            </a:pPr>
            <a:r>
              <a:rPr lang="en-US" dirty="0" smtClean="0"/>
              <a:t> </a:t>
            </a:r>
            <a:endParaRPr lang="en-US" dirty="0"/>
          </a:p>
          <a:p>
            <a:pPr lvl="1"/>
            <a:endParaRPr lang="en-US" dirty="0"/>
          </a:p>
        </p:txBody>
      </p:sp>
    </p:spTree>
    <p:extLst>
      <p:ext uri="{BB962C8B-B14F-4D97-AF65-F5344CB8AC3E}">
        <p14:creationId xmlns:p14="http://schemas.microsoft.com/office/powerpoint/2010/main" val="2999421528"/>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07627" y="16976"/>
            <a:ext cx="11176000" cy="1062183"/>
          </a:xfrm>
        </p:spPr>
        <p:txBody>
          <a:bodyPr>
            <a:normAutofit/>
          </a:bodyPr>
          <a:lstStyle/>
          <a:p>
            <a:r>
              <a:rPr lang="en-US" dirty="0" smtClean="0"/>
              <a:t>2</a:t>
            </a:r>
            <a:r>
              <a:rPr lang="en-US" baseline="30000" dirty="0" smtClean="0"/>
              <a:t>nd</a:t>
            </a:r>
            <a:r>
              <a:rPr lang="en-US" dirty="0" smtClean="0"/>
              <a:t> Login</a:t>
            </a:r>
            <a:endParaRPr lang="en-US" dirty="0"/>
          </a:p>
        </p:txBody>
      </p:sp>
      <p:sp>
        <p:nvSpPr>
          <p:cNvPr id="4" name="Rounded Rectangle 3"/>
          <p:cNvSpPr/>
          <p:nvPr/>
        </p:nvSpPr>
        <p:spPr>
          <a:xfrm>
            <a:off x="1767978" y="3791126"/>
            <a:ext cx="1447800" cy="762000"/>
          </a:xfrm>
          <a:prstGeom prst="roundRect">
            <a:avLst/>
          </a:prstGeom>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sz="2000" dirty="0" smtClean="0">
              <a:solidFill>
                <a:prstClr val="white"/>
              </a:solidFill>
            </a:endParaRPr>
          </a:p>
        </p:txBody>
      </p:sp>
      <p:sp>
        <p:nvSpPr>
          <p:cNvPr id="28" name="AutoShape 13"/>
          <p:cNvSpPr>
            <a:spLocks/>
          </p:cNvSpPr>
          <p:nvPr/>
        </p:nvSpPr>
        <p:spPr bwMode="auto">
          <a:xfrm rot="16200000" flipH="1" flipV="1">
            <a:off x="1796781" y="2898490"/>
            <a:ext cx="1550698" cy="245666"/>
          </a:xfrm>
          <a:prstGeom prst="rightArrow">
            <a:avLst>
              <a:gd name="adj1" fmla="val 36796"/>
              <a:gd name="adj2" fmla="val 333912"/>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sp>
        <p:nvSpPr>
          <p:cNvPr id="19" name="AutoShape 14"/>
          <p:cNvSpPr>
            <a:spLocks/>
          </p:cNvSpPr>
          <p:nvPr/>
        </p:nvSpPr>
        <p:spPr bwMode="auto">
          <a:xfrm flipV="1">
            <a:off x="7405639" y="4172125"/>
            <a:ext cx="2035569" cy="213023"/>
          </a:xfrm>
          <a:prstGeom prst="rightArrow">
            <a:avLst>
              <a:gd name="adj1" fmla="val 36796"/>
              <a:gd name="adj2" fmla="val 347269"/>
            </a:avLst>
          </a:prstGeom>
          <a:gradFill rotWithShape="0">
            <a:gsLst>
              <a:gs pos="0">
                <a:srgbClr val="A6A6FF"/>
              </a:gs>
              <a:gs pos="100000">
                <a:srgbClr val="E7E7FF"/>
              </a:gs>
            </a:gsLst>
            <a:lin ang="16200000" scaled="1"/>
          </a:gradFill>
          <a:ln w="9360">
            <a:solidFill>
              <a:srgbClr val="2D2DCB"/>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prstClr val="black"/>
              </a:solidFill>
            </a:endParaRPr>
          </a:p>
        </p:txBody>
      </p:sp>
      <p:sp>
        <p:nvSpPr>
          <p:cNvPr id="31" name="Rectangle 30"/>
          <p:cNvSpPr/>
          <p:nvPr/>
        </p:nvSpPr>
        <p:spPr>
          <a:xfrm>
            <a:off x="8247419" y="3048350"/>
            <a:ext cx="1792733" cy="57479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Decrypt Stored Password</a:t>
            </a:r>
            <a:endParaRPr lang="en-US" dirty="0"/>
          </a:p>
        </p:txBody>
      </p:sp>
      <p:pic>
        <p:nvPicPr>
          <p:cNvPr id="34" name="Picture 2" descr="D:\Dropbox\Master Project\Master Project\Final Report\image\User-icon.pn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2200225" y="1199735"/>
            <a:ext cx="743808" cy="104623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endCxn id="31" idx="2"/>
          </p:cNvCxnSpPr>
          <p:nvPr/>
        </p:nvCxnSpPr>
        <p:spPr>
          <a:xfrm flipH="1" flipV="1">
            <a:off x="9143786" y="3623148"/>
            <a:ext cx="1027537" cy="2222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1" idx="3"/>
            <a:endCxn id="82" idx="1"/>
          </p:cNvCxnSpPr>
          <p:nvPr/>
        </p:nvCxnSpPr>
        <p:spPr>
          <a:xfrm flipV="1">
            <a:off x="4815649" y="3421515"/>
            <a:ext cx="1137707" cy="836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78934" y="4553126"/>
            <a:ext cx="42581" cy="381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658291" y="3152410"/>
            <a:ext cx="1157358" cy="70557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Obfuscate</a:t>
            </a:r>
            <a:endParaRPr lang="en-US" dirty="0"/>
          </a:p>
        </p:txBody>
      </p:sp>
      <p:cxnSp>
        <p:nvCxnSpPr>
          <p:cNvPr id="44" name="Straight Arrow Connector 43"/>
          <p:cNvCxnSpPr/>
          <p:nvPr/>
        </p:nvCxnSpPr>
        <p:spPr>
          <a:xfrm>
            <a:off x="3997951" y="2667043"/>
            <a:ext cx="11341" cy="4853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1" idx="1"/>
          </p:cNvCxnSpPr>
          <p:nvPr/>
        </p:nvCxnSpPr>
        <p:spPr>
          <a:xfrm flipV="1">
            <a:off x="3173756" y="3505196"/>
            <a:ext cx="484535" cy="32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045217" y="4524911"/>
            <a:ext cx="722761" cy="10343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 idx="3"/>
          </p:cNvCxnSpPr>
          <p:nvPr/>
        </p:nvCxnSpPr>
        <p:spPr>
          <a:xfrm flipV="1">
            <a:off x="3215778" y="4142711"/>
            <a:ext cx="3096776" cy="2941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6685506" y="3761679"/>
            <a:ext cx="9006" cy="439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489779" y="2281854"/>
            <a:ext cx="1157358" cy="369332"/>
          </a:xfrm>
          <a:prstGeom prst="rect">
            <a:avLst/>
          </a:prstGeom>
          <a:noFill/>
        </p:spPr>
        <p:txBody>
          <a:bodyPr wrap="square" rtlCol="0">
            <a:spAutoFit/>
          </a:bodyPr>
          <a:lstStyle/>
          <a:p>
            <a:r>
              <a:rPr lang="en-US" dirty="0" smtClean="0"/>
              <a:t>Password</a:t>
            </a:r>
            <a:endParaRPr lang="en-US" dirty="0"/>
          </a:p>
        </p:txBody>
      </p:sp>
      <p:sp>
        <p:nvSpPr>
          <p:cNvPr id="42" name="Rectangle 41"/>
          <p:cNvSpPr/>
          <p:nvPr/>
        </p:nvSpPr>
        <p:spPr>
          <a:xfrm>
            <a:off x="3658291" y="4727339"/>
            <a:ext cx="1157358" cy="70557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Obfuscate</a:t>
            </a:r>
            <a:endParaRPr lang="en-US" dirty="0"/>
          </a:p>
        </p:txBody>
      </p:sp>
      <p:cxnSp>
        <p:nvCxnSpPr>
          <p:cNvPr id="29" name="Straight Arrow Connector 28"/>
          <p:cNvCxnSpPr/>
          <p:nvPr/>
        </p:nvCxnSpPr>
        <p:spPr>
          <a:xfrm>
            <a:off x="3173756" y="4491174"/>
            <a:ext cx="484535" cy="2614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2" idx="3"/>
            <a:endCxn id="85" idx="1"/>
          </p:cNvCxnSpPr>
          <p:nvPr/>
        </p:nvCxnSpPr>
        <p:spPr>
          <a:xfrm flipV="1">
            <a:off x="4815649" y="5028740"/>
            <a:ext cx="1140202" cy="513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9" idx="3"/>
          </p:cNvCxnSpPr>
          <p:nvPr/>
        </p:nvCxnSpPr>
        <p:spPr>
          <a:xfrm flipV="1">
            <a:off x="1392122" y="5780561"/>
            <a:ext cx="4839134" cy="440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694512" y="5333107"/>
            <a:ext cx="0" cy="44745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1" idx="3"/>
            <a:endCxn id="42" idx="1"/>
          </p:cNvCxnSpPr>
          <p:nvPr/>
        </p:nvCxnSpPr>
        <p:spPr>
          <a:xfrm flipV="1">
            <a:off x="3298551" y="5080125"/>
            <a:ext cx="359740" cy="12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Right Brace 56"/>
          <p:cNvSpPr/>
          <p:nvPr/>
        </p:nvSpPr>
        <p:spPr>
          <a:xfrm>
            <a:off x="7042518" y="3019789"/>
            <a:ext cx="363121" cy="2413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tangle 62"/>
          <p:cNvSpPr/>
          <p:nvPr/>
        </p:nvSpPr>
        <p:spPr>
          <a:xfrm>
            <a:off x="10084697" y="4935032"/>
            <a:ext cx="1721522" cy="115501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Perform file operations</a:t>
            </a:r>
          </a:p>
          <a:p>
            <a:pPr algn="ctr"/>
            <a:r>
              <a:rPr lang="en-US" dirty="0" smtClean="0"/>
              <a:t>And send response</a:t>
            </a:r>
            <a:endParaRPr lang="en-US" dirty="0"/>
          </a:p>
        </p:txBody>
      </p:sp>
      <p:sp>
        <p:nvSpPr>
          <p:cNvPr id="70" name="Rectangle 69"/>
          <p:cNvSpPr/>
          <p:nvPr/>
        </p:nvSpPr>
        <p:spPr>
          <a:xfrm>
            <a:off x="8156195" y="1939838"/>
            <a:ext cx="2015128" cy="57479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Decrypt  Entered Password</a:t>
            </a:r>
            <a:endParaRPr lang="en-US" dirty="0"/>
          </a:p>
        </p:txBody>
      </p:sp>
      <p:cxnSp>
        <p:nvCxnSpPr>
          <p:cNvPr id="68" name="Straight Arrow Connector 67"/>
          <p:cNvCxnSpPr>
            <a:stCxn id="31" idx="0"/>
            <a:endCxn id="70" idx="2"/>
          </p:cNvCxnSpPr>
          <p:nvPr/>
        </p:nvCxnSpPr>
        <p:spPr>
          <a:xfrm flipV="1">
            <a:off x="9143786" y="2514636"/>
            <a:ext cx="19973" cy="5337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7789922" y="2220693"/>
            <a:ext cx="383323" cy="4013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31" idx="1"/>
          </p:cNvCxnSpPr>
          <p:nvPr/>
        </p:nvCxnSpPr>
        <p:spPr>
          <a:xfrm>
            <a:off x="7789922" y="2622013"/>
            <a:ext cx="457497" cy="7137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0981986" y="3076923"/>
            <a:ext cx="1095710" cy="496359"/>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Compare</a:t>
            </a:r>
            <a:endParaRPr lang="en-US" dirty="0"/>
          </a:p>
        </p:txBody>
      </p:sp>
      <p:cxnSp>
        <p:nvCxnSpPr>
          <p:cNvPr id="86" name="Elbow Connector 85"/>
          <p:cNvCxnSpPr>
            <a:stCxn id="70" idx="3"/>
            <a:endCxn id="84" idx="0"/>
          </p:cNvCxnSpPr>
          <p:nvPr/>
        </p:nvCxnSpPr>
        <p:spPr>
          <a:xfrm>
            <a:off x="10171323" y="2227237"/>
            <a:ext cx="1358518" cy="84968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1" idx="3"/>
            <a:endCxn id="84" idx="1"/>
          </p:cNvCxnSpPr>
          <p:nvPr/>
        </p:nvCxnSpPr>
        <p:spPr>
          <a:xfrm flipV="1">
            <a:off x="10040152" y="3325103"/>
            <a:ext cx="941834" cy="106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4" idx="2"/>
          </p:cNvCxnSpPr>
          <p:nvPr/>
        </p:nvCxnSpPr>
        <p:spPr>
          <a:xfrm>
            <a:off x="11529841" y="3573282"/>
            <a:ext cx="0" cy="13617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31261" y="2514636"/>
            <a:ext cx="1204601" cy="85485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Delete</a:t>
            </a:r>
          </a:p>
          <a:p>
            <a:pPr algn="ctr"/>
            <a:r>
              <a:rPr lang="en-US" sz="1600" dirty="0" smtClean="0"/>
              <a:t>Key1</a:t>
            </a:r>
          </a:p>
          <a:p>
            <a:pPr algn="ctr"/>
            <a:r>
              <a:rPr lang="en-US" sz="1600" dirty="0"/>
              <a:t>o</a:t>
            </a:r>
            <a:r>
              <a:rPr lang="en-US" sz="1600" dirty="0" smtClean="0"/>
              <a:t>n success</a:t>
            </a:r>
            <a:endParaRPr lang="en-US" sz="1600" dirty="0"/>
          </a:p>
        </p:txBody>
      </p:sp>
      <p:sp>
        <p:nvSpPr>
          <p:cNvPr id="48" name="Rectangle 47"/>
          <p:cNvSpPr/>
          <p:nvPr/>
        </p:nvSpPr>
        <p:spPr>
          <a:xfrm>
            <a:off x="81889" y="3769473"/>
            <a:ext cx="1243577" cy="78800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Delete</a:t>
            </a:r>
          </a:p>
          <a:p>
            <a:pPr algn="ctr"/>
            <a:r>
              <a:rPr lang="en-US" dirty="0" smtClean="0"/>
              <a:t>Seed1</a:t>
            </a:r>
          </a:p>
          <a:p>
            <a:pPr algn="ctr"/>
            <a:r>
              <a:rPr lang="en-US" dirty="0" smtClean="0"/>
              <a:t>on success</a:t>
            </a:r>
            <a:endParaRPr lang="en-US" dirty="0"/>
          </a:p>
        </p:txBody>
      </p:sp>
      <p:cxnSp>
        <p:nvCxnSpPr>
          <p:cNvPr id="3" name="Straight Arrow Connector 2"/>
          <p:cNvCxnSpPr>
            <a:stCxn id="4" idx="1"/>
            <a:endCxn id="48" idx="3"/>
          </p:cNvCxnSpPr>
          <p:nvPr/>
        </p:nvCxnSpPr>
        <p:spPr>
          <a:xfrm flipH="1" flipV="1">
            <a:off x="1325466" y="4163478"/>
            <a:ext cx="442512" cy="86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325465" y="3369493"/>
            <a:ext cx="442513" cy="4758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55" name="Picture 6" descr="http://files.softicons.com/download/system-icons/crystal-intense-icons-by-tatice/png/256/Windows.png"/>
          <p:cNvPicPr>
            <a:picLocks noChangeAspect="1" noChangeArrowheads="1"/>
          </p:cNvPicPr>
          <p:nvPr/>
        </p:nvPicPr>
        <p:blipFill>
          <a:blip r:embed="rId4" cstate="print"/>
          <a:srcRect/>
          <a:stretch>
            <a:fillRect/>
          </a:stretch>
        </p:blipFill>
        <p:spPr bwMode="auto">
          <a:xfrm>
            <a:off x="1773423" y="3761679"/>
            <a:ext cx="845507" cy="845507"/>
          </a:xfrm>
          <a:prstGeom prst="rect">
            <a:avLst/>
          </a:prstGeom>
          <a:noFill/>
        </p:spPr>
      </p:pic>
      <p:pic>
        <p:nvPicPr>
          <p:cNvPr id="58" name="Picture 4" descr="http://www.stickyalbums.com/member/wp-content/uploads/2012/02/android_icon_.png"/>
          <p:cNvPicPr>
            <a:picLocks noChangeAspect="1" noChangeArrowheads="1"/>
          </p:cNvPicPr>
          <p:nvPr/>
        </p:nvPicPr>
        <p:blipFill>
          <a:blip r:embed="rId5" cstate="print"/>
          <a:srcRect/>
          <a:stretch>
            <a:fillRect/>
          </a:stretch>
        </p:blipFill>
        <p:spPr bwMode="auto">
          <a:xfrm>
            <a:off x="2478886" y="3764657"/>
            <a:ext cx="800442" cy="800442"/>
          </a:xfrm>
          <a:prstGeom prst="rect">
            <a:avLst/>
          </a:prstGeom>
          <a:noFill/>
        </p:spPr>
      </p:pic>
      <p:pic>
        <p:nvPicPr>
          <p:cNvPr id="59" name="Picture 2" descr="http://icons.iconarchive.com/icons/icons-land/vista-hardware-devices/256/Home-Server-icon.png"/>
          <p:cNvPicPr>
            <a:picLocks noChangeAspect="1" noChangeArrowheads="1"/>
          </p:cNvPicPr>
          <p:nvPr/>
        </p:nvPicPr>
        <p:blipFill>
          <a:blip r:embed="rId6" cstate="print"/>
          <a:srcRect/>
          <a:stretch>
            <a:fillRect/>
          </a:stretch>
        </p:blipFill>
        <p:spPr bwMode="auto">
          <a:xfrm>
            <a:off x="9161207" y="3725858"/>
            <a:ext cx="1312782" cy="1312782"/>
          </a:xfrm>
          <a:prstGeom prst="rect">
            <a:avLst/>
          </a:prstGeom>
          <a:noFill/>
        </p:spPr>
      </p:pic>
      <p:sp>
        <p:nvSpPr>
          <p:cNvPr id="49" name="Rectangle 48"/>
          <p:cNvSpPr/>
          <p:nvPr/>
        </p:nvSpPr>
        <p:spPr>
          <a:xfrm>
            <a:off x="556724" y="5559249"/>
            <a:ext cx="835398" cy="53079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Save</a:t>
            </a:r>
          </a:p>
          <a:p>
            <a:pPr algn="ctr"/>
            <a:r>
              <a:rPr lang="en-US" dirty="0" smtClean="0"/>
              <a:t>Key3</a:t>
            </a:r>
            <a:endParaRPr lang="en-US" dirty="0"/>
          </a:p>
        </p:txBody>
      </p:sp>
      <p:sp>
        <p:nvSpPr>
          <p:cNvPr id="52" name="Rectangle 51"/>
          <p:cNvSpPr/>
          <p:nvPr/>
        </p:nvSpPr>
        <p:spPr>
          <a:xfrm>
            <a:off x="1583962" y="4935147"/>
            <a:ext cx="780968" cy="4977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Save</a:t>
            </a:r>
          </a:p>
          <a:p>
            <a:pPr algn="ctr"/>
            <a:r>
              <a:rPr lang="en-US" dirty="0" smtClean="0"/>
              <a:t>Seed3</a:t>
            </a:r>
            <a:endParaRPr lang="en-US" dirty="0"/>
          </a:p>
        </p:txBody>
      </p:sp>
      <p:cxnSp>
        <p:nvCxnSpPr>
          <p:cNvPr id="60" name="Straight Arrow Connector 59"/>
          <p:cNvCxnSpPr/>
          <p:nvPr/>
        </p:nvCxnSpPr>
        <p:spPr>
          <a:xfrm>
            <a:off x="2364930" y="5120640"/>
            <a:ext cx="203759" cy="208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61" name="Picture 2" descr="http://images.wikia.com/frontierville/images/3/3c/Pumpkin_Seeds-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8658" y="4687182"/>
            <a:ext cx="809893" cy="80989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2541130" y="5297684"/>
            <a:ext cx="844182" cy="369332"/>
          </a:xfrm>
          <a:prstGeom prst="rect">
            <a:avLst/>
          </a:prstGeom>
          <a:noFill/>
        </p:spPr>
        <p:txBody>
          <a:bodyPr wrap="square" rtlCol="0">
            <a:spAutoFit/>
          </a:bodyPr>
          <a:lstStyle/>
          <a:p>
            <a:r>
              <a:rPr lang="en-US" dirty="0" smtClean="0"/>
              <a:t>Seed3</a:t>
            </a:r>
            <a:endParaRPr lang="en-US" dirty="0"/>
          </a:p>
        </p:txBody>
      </p:sp>
      <p:pic>
        <p:nvPicPr>
          <p:cNvPr id="65" name="Picture 2" descr="http://rocketdock.com/images/screenshots/Gold-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23981" y="1990812"/>
            <a:ext cx="811262" cy="766896"/>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6910619" y="2403417"/>
            <a:ext cx="1061175" cy="368224"/>
          </a:xfrm>
          <a:prstGeom prst="rect">
            <a:avLst/>
          </a:prstGeom>
          <a:noFill/>
        </p:spPr>
        <p:txBody>
          <a:bodyPr wrap="square" rtlCol="0">
            <a:spAutoFit/>
          </a:bodyPr>
          <a:lstStyle/>
          <a:p>
            <a:r>
              <a:rPr lang="en-US" dirty="0" smtClean="0"/>
              <a:t>Key2</a:t>
            </a:r>
            <a:endParaRPr lang="en-US" dirty="0"/>
          </a:p>
        </p:txBody>
      </p:sp>
      <p:pic>
        <p:nvPicPr>
          <p:cNvPr id="67" name="Picture 2" descr="http://rocketdock.com/images/screenshots/Gold-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18000" y="3891255"/>
            <a:ext cx="811262" cy="766896"/>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6204638" y="4303860"/>
            <a:ext cx="1061175" cy="368224"/>
          </a:xfrm>
          <a:prstGeom prst="rect">
            <a:avLst/>
          </a:prstGeom>
          <a:noFill/>
        </p:spPr>
        <p:txBody>
          <a:bodyPr wrap="square" rtlCol="0">
            <a:spAutoFit/>
          </a:bodyPr>
          <a:lstStyle/>
          <a:p>
            <a:r>
              <a:rPr lang="en-US" dirty="0" smtClean="0"/>
              <a:t>Key2</a:t>
            </a:r>
            <a:endParaRPr lang="en-US" dirty="0"/>
          </a:p>
        </p:txBody>
      </p:sp>
      <p:pic>
        <p:nvPicPr>
          <p:cNvPr id="72" name="Picture 2" descr="http://rocketdock.com/images/screenshots/Gold-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1256" y="5604180"/>
            <a:ext cx="811262" cy="766896"/>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6117894" y="6016785"/>
            <a:ext cx="1061175" cy="368224"/>
          </a:xfrm>
          <a:prstGeom prst="rect">
            <a:avLst/>
          </a:prstGeom>
          <a:noFill/>
        </p:spPr>
        <p:txBody>
          <a:bodyPr wrap="square" rtlCol="0">
            <a:spAutoFit/>
          </a:bodyPr>
          <a:lstStyle/>
          <a:p>
            <a:r>
              <a:rPr lang="en-US" dirty="0" smtClean="0"/>
              <a:t>Key3</a:t>
            </a:r>
            <a:endParaRPr lang="en-US" dirty="0"/>
          </a:p>
        </p:txBody>
      </p:sp>
      <p:pic>
        <p:nvPicPr>
          <p:cNvPr id="80" name="Picture 2" descr="http://images.wikia.com/frontierville/images/3/3c/Pumpkin_Seeds-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0747" y="1922207"/>
            <a:ext cx="809893" cy="809893"/>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4114285" y="2547732"/>
            <a:ext cx="844182" cy="369332"/>
          </a:xfrm>
          <a:prstGeom prst="rect">
            <a:avLst/>
          </a:prstGeom>
          <a:noFill/>
        </p:spPr>
        <p:txBody>
          <a:bodyPr wrap="square" rtlCol="0">
            <a:spAutoFit/>
          </a:bodyPr>
          <a:lstStyle/>
          <a:p>
            <a:r>
              <a:rPr lang="en-US" dirty="0" smtClean="0"/>
              <a:t>Seed2</a:t>
            </a:r>
            <a:endParaRPr lang="en-US" dirty="0"/>
          </a:p>
        </p:txBody>
      </p:sp>
      <p:pic>
        <p:nvPicPr>
          <p:cNvPr id="82" name="Picture 3" descr="D:\Dropbox\Master Project\Master Project\Final Report\image\Logo_AES.png"/>
          <p:cNvPicPr>
            <a:picLocks noChangeAspect="1" noChangeArrowheads="1"/>
          </p:cNvPicPr>
          <p:nvPr/>
        </p:nvPicPr>
        <p:blipFill>
          <a:blip r:embed="rId9" cstate="print">
            <a:extLst>
              <a:ext uri="{28A0092B-C50C-407E-A947-70E740481C1C}">
                <a14:useLocalDpi xmlns:a14="http://schemas.microsoft.com/office/drawing/2010/main" val="0"/>
              </a:ext>
            </a:extLst>
          </a:blip>
          <a:srcRect t="8511" b="23312"/>
          <a:stretch>
            <a:fillRect/>
          </a:stretch>
        </p:blipFill>
        <p:spPr bwMode="auto">
          <a:xfrm>
            <a:off x="5953356" y="3095284"/>
            <a:ext cx="95726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82"/>
          <p:cNvSpPr txBox="1"/>
          <p:nvPr/>
        </p:nvSpPr>
        <p:spPr>
          <a:xfrm>
            <a:off x="5800714" y="2829582"/>
            <a:ext cx="678886" cy="369332"/>
          </a:xfrm>
          <a:prstGeom prst="rect">
            <a:avLst/>
          </a:prstGeom>
          <a:noFill/>
        </p:spPr>
        <p:txBody>
          <a:bodyPr wrap="square" rtlCol="0">
            <a:spAutoFit/>
          </a:bodyPr>
          <a:lstStyle/>
          <a:p>
            <a:r>
              <a:rPr lang="en-US" dirty="0" smtClean="0"/>
              <a:t>GCM</a:t>
            </a:r>
            <a:endParaRPr lang="en-US" dirty="0"/>
          </a:p>
        </p:txBody>
      </p:sp>
      <p:pic>
        <p:nvPicPr>
          <p:cNvPr id="85" name="Picture 3" descr="D:\Dropbox\Master Project\Master Project\Final Report\image\Logo_AES.png"/>
          <p:cNvPicPr>
            <a:picLocks noChangeAspect="1" noChangeArrowheads="1"/>
          </p:cNvPicPr>
          <p:nvPr/>
        </p:nvPicPr>
        <p:blipFill>
          <a:blip r:embed="rId9" cstate="print">
            <a:extLst>
              <a:ext uri="{28A0092B-C50C-407E-A947-70E740481C1C}">
                <a14:useLocalDpi xmlns:a14="http://schemas.microsoft.com/office/drawing/2010/main" val="0"/>
              </a:ext>
            </a:extLst>
          </a:blip>
          <a:srcRect t="8511" b="23312"/>
          <a:stretch>
            <a:fillRect/>
          </a:stretch>
        </p:blipFill>
        <p:spPr bwMode="auto">
          <a:xfrm>
            <a:off x="5955851" y="4702509"/>
            <a:ext cx="95726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Box 86"/>
          <p:cNvSpPr txBox="1"/>
          <p:nvPr/>
        </p:nvSpPr>
        <p:spPr>
          <a:xfrm>
            <a:off x="5687793" y="5255451"/>
            <a:ext cx="678886" cy="369332"/>
          </a:xfrm>
          <a:prstGeom prst="rect">
            <a:avLst/>
          </a:prstGeom>
          <a:noFill/>
        </p:spPr>
        <p:txBody>
          <a:bodyPr wrap="square" rtlCol="0">
            <a:spAutoFit/>
          </a:bodyPr>
          <a:lstStyle/>
          <a:p>
            <a:r>
              <a:rPr lang="en-US" dirty="0" smtClean="0"/>
              <a:t>GCM</a:t>
            </a:r>
            <a:endParaRPr lang="en-US" dirty="0"/>
          </a:p>
        </p:txBody>
      </p:sp>
      <p:pic>
        <p:nvPicPr>
          <p:cNvPr id="73" name="Picture 2" descr="D:\Dropbox\Master Project\Master Project\Final Report\image\usb.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9522" y="5885590"/>
            <a:ext cx="9112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8" name="Straight Arrow Connector 77"/>
          <p:cNvCxnSpPr/>
          <p:nvPr/>
        </p:nvCxnSpPr>
        <p:spPr>
          <a:xfrm>
            <a:off x="2963221" y="5597618"/>
            <a:ext cx="210535" cy="423032"/>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1524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0"/>
            <a:ext cx="11176000" cy="1143000"/>
          </a:xfrm>
        </p:spPr>
        <p:txBody>
          <a:bodyPr>
            <a:normAutofit fontScale="90000"/>
          </a:bodyPr>
          <a:lstStyle/>
          <a:p>
            <a:r>
              <a:rPr lang="en-US" dirty="0" smtClean="0"/>
              <a:t>Validation flow chart (File operations keys, seeds, and passwords)</a:t>
            </a:r>
            <a:endParaRPr lang="en-US" dirty="0"/>
          </a:p>
        </p:txBody>
      </p:sp>
      <p:sp>
        <p:nvSpPr>
          <p:cNvPr id="9" name="Rectangle 8"/>
          <p:cNvSpPr/>
          <p:nvPr/>
        </p:nvSpPr>
        <p:spPr>
          <a:xfrm>
            <a:off x="610429" y="3087156"/>
            <a:ext cx="1447800" cy="93690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Compare </a:t>
            </a:r>
          </a:p>
          <a:p>
            <a:pPr algn="ctr"/>
            <a:r>
              <a:rPr lang="en-US" dirty="0" smtClean="0"/>
              <a:t>Obfuscated</a:t>
            </a:r>
          </a:p>
          <a:p>
            <a:pPr algn="ctr"/>
            <a:r>
              <a:rPr lang="en-US" dirty="0" smtClean="0"/>
              <a:t>Passwords</a:t>
            </a:r>
            <a:endParaRPr lang="en-US" dirty="0"/>
          </a:p>
        </p:txBody>
      </p:sp>
      <p:cxnSp>
        <p:nvCxnSpPr>
          <p:cNvPr id="11" name="Straight Arrow Connector 10"/>
          <p:cNvCxnSpPr>
            <a:endCxn id="9" idx="0"/>
          </p:cNvCxnSpPr>
          <p:nvPr/>
        </p:nvCxnSpPr>
        <p:spPr>
          <a:xfrm>
            <a:off x="1334329" y="2632886"/>
            <a:ext cx="0" cy="4542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Flowchart: Decision 11"/>
          <p:cNvSpPr/>
          <p:nvPr/>
        </p:nvSpPr>
        <p:spPr>
          <a:xfrm>
            <a:off x="640909" y="4478334"/>
            <a:ext cx="1417320" cy="769268"/>
          </a:xfrm>
          <a:prstGeom prst="flowChartDecision">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Valid</a:t>
            </a:r>
            <a:endParaRPr lang="en-US" dirty="0"/>
          </a:p>
        </p:txBody>
      </p:sp>
      <p:cxnSp>
        <p:nvCxnSpPr>
          <p:cNvPr id="14" name="Straight Arrow Connector 13"/>
          <p:cNvCxnSpPr>
            <a:stCxn id="9" idx="2"/>
            <a:endCxn id="12" idx="0"/>
          </p:cNvCxnSpPr>
          <p:nvPr/>
        </p:nvCxnSpPr>
        <p:spPr>
          <a:xfrm>
            <a:off x="1334329" y="4024064"/>
            <a:ext cx="15240" cy="4542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14300" y="5701872"/>
            <a:ext cx="2283019" cy="914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Delete entered obfuscated password</a:t>
            </a:r>
          </a:p>
          <a:p>
            <a:pPr algn="ctr"/>
            <a:r>
              <a:rPr lang="en-US" dirty="0"/>
              <a:t>a</a:t>
            </a:r>
            <a:r>
              <a:rPr lang="en-US" dirty="0" smtClean="0"/>
              <a:t>nd received keys</a:t>
            </a:r>
            <a:endParaRPr lang="en-US" dirty="0"/>
          </a:p>
        </p:txBody>
      </p:sp>
      <p:cxnSp>
        <p:nvCxnSpPr>
          <p:cNvPr id="22" name="Straight Arrow Connector 21"/>
          <p:cNvCxnSpPr>
            <a:stCxn id="12" idx="2"/>
          </p:cNvCxnSpPr>
          <p:nvPr/>
        </p:nvCxnSpPr>
        <p:spPr>
          <a:xfrm>
            <a:off x="1349569" y="5247602"/>
            <a:ext cx="0" cy="4542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07513" y="4131309"/>
            <a:ext cx="2297871" cy="146331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Delete stored obfuscated password, </a:t>
            </a:r>
            <a:r>
              <a:rPr lang="en-US" dirty="0"/>
              <a:t>s</a:t>
            </a:r>
            <a:r>
              <a:rPr lang="en-US" dirty="0" smtClean="0"/>
              <a:t>tore </a:t>
            </a:r>
            <a:r>
              <a:rPr lang="en-US" dirty="0"/>
              <a:t>e</a:t>
            </a:r>
            <a:r>
              <a:rPr lang="en-US" dirty="0" smtClean="0"/>
              <a:t>ntered obfuscated </a:t>
            </a:r>
            <a:r>
              <a:rPr lang="en-US" dirty="0"/>
              <a:t>p</a:t>
            </a:r>
            <a:r>
              <a:rPr lang="en-US" dirty="0" smtClean="0"/>
              <a:t>assword, and delete keys</a:t>
            </a:r>
            <a:endParaRPr lang="en-US" dirty="0"/>
          </a:p>
        </p:txBody>
      </p:sp>
      <p:cxnSp>
        <p:nvCxnSpPr>
          <p:cNvPr id="25" name="Straight Arrow Connector 24"/>
          <p:cNvCxnSpPr>
            <a:stCxn id="12" idx="3"/>
            <a:endCxn id="23" idx="1"/>
          </p:cNvCxnSpPr>
          <p:nvPr/>
        </p:nvCxnSpPr>
        <p:spPr>
          <a:xfrm>
            <a:off x="2058229" y="4862968"/>
            <a:ext cx="84928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Flowchart: Decision 15"/>
          <p:cNvSpPr/>
          <p:nvPr/>
        </p:nvSpPr>
        <p:spPr>
          <a:xfrm>
            <a:off x="9456559" y="4405768"/>
            <a:ext cx="1417320" cy="769268"/>
          </a:xfrm>
          <a:prstGeom prst="flowChartDecision">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Valid</a:t>
            </a:r>
            <a:endParaRPr lang="en-US" dirty="0"/>
          </a:p>
        </p:txBody>
      </p:sp>
      <p:sp>
        <p:nvSpPr>
          <p:cNvPr id="10" name="Right Arrow 9"/>
          <p:cNvSpPr/>
          <p:nvPr/>
        </p:nvSpPr>
        <p:spPr>
          <a:xfrm>
            <a:off x="2397319" y="5811608"/>
            <a:ext cx="7059240" cy="44248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 Message</a:t>
            </a:r>
            <a:endParaRPr lang="en-US" dirty="0"/>
          </a:p>
        </p:txBody>
      </p:sp>
      <p:cxnSp>
        <p:nvCxnSpPr>
          <p:cNvPr id="17" name="Straight Arrow Connector 16"/>
          <p:cNvCxnSpPr>
            <a:endCxn id="16" idx="2"/>
          </p:cNvCxnSpPr>
          <p:nvPr/>
        </p:nvCxnSpPr>
        <p:spPr>
          <a:xfrm flipH="1" flipV="1">
            <a:off x="10165219" y="5175036"/>
            <a:ext cx="15240" cy="6030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340669" y="4382129"/>
            <a:ext cx="2125980" cy="914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Delete Seed2 and Key2</a:t>
            </a:r>
            <a:endParaRPr lang="en-US" dirty="0"/>
          </a:p>
        </p:txBody>
      </p:sp>
      <p:cxnSp>
        <p:nvCxnSpPr>
          <p:cNvPr id="27" name="Straight Arrow Connector 26"/>
          <p:cNvCxnSpPr>
            <a:stCxn id="16" idx="1"/>
            <a:endCxn id="26" idx="3"/>
          </p:cNvCxnSpPr>
          <p:nvPr/>
        </p:nvCxnSpPr>
        <p:spPr>
          <a:xfrm flipH="1">
            <a:off x="8466649" y="4790402"/>
            <a:ext cx="989910" cy="489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102229" y="3018186"/>
            <a:ext cx="2125980" cy="914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Delete Seed0 and Key0</a:t>
            </a:r>
            <a:endParaRPr lang="en-US" dirty="0"/>
          </a:p>
        </p:txBody>
      </p:sp>
      <p:cxnSp>
        <p:nvCxnSpPr>
          <p:cNvPr id="34" name="Straight Arrow Connector 33"/>
          <p:cNvCxnSpPr>
            <a:stCxn id="16" idx="0"/>
            <a:endCxn id="32" idx="2"/>
          </p:cNvCxnSpPr>
          <p:nvPr/>
        </p:nvCxnSpPr>
        <p:spPr>
          <a:xfrm flipV="1">
            <a:off x="10165219" y="3932586"/>
            <a:ext cx="0" cy="4731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102229" y="1508842"/>
            <a:ext cx="212598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Rename Seed1 Seed0 and rename Key1 Key0</a:t>
            </a:r>
            <a:endParaRPr lang="en-US" dirty="0"/>
          </a:p>
        </p:txBody>
      </p:sp>
      <p:cxnSp>
        <p:nvCxnSpPr>
          <p:cNvPr id="38" name="Straight Arrow Connector 37"/>
          <p:cNvCxnSpPr>
            <a:stCxn id="32" idx="0"/>
            <a:endCxn id="36" idx="2"/>
          </p:cNvCxnSpPr>
          <p:nvPr/>
        </p:nvCxnSpPr>
        <p:spPr>
          <a:xfrm flipV="1">
            <a:off x="10165219" y="2423242"/>
            <a:ext cx="0" cy="5949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340669" y="1502624"/>
            <a:ext cx="212598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Save Seed2 as Seed1 and save Key2 as Key1</a:t>
            </a:r>
            <a:endParaRPr lang="en-US" dirty="0"/>
          </a:p>
        </p:txBody>
      </p:sp>
      <p:cxnSp>
        <p:nvCxnSpPr>
          <p:cNvPr id="41" name="Straight Arrow Connector 40"/>
          <p:cNvCxnSpPr>
            <a:stCxn id="36" idx="1"/>
            <a:endCxn id="39" idx="3"/>
          </p:cNvCxnSpPr>
          <p:nvPr/>
        </p:nvCxnSpPr>
        <p:spPr>
          <a:xfrm flipH="1" flipV="1">
            <a:off x="8466649" y="1959824"/>
            <a:ext cx="635580" cy="62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9464656" y="5740275"/>
            <a:ext cx="1447800" cy="762000"/>
          </a:xfrm>
          <a:prstGeom prst="roundRect">
            <a:avLst/>
          </a:prstGeom>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sz="2000" dirty="0" smtClean="0">
              <a:solidFill>
                <a:prstClr val="white"/>
              </a:solidFill>
            </a:endParaRPr>
          </a:p>
        </p:txBody>
      </p:sp>
      <p:pic>
        <p:nvPicPr>
          <p:cNvPr id="42" name="Picture 6" descr="http://files.softicons.com/download/system-icons/crystal-intense-icons-by-tatice/png/256/Windows.png"/>
          <p:cNvPicPr>
            <a:picLocks noChangeAspect="1" noChangeArrowheads="1"/>
          </p:cNvPicPr>
          <p:nvPr/>
        </p:nvPicPr>
        <p:blipFill>
          <a:blip r:embed="rId2" cstate="print"/>
          <a:srcRect/>
          <a:stretch>
            <a:fillRect/>
          </a:stretch>
        </p:blipFill>
        <p:spPr bwMode="auto">
          <a:xfrm>
            <a:off x="9470101" y="5710828"/>
            <a:ext cx="845507" cy="845507"/>
          </a:xfrm>
          <a:prstGeom prst="rect">
            <a:avLst/>
          </a:prstGeom>
          <a:noFill/>
        </p:spPr>
      </p:pic>
      <p:pic>
        <p:nvPicPr>
          <p:cNvPr id="43" name="Picture 4" descr="http://www.stickyalbums.com/member/wp-content/uploads/2012/02/android_icon_.png"/>
          <p:cNvPicPr>
            <a:picLocks noChangeAspect="1" noChangeArrowheads="1"/>
          </p:cNvPicPr>
          <p:nvPr/>
        </p:nvPicPr>
        <p:blipFill>
          <a:blip r:embed="rId3" cstate="print"/>
          <a:srcRect/>
          <a:stretch>
            <a:fillRect/>
          </a:stretch>
        </p:blipFill>
        <p:spPr bwMode="auto">
          <a:xfrm>
            <a:off x="10135717" y="5701833"/>
            <a:ext cx="845507" cy="845507"/>
          </a:xfrm>
          <a:prstGeom prst="rect">
            <a:avLst/>
          </a:prstGeom>
          <a:noFill/>
        </p:spPr>
      </p:pic>
      <p:pic>
        <p:nvPicPr>
          <p:cNvPr id="44" name="Picture 2" descr="http://icons.iconarchive.com/icons/icons-land/vista-hardware-devices/256/Home-Server-icon.png"/>
          <p:cNvPicPr>
            <a:picLocks noChangeAspect="1" noChangeArrowheads="1"/>
          </p:cNvPicPr>
          <p:nvPr/>
        </p:nvPicPr>
        <p:blipFill>
          <a:blip r:embed="rId4" cstate="print"/>
          <a:srcRect/>
          <a:stretch>
            <a:fillRect/>
          </a:stretch>
        </p:blipFill>
        <p:spPr bwMode="auto">
          <a:xfrm>
            <a:off x="745447" y="1389741"/>
            <a:ext cx="1312782" cy="1312782"/>
          </a:xfrm>
          <a:prstGeom prst="rect">
            <a:avLst/>
          </a:prstGeom>
          <a:noFill/>
        </p:spPr>
      </p:pic>
      <p:sp>
        <p:nvSpPr>
          <p:cNvPr id="31" name="Right Arrow 30"/>
          <p:cNvSpPr/>
          <p:nvPr/>
        </p:nvSpPr>
        <p:spPr>
          <a:xfrm rot="5400000">
            <a:off x="3739479" y="5700038"/>
            <a:ext cx="461820" cy="2510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940372" y="4563905"/>
            <a:ext cx="612811" cy="369332"/>
          </a:xfrm>
          <a:prstGeom prst="rect">
            <a:avLst/>
          </a:prstGeom>
          <a:noFill/>
        </p:spPr>
        <p:txBody>
          <a:bodyPr wrap="square" rtlCol="0">
            <a:spAutoFit/>
          </a:bodyPr>
          <a:lstStyle/>
          <a:p>
            <a:r>
              <a:rPr lang="en-US" dirty="0" smtClean="0"/>
              <a:t>yes</a:t>
            </a:r>
            <a:endParaRPr lang="en-US" dirty="0"/>
          </a:p>
        </p:txBody>
      </p:sp>
      <p:sp>
        <p:nvSpPr>
          <p:cNvPr id="28" name="TextBox 27"/>
          <p:cNvSpPr txBox="1"/>
          <p:nvPr/>
        </p:nvSpPr>
        <p:spPr>
          <a:xfrm>
            <a:off x="10172839" y="4087171"/>
            <a:ext cx="612811" cy="369332"/>
          </a:xfrm>
          <a:prstGeom prst="rect">
            <a:avLst/>
          </a:prstGeom>
          <a:noFill/>
        </p:spPr>
        <p:txBody>
          <a:bodyPr wrap="square" rtlCol="0">
            <a:spAutoFit/>
          </a:bodyPr>
          <a:lstStyle/>
          <a:p>
            <a:r>
              <a:rPr lang="en-US" dirty="0" smtClean="0"/>
              <a:t>yes</a:t>
            </a:r>
            <a:endParaRPr lang="en-US" dirty="0"/>
          </a:p>
        </p:txBody>
      </p:sp>
      <p:sp>
        <p:nvSpPr>
          <p:cNvPr id="29" name="TextBox 28"/>
          <p:cNvSpPr txBox="1"/>
          <p:nvPr/>
        </p:nvSpPr>
        <p:spPr>
          <a:xfrm>
            <a:off x="9102229" y="4424114"/>
            <a:ext cx="612811" cy="369332"/>
          </a:xfrm>
          <a:prstGeom prst="rect">
            <a:avLst/>
          </a:prstGeom>
          <a:noFill/>
        </p:spPr>
        <p:txBody>
          <a:bodyPr wrap="square" rtlCol="0">
            <a:spAutoFit/>
          </a:bodyPr>
          <a:lstStyle/>
          <a:p>
            <a:r>
              <a:rPr lang="en-US" dirty="0" smtClean="0"/>
              <a:t>no</a:t>
            </a:r>
            <a:endParaRPr lang="en-US" dirty="0"/>
          </a:p>
        </p:txBody>
      </p:sp>
      <p:sp>
        <p:nvSpPr>
          <p:cNvPr id="30" name="TextBox 29"/>
          <p:cNvSpPr txBox="1"/>
          <p:nvPr/>
        </p:nvSpPr>
        <p:spPr>
          <a:xfrm>
            <a:off x="1325395" y="5128409"/>
            <a:ext cx="612811" cy="369332"/>
          </a:xfrm>
          <a:prstGeom prst="rect">
            <a:avLst/>
          </a:prstGeom>
          <a:noFill/>
        </p:spPr>
        <p:txBody>
          <a:bodyPr wrap="square" rtlCol="0">
            <a:spAutoFit/>
          </a:bodyPr>
          <a:lstStyle/>
          <a:p>
            <a:r>
              <a:rPr lang="en-US" dirty="0" smtClean="0"/>
              <a:t>no</a:t>
            </a:r>
            <a:endParaRPr lang="en-US" dirty="0"/>
          </a:p>
        </p:txBody>
      </p:sp>
    </p:spTree>
    <p:extLst>
      <p:ext uri="{BB962C8B-B14F-4D97-AF65-F5344CB8AC3E}">
        <p14:creationId xmlns:p14="http://schemas.microsoft.com/office/powerpoint/2010/main" val="536357050"/>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0"/>
            <a:ext cx="11176000" cy="1008157"/>
          </a:xfrm>
        </p:spPr>
        <p:txBody>
          <a:bodyPr>
            <a:normAutofit/>
          </a:bodyPr>
          <a:lstStyle/>
          <a:p>
            <a:r>
              <a:rPr lang="en-US" dirty="0" smtClean="0"/>
              <a:t>Validation flow chart with program suicide</a:t>
            </a:r>
            <a:endParaRPr lang="en-US" dirty="0"/>
          </a:p>
        </p:txBody>
      </p:sp>
      <p:sp>
        <p:nvSpPr>
          <p:cNvPr id="20" name="Rectangle 19"/>
          <p:cNvSpPr/>
          <p:nvPr/>
        </p:nvSpPr>
        <p:spPr>
          <a:xfrm>
            <a:off x="6789160" y="1181540"/>
            <a:ext cx="1546599" cy="55509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Tries++</a:t>
            </a:r>
            <a:endParaRPr lang="en-US" dirty="0"/>
          </a:p>
        </p:txBody>
      </p:sp>
      <p:sp>
        <p:nvSpPr>
          <p:cNvPr id="23" name="Rectangle 22"/>
          <p:cNvSpPr/>
          <p:nvPr/>
        </p:nvSpPr>
        <p:spPr>
          <a:xfrm>
            <a:off x="2720601" y="3183607"/>
            <a:ext cx="2144435" cy="82763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Feedback Code</a:t>
            </a:r>
            <a:endParaRPr lang="en-US" dirty="0"/>
          </a:p>
        </p:txBody>
      </p:sp>
      <p:sp>
        <p:nvSpPr>
          <p:cNvPr id="16" name="Flowchart: Decision 15"/>
          <p:cNvSpPr/>
          <p:nvPr/>
        </p:nvSpPr>
        <p:spPr>
          <a:xfrm>
            <a:off x="9761359" y="2964997"/>
            <a:ext cx="2430641" cy="1291376"/>
          </a:xfrm>
          <a:prstGeom prst="flowChartDecision">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Master </a:t>
            </a:r>
          </a:p>
          <a:p>
            <a:pPr algn="ctr"/>
            <a:r>
              <a:rPr lang="en-US" dirty="0" smtClean="0"/>
              <a:t>Password</a:t>
            </a:r>
          </a:p>
          <a:p>
            <a:pPr algn="ctr"/>
            <a:r>
              <a:rPr lang="en-US" dirty="0" smtClean="0"/>
              <a:t>Valid</a:t>
            </a:r>
            <a:endParaRPr lang="en-US" dirty="0"/>
          </a:p>
        </p:txBody>
      </p:sp>
      <p:sp>
        <p:nvSpPr>
          <p:cNvPr id="10" name="Right Arrow 9"/>
          <p:cNvSpPr/>
          <p:nvPr/>
        </p:nvSpPr>
        <p:spPr>
          <a:xfrm>
            <a:off x="4865036" y="3443469"/>
            <a:ext cx="3185158" cy="370460"/>
          </a:xfrm>
          <a:prstGeom prst="rightArrow">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Send</a:t>
            </a:r>
            <a:endParaRPr lang="en-US" dirty="0"/>
          </a:p>
        </p:txBody>
      </p:sp>
      <p:sp>
        <p:nvSpPr>
          <p:cNvPr id="32" name="Rectangle 31"/>
          <p:cNvSpPr/>
          <p:nvPr/>
        </p:nvSpPr>
        <p:spPr>
          <a:xfrm>
            <a:off x="7727045" y="1881022"/>
            <a:ext cx="1217428" cy="79131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Begin Suicide Procedure</a:t>
            </a:r>
            <a:endParaRPr lang="en-US" dirty="0"/>
          </a:p>
        </p:txBody>
      </p:sp>
      <p:sp>
        <p:nvSpPr>
          <p:cNvPr id="39" name="Rectangle 38"/>
          <p:cNvSpPr/>
          <p:nvPr/>
        </p:nvSpPr>
        <p:spPr>
          <a:xfrm>
            <a:off x="9831374" y="4749774"/>
            <a:ext cx="2125980"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Continue to protection &amp; </a:t>
            </a:r>
            <a:r>
              <a:rPr lang="en-US" dirty="0" err="1" smtClean="0"/>
              <a:t>unprotection</a:t>
            </a:r>
            <a:endParaRPr lang="en-US" dirty="0"/>
          </a:p>
        </p:txBody>
      </p:sp>
      <p:pic>
        <p:nvPicPr>
          <p:cNvPr id="29" name="Picture 2" descr="D:\Dropbox\Master Project\Master Project\Final Report\image\User-icon.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404164" y="1336416"/>
            <a:ext cx="949755" cy="1335920"/>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a:endCxn id="23" idx="1"/>
          </p:cNvCxnSpPr>
          <p:nvPr/>
        </p:nvCxnSpPr>
        <p:spPr>
          <a:xfrm flipV="1">
            <a:off x="1996701" y="3597426"/>
            <a:ext cx="723900" cy="449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Flowchart: Decision 49"/>
          <p:cNvSpPr/>
          <p:nvPr/>
        </p:nvSpPr>
        <p:spPr>
          <a:xfrm>
            <a:off x="10251377" y="1866086"/>
            <a:ext cx="1455483" cy="731575"/>
          </a:xfrm>
          <a:prstGeom prst="flowChartDecision">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Tries &lt;=5</a:t>
            </a:r>
            <a:endParaRPr lang="en-US" dirty="0"/>
          </a:p>
        </p:txBody>
      </p:sp>
      <p:cxnSp>
        <p:nvCxnSpPr>
          <p:cNvPr id="77" name="Straight Arrow Connector 76"/>
          <p:cNvCxnSpPr>
            <a:endCxn id="16" idx="1"/>
          </p:cNvCxnSpPr>
          <p:nvPr/>
        </p:nvCxnSpPr>
        <p:spPr>
          <a:xfrm flipV="1">
            <a:off x="9184943" y="3610685"/>
            <a:ext cx="576416" cy="148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0" idx="1"/>
            <a:endCxn id="32" idx="3"/>
          </p:cNvCxnSpPr>
          <p:nvPr/>
        </p:nvCxnSpPr>
        <p:spPr>
          <a:xfrm flipH="1">
            <a:off x="8944473" y="2231874"/>
            <a:ext cx="1306904" cy="4480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2"/>
          </p:cNvCxnSpPr>
          <p:nvPr/>
        </p:nvCxnSpPr>
        <p:spPr>
          <a:xfrm>
            <a:off x="10976680" y="4256373"/>
            <a:ext cx="0" cy="49340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94" name="Left Arrow 93"/>
          <p:cNvSpPr/>
          <p:nvPr/>
        </p:nvSpPr>
        <p:spPr>
          <a:xfrm rot="590250">
            <a:off x="1744901" y="4508281"/>
            <a:ext cx="8145695" cy="457869"/>
          </a:xfrm>
          <a:prstGeom prst="leftArrow">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Verification Message</a:t>
            </a:r>
            <a:endParaRPr lang="en-US" dirty="0"/>
          </a:p>
        </p:txBody>
      </p:sp>
      <p:sp>
        <p:nvSpPr>
          <p:cNvPr id="95" name="Content Placeholder 5"/>
          <p:cNvSpPr>
            <a:spLocks noGrp="1"/>
          </p:cNvSpPr>
          <p:nvPr>
            <p:ph sz="quarter" idx="4"/>
          </p:nvPr>
        </p:nvSpPr>
        <p:spPr>
          <a:xfrm>
            <a:off x="47382" y="4957997"/>
            <a:ext cx="5592233" cy="1642516"/>
          </a:xfrm>
        </p:spPr>
        <p:txBody>
          <a:bodyPr>
            <a:normAutofit/>
          </a:bodyPr>
          <a:lstStyle/>
          <a:p>
            <a:r>
              <a:rPr lang="en-US" dirty="0" smtClean="0"/>
              <a:t> Suicide procedure involves deleting files necessary for encryption decryption process (seeds, keys, etc.). The attacker will not be notified when the program has committed suicide. </a:t>
            </a:r>
          </a:p>
        </p:txBody>
      </p:sp>
      <p:cxnSp>
        <p:nvCxnSpPr>
          <p:cNvPr id="98" name="Straight Arrow Connector 97"/>
          <p:cNvCxnSpPr>
            <a:stCxn id="16" idx="0"/>
            <a:endCxn id="50" idx="2"/>
          </p:cNvCxnSpPr>
          <p:nvPr/>
        </p:nvCxnSpPr>
        <p:spPr>
          <a:xfrm flipV="1">
            <a:off x="10976680" y="2597661"/>
            <a:ext cx="2439" cy="3673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0" idx="0"/>
            <a:endCxn id="20" idx="3"/>
          </p:cNvCxnSpPr>
          <p:nvPr/>
        </p:nvCxnSpPr>
        <p:spPr>
          <a:xfrm flipH="1" flipV="1">
            <a:off x="8335759" y="1459089"/>
            <a:ext cx="2643360" cy="40699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20" idx="1"/>
          </p:cNvCxnSpPr>
          <p:nvPr/>
        </p:nvCxnSpPr>
        <p:spPr>
          <a:xfrm flipH="1">
            <a:off x="1765673" y="1459089"/>
            <a:ext cx="5023487" cy="17245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9800273" y="2197303"/>
            <a:ext cx="479547" cy="369332"/>
          </a:xfrm>
          <a:prstGeom prst="rect">
            <a:avLst/>
          </a:prstGeom>
          <a:noFill/>
        </p:spPr>
        <p:txBody>
          <a:bodyPr wrap="square" rtlCol="0">
            <a:spAutoFit/>
          </a:bodyPr>
          <a:lstStyle/>
          <a:p>
            <a:r>
              <a:rPr lang="en-US" dirty="0" smtClean="0"/>
              <a:t>No</a:t>
            </a:r>
            <a:endParaRPr lang="en-US" dirty="0"/>
          </a:p>
        </p:txBody>
      </p:sp>
      <p:sp>
        <p:nvSpPr>
          <p:cNvPr id="113" name="TextBox 112"/>
          <p:cNvSpPr txBox="1"/>
          <p:nvPr/>
        </p:nvSpPr>
        <p:spPr>
          <a:xfrm rot="469891">
            <a:off x="9993050" y="1442735"/>
            <a:ext cx="631947" cy="369332"/>
          </a:xfrm>
          <a:prstGeom prst="rect">
            <a:avLst/>
          </a:prstGeom>
          <a:noFill/>
        </p:spPr>
        <p:txBody>
          <a:bodyPr wrap="square" rtlCol="0">
            <a:spAutoFit/>
          </a:bodyPr>
          <a:lstStyle/>
          <a:p>
            <a:r>
              <a:rPr lang="en-US" dirty="0" smtClean="0"/>
              <a:t>Yes</a:t>
            </a:r>
            <a:endParaRPr lang="en-US" dirty="0"/>
          </a:p>
        </p:txBody>
      </p:sp>
      <p:cxnSp>
        <p:nvCxnSpPr>
          <p:cNvPr id="116" name="Straight Arrow Connector 115"/>
          <p:cNvCxnSpPr>
            <a:stCxn id="29" idx="2"/>
          </p:cNvCxnSpPr>
          <p:nvPr/>
        </p:nvCxnSpPr>
        <p:spPr>
          <a:xfrm flipH="1">
            <a:off x="877078" y="2672336"/>
            <a:ext cx="1964" cy="54408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3578" y="2742415"/>
            <a:ext cx="1653123" cy="369332"/>
          </a:xfrm>
          <a:prstGeom prst="rect">
            <a:avLst/>
          </a:prstGeom>
          <a:noFill/>
        </p:spPr>
        <p:txBody>
          <a:bodyPr wrap="square" rtlCol="0">
            <a:spAutoFit/>
          </a:bodyPr>
          <a:lstStyle/>
          <a:p>
            <a:r>
              <a:rPr lang="en-US" dirty="0" smtClean="0"/>
              <a:t>Password</a:t>
            </a:r>
            <a:endParaRPr lang="en-US" dirty="0"/>
          </a:p>
        </p:txBody>
      </p:sp>
      <p:pic>
        <p:nvPicPr>
          <p:cNvPr id="28" name="Picture 2" descr="http://icons.iconarchive.com/icons/icons-land/vista-hardware-devices/256/Home-Server-icon.png"/>
          <p:cNvPicPr>
            <a:picLocks noChangeAspect="1" noChangeArrowheads="1"/>
          </p:cNvPicPr>
          <p:nvPr/>
        </p:nvPicPr>
        <p:blipFill>
          <a:blip r:embed="rId3" cstate="print"/>
          <a:srcRect/>
          <a:stretch>
            <a:fillRect/>
          </a:stretch>
        </p:blipFill>
        <p:spPr bwMode="auto">
          <a:xfrm>
            <a:off x="7951227" y="2893207"/>
            <a:ext cx="1396200" cy="1396200"/>
          </a:xfrm>
          <a:prstGeom prst="rect">
            <a:avLst/>
          </a:prstGeom>
          <a:noFill/>
        </p:spPr>
      </p:pic>
      <p:pic>
        <p:nvPicPr>
          <p:cNvPr id="30" name="Picture 6" descr="http://files.softicons.com/download/system-icons/crystal-intense-icons-by-tatice/png/256/Windows.png"/>
          <p:cNvPicPr>
            <a:picLocks noChangeAspect="1" noChangeArrowheads="1"/>
          </p:cNvPicPr>
          <p:nvPr/>
        </p:nvPicPr>
        <p:blipFill>
          <a:blip r:embed="rId4" cstate="print"/>
          <a:srcRect/>
          <a:stretch>
            <a:fillRect/>
          </a:stretch>
        </p:blipFill>
        <p:spPr bwMode="auto">
          <a:xfrm>
            <a:off x="468439" y="3137314"/>
            <a:ext cx="845507" cy="845507"/>
          </a:xfrm>
          <a:prstGeom prst="rect">
            <a:avLst/>
          </a:prstGeom>
          <a:noFill/>
        </p:spPr>
      </p:pic>
      <p:pic>
        <p:nvPicPr>
          <p:cNvPr id="31" name="Picture 4" descr="http://www.stickyalbums.com/member/wp-content/uploads/2012/02/android_icon_.png"/>
          <p:cNvPicPr>
            <a:picLocks noChangeAspect="1" noChangeArrowheads="1"/>
          </p:cNvPicPr>
          <p:nvPr/>
        </p:nvPicPr>
        <p:blipFill>
          <a:blip r:embed="rId5" cstate="print"/>
          <a:srcRect/>
          <a:stretch>
            <a:fillRect/>
          </a:stretch>
        </p:blipFill>
        <p:spPr bwMode="auto">
          <a:xfrm>
            <a:off x="1166712" y="3137314"/>
            <a:ext cx="845507" cy="845507"/>
          </a:xfrm>
          <a:prstGeom prst="rect">
            <a:avLst/>
          </a:prstGeom>
          <a:noFill/>
        </p:spPr>
      </p:pic>
      <p:sp>
        <p:nvSpPr>
          <p:cNvPr id="33" name="Rounded Rectangle 32"/>
          <p:cNvSpPr/>
          <p:nvPr/>
        </p:nvSpPr>
        <p:spPr>
          <a:xfrm>
            <a:off x="481596" y="3201736"/>
            <a:ext cx="1447800" cy="762000"/>
          </a:xfrm>
          <a:prstGeom prst="roundRect">
            <a:avLst/>
          </a:prstGeom>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sz="2000" dirty="0" smtClean="0">
              <a:solidFill>
                <a:prstClr val="white"/>
              </a:solidFill>
            </a:endParaRPr>
          </a:p>
        </p:txBody>
      </p:sp>
      <p:pic>
        <p:nvPicPr>
          <p:cNvPr id="34" name="Picture 6" descr="http://files.softicons.com/download/system-icons/crystal-intense-icons-by-tatice/png/256/Windows.png"/>
          <p:cNvPicPr>
            <a:picLocks noChangeAspect="1" noChangeArrowheads="1"/>
          </p:cNvPicPr>
          <p:nvPr/>
        </p:nvPicPr>
        <p:blipFill>
          <a:blip r:embed="rId4" cstate="print"/>
          <a:srcRect/>
          <a:stretch>
            <a:fillRect/>
          </a:stretch>
        </p:blipFill>
        <p:spPr bwMode="auto">
          <a:xfrm>
            <a:off x="487041" y="3172289"/>
            <a:ext cx="845507" cy="845507"/>
          </a:xfrm>
          <a:prstGeom prst="rect">
            <a:avLst/>
          </a:prstGeom>
          <a:noFill/>
        </p:spPr>
      </p:pic>
      <p:pic>
        <p:nvPicPr>
          <p:cNvPr id="35" name="Picture 4" descr="http://www.stickyalbums.com/member/wp-content/uploads/2012/02/android_icon_.png"/>
          <p:cNvPicPr>
            <a:picLocks noChangeAspect="1" noChangeArrowheads="1"/>
          </p:cNvPicPr>
          <p:nvPr/>
        </p:nvPicPr>
        <p:blipFill>
          <a:blip r:embed="rId5" cstate="print"/>
          <a:srcRect/>
          <a:stretch>
            <a:fillRect/>
          </a:stretch>
        </p:blipFill>
        <p:spPr bwMode="auto">
          <a:xfrm>
            <a:off x="1167964" y="3169079"/>
            <a:ext cx="827312" cy="827312"/>
          </a:xfrm>
          <a:prstGeom prst="rect">
            <a:avLst/>
          </a:prstGeom>
          <a:noFill/>
        </p:spPr>
      </p:pic>
      <p:cxnSp>
        <p:nvCxnSpPr>
          <p:cNvPr id="6" name="Straight Arrow Connector 5"/>
          <p:cNvCxnSpPr>
            <a:stCxn id="32" idx="1"/>
          </p:cNvCxnSpPr>
          <p:nvPr/>
        </p:nvCxnSpPr>
        <p:spPr>
          <a:xfrm flipH="1">
            <a:off x="7315200" y="2276679"/>
            <a:ext cx="411845"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097772" y="1922055"/>
            <a:ext cx="1217428" cy="6756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Delete Seeds </a:t>
            </a:r>
            <a:endParaRPr lang="en-US" dirty="0"/>
          </a:p>
        </p:txBody>
      </p:sp>
    </p:spTree>
    <p:extLst>
      <p:ext uri="{BB962C8B-B14F-4D97-AF65-F5344CB8AC3E}">
        <p14:creationId xmlns:p14="http://schemas.microsoft.com/office/powerpoint/2010/main" val="339109643"/>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Directory/File Protection</a:t>
            </a:r>
            <a:endParaRPr lang="en-US" dirty="0"/>
          </a:p>
        </p:txBody>
      </p:sp>
    </p:spTree>
    <p:extLst>
      <p:ext uri="{BB962C8B-B14F-4D97-AF65-F5344CB8AC3E}">
        <p14:creationId xmlns:p14="http://schemas.microsoft.com/office/powerpoint/2010/main" val="2062003201"/>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175360" cy="772732"/>
          </a:xfrm>
        </p:spPr>
        <p:txBody>
          <a:bodyPr/>
          <a:lstStyle/>
          <a:p>
            <a:r>
              <a:rPr lang="en-US" dirty="0" smtClean="0"/>
              <a:t>Directory Protection</a:t>
            </a:r>
            <a:endParaRPr lang="en-US" dirty="0"/>
          </a:p>
        </p:txBody>
      </p:sp>
      <p:pic>
        <p:nvPicPr>
          <p:cNvPr id="4" name="Picture 2" descr="D:\Dropbox\Master Project\Master Project\Final Report\image\User-icon.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609600" y="1726368"/>
            <a:ext cx="949755" cy="13359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22942" y="2001703"/>
            <a:ext cx="1403797" cy="7984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Map Directory Hierarchy </a:t>
            </a:r>
            <a:endParaRPr lang="en-US" dirty="0"/>
          </a:p>
        </p:txBody>
      </p:sp>
      <p:pic>
        <p:nvPicPr>
          <p:cNvPr id="6" name="Picture 4" descr="treasure-ma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2753" y="3135044"/>
            <a:ext cx="1224170" cy="85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stCxn id="5" idx="2"/>
            <a:endCxn id="6" idx="0"/>
          </p:cNvCxnSpPr>
          <p:nvPr/>
        </p:nvCxnSpPr>
        <p:spPr>
          <a:xfrm flipH="1">
            <a:off x="3324838" y="2800193"/>
            <a:ext cx="3" cy="3348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19715" y="3196334"/>
            <a:ext cx="875764" cy="646331"/>
          </a:xfrm>
          <a:prstGeom prst="rect">
            <a:avLst/>
          </a:prstGeom>
          <a:noFill/>
        </p:spPr>
        <p:txBody>
          <a:bodyPr wrap="square" rtlCol="0">
            <a:spAutoFit/>
          </a:bodyPr>
          <a:lstStyle/>
          <a:p>
            <a:r>
              <a:rPr lang="en-US" dirty="0" smtClean="0"/>
              <a:t>File </a:t>
            </a:r>
          </a:p>
          <a:p>
            <a:r>
              <a:rPr lang="en-US" dirty="0" smtClean="0"/>
              <a:t>Map</a:t>
            </a:r>
            <a:endParaRPr lang="en-US" dirty="0"/>
          </a:p>
        </p:txBody>
      </p:sp>
      <p:sp>
        <p:nvSpPr>
          <p:cNvPr id="23" name="Rectangle 22"/>
          <p:cNvSpPr/>
          <p:nvPr/>
        </p:nvSpPr>
        <p:spPr>
          <a:xfrm>
            <a:off x="6197280" y="1731013"/>
            <a:ext cx="1403797" cy="133940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Begin Protecting Directory </a:t>
            </a:r>
          </a:p>
          <a:p>
            <a:pPr algn="ctr"/>
            <a:r>
              <a:rPr lang="en-US" dirty="0" smtClean="0"/>
              <a:t>Files</a:t>
            </a:r>
          </a:p>
        </p:txBody>
      </p:sp>
      <p:sp>
        <p:nvSpPr>
          <p:cNvPr id="26" name="Rectangle 25"/>
          <p:cNvSpPr/>
          <p:nvPr/>
        </p:nvSpPr>
        <p:spPr>
          <a:xfrm>
            <a:off x="5043816" y="5241997"/>
            <a:ext cx="1661375" cy="5666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File Protect</a:t>
            </a:r>
            <a:endParaRPr lang="en-US" dirty="0"/>
          </a:p>
        </p:txBody>
      </p:sp>
      <p:sp>
        <p:nvSpPr>
          <p:cNvPr id="27" name="Rectangle 26"/>
          <p:cNvSpPr/>
          <p:nvPr/>
        </p:nvSpPr>
        <p:spPr>
          <a:xfrm>
            <a:off x="7373903" y="5226581"/>
            <a:ext cx="1661375" cy="5666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File Protect</a:t>
            </a:r>
            <a:endParaRPr lang="en-US" dirty="0"/>
          </a:p>
        </p:txBody>
      </p:sp>
      <p:sp>
        <p:nvSpPr>
          <p:cNvPr id="29" name="Oval 28"/>
          <p:cNvSpPr/>
          <p:nvPr/>
        </p:nvSpPr>
        <p:spPr>
          <a:xfrm>
            <a:off x="9500278" y="3986280"/>
            <a:ext cx="167425" cy="228352"/>
          </a:xfrm>
          <a:prstGeom prst="ellipse">
            <a:avLst/>
          </a:prstGeom>
          <a:solidFill>
            <a:schemeClr val="bg2">
              <a:lumMod val="10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888790" y="3986280"/>
            <a:ext cx="167425" cy="228352"/>
          </a:xfrm>
          <a:prstGeom prst="ellipse">
            <a:avLst/>
          </a:prstGeom>
          <a:solidFill>
            <a:schemeClr val="bg2">
              <a:lumMod val="10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294471" y="3986280"/>
            <a:ext cx="167425" cy="228352"/>
          </a:xfrm>
          <a:prstGeom prst="ellipse">
            <a:avLst/>
          </a:prstGeom>
          <a:solidFill>
            <a:schemeClr val="bg2">
              <a:lumMod val="10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46" name="Straight Arrow Connector 45"/>
          <p:cNvCxnSpPr>
            <a:stCxn id="5" idx="3"/>
            <a:endCxn id="23" idx="1"/>
          </p:cNvCxnSpPr>
          <p:nvPr/>
        </p:nvCxnSpPr>
        <p:spPr>
          <a:xfrm flipV="1">
            <a:off x="4026739" y="2400714"/>
            <a:ext cx="2170541" cy="23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874506" y="3070415"/>
            <a:ext cx="591151" cy="5471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360739" y="3093424"/>
            <a:ext cx="801163" cy="5201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5874504" y="4796231"/>
            <a:ext cx="1" cy="46628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8161900" y="4757959"/>
            <a:ext cx="1" cy="46871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 idx="3"/>
            <a:endCxn id="5" idx="1"/>
          </p:cNvCxnSpPr>
          <p:nvPr/>
        </p:nvCxnSpPr>
        <p:spPr>
          <a:xfrm>
            <a:off x="1559355" y="2394328"/>
            <a:ext cx="1063587" cy="66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10242" name="Picture 2" descr="http://iconbug.com/data/5b/507/52ff0e80b07d28b590bbc4b30befde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1941" y="3579601"/>
            <a:ext cx="985126" cy="99459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iconbug.com/data/5b/507/52ff0e80b07d28b590bbc4b30befde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9078" y="3579601"/>
            <a:ext cx="985126" cy="994598"/>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5420905" y="4462984"/>
            <a:ext cx="1192088" cy="369332"/>
          </a:xfrm>
          <a:prstGeom prst="rect">
            <a:avLst/>
          </a:prstGeom>
          <a:noFill/>
        </p:spPr>
        <p:txBody>
          <a:bodyPr wrap="square" rtlCol="0">
            <a:spAutoFit/>
          </a:bodyPr>
          <a:lstStyle/>
          <a:p>
            <a:r>
              <a:rPr lang="en-US" dirty="0" smtClean="0"/>
              <a:t>FileA.pdf</a:t>
            </a:r>
            <a:endParaRPr lang="en-US" dirty="0"/>
          </a:p>
        </p:txBody>
      </p:sp>
      <p:sp>
        <p:nvSpPr>
          <p:cNvPr id="59" name="TextBox 58"/>
          <p:cNvSpPr txBox="1"/>
          <p:nvPr/>
        </p:nvSpPr>
        <p:spPr>
          <a:xfrm>
            <a:off x="7679553" y="4505383"/>
            <a:ext cx="1192088" cy="369332"/>
          </a:xfrm>
          <a:prstGeom prst="rect">
            <a:avLst/>
          </a:prstGeom>
          <a:noFill/>
        </p:spPr>
        <p:txBody>
          <a:bodyPr wrap="square" rtlCol="0">
            <a:spAutoFit/>
          </a:bodyPr>
          <a:lstStyle/>
          <a:p>
            <a:r>
              <a:rPr lang="en-US" dirty="0" smtClean="0"/>
              <a:t>FileB.pdf</a:t>
            </a:r>
            <a:endParaRPr lang="en-US" dirty="0"/>
          </a:p>
        </p:txBody>
      </p:sp>
    </p:spTree>
    <p:extLst>
      <p:ext uri="{BB962C8B-B14F-4D97-AF65-F5344CB8AC3E}">
        <p14:creationId xmlns:p14="http://schemas.microsoft.com/office/powerpoint/2010/main" val="3453617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Multi-Page File Protection (Document Protection)</a:t>
            </a:r>
            <a:endParaRPr lang="en-US" dirty="0"/>
          </a:p>
        </p:txBody>
      </p:sp>
      <p:pic>
        <p:nvPicPr>
          <p:cNvPr id="4" name="Picture 2" descr="http://iconbug.com/data/5b/507/52ff0e80b07d28b590bbc4b30befde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0059" y="3653402"/>
            <a:ext cx="985126" cy="994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Dropbox\Master Project\Master Project\Final Report\image\User-icon.pn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883002" y="3479253"/>
            <a:ext cx="949755" cy="13359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reasure-ma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4303" y="6006764"/>
            <a:ext cx="1224170" cy="85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581265" y="6068054"/>
            <a:ext cx="875764" cy="646331"/>
          </a:xfrm>
          <a:prstGeom prst="rect">
            <a:avLst/>
          </a:prstGeom>
          <a:noFill/>
        </p:spPr>
        <p:txBody>
          <a:bodyPr wrap="square" rtlCol="0">
            <a:spAutoFit/>
          </a:bodyPr>
          <a:lstStyle/>
          <a:p>
            <a:r>
              <a:rPr lang="en-US" dirty="0" smtClean="0"/>
              <a:t>File </a:t>
            </a:r>
          </a:p>
          <a:p>
            <a:r>
              <a:rPr lang="en-US" dirty="0" smtClean="0"/>
              <a:t>Map</a:t>
            </a:r>
            <a:endParaRPr lang="en-US" dirty="0"/>
          </a:p>
        </p:txBody>
      </p:sp>
      <p:sp>
        <p:nvSpPr>
          <p:cNvPr id="8" name="TextBox 7"/>
          <p:cNvSpPr txBox="1"/>
          <p:nvPr/>
        </p:nvSpPr>
        <p:spPr>
          <a:xfrm>
            <a:off x="4490059" y="4535142"/>
            <a:ext cx="1192088" cy="369332"/>
          </a:xfrm>
          <a:prstGeom prst="rect">
            <a:avLst/>
          </a:prstGeom>
          <a:noFill/>
        </p:spPr>
        <p:txBody>
          <a:bodyPr wrap="square" rtlCol="0">
            <a:spAutoFit/>
          </a:bodyPr>
          <a:lstStyle/>
          <a:p>
            <a:r>
              <a:rPr lang="en-US" dirty="0" smtClean="0"/>
              <a:t>File.pdf</a:t>
            </a:r>
            <a:endParaRPr lang="en-US" dirty="0"/>
          </a:p>
        </p:txBody>
      </p:sp>
      <p:cxnSp>
        <p:nvCxnSpPr>
          <p:cNvPr id="13" name="Straight Arrow Connector 12"/>
          <p:cNvCxnSpPr>
            <a:stCxn id="5" idx="3"/>
          </p:cNvCxnSpPr>
          <p:nvPr/>
        </p:nvCxnSpPr>
        <p:spPr>
          <a:xfrm>
            <a:off x="1832757" y="4147213"/>
            <a:ext cx="1252084"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213891" y="2192876"/>
            <a:ext cx="1678675" cy="162490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283234" y="3613690"/>
            <a:ext cx="1609332" cy="42587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365823" y="4367462"/>
            <a:ext cx="1526743" cy="66497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040174" y="2192876"/>
            <a:ext cx="558362"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8598536" y="1948036"/>
            <a:ext cx="1389731" cy="6292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Protect File</a:t>
            </a:r>
            <a:endParaRPr lang="en-US" dirty="0"/>
          </a:p>
        </p:txBody>
      </p:sp>
      <p:sp>
        <p:nvSpPr>
          <p:cNvPr id="34" name="Rounded Rectangle 33"/>
          <p:cNvSpPr/>
          <p:nvPr/>
        </p:nvSpPr>
        <p:spPr>
          <a:xfrm>
            <a:off x="6848086" y="1561141"/>
            <a:ext cx="1192088" cy="52007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5" name="Picture 2" descr="http://iconbug.com/data/5b/507/52ff0e80b07d28b590bbc4b30befde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5831" y="1561141"/>
            <a:ext cx="985126" cy="99459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6915831" y="2442881"/>
            <a:ext cx="1192088" cy="369332"/>
          </a:xfrm>
          <a:prstGeom prst="rect">
            <a:avLst/>
          </a:prstGeom>
          <a:noFill/>
        </p:spPr>
        <p:txBody>
          <a:bodyPr wrap="square" rtlCol="0">
            <a:spAutoFit/>
          </a:bodyPr>
          <a:lstStyle/>
          <a:p>
            <a:r>
              <a:rPr lang="en-US" dirty="0" smtClean="0"/>
              <a:t>File_1.pdf</a:t>
            </a:r>
            <a:endParaRPr lang="en-US" dirty="0"/>
          </a:p>
        </p:txBody>
      </p:sp>
      <p:pic>
        <p:nvPicPr>
          <p:cNvPr id="37" name="Picture 2" descr="http://iconbug.com/data/5b/507/52ff0e80b07d28b590bbc4b30befde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5831" y="2981954"/>
            <a:ext cx="985126" cy="994598"/>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6915831" y="3863694"/>
            <a:ext cx="1192088" cy="369332"/>
          </a:xfrm>
          <a:prstGeom prst="rect">
            <a:avLst/>
          </a:prstGeom>
          <a:noFill/>
        </p:spPr>
        <p:txBody>
          <a:bodyPr wrap="square" rtlCol="0">
            <a:spAutoFit/>
          </a:bodyPr>
          <a:lstStyle/>
          <a:p>
            <a:r>
              <a:rPr lang="en-US" dirty="0" smtClean="0"/>
              <a:t>File_2.pdf</a:t>
            </a:r>
            <a:endParaRPr lang="en-US" dirty="0"/>
          </a:p>
        </p:txBody>
      </p:sp>
      <p:pic>
        <p:nvPicPr>
          <p:cNvPr id="39" name="Picture 2" descr="http://iconbug.com/data/5b/507/52ff0e80b07d28b590bbc4b30befde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5831" y="4400706"/>
            <a:ext cx="985126" cy="99459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6915831" y="5282446"/>
            <a:ext cx="1192088" cy="369332"/>
          </a:xfrm>
          <a:prstGeom prst="rect">
            <a:avLst/>
          </a:prstGeom>
          <a:noFill/>
        </p:spPr>
        <p:txBody>
          <a:bodyPr wrap="square" rtlCol="0">
            <a:spAutoFit/>
          </a:bodyPr>
          <a:lstStyle/>
          <a:p>
            <a:r>
              <a:rPr lang="en-US" dirty="0" smtClean="0"/>
              <a:t>File_3.pdf</a:t>
            </a:r>
            <a:endParaRPr lang="en-US" dirty="0"/>
          </a:p>
        </p:txBody>
      </p:sp>
      <p:sp>
        <p:nvSpPr>
          <p:cNvPr id="41" name="Oval 40"/>
          <p:cNvSpPr/>
          <p:nvPr/>
        </p:nvSpPr>
        <p:spPr>
          <a:xfrm>
            <a:off x="7324681" y="5776198"/>
            <a:ext cx="167425" cy="228352"/>
          </a:xfrm>
          <a:prstGeom prst="ellipse">
            <a:avLst/>
          </a:prstGeom>
          <a:solidFill>
            <a:schemeClr val="bg2">
              <a:lumMod val="10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324681" y="6162868"/>
            <a:ext cx="167425" cy="228352"/>
          </a:xfrm>
          <a:prstGeom prst="ellipse">
            <a:avLst/>
          </a:prstGeom>
          <a:solidFill>
            <a:schemeClr val="bg2">
              <a:lumMod val="10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324680" y="6533518"/>
            <a:ext cx="167425" cy="228352"/>
          </a:xfrm>
          <a:prstGeom prst="ellipse">
            <a:avLst/>
          </a:prstGeom>
          <a:solidFill>
            <a:schemeClr val="bg2">
              <a:lumMod val="10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a:off x="8040174" y="3479253"/>
            <a:ext cx="558362"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8598536" y="3234413"/>
            <a:ext cx="1389731" cy="6292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Protect File</a:t>
            </a:r>
            <a:endParaRPr lang="en-US" dirty="0"/>
          </a:p>
        </p:txBody>
      </p:sp>
      <p:cxnSp>
        <p:nvCxnSpPr>
          <p:cNvPr id="56" name="Straight Arrow Connector 55"/>
          <p:cNvCxnSpPr/>
          <p:nvPr/>
        </p:nvCxnSpPr>
        <p:spPr>
          <a:xfrm>
            <a:off x="8040174" y="4898005"/>
            <a:ext cx="558362"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8598536" y="4653165"/>
            <a:ext cx="1389731" cy="6292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Protect File</a:t>
            </a:r>
            <a:endParaRPr lang="en-US" dirty="0"/>
          </a:p>
        </p:txBody>
      </p:sp>
      <p:sp>
        <p:nvSpPr>
          <p:cNvPr id="58" name="Rounded Rectangle 57"/>
          <p:cNvSpPr/>
          <p:nvPr/>
        </p:nvSpPr>
        <p:spPr>
          <a:xfrm>
            <a:off x="4374303" y="5162571"/>
            <a:ext cx="1107275" cy="48996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Add File info to</a:t>
            </a:r>
            <a:endParaRPr lang="en-US" dirty="0"/>
          </a:p>
        </p:txBody>
      </p:sp>
      <p:cxnSp>
        <p:nvCxnSpPr>
          <p:cNvPr id="60" name="Straight Arrow Connector 59"/>
          <p:cNvCxnSpPr/>
          <p:nvPr/>
        </p:nvCxnSpPr>
        <p:spPr>
          <a:xfrm>
            <a:off x="4913640" y="4898005"/>
            <a:ext cx="0" cy="26456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8" idx="2"/>
          </p:cNvCxnSpPr>
          <p:nvPr/>
        </p:nvCxnSpPr>
        <p:spPr>
          <a:xfrm flipH="1">
            <a:off x="4913640" y="5652537"/>
            <a:ext cx="14301" cy="35201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21012" y="1544849"/>
            <a:ext cx="5395311"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Splits file by page</a:t>
            </a:r>
          </a:p>
          <a:p>
            <a:pPr marL="285750" indent="-285750">
              <a:buFont typeface="Arial" panose="020B0604020202020204" pitchFamily="34" charset="0"/>
              <a:buChar char="•"/>
            </a:pPr>
            <a:r>
              <a:rPr lang="en-US" dirty="0" smtClean="0"/>
              <a:t>File info includes filename, file path, and the number of pages the file contains</a:t>
            </a:r>
          </a:p>
          <a:p>
            <a:pPr marL="285750" indent="-285750">
              <a:buFont typeface="Arial" panose="020B0604020202020204" pitchFamily="34" charset="0"/>
              <a:buChar char="•"/>
            </a:pPr>
            <a:r>
              <a:rPr lang="en-US" dirty="0" smtClean="0"/>
              <a:t>Only supports PDF files (uses </a:t>
            </a:r>
            <a:r>
              <a:rPr lang="en-US" dirty="0" err="1" smtClean="0"/>
              <a:t>PDFBox</a:t>
            </a:r>
            <a:r>
              <a:rPr lang="en-US" dirty="0" smtClean="0"/>
              <a:t> library)</a:t>
            </a:r>
          </a:p>
          <a:p>
            <a:pPr marL="285750" indent="-285750">
              <a:buFont typeface="Arial" panose="020B0604020202020204" pitchFamily="34" charset="0"/>
              <a:buChar char="•"/>
            </a:pPr>
            <a:r>
              <a:rPr lang="en-US" dirty="0" smtClean="0"/>
              <a:t>Support for other file types can be added with additional Java libraries</a:t>
            </a:r>
          </a:p>
        </p:txBody>
      </p:sp>
      <p:pic>
        <p:nvPicPr>
          <p:cNvPr id="64" name="Picture 6" descr="http://files.softicons.com/download/system-icons/crystal-intense-icons-by-tatice/png/256/Windows.png"/>
          <p:cNvPicPr>
            <a:picLocks noChangeAspect="1" noChangeArrowheads="1"/>
          </p:cNvPicPr>
          <p:nvPr/>
        </p:nvPicPr>
        <p:blipFill>
          <a:blip r:embed="rId5" cstate="print"/>
          <a:srcRect/>
          <a:stretch>
            <a:fillRect/>
          </a:stretch>
        </p:blipFill>
        <p:spPr bwMode="auto">
          <a:xfrm>
            <a:off x="3192009" y="3936556"/>
            <a:ext cx="1031249" cy="1031249"/>
          </a:xfrm>
          <a:prstGeom prst="rect">
            <a:avLst/>
          </a:prstGeom>
          <a:noFill/>
        </p:spPr>
      </p:pic>
    </p:spTree>
    <p:extLst>
      <p:ext uri="{BB962C8B-B14F-4D97-AF65-F5344CB8AC3E}">
        <p14:creationId xmlns:p14="http://schemas.microsoft.com/office/powerpoint/2010/main" val="8689738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8258" y="33575"/>
            <a:ext cx="8229600" cy="607743"/>
          </a:xfrm>
        </p:spPr>
        <p:txBody>
          <a:bodyPr>
            <a:normAutofit fontScale="90000"/>
          </a:bodyPr>
          <a:lstStyle/>
          <a:p>
            <a:r>
              <a:rPr lang="en-US" altLang="zh-CN" smtClean="0"/>
              <a:t>Index File Generation</a:t>
            </a:r>
            <a:endParaRPr lang="zh-CN" altLang="en-US"/>
          </a:p>
        </p:txBody>
      </p:sp>
      <p:sp>
        <p:nvSpPr>
          <p:cNvPr id="4" name="TextBox 3"/>
          <p:cNvSpPr txBox="1"/>
          <p:nvPr/>
        </p:nvSpPr>
        <p:spPr>
          <a:xfrm>
            <a:off x="2095898" y="712898"/>
            <a:ext cx="2376264"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spcBef>
                <a:spcPts val="1200"/>
              </a:spcBef>
              <a:spcAft>
                <a:spcPts val="1200"/>
              </a:spcAft>
            </a:pPr>
            <a:r>
              <a:rPr lang="en-US" altLang="zh-CN" sz="2800">
                <a:solidFill>
                  <a:schemeClr val="bg1"/>
                </a:solidFill>
              </a:rPr>
              <a:t>AES-GCM Encryption</a:t>
            </a:r>
            <a:endParaRPr lang="zh-CN" altLang="en-US" sz="2800">
              <a:solidFill>
                <a:schemeClr val="bg1"/>
              </a:solidFill>
            </a:endParaRPr>
          </a:p>
        </p:txBody>
      </p:sp>
      <p:sp>
        <p:nvSpPr>
          <p:cNvPr id="5" name="TextBox 4"/>
          <p:cNvSpPr txBox="1"/>
          <p:nvPr/>
        </p:nvSpPr>
        <p:spPr>
          <a:xfrm>
            <a:off x="6960096" y="852140"/>
            <a:ext cx="2376264"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spcBef>
                <a:spcPts val="1200"/>
              </a:spcBef>
              <a:spcAft>
                <a:spcPts val="1200"/>
              </a:spcAft>
            </a:pPr>
            <a:r>
              <a:rPr lang="en-US" altLang="zh-CN" sz="2800">
                <a:solidFill>
                  <a:schemeClr val="bg1"/>
                </a:solidFill>
              </a:rPr>
              <a:t>File Splitting</a:t>
            </a:r>
            <a:endParaRPr lang="zh-CN" altLang="en-US" sz="2800">
              <a:solidFill>
                <a:schemeClr val="bg1"/>
              </a:solidFill>
            </a:endParaRPr>
          </a:p>
        </p:txBody>
      </p:sp>
      <p:pic>
        <p:nvPicPr>
          <p:cNvPr id="6" name="Picture 4" descr="treasure-m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9973" y="3931804"/>
            <a:ext cx="1561544" cy="108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8"/>
          <p:cNvSpPr txBox="1">
            <a:spLocks noChangeArrowheads="1"/>
          </p:cNvSpPr>
          <p:nvPr/>
        </p:nvSpPr>
        <p:spPr bwMode="auto">
          <a:xfrm>
            <a:off x="4911108" y="4128473"/>
            <a:ext cx="11644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b="1">
                <a:ea typeface="宋体" charset="-122"/>
              </a:rPr>
              <a:t>Index File</a:t>
            </a:r>
            <a:endParaRPr lang="zh-CN" altLang="en-US" b="1">
              <a:ea typeface="宋体" charset="-122"/>
            </a:endParaRPr>
          </a:p>
        </p:txBody>
      </p:sp>
      <p:pic>
        <p:nvPicPr>
          <p:cNvPr id="8" name="Picture 2" descr="D:\Dropbox\Master Project\Master Project\Final Report\image\key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067" r="20196"/>
          <a:stretch/>
        </p:blipFill>
        <p:spPr bwMode="auto">
          <a:xfrm>
            <a:off x="2088258" y="2324551"/>
            <a:ext cx="670668" cy="12717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431704" y="2324552"/>
            <a:ext cx="1748844" cy="95410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spcBef>
                <a:spcPts val="1200"/>
              </a:spcBef>
              <a:spcAft>
                <a:spcPts val="1200"/>
              </a:spcAft>
            </a:pPr>
            <a:r>
              <a:rPr lang="en-US" altLang="zh-CN" sz="2800">
                <a:solidFill>
                  <a:schemeClr val="bg1"/>
                </a:solidFill>
              </a:rPr>
              <a:t>Initial Vector (IV)</a:t>
            </a:r>
            <a:endParaRPr lang="zh-CN" altLang="en-US" sz="2800">
              <a:solidFill>
                <a:schemeClr val="bg1"/>
              </a:solidFill>
            </a:endParaRPr>
          </a:p>
        </p:txBody>
      </p:sp>
      <p:sp>
        <p:nvSpPr>
          <p:cNvPr id="10" name="TextBox 9"/>
          <p:cNvSpPr txBox="1"/>
          <p:nvPr/>
        </p:nvSpPr>
        <p:spPr>
          <a:xfrm>
            <a:off x="5805876" y="2298374"/>
            <a:ext cx="1748844" cy="95410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spcBef>
                <a:spcPts val="1200"/>
              </a:spcBef>
              <a:spcAft>
                <a:spcPts val="1200"/>
              </a:spcAft>
            </a:pPr>
            <a:r>
              <a:rPr lang="en-US" altLang="zh-CN" sz="2800">
                <a:solidFill>
                  <a:schemeClr val="bg1"/>
                </a:solidFill>
              </a:rPr>
              <a:t>File Locations</a:t>
            </a:r>
            <a:endParaRPr lang="zh-CN" altLang="en-US" sz="2800">
              <a:solidFill>
                <a:schemeClr val="bg1"/>
              </a:solidFill>
            </a:endParaRPr>
          </a:p>
        </p:txBody>
      </p:sp>
      <p:sp>
        <p:nvSpPr>
          <p:cNvPr id="11" name="TextBox 10"/>
          <p:cNvSpPr txBox="1"/>
          <p:nvPr/>
        </p:nvSpPr>
        <p:spPr>
          <a:xfrm>
            <a:off x="8116936" y="2324552"/>
            <a:ext cx="2378224" cy="138499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altLang="zh-CN" sz="2800">
                <a:solidFill>
                  <a:schemeClr val="bg1"/>
                </a:solidFill>
              </a:rPr>
              <a:t>Random #s for Pieces Extraction</a:t>
            </a:r>
            <a:endParaRPr lang="zh-CN" altLang="en-US" sz="2800">
              <a:solidFill>
                <a:schemeClr val="bg1"/>
              </a:solidFill>
            </a:endParaRPr>
          </a:p>
        </p:txBody>
      </p:sp>
      <p:cxnSp>
        <p:nvCxnSpPr>
          <p:cNvPr id="12" name="肘形连接符 11"/>
          <p:cNvCxnSpPr>
            <a:stCxn id="4" idx="2"/>
            <a:endCxn id="8" idx="0"/>
          </p:cNvCxnSpPr>
          <p:nvPr/>
        </p:nvCxnSpPr>
        <p:spPr>
          <a:xfrm rot="5400000">
            <a:off x="2525039" y="1565558"/>
            <a:ext cx="657547" cy="860438"/>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肘形连接符 12"/>
          <p:cNvCxnSpPr>
            <a:stCxn id="4" idx="2"/>
            <a:endCxn id="9" idx="0"/>
          </p:cNvCxnSpPr>
          <p:nvPr/>
        </p:nvCxnSpPr>
        <p:spPr>
          <a:xfrm rot="16200000" flipH="1">
            <a:off x="3466306" y="1484729"/>
            <a:ext cx="657547" cy="1022096"/>
          </a:xfrm>
          <a:prstGeom prst="bent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肘形连接符 13"/>
          <p:cNvCxnSpPr>
            <a:stCxn id="5" idx="2"/>
            <a:endCxn id="10" idx="0"/>
          </p:cNvCxnSpPr>
          <p:nvPr/>
        </p:nvCxnSpPr>
        <p:spPr>
          <a:xfrm rot="5400000">
            <a:off x="6952758" y="1102901"/>
            <a:ext cx="923013" cy="1467930"/>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 name="肘形连接符 14"/>
          <p:cNvCxnSpPr>
            <a:stCxn id="5" idx="2"/>
            <a:endCxn id="11" idx="0"/>
          </p:cNvCxnSpPr>
          <p:nvPr/>
        </p:nvCxnSpPr>
        <p:spPr>
          <a:xfrm rot="16200000" flipH="1">
            <a:off x="8252544" y="1271045"/>
            <a:ext cx="949191" cy="1157820"/>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肘形连接符 15"/>
          <p:cNvCxnSpPr>
            <a:stCxn id="8" idx="2"/>
            <a:endCxn id="6" idx="1"/>
          </p:cNvCxnSpPr>
          <p:nvPr/>
        </p:nvCxnSpPr>
        <p:spPr>
          <a:xfrm rot="16200000" flipH="1">
            <a:off x="3118668" y="2901184"/>
            <a:ext cx="876231" cy="2266381"/>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肘形连接符 16"/>
          <p:cNvCxnSpPr>
            <a:stCxn id="9" idx="2"/>
            <a:endCxn id="6" idx="0"/>
          </p:cNvCxnSpPr>
          <p:nvPr/>
        </p:nvCxnSpPr>
        <p:spPr>
          <a:xfrm rot="16200000" flipH="1">
            <a:off x="4561862" y="3022922"/>
            <a:ext cx="653146" cy="1164619"/>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肘形连接符 17"/>
          <p:cNvCxnSpPr>
            <a:stCxn id="10" idx="2"/>
            <a:endCxn id="6" idx="0"/>
          </p:cNvCxnSpPr>
          <p:nvPr/>
        </p:nvCxnSpPr>
        <p:spPr>
          <a:xfrm rot="5400000">
            <a:off x="5735860" y="2987367"/>
            <a:ext cx="679324" cy="1209553"/>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9" name="肘形连接符 18"/>
          <p:cNvCxnSpPr>
            <a:stCxn id="11" idx="2"/>
            <a:endCxn id="6" idx="3"/>
          </p:cNvCxnSpPr>
          <p:nvPr/>
        </p:nvCxnSpPr>
        <p:spPr>
          <a:xfrm rot="5400000">
            <a:off x="7397311" y="2563754"/>
            <a:ext cx="762944" cy="3054531"/>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20" name="TextBox 19"/>
          <p:cNvSpPr txBox="1"/>
          <p:nvPr/>
        </p:nvSpPr>
        <p:spPr>
          <a:xfrm>
            <a:off x="8517780" y="6257850"/>
            <a:ext cx="623889" cy="369332"/>
          </a:xfrm>
          <a:prstGeom prst="rect">
            <a:avLst/>
          </a:prstGeom>
          <a:noFill/>
        </p:spPr>
        <p:txBody>
          <a:bodyPr wrap="none" rtlCol="0">
            <a:spAutoFit/>
          </a:bodyPr>
          <a:lstStyle/>
          <a:p>
            <a:r>
              <a:rPr lang="en-US"/>
              <a:t>bulk</a:t>
            </a:r>
          </a:p>
        </p:txBody>
      </p:sp>
      <p:pic>
        <p:nvPicPr>
          <p:cNvPr id="21" name="Picture 2" descr="http://www.leo-backup.com/icons/file_locked.png"/>
          <p:cNvPicPr>
            <a:picLocks noChangeAspect="1" noChangeArrowheads="1"/>
          </p:cNvPicPr>
          <p:nvPr/>
        </p:nvPicPr>
        <p:blipFill>
          <a:blip r:embed="rId4" cstate="print"/>
          <a:srcRect/>
          <a:stretch>
            <a:fillRect/>
          </a:stretch>
        </p:blipFill>
        <p:spPr bwMode="auto">
          <a:xfrm>
            <a:off x="8417396" y="5495850"/>
            <a:ext cx="685800" cy="870858"/>
          </a:xfrm>
          <a:prstGeom prst="rect">
            <a:avLst/>
          </a:prstGeom>
          <a:noFill/>
        </p:spPr>
      </p:pic>
      <p:sp>
        <p:nvSpPr>
          <p:cNvPr id="22" name="TextBox 21"/>
          <p:cNvSpPr txBox="1"/>
          <p:nvPr/>
        </p:nvSpPr>
        <p:spPr>
          <a:xfrm>
            <a:off x="7576987" y="6269518"/>
            <a:ext cx="702436" cy="369332"/>
          </a:xfrm>
          <a:prstGeom prst="rect">
            <a:avLst/>
          </a:prstGeom>
          <a:noFill/>
        </p:spPr>
        <p:txBody>
          <a:bodyPr wrap="none" rtlCol="0">
            <a:spAutoFit/>
          </a:bodyPr>
          <a:lstStyle/>
          <a:p>
            <a:r>
              <a:rPr lang="en-US"/>
              <a:t>piece</a:t>
            </a:r>
          </a:p>
        </p:txBody>
      </p:sp>
      <p:pic>
        <p:nvPicPr>
          <p:cNvPr id="23" name="Picture 2" descr="http://www.leo-backup.com/icons/file_locked.png"/>
          <p:cNvPicPr>
            <a:picLocks noChangeAspect="1" noChangeArrowheads="1"/>
          </p:cNvPicPr>
          <p:nvPr/>
        </p:nvPicPr>
        <p:blipFill>
          <a:blip r:embed="rId4" cstate="print"/>
          <a:srcRect/>
          <a:stretch>
            <a:fillRect/>
          </a:stretch>
        </p:blipFill>
        <p:spPr bwMode="auto">
          <a:xfrm>
            <a:off x="7576987" y="5495850"/>
            <a:ext cx="685800" cy="870858"/>
          </a:xfrm>
          <a:prstGeom prst="rect">
            <a:avLst/>
          </a:prstGeom>
          <a:noFill/>
        </p:spPr>
      </p:pic>
      <p:pic>
        <p:nvPicPr>
          <p:cNvPr id="24" name="Picture 3" descr="D:\Dropbox\Master Project\Master Project\Final Report\image\1277090696fR7j69.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000" t="3333" r="9072" b="11429"/>
          <a:stretch/>
        </p:blipFill>
        <p:spPr bwMode="auto">
          <a:xfrm>
            <a:off x="5010067" y="5434820"/>
            <a:ext cx="966496" cy="10430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接箭头连接符 24"/>
          <p:cNvCxnSpPr>
            <a:stCxn id="6" idx="2"/>
            <a:endCxn id="24" idx="0"/>
          </p:cNvCxnSpPr>
          <p:nvPr/>
        </p:nvCxnSpPr>
        <p:spPr>
          <a:xfrm>
            <a:off x="5470745" y="5013177"/>
            <a:ext cx="22570" cy="42164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6" name="直接箭头连接符 25"/>
          <p:cNvCxnSpPr>
            <a:stCxn id="24" idx="3"/>
            <a:endCxn id="23" idx="1"/>
          </p:cNvCxnSpPr>
          <p:nvPr/>
        </p:nvCxnSpPr>
        <p:spPr>
          <a:xfrm flipV="1">
            <a:off x="5976563" y="5931280"/>
            <a:ext cx="1600424" cy="2508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4008804" y="5576133"/>
            <a:ext cx="1362339" cy="646331"/>
          </a:xfrm>
          <a:prstGeom prst="rect">
            <a:avLst/>
          </a:prstGeom>
          <a:noFill/>
        </p:spPr>
        <p:txBody>
          <a:bodyPr wrap="square" rtlCol="0">
            <a:spAutoFit/>
          </a:bodyPr>
          <a:lstStyle/>
          <a:p>
            <a:r>
              <a:rPr lang="en-US" altLang="zh-CN"/>
              <a:t>Encrypted Index File</a:t>
            </a:r>
            <a:endParaRPr lang="zh-CN" altLang="en-US"/>
          </a:p>
        </p:txBody>
      </p:sp>
    </p:spTree>
    <p:extLst>
      <p:ext uri="{BB962C8B-B14F-4D97-AF65-F5344CB8AC3E}">
        <p14:creationId xmlns:p14="http://schemas.microsoft.com/office/powerpoint/2010/main" val="2321655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908175" y="-19050"/>
            <a:ext cx="8229600" cy="698500"/>
          </a:xfrm>
          <a:ln>
            <a:noFill/>
            <a:miter lim="800000"/>
            <a:headEnd/>
            <a:tailEnd/>
          </a:ln>
        </p:spPr>
        <p:txBody>
          <a:bodyPr/>
          <a:lstStyle/>
          <a:p>
            <a:r>
              <a:rPr lang="en-US" altLang="zh-CN" dirty="0" smtClean="0">
                <a:ea typeface="宋体" charset="-122"/>
              </a:rPr>
              <a:t>File Encryption &amp; Split</a:t>
            </a:r>
            <a:endParaRPr lang="zh-CN" altLang="en-US" dirty="0" smtClean="0">
              <a:ea typeface="宋体" charset="-122"/>
            </a:endParaRPr>
          </a:p>
        </p:txBody>
      </p:sp>
      <p:sp>
        <p:nvSpPr>
          <p:cNvPr id="5" name="TextBox 4"/>
          <p:cNvSpPr txBox="1"/>
          <p:nvPr/>
        </p:nvSpPr>
        <p:spPr>
          <a:xfrm>
            <a:off x="3528280" y="730370"/>
            <a:ext cx="126913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a:defRPr/>
            </a:pPr>
            <a:r>
              <a:rPr lang="en-US" dirty="0">
                <a:solidFill>
                  <a:schemeClr val="bg1"/>
                </a:solidFill>
              </a:rPr>
              <a:t>Password1</a:t>
            </a:r>
          </a:p>
        </p:txBody>
      </p:sp>
      <p:sp>
        <p:nvSpPr>
          <p:cNvPr id="9" name="TextBox 8"/>
          <p:cNvSpPr txBox="1"/>
          <p:nvPr/>
        </p:nvSpPr>
        <p:spPr>
          <a:xfrm>
            <a:off x="1535427" y="2358954"/>
            <a:ext cx="1855636" cy="646331"/>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defRPr/>
            </a:pPr>
            <a:r>
              <a:rPr lang="en-US">
                <a:solidFill>
                  <a:schemeClr val="bg1"/>
                </a:solidFill>
              </a:rPr>
              <a:t>Program Choose </a:t>
            </a:r>
          </a:p>
          <a:p>
            <a:pPr>
              <a:defRPr/>
            </a:pPr>
            <a:r>
              <a:rPr lang="en-US">
                <a:solidFill>
                  <a:schemeClr val="bg1"/>
                </a:solidFill>
              </a:rPr>
              <a:t>File to Encrypt</a:t>
            </a:r>
          </a:p>
        </p:txBody>
      </p:sp>
      <p:cxnSp>
        <p:nvCxnSpPr>
          <p:cNvPr id="12" name="Straight Arrow Connector 20"/>
          <p:cNvCxnSpPr>
            <a:stCxn id="18476" idx="2"/>
          </p:cNvCxnSpPr>
          <p:nvPr/>
        </p:nvCxnSpPr>
        <p:spPr>
          <a:xfrm>
            <a:off x="5864225" y="3460751"/>
            <a:ext cx="12700" cy="32861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5127081" y="3789797"/>
            <a:ext cx="1498647" cy="461665"/>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pPr algn="ctr">
              <a:defRPr/>
            </a:pPr>
            <a:r>
              <a:rPr lang="en-US" sz="2400">
                <a:solidFill>
                  <a:schemeClr val="bg1"/>
                </a:solidFill>
              </a:rPr>
              <a:t>Split file</a:t>
            </a:r>
          </a:p>
        </p:txBody>
      </p:sp>
      <p:sp>
        <p:nvSpPr>
          <p:cNvPr id="18445" name="TextBox 16"/>
          <p:cNvSpPr txBox="1">
            <a:spLocks noChangeArrowheads="1"/>
          </p:cNvSpPr>
          <p:nvPr/>
        </p:nvSpPr>
        <p:spPr bwMode="auto">
          <a:xfrm>
            <a:off x="4943475" y="5918200"/>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.piece</a:t>
            </a:r>
          </a:p>
        </p:txBody>
      </p:sp>
      <p:sp>
        <p:nvSpPr>
          <p:cNvPr id="18446" name="TextBox 17"/>
          <p:cNvSpPr txBox="1">
            <a:spLocks noChangeArrowheads="1"/>
          </p:cNvSpPr>
          <p:nvPr/>
        </p:nvSpPr>
        <p:spPr bwMode="auto">
          <a:xfrm>
            <a:off x="6053138" y="5902325"/>
            <a:ext cx="67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.bulk</a:t>
            </a:r>
          </a:p>
        </p:txBody>
      </p:sp>
      <p:sp>
        <p:nvSpPr>
          <p:cNvPr id="21" name="TextBox 20"/>
          <p:cNvSpPr txBox="1"/>
          <p:nvPr/>
        </p:nvSpPr>
        <p:spPr>
          <a:xfrm>
            <a:off x="7164493" y="3835963"/>
            <a:ext cx="1207701" cy="369332"/>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a:solidFill>
                  <a:schemeClr val="bg1"/>
                </a:solidFill>
              </a:rPr>
              <a:t>Rand. #s</a:t>
            </a:r>
          </a:p>
        </p:txBody>
      </p:sp>
      <p:sp>
        <p:nvSpPr>
          <p:cNvPr id="22" name="TextBox 21"/>
          <p:cNvSpPr txBox="1"/>
          <p:nvPr/>
        </p:nvSpPr>
        <p:spPr>
          <a:xfrm>
            <a:off x="6983243" y="2214287"/>
            <a:ext cx="1483266" cy="923330"/>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a:defRPr/>
            </a:pPr>
            <a:r>
              <a:rPr lang="en-US">
                <a:solidFill>
                  <a:schemeClr val="bg1"/>
                </a:solidFill>
              </a:rPr>
              <a:t>Filename and Storage Path</a:t>
            </a:r>
          </a:p>
        </p:txBody>
      </p:sp>
      <p:pic>
        <p:nvPicPr>
          <p:cNvPr id="18453" name="Picture 2" descr="http://www.leo-backup.com/icons/file_lock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3" y="5056189"/>
            <a:ext cx="685800"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2" descr="http://www.leo-backup.com/icons/file_lock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063" y="5056189"/>
            <a:ext cx="685800"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TextBox 39"/>
          <p:cNvSpPr txBox="1">
            <a:spLocks noChangeArrowheads="1"/>
          </p:cNvSpPr>
          <p:nvPr/>
        </p:nvSpPr>
        <p:spPr bwMode="auto">
          <a:xfrm>
            <a:off x="5118100" y="5486401"/>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ea typeface="宋体" charset="-122"/>
              </a:rPr>
              <a:t>1/2</a:t>
            </a:r>
          </a:p>
        </p:txBody>
      </p:sp>
      <p:sp>
        <p:nvSpPr>
          <p:cNvPr id="18456" name="TextBox 40"/>
          <p:cNvSpPr txBox="1">
            <a:spLocks noChangeArrowheads="1"/>
          </p:cNvSpPr>
          <p:nvPr/>
        </p:nvSpPr>
        <p:spPr bwMode="auto">
          <a:xfrm>
            <a:off x="6206331" y="5465801"/>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ea typeface="宋体" charset="-122"/>
              </a:rPr>
              <a:t>2/2</a:t>
            </a:r>
          </a:p>
        </p:txBody>
      </p:sp>
      <p:pic>
        <p:nvPicPr>
          <p:cNvPr id="18457" name="Picture 4" descr="treasure-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639" y="2286001"/>
            <a:ext cx="11382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8" name="TextBox 42"/>
          <p:cNvSpPr txBox="1">
            <a:spLocks noChangeArrowheads="1"/>
          </p:cNvSpPr>
          <p:nvPr/>
        </p:nvSpPr>
        <p:spPr bwMode="auto">
          <a:xfrm>
            <a:off x="9307514" y="2519364"/>
            <a:ext cx="1209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600" b="1">
                <a:ea typeface="宋体" charset="-122"/>
              </a:rPr>
              <a:t>Index File</a:t>
            </a:r>
          </a:p>
        </p:txBody>
      </p:sp>
      <p:sp>
        <p:nvSpPr>
          <p:cNvPr id="18459" name="TextBox 46"/>
          <p:cNvSpPr txBox="1">
            <a:spLocks noChangeArrowheads="1"/>
          </p:cNvSpPr>
          <p:nvPr/>
        </p:nvSpPr>
        <p:spPr bwMode="auto">
          <a:xfrm>
            <a:off x="4151313" y="1697039"/>
            <a:ext cx="601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Salt</a:t>
            </a:r>
          </a:p>
        </p:txBody>
      </p:sp>
      <p:pic>
        <p:nvPicPr>
          <p:cNvPr id="18460" name="Picture 4" descr="http://toddliles.com/wp-content/uploads/2012/09/salt-bowl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4264" y="1546226"/>
            <a:ext cx="6175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1" name="Picture 4" descr="http://toddliles.com/wp-content/uploads/2012/09/salt-bowl2-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1" y="963613"/>
            <a:ext cx="6762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2" name="TextBox 49"/>
          <p:cNvSpPr txBox="1">
            <a:spLocks noChangeArrowheads="1"/>
          </p:cNvSpPr>
          <p:nvPr/>
        </p:nvSpPr>
        <p:spPr bwMode="auto">
          <a:xfrm>
            <a:off x="8901113" y="657225"/>
            <a:ext cx="60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Salt</a:t>
            </a:r>
          </a:p>
        </p:txBody>
      </p:sp>
      <p:sp>
        <p:nvSpPr>
          <p:cNvPr id="57" name="加号 56"/>
          <p:cNvSpPr/>
          <p:nvPr/>
        </p:nvSpPr>
        <p:spPr>
          <a:xfrm>
            <a:off x="3730625" y="1104900"/>
            <a:ext cx="446088" cy="425450"/>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rgbClr val="7030A0"/>
              </a:solidFill>
            </a:endParaRPr>
          </a:p>
        </p:txBody>
      </p:sp>
      <p:cxnSp>
        <p:nvCxnSpPr>
          <p:cNvPr id="59" name="直接箭头连接符 58"/>
          <p:cNvCxnSpPr/>
          <p:nvPr/>
        </p:nvCxnSpPr>
        <p:spPr>
          <a:xfrm flipV="1">
            <a:off x="3079039" y="914401"/>
            <a:ext cx="449975" cy="43851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endCxn id="18460" idx="1"/>
          </p:cNvCxnSpPr>
          <p:nvPr/>
        </p:nvCxnSpPr>
        <p:spPr>
          <a:xfrm>
            <a:off x="3079039" y="1352912"/>
            <a:ext cx="545225" cy="50922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337" name="直接箭头连接符 14336"/>
          <p:cNvCxnSpPr>
            <a:endCxn id="75" idx="1"/>
          </p:cNvCxnSpPr>
          <p:nvPr/>
        </p:nvCxnSpPr>
        <p:spPr>
          <a:xfrm>
            <a:off x="4854575" y="914401"/>
            <a:ext cx="714772" cy="34735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340" name="直接箭头连接符 14339"/>
          <p:cNvCxnSpPr>
            <a:stCxn id="18459" idx="3"/>
            <a:endCxn id="75" idx="1"/>
          </p:cNvCxnSpPr>
          <p:nvPr/>
        </p:nvCxnSpPr>
        <p:spPr>
          <a:xfrm flipV="1">
            <a:off x="4752975" y="1261754"/>
            <a:ext cx="816372" cy="62022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8473" name="Picture 106" descr="D:\Dropbox\Master Project\Master Project\Final Report\image\fi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2725" y="2347913"/>
            <a:ext cx="6794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 name="直接箭头连接符 14348"/>
          <p:cNvCxnSpPr>
            <a:endCxn id="9" idx="0"/>
          </p:cNvCxnSpPr>
          <p:nvPr/>
        </p:nvCxnSpPr>
        <p:spPr>
          <a:xfrm flipH="1">
            <a:off x="2463245" y="1786523"/>
            <a:ext cx="68608" cy="57243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8475" name="Picture 3" descr="D:\Dropbox\Master Project\Master Project\Final Report\image\Logo_AES.png"/>
          <p:cNvPicPr>
            <a:picLocks noChangeAspect="1" noChangeArrowheads="1"/>
          </p:cNvPicPr>
          <p:nvPr/>
        </p:nvPicPr>
        <p:blipFill>
          <a:blip r:embed="rId7">
            <a:extLst>
              <a:ext uri="{28A0092B-C50C-407E-A947-70E740481C1C}">
                <a14:useLocalDpi xmlns:a14="http://schemas.microsoft.com/office/drawing/2010/main" val="0"/>
              </a:ext>
            </a:extLst>
          </a:blip>
          <a:srcRect t="8511" b="23312"/>
          <a:stretch>
            <a:fillRect/>
          </a:stretch>
        </p:blipFill>
        <p:spPr bwMode="auto">
          <a:xfrm>
            <a:off x="5248276" y="2284414"/>
            <a:ext cx="1146175"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6" name="TextBox 14359"/>
          <p:cNvSpPr txBox="1">
            <a:spLocks noChangeArrowheads="1"/>
          </p:cNvSpPr>
          <p:nvPr/>
        </p:nvSpPr>
        <p:spPr bwMode="auto">
          <a:xfrm>
            <a:off x="5349875" y="2998788"/>
            <a:ext cx="1030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dirty="0">
                <a:ea typeface="宋体" charset="-122"/>
              </a:rPr>
              <a:t>GCM</a:t>
            </a:r>
            <a:endParaRPr lang="zh-CN" altLang="en-US" sz="2400" dirty="0">
              <a:ea typeface="宋体" charset="-122"/>
            </a:endParaRPr>
          </a:p>
        </p:txBody>
      </p:sp>
      <p:cxnSp>
        <p:nvCxnSpPr>
          <p:cNvPr id="3" name="直接箭头连接符 14361"/>
          <p:cNvCxnSpPr/>
          <p:nvPr/>
        </p:nvCxnSpPr>
        <p:spPr>
          <a:xfrm>
            <a:off x="3529013" y="2682876"/>
            <a:ext cx="493712" cy="476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 name="直接箭头连接符 14366"/>
          <p:cNvCxnSpPr/>
          <p:nvPr/>
        </p:nvCxnSpPr>
        <p:spPr>
          <a:xfrm flipV="1">
            <a:off x="4702175" y="2676526"/>
            <a:ext cx="546100" cy="1111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6" name="直接箭头连接符 65"/>
          <p:cNvCxnSpPr>
            <a:endCxn id="18475" idx="0"/>
          </p:cNvCxnSpPr>
          <p:nvPr/>
        </p:nvCxnSpPr>
        <p:spPr>
          <a:xfrm>
            <a:off x="5821363" y="1708151"/>
            <a:ext cx="0" cy="57626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0" name="加号 79"/>
          <p:cNvSpPr/>
          <p:nvPr/>
        </p:nvSpPr>
        <p:spPr>
          <a:xfrm>
            <a:off x="7227888" y="1001713"/>
            <a:ext cx="431800" cy="450850"/>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rgbClr val="7030A0"/>
              </a:solidFill>
            </a:endParaRPr>
          </a:p>
        </p:txBody>
      </p:sp>
      <p:sp>
        <p:nvSpPr>
          <p:cNvPr id="81" name="TextBox 80"/>
          <p:cNvSpPr txBox="1"/>
          <p:nvPr/>
        </p:nvSpPr>
        <p:spPr>
          <a:xfrm>
            <a:off x="7724878" y="1017624"/>
            <a:ext cx="584195" cy="46166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zh-CN" sz="2400" dirty="0">
                <a:solidFill>
                  <a:schemeClr val="bg1"/>
                </a:solidFill>
                <a:ea typeface="宋体" charset="-122"/>
              </a:rPr>
              <a:t>IV</a:t>
            </a:r>
            <a:endParaRPr lang="zh-CN" altLang="en-US" sz="2400" dirty="0">
              <a:solidFill>
                <a:schemeClr val="bg1"/>
              </a:solidFill>
              <a:ea typeface="宋体" charset="-122"/>
            </a:endParaRPr>
          </a:p>
        </p:txBody>
      </p:sp>
      <p:sp>
        <p:nvSpPr>
          <p:cNvPr id="115" name="加号 114"/>
          <p:cNvSpPr/>
          <p:nvPr/>
        </p:nvSpPr>
        <p:spPr>
          <a:xfrm>
            <a:off x="8426450" y="1028700"/>
            <a:ext cx="431800" cy="450850"/>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rgbClr val="7030A0"/>
              </a:solidFill>
            </a:endParaRPr>
          </a:p>
        </p:txBody>
      </p:sp>
      <p:cxnSp>
        <p:nvCxnSpPr>
          <p:cNvPr id="85" name="直接连接符 84"/>
          <p:cNvCxnSpPr/>
          <p:nvPr/>
        </p:nvCxnSpPr>
        <p:spPr>
          <a:xfrm>
            <a:off x="5500689" y="1697038"/>
            <a:ext cx="4014787"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直接箭头连接符 109"/>
          <p:cNvCxnSpPr>
            <a:stCxn id="18475" idx="3"/>
          </p:cNvCxnSpPr>
          <p:nvPr/>
        </p:nvCxnSpPr>
        <p:spPr>
          <a:xfrm>
            <a:off x="6394451" y="2676525"/>
            <a:ext cx="588963"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6" name="直接箭头连接符 115"/>
          <p:cNvCxnSpPr/>
          <p:nvPr/>
        </p:nvCxnSpPr>
        <p:spPr>
          <a:xfrm>
            <a:off x="6626226" y="4021138"/>
            <a:ext cx="538163"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9" name="肘形连接符 118"/>
          <p:cNvCxnSpPr>
            <a:endCxn id="18453" idx="0"/>
          </p:cNvCxnSpPr>
          <p:nvPr/>
        </p:nvCxnSpPr>
        <p:spPr>
          <a:xfrm rot="5400000">
            <a:off x="5218113" y="4397376"/>
            <a:ext cx="804863" cy="512762"/>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1" name="肘形连接符 120"/>
          <p:cNvCxnSpPr>
            <a:endCxn id="18454" idx="0"/>
          </p:cNvCxnSpPr>
          <p:nvPr/>
        </p:nvCxnSpPr>
        <p:spPr>
          <a:xfrm rot="16200000" flipH="1">
            <a:off x="5751513" y="4376738"/>
            <a:ext cx="804863" cy="554038"/>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sp>
        <p:nvSpPr>
          <p:cNvPr id="160" name="加号 159"/>
          <p:cNvSpPr/>
          <p:nvPr/>
        </p:nvSpPr>
        <p:spPr>
          <a:xfrm>
            <a:off x="7472363" y="1770063"/>
            <a:ext cx="431800" cy="450850"/>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rgbClr val="7030A0"/>
              </a:solidFill>
            </a:endParaRPr>
          </a:p>
        </p:txBody>
      </p:sp>
      <p:sp>
        <p:nvSpPr>
          <p:cNvPr id="161" name="加号 160"/>
          <p:cNvSpPr/>
          <p:nvPr/>
        </p:nvSpPr>
        <p:spPr>
          <a:xfrm>
            <a:off x="7535863" y="3259138"/>
            <a:ext cx="431800" cy="450850"/>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rgbClr val="7030A0"/>
              </a:solidFill>
            </a:endParaRPr>
          </a:p>
        </p:txBody>
      </p:sp>
      <p:cxnSp>
        <p:nvCxnSpPr>
          <p:cNvPr id="165" name="直接箭头连接符 164"/>
          <p:cNvCxnSpPr>
            <a:endCxn id="18457" idx="1"/>
          </p:cNvCxnSpPr>
          <p:nvPr/>
        </p:nvCxnSpPr>
        <p:spPr>
          <a:xfrm>
            <a:off x="8466138" y="2676525"/>
            <a:ext cx="825500" cy="635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1" name="直接箭头连接符 170"/>
          <p:cNvCxnSpPr>
            <a:endCxn id="18458" idx="1"/>
          </p:cNvCxnSpPr>
          <p:nvPr/>
        </p:nvCxnSpPr>
        <p:spPr>
          <a:xfrm flipV="1">
            <a:off x="8372475" y="2689226"/>
            <a:ext cx="935038" cy="133191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3" name="直接箭头连接符 172"/>
          <p:cNvCxnSpPr>
            <a:endCxn id="18457" idx="0"/>
          </p:cNvCxnSpPr>
          <p:nvPr/>
        </p:nvCxnSpPr>
        <p:spPr>
          <a:xfrm>
            <a:off x="9561513" y="1708150"/>
            <a:ext cx="298450" cy="57785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5" name="直接箭头连接符 174"/>
          <p:cNvCxnSpPr>
            <a:stCxn id="18454" idx="3"/>
          </p:cNvCxnSpPr>
          <p:nvPr/>
        </p:nvCxnSpPr>
        <p:spPr>
          <a:xfrm flipV="1">
            <a:off x="6773863" y="5232401"/>
            <a:ext cx="366712" cy="25876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0" name="直接箭头连接符 179"/>
          <p:cNvCxnSpPr>
            <a:stCxn id="18453" idx="1"/>
          </p:cNvCxnSpPr>
          <p:nvPr/>
        </p:nvCxnSpPr>
        <p:spPr>
          <a:xfrm flipH="1" flipV="1">
            <a:off x="3785871" y="5491163"/>
            <a:ext cx="1235392" cy="79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82" name="TextBox 181"/>
          <p:cNvSpPr txBox="1"/>
          <p:nvPr/>
        </p:nvSpPr>
        <p:spPr>
          <a:xfrm>
            <a:off x="9251786" y="4220684"/>
            <a:ext cx="1261225" cy="338554"/>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pPr algn="ctr">
              <a:defRPr/>
            </a:pPr>
            <a:r>
              <a:rPr lang="en-US" sz="1600">
                <a:solidFill>
                  <a:schemeClr val="bg1"/>
                </a:solidFill>
              </a:rPr>
              <a:t>Split Index</a:t>
            </a:r>
          </a:p>
        </p:txBody>
      </p:sp>
      <p:cxnSp>
        <p:nvCxnSpPr>
          <p:cNvPr id="6" name="直接箭头连接符 14376"/>
          <p:cNvCxnSpPr/>
          <p:nvPr/>
        </p:nvCxnSpPr>
        <p:spPr>
          <a:xfrm>
            <a:off x="9882188" y="3983039"/>
            <a:ext cx="0" cy="23812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8501" name="TextBox 209"/>
          <p:cNvSpPr txBox="1">
            <a:spLocks noChangeArrowheads="1"/>
          </p:cNvSpPr>
          <p:nvPr/>
        </p:nvSpPr>
        <p:spPr bwMode="auto">
          <a:xfrm>
            <a:off x="9882189" y="5376863"/>
            <a:ext cx="83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.piece</a:t>
            </a:r>
          </a:p>
        </p:txBody>
      </p:sp>
      <p:sp>
        <p:nvSpPr>
          <p:cNvPr id="18502" name="TextBox 210"/>
          <p:cNvSpPr txBox="1">
            <a:spLocks noChangeArrowheads="1"/>
          </p:cNvSpPr>
          <p:nvPr/>
        </p:nvSpPr>
        <p:spPr bwMode="auto">
          <a:xfrm>
            <a:off x="9147176" y="5402263"/>
            <a:ext cx="796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.bulk</a:t>
            </a:r>
          </a:p>
        </p:txBody>
      </p:sp>
      <p:pic>
        <p:nvPicPr>
          <p:cNvPr id="18503" name="Picture 2" descr="http://www.leo-backup.com/icons/file_lock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3064" y="4965700"/>
            <a:ext cx="4206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04" name="Picture 2" descr="http://www.leo-backup.com/icons/file_lock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3963" y="4965700"/>
            <a:ext cx="419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05" name="TextBox 213"/>
          <p:cNvSpPr txBox="1">
            <a:spLocks noChangeArrowheads="1"/>
          </p:cNvSpPr>
          <p:nvPr/>
        </p:nvSpPr>
        <p:spPr bwMode="auto">
          <a:xfrm>
            <a:off x="9283700" y="5135563"/>
            <a:ext cx="508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200">
                <a:ea typeface="宋体" charset="-122"/>
              </a:rPr>
              <a:t>1/2</a:t>
            </a:r>
          </a:p>
        </p:txBody>
      </p:sp>
      <p:sp>
        <p:nvSpPr>
          <p:cNvPr id="18506" name="TextBox 214"/>
          <p:cNvSpPr txBox="1">
            <a:spLocks noChangeArrowheads="1"/>
          </p:cNvSpPr>
          <p:nvPr/>
        </p:nvSpPr>
        <p:spPr bwMode="auto">
          <a:xfrm>
            <a:off x="10136188" y="5135564"/>
            <a:ext cx="469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ea typeface="宋体" charset="-122"/>
              </a:rPr>
              <a:t>2/2</a:t>
            </a:r>
          </a:p>
        </p:txBody>
      </p:sp>
      <p:cxnSp>
        <p:nvCxnSpPr>
          <p:cNvPr id="14387" name="肘形连接符 14386"/>
          <p:cNvCxnSpPr>
            <a:endCxn id="18503" idx="0"/>
          </p:cNvCxnSpPr>
          <p:nvPr/>
        </p:nvCxnSpPr>
        <p:spPr>
          <a:xfrm rot="5400000">
            <a:off x="9474201" y="4557713"/>
            <a:ext cx="406400" cy="409575"/>
          </a:xfrm>
          <a:prstGeom prst="bentConnector3">
            <a:avLst>
              <a:gd name="adj1" fmla="val 34117"/>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389" name="肘形连接符 14388"/>
          <p:cNvCxnSpPr/>
          <p:nvPr/>
        </p:nvCxnSpPr>
        <p:spPr>
          <a:xfrm rot="16200000" flipH="1">
            <a:off x="9899651" y="4554539"/>
            <a:ext cx="406400" cy="441325"/>
          </a:xfrm>
          <a:prstGeom prst="bentConnector3">
            <a:avLst>
              <a:gd name="adj1" fmla="val 2882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392" name="直接箭头连接符 14391"/>
          <p:cNvCxnSpPr>
            <a:stCxn id="18503" idx="1"/>
          </p:cNvCxnSpPr>
          <p:nvPr/>
        </p:nvCxnSpPr>
        <p:spPr>
          <a:xfrm flipH="1">
            <a:off x="8316913" y="5232400"/>
            <a:ext cx="94615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396" name="直接箭头连接符 14395"/>
          <p:cNvCxnSpPr>
            <a:stCxn id="18501" idx="2"/>
          </p:cNvCxnSpPr>
          <p:nvPr/>
        </p:nvCxnSpPr>
        <p:spPr>
          <a:xfrm flipH="1">
            <a:off x="9024939" y="5745163"/>
            <a:ext cx="1277937" cy="25241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8512" name="TextBox 14397"/>
          <p:cNvSpPr txBox="1">
            <a:spLocks noChangeArrowheads="1"/>
          </p:cNvSpPr>
          <p:nvPr/>
        </p:nvSpPr>
        <p:spPr bwMode="auto">
          <a:xfrm>
            <a:off x="7845425" y="6169025"/>
            <a:ext cx="927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Server </a:t>
            </a:r>
            <a:endParaRPr lang="zh-CN" altLang="en-US">
              <a:ea typeface="宋体" charset="-122"/>
            </a:endParaRPr>
          </a:p>
        </p:txBody>
      </p:sp>
      <p:sp>
        <p:nvSpPr>
          <p:cNvPr id="18513" name="TextBox 14398"/>
          <p:cNvSpPr txBox="1">
            <a:spLocks noChangeArrowheads="1"/>
          </p:cNvSpPr>
          <p:nvPr/>
        </p:nvSpPr>
        <p:spPr bwMode="auto">
          <a:xfrm>
            <a:off x="7248525" y="5683250"/>
            <a:ext cx="896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ea typeface="宋体" charset="-122"/>
              </a:rPr>
              <a:t>PC</a:t>
            </a:r>
            <a:endParaRPr lang="zh-CN" altLang="en-US">
              <a:ea typeface="宋体" charset="-122"/>
            </a:endParaRPr>
          </a:p>
        </p:txBody>
      </p:sp>
      <p:pic>
        <p:nvPicPr>
          <p:cNvPr id="18514" name="Picture 3" descr="D:\Dropbox\Master Project\Master Project\Final Report\image\Logo_AES.png"/>
          <p:cNvPicPr>
            <a:picLocks noChangeAspect="1" noChangeArrowheads="1"/>
          </p:cNvPicPr>
          <p:nvPr/>
        </p:nvPicPr>
        <p:blipFill>
          <a:blip r:embed="rId7" cstate="print">
            <a:extLst>
              <a:ext uri="{28A0092B-C50C-407E-A947-70E740481C1C}">
                <a14:useLocalDpi xmlns:a14="http://schemas.microsoft.com/office/drawing/2010/main" val="0"/>
              </a:ext>
            </a:extLst>
          </a:blip>
          <a:srcRect t="8511" b="23312"/>
          <a:stretch>
            <a:fillRect/>
          </a:stretch>
        </p:blipFill>
        <p:spPr bwMode="auto">
          <a:xfrm>
            <a:off x="9434513" y="3325813"/>
            <a:ext cx="868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4" name="直接箭头连接符 263"/>
          <p:cNvCxnSpPr>
            <a:stCxn id="18457" idx="2"/>
            <a:endCxn id="18514" idx="0"/>
          </p:cNvCxnSpPr>
          <p:nvPr/>
        </p:nvCxnSpPr>
        <p:spPr>
          <a:xfrm>
            <a:off x="9859964" y="3078163"/>
            <a:ext cx="7937" cy="24765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75" name="Picture 2" descr="D:\Dropbox\Master Project\Master Project\Final Report\image\old-golden-key.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9967" b="27296"/>
          <a:stretch/>
        </p:blipFill>
        <p:spPr bwMode="auto">
          <a:xfrm>
            <a:off x="5569348" y="993156"/>
            <a:ext cx="1571227" cy="53719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053139" y="842169"/>
            <a:ext cx="1195387" cy="369332"/>
          </a:xfrm>
          <a:prstGeom prst="rect">
            <a:avLst/>
          </a:prstGeom>
          <a:noFill/>
        </p:spPr>
        <p:txBody>
          <a:bodyPr wrap="square" rtlCol="0">
            <a:spAutoFit/>
          </a:bodyPr>
          <a:lstStyle/>
          <a:p>
            <a:r>
              <a:rPr lang="en-US" altLang="zh-CN"/>
              <a:t>Enc Key</a:t>
            </a:r>
            <a:endParaRPr lang="zh-CN" altLang="en-US"/>
          </a:p>
        </p:txBody>
      </p:sp>
      <p:pic>
        <p:nvPicPr>
          <p:cNvPr id="71" name="Picture 4" descr="http://www.stickyalbums.com/member/wp-content/uploads/2012/02/android_icon_.png"/>
          <p:cNvPicPr>
            <a:picLocks noChangeAspect="1" noChangeArrowheads="1"/>
          </p:cNvPicPr>
          <p:nvPr/>
        </p:nvPicPr>
        <p:blipFill>
          <a:blip r:embed="rId9" cstate="print"/>
          <a:srcRect/>
          <a:stretch>
            <a:fillRect/>
          </a:stretch>
        </p:blipFill>
        <p:spPr bwMode="auto">
          <a:xfrm>
            <a:off x="2931594" y="4948037"/>
            <a:ext cx="991003" cy="991003"/>
          </a:xfrm>
          <a:prstGeom prst="rect">
            <a:avLst/>
          </a:prstGeom>
          <a:noFill/>
        </p:spPr>
      </p:pic>
      <p:pic>
        <p:nvPicPr>
          <p:cNvPr id="72" name="Picture 6" descr="http://files.softicons.com/download/system-icons/crystal-intense-icons-by-tatice/png/256/Windows.png"/>
          <p:cNvPicPr>
            <a:picLocks noChangeAspect="1" noChangeArrowheads="1"/>
          </p:cNvPicPr>
          <p:nvPr/>
        </p:nvPicPr>
        <p:blipFill>
          <a:blip r:embed="rId10" cstate="print"/>
          <a:srcRect/>
          <a:stretch>
            <a:fillRect/>
          </a:stretch>
        </p:blipFill>
        <p:spPr bwMode="auto">
          <a:xfrm>
            <a:off x="2132645" y="871954"/>
            <a:ext cx="1031249" cy="1031249"/>
          </a:xfrm>
          <a:prstGeom prst="rect">
            <a:avLst/>
          </a:prstGeom>
          <a:noFill/>
        </p:spPr>
      </p:pic>
      <p:pic>
        <p:nvPicPr>
          <p:cNvPr id="73" name="Picture 6" descr="http://files.softicons.com/download/system-icons/crystal-intense-icons-by-tatice/png/256/Windows.png"/>
          <p:cNvPicPr>
            <a:picLocks noChangeAspect="1" noChangeArrowheads="1"/>
          </p:cNvPicPr>
          <p:nvPr/>
        </p:nvPicPr>
        <p:blipFill>
          <a:blip r:embed="rId10" cstate="print"/>
          <a:srcRect/>
          <a:stretch>
            <a:fillRect/>
          </a:stretch>
        </p:blipFill>
        <p:spPr bwMode="auto">
          <a:xfrm>
            <a:off x="7259951" y="4785039"/>
            <a:ext cx="1031249" cy="1031249"/>
          </a:xfrm>
          <a:prstGeom prst="rect">
            <a:avLst/>
          </a:prstGeom>
          <a:noFill/>
        </p:spPr>
      </p:pic>
      <p:pic>
        <p:nvPicPr>
          <p:cNvPr id="74" name="Picture 2" descr="http://icons.iconarchive.com/icons/icons-land/vista-hardware-devices/256/Home-Server-icon.png"/>
          <p:cNvPicPr>
            <a:picLocks noChangeAspect="1" noChangeArrowheads="1"/>
          </p:cNvPicPr>
          <p:nvPr/>
        </p:nvPicPr>
        <p:blipFill>
          <a:blip r:embed="rId11" cstate="print"/>
          <a:srcRect/>
          <a:stretch>
            <a:fillRect/>
          </a:stretch>
        </p:blipFill>
        <p:spPr bwMode="auto">
          <a:xfrm>
            <a:off x="8513491" y="5992806"/>
            <a:ext cx="982934" cy="982934"/>
          </a:xfrm>
          <a:prstGeom prst="rect">
            <a:avLst/>
          </a:prstGeom>
          <a:noFill/>
        </p:spPr>
      </p:pic>
    </p:spTree>
    <p:extLst>
      <p:ext uri="{BB962C8B-B14F-4D97-AF65-F5344CB8AC3E}">
        <p14:creationId xmlns:p14="http://schemas.microsoft.com/office/powerpoint/2010/main" val="2806670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981200" y="1"/>
            <a:ext cx="8153400" cy="868363"/>
          </a:xfrm>
          <a:ln>
            <a:noFill/>
            <a:miter lim="800000"/>
            <a:headEnd/>
            <a:tailEnd/>
          </a:ln>
        </p:spPr>
        <p:txBody>
          <a:bodyPr/>
          <a:lstStyle/>
          <a:p>
            <a:r>
              <a:rPr lang="en-US" altLang="zh-CN" dirty="0" smtClean="0">
                <a:ea typeface="宋体" charset="-122"/>
              </a:rPr>
              <a:t>Random File Splitting</a:t>
            </a:r>
            <a:r>
              <a:rPr lang="en-US" altLang="zh-CN" dirty="0" smtClean="0">
                <a:solidFill>
                  <a:schemeClr val="accent6"/>
                </a:solidFill>
                <a:ea typeface="宋体" charset="-122"/>
              </a:rPr>
              <a:t> </a:t>
            </a:r>
            <a:endParaRPr lang="zh-CN" altLang="en-US" dirty="0" smtClean="0">
              <a:solidFill>
                <a:schemeClr val="accent6"/>
              </a:solidFill>
              <a:ea typeface="宋体" charset="-122"/>
            </a:endParaRP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t="16440" b="10083"/>
          <a:stretch>
            <a:fillRect/>
          </a:stretch>
        </p:blipFill>
        <p:spPr bwMode="auto">
          <a:xfrm>
            <a:off x="4445000" y="5540375"/>
            <a:ext cx="3449638" cy="93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98221" y="5549391"/>
            <a:ext cx="2362200" cy="923330"/>
          </a:xfrm>
          <a:prstGeom prst="rect">
            <a:avLst/>
          </a:prstGeom>
        </p:spPr>
        <p:style>
          <a:lnRef idx="0">
            <a:schemeClr val="dk1"/>
          </a:lnRef>
          <a:fillRef idx="3">
            <a:schemeClr val="dk1"/>
          </a:fillRef>
          <a:effectRef idx="3">
            <a:schemeClr val="dk1"/>
          </a:effectRef>
          <a:fontRef idx="minor">
            <a:schemeClr val="lt1"/>
          </a:fontRef>
        </p:style>
        <p:txBody>
          <a:bodyPr>
            <a:spAutoFit/>
          </a:bodyPr>
          <a:lstStyle/>
          <a:p>
            <a:pPr>
              <a:defRPr/>
            </a:pPr>
            <a:r>
              <a:rPr lang="en-US" dirty="0">
                <a:solidFill>
                  <a:schemeClr val="bg1"/>
                </a:solidFill>
              </a:rPr>
              <a:t>.bulk files and .piece files after splitting in the same directory</a:t>
            </a:r>
          </a:p>
        </p:txBody>
      </p:sp>
      <p:pic>
        <p:nvPicPr>
          <p:cNvPr id="21511" name="Picture 2" descr="http://img.ehowcdn.com/article-new/ehow/images/a06/7s/ue/disadvantages-encrypted-files-1.1-800x800.jpg"/>
          <p:cNvPicPr>
            <a:picLocks noChangeAspect="1" noChangeArrowheads="1"/>
          </p:cNvPicPr>
          <p:nvPr/>
        </p:nvPicPr>
        <p:blipFill>
          <a:blip r:embed="rId3">
            <a:extLst>
              <a:ext uri="{28A0092B-C50C-407E-A947-70E740481C1C}">
                <a14:useLocalDpi xmlns:a14="http://schemas.microsoft.com/office/drawing/2010/main" val="0"/>
              </a:ext>
            </a:extLst>
          </a:blip>
          <a:srcRect l="13911" t="5913" r="11122" b="10036"/>
          <a:stretch>
            <a:fillRect/>
          </a:stretch>
        </p:blipFill>
        <p:spPr bwMode="auto">
          <a:xfrm>
            <a:off x="3333369" y="1604389"/>
            <a:ext cx="1576388"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TextBox 13"/>
          <p:cNvSpPr txBox="1">
            <a:spLocks noChangeArrowheads="1"/>
          </p:cNvSpPr>
          <p:nvPr/>
        </p:nvSpPr>
        <p:spPr bwMode="auto">
          <a:xfrm>
            <a:off x="6061797" y="4605528"/>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Piece file</a:t>
            </a:r>
          </a:p>
        </p:txBody>
      </p:sp>
      <p:pic>
        <p:nvPicPr>
          <p:cNvPr id="21518" name="Picture 2" descr="http://www.leo-backup.com/icons/file_lock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3265" y="3830637"/>
            <a:ext cx="6858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1" name="Picture 4" descr="treasure-map.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3316215"/>
            <a:ext cx="1048876" cy="72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2" name="TextBox 19"/>
          <p:cNvSpPr txBox="1">
            <a:spLocks noChangeArrowheads="1"/>
          </p:cNvSpPr>
          <p:nvPr/>
        </p:nvSpPr>
        <p:spPr bwMode="auto">
          <a:xfrm>
            <a:off x="1511301" y="2154676"/>
            <a:ext cx="1690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Information like pieces, key, IV saved in index file</a:t>
            </a:r>
          </a:p>
        </p:txBody>
      </p:sp>
      <p:sp>
        <p:nvSpPr>
          <p:cNvPr id="21" name="Plus 57"/>
          <p:cNvSpPr/>
          <p:nvPr/>
        </p:nvSpPr>
        <p:spPr>
          <a:xfrm>
            <a:off x="7559420" y="4020563"/>
            <a:ext cx="419433" cy="443675"/>
          </a:xfrm>
          <a:prstGeom prst="mathPlus">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zh-CN">
              <a:solidFill>
                <a:srgbClr val="FFFFFF"/>
              </a:solidFill>
              <a:ea typeface="宋体" charset="-122"/>
            </a:endParaRPr>
          </a:p>
        </p:txBody>
      </p:sp>
      <p:sp>
        <p:nvSpPr>
          <p:cNvPr id="21526" name="TextBox 21"/>
          <p:cNvSpPr txBox="1">
            <a:spLocks noChangeArrowheads="1"/>
          </p:cNvSpPr>
          <p:nvPr/>
        </p:nvSpPr>
        <p:spPr bwMode="auto">
          <a:xfrm>
            <a:off x="8543107" y="4623100"/>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Bulk file</a:t>
            </a:r>
          </a:p>
        </p:txBody>
      </p:sp>
      <p:sp>
        <p:nvSpPr>
          <p:cNvPr id="23" name="TextBox 22"/>
          <p:cNvSpPr txBox="1"/>
          <p:nvPr/>
        </p:nvSpPr>
        <p:spPr>
          <a:xfrm>
            <a:off x="3026642" y="3357640"/>
            <a:ext cx="2352528" cy="646331"/>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pPr algn="ctr">
              <a:defRPr/>
            </a:pPr>
            <a:r>
              <a:rPr lang="en-US" dirty="0">
                <a:solidFill>
                  <a:schemeClr val="bg1"/>
                </a:solidFill>
              </a:rPr>
              <a:t>Information of pieces saved in Index file</a:t>
            </a:r>
          </a:p>
        </p:txBody>
      </p:sp>
      <p:cxnSp>
        <p:nvCxnSpPr>
          <p:cNvPr id="24" name="Straight Arrow Connector 59"/>
          <p:cNvCxnSpPr>
            <a:stCxn id="21511" idx="3"/>
            <a:endCxn id="30" idx="2"/>
          </p:cNvCxnSpPr>
          <p:nvPr/>
        </p:nvCxnSpPr>
        <p:spPr>
          <a:xfrm>
            <a:off x="4909758" y="2194145"/>
            <a:ext cx="78567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21531" name="Picture 2" descr="http://t1.gstatic.com/images?q=tbn:ANd9GcRMsOYqVouppn3grZKVoZH7LFBeZxYiNkvxvSn5yAFmtud1lGpj"/>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4527" y="3975039"/>
            <a:ext cx="727360" cy="61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2" name="TextBox 28"/>
          <p:cNvSpPr txBox="1">
            <a:spLocks noChangeArrowheads="1"/>
          </p:cNvSpPr>
          <p:nvPr/>
        </p:nvSpPr>
        <p:spPr bwMode="auto">
          <a:xfrm>
            <a:off x="5277197" y="932360"/>
            <a:ext cx="29122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Function takes the 1/5 data from the original file based on random location</a:t>
            </a:r>
          </a:p>
        </p:txBody>
      </p:sp>
      <p:sp>
        <p:nvSpPr>
          <p:cNvPr id="30" name="Snip Same Side Corner Rectangle 34"/>
          <p:cNvSpPr/>
          <p:nvPr/>
        </p:nvSpPr>
        <p:spPr>
          <a:xfrm>
            <a:off x="5695437" y="1811558"/>
            <a:ext cx="1909371" cy="765175"/>
          </a:xfrm>
          <a:prstGeom prst="snip2Same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t>Split function()</a:t>
            </a:r>
          </a:p>
        </p:txBody>
      </p:sp>
      <p:cxnSp>
        <p:nvCxnSpPr>
          <p:cNvPr id="16392" name="肘形连接符 16391"/>
          <p:cNvCxnSpPr/>
          <p:nvPr/>
        </p:nvCxnSpPr>
        <p:spPr>
          <a:xfrm rot="10800000" flipV="1">
            <a:off x="2779713" y="4329114"/>
            <a:ext cx="3148012" cy="122078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394" name="肘形连接符 16393"/>
          <p:cNvCxnSpPr>
            <a:endCxn id="23" idx="3"/>
          </p:cNvCxnSpPr>
          <p:nvPr/>
        </p:nvCxnSpPr>
        <p:spPr>
          <a:xfrm rot="10800000">
            <a:off x="5379172" y="3680805"/>
            <a:ext cx="682627" cy="648308"/>
          </a:xfrm>
          <a:prstGeom prst="bent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398" name="直接箭头连接符 16397"/>
          <p:cNvCxnSpPr>
            <a:stCxn id="23" idx="1"/>
            <a:endCxn id="21521" idx="3"/>
          </p:cNvCxnSpPr>
          <p:nvPr/>
        </p:nvCxnSpPr>
        <p:spPr>
          <a:xfrm flipH="1">
            <a:off x="2572876" y="3680805"/>
            <a:ext cx="45376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402" name="直接箭头连接符 16401"/>
          <p:cNvCxnSpPr>
            <a:endCxn id="21507" idx="1"/>
          </p:cNvCxnSpPr>
          <p:nvPr/>
        </p:nvCxnSpPr>
        <p:spPr>
          <a:xfrm>
            <a:off x="3960814" y="6010275"/>
            <a:ext cx="484187"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409" name="直接连接符 16408"/>
          <p:cNvCxnSpPr/>
          <p:nvPr/>
        </p:nvCxnSpPr>
        <p:spPr>
          <a:xfrm>
            <a:off x="6051407" y="3580200"/>
            <a:ext cx="20637" cy="1649413"/>
          </a:xfrm>
          <a:prstGeom prst="line">
            <a:avLst/>
          </a:prstGeom>
        </p:spPr>
        <p:style>
          <a:lnRef idx="3">
            <a:schemeClr val="accent6"/>
          </a:lnRef>
          <a:fillRef idx="0">
            <a:schemeClr val="accent6"/>
          </a:fillRef>
          <a:effectRef idx="2">
            <a:schemeClr val="accent6"/>
          </a:effectRef>
          <a:fontRef idx="minor">
            <a:schemeClr val="tx1"/>
          </a:fontRef>
        </p:style>
      </p:cxnSp>
      <p:sp>
        <p:nvSpPr>
          <p:cNvPr id="21542" name="TextBox 16414"/>
          <p:cNvSpPr txBox="1">
            <a:spLocks noChangeArrowheads="1"/>
          </p:cNvSpPr>
          <p:nvPr/>
        </p:nvSpPr>
        <p:spPr bwMode="auto">
          <a:xfrm>
            <a:off x="3333369" y="1234502"/>
            <a:ext cx="157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ea typeface="宋体" charset="-122"/>
              </a:rPr>
              <a:t>Encrypted</a:t>
            </a:r>
            <a:endParaRPr lang="zh-CN" altLang="en-US">
              <a:ea typeface="宋体" charset="-122"/>
            </a:endParaRPr>
          </a:p>
        </p:txBody>
      </p:sp>
      <p:sp>
        <p:nvSpPr>
          <p:cNvPr id="21546" name="TextBox 55"/>
          <p:cNvSpPr txBox="1">
            <a:spLocks noChangeArrowheads="1"/>
          </p:cNvSpPr>
          <p:nvPr/>
        </p:nvSpPr>
        <p:spPr bwMode="auto">
          <a:xfrm>
            <a:off x="6979065" y="5091114"/>
            <a:ext cx="14664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200" b="1">
                <a:ea typeface="宋体" charset="-122"/>
              </a:rPr>
              <a:t>.piece to Android</a:t>
            </a:r>
            <a:endParaRPr lang="zh-CN" altLang="en-US" sz="1200" b="1">
              <a:ea typeface="宋体" charset="-122"/>
            </a:endParaRPr>
          </a:p>
        </p:txBody>
      </p:sp>
      <p:sp>
        <p:nvSpPr>
          <p:cNvPr id="44" name="Snip Same Side Corner Rectangle 34"/>
          <p:cNvSpPr/>
          <p:nvPr/>
        </p:nvSpPr>
        <p:spPr>
          <a:xfrm>
            <a:off x="8836356" y="1801130"/>
            <a:ext cx="1729252" cy="765175"/>
          </a:xfrm>
          <a:prstGeom prst="snip2Same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t>Random # Generator</a:t>
            </a:r>
          </a:p>
        </p:txBody>
      </p:sp>
      <p:cxnSp>
        <p:nvCxnSpPr>
          <p:cNvPr id="15" name="肘形连接符 14"/>
          <p:cNvCxnSpPr>
            <a:stCxn id="44" idx="3"/>
            <a:endCxn id="21532" idx="3"/>
          </p:cNvCxnSpPr>
          <p:nvPr/>
        </p:nvCxnSpPr>
        <p:spPr>
          <a:xfrm rot="16200000" flipV="1">
            <a:off x="8741664" y="841811"/>
            <a:ext cx="407104" cy="1511533"/>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7978853" y="980559"/>
            <a:ext cx="2766123" cy="369332"/>
          </a:xfrm>
          <a:prstGeom prst="rect">
            <a:avLst/>
          </a:prstGeom>
          <a:noFill/>
        </p:spPr>
        <p:txBody>
          <a:bodyPr wrap="square" rtlCol="0">
            <a:spAutoFit/>
          </a:bodyPr>
          <a:lstStyle/>
          <a:p>
            <a:r>
              <a:rPr lang="en-US" altLang="zh-CN"/>
              <a:t>Random location in a file</a:t>
            </a:r>
            <a:endParaRPr lang="zh-CN" altLang="en-US"/>
          </a:p>
        </p:txBody>
      </p:sp>
      <p:cxnSp>
        <p:nvCxnSpPr>
          <p:cNvPr id="21525" name="直接箭头连接符 21524"/>
          <p:cNvCxnSpPr>
            <a:stCxn id="30" idx="1"/>
            <a:endCxn id="21529" idx="0"/>
          </p:cNvCxnSpPr>
          <p:nvPr/>
        </p:nvCxnSpPr>
        <p:spPr>
          <a:xfrm flipH="1">
            <a:off x="6636166" y="2576733"/>
            <a:ext cx="13957" cy="47023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1529" name="TextBox 21528"/>
          <p:cNvSpPr txBox="1"/>
          <p:nvPr/>
        </p:nvSpPr>
        <p:spPr>
          <a:xfrm>
            <a:off x="5911058" y="3046965"/>
            <a:ext cx="145021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a:solidFill>
                  <a:schemeClr val="bg1"/>
                </a:solidFill>
              </a:rPr>
              <a:t>1/5 contents</a:t>
            </a:r>
            <a:endParaRPr lang="zh-CN" altLang="en-US">
              <a:solidFill>
                <a:schemeClr val="bg1"/>
              </a:solidFill>
            </a:endParaRPr>
          </a:p>
        </p:txBody>
      </p:sp>
      <p:sp>
        <p:nvSpPr>
          <p:cNvPr id="21530" name="TextBox 21529"/>
          <p:cNvSpPr txBox="1"/>
          <p:nvPr/>
        </p:nvSpPr>
        <p:spPr>
          <a:xfrm>
            <a:off x="7604807" y="3009035"/>
            <a:ext cx="1462993"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a:solidFill>
                  <a:schemeClr val="bg1"/>
                </a:solidFill>
              </a:rPr>
              <a:t>4/5 contents</a:t>
            </a:r>
            <a:endParaRPr lang="zh-CN" altLang="en-US">
              <a:solidFill>
                <a:schemeClr val="bg1"/>
              </a:solidFill>
            </a:endParaRPr>
          </a:p>
        </p:txBody>
      </p:sp>
      <p:sp>
        <p:nvSpPr>
          <p:cNvPr id="16384" name="TextBox 16383"/>
          <p:cNvSpPr txBox="1"/>
          <p:nvPr/>
        </p:nvSpPr>
        <p:spPr>
          <a:xfrm>
            <a:off x="9420843" y="2908467"/>
            <a:ext cx="1247158"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a:solidFill>
                  <a:schemeClr val="bg1"/>
                </a:solidFill>
              </a:rPr>
              <a:t>Random # sequence</a:t>
            </a:r>
            <a:endParaRPr lang="zh-CN" altLang="en-US">
              <a:solidFill>
                <a:schemeClr val="bg1"/>
              </a:solidFill>
            </a:endParaRPr>
          </a:p>
        </p:txBody>
      </p:sp>
      <p:cxnSp>
        <p:nvCxnSpPr>
          <p:cNvPr id="16386" name="直接箭头连接符 16385"/>
          <p:cNvCxnSpPr>
            <a:stCxn id="44" idx="1"/>
          </p:cNvCxnSpPr>
          <p:nvPr/>
        </p:nvCxnSpPr>
        <p:spPr>
          <a:xfrm>
            <a:off x="9700983" y="2566304"/>
            <a:ext cx="1" cy="34216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393" name="直接箭头连接符 16392"/>
          <p:cNvCxnSpPr>
            <a:stCxn id="21529" idx="2"/>
            <a:endCxn id="21518" idx="0"/>
          </p:cNvCxnSpPr>
          <p:nvPr/>
        </p:nvCxnSpPr>
        <p:spPr>
          <a:xfrm>
            <a:off x="6636165" y="3416297"/>
            <a:ext cx="0" cy="4143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9" name="Plus 57"/>
          <p:cNvSpPr/>
          <p:nvPr/>
        </p:nvSpPr>
        <p:spPr>
          <a:xfrm>
            <a:off x="9038208" y="2972623"/>
            <a:ext cx="419433" cy="443675"/>
          </a:xfrm>
          <a:prstGeom prst="mathPlus">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zh-CN">
              <a:solidFill>
                <a:srgbClr val="FFFFFF"/>
              </a:solidFill>
              <a:ea typeface="宋体" charset="-122"/>
            </a:endParaRPr>
          </a:p>
        </p:txBody>
      </p:sp>
      <p:cxnSp>
        <p:nvCxnSpPr>
          <p:cNvPr id="16414" name="肘形连接符 16413"/>
          <p:cNvCxnSpPr>
            <a:stCxn id="30" idx="1"/>
            <a:endCxn id="21530" idx="0"/>
          </p:cNvCxnSpPr>
          <p:nvPr/>
        </p:nvCxnSpPr>
        <p:spPr>
          <a:xfrm rot="16200000" flipH="1">
            <a:off x="7277062" y="1949793"/>
            <a:ext cx="432303" cy="1686181"/>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肘形连接符 39"/>
          <p:cNvCxnSpPr/>
          <p:nvPr/>
        </p:nvCxnSpPr>
        <p:spPr>
          <a:xfrm>
            <a:off x="7493213" y="2908466"/>
            <a:ext cx="3222477" cy="726498"/>
          </a:xfrm>
          <a:prstGeom prst="bentConnector3">
            <a:avLst>
              <a:gd name="adj1" fmla="val -446"/>
            </a:avLst>
          </a:prstGeom>
        </p:spPr>
        <p:style>
          <a:lnRef idx="3">
            <a:schemeClr val="accent6"/>
          </a:lnRef>
          <a:fillRef idx="0">
            <a:schemeClr val="accent6"/>
          </a:fillRef>
          <a:effectRef idx="2">
            <a:schemeClr val="accent6"/>
          </a:effectRef>
          <a:fontRef idx="minor">
            <a:schemeClr val="tx1"/>
          </a:fontRef>
        </p:style>
      </p:cxnSp>
      <p:cxnSp>
        <p:nvCxnSpPr>
          <p:cNvPr id="43" name="直接箭头连接符 42"/>
          <p:cNvCxnSpPr>
            <a:endCxn id="21531" idx="0"/>
          </p:cNvCxnSpPr>
          <p:nvPr/>
        </p:nvCxnSpPr>
        <p:spPr>
          <a:xfrm flipH="1">
            <a:off x="9038207" y="3625850"/>
            <a:ext cx="1188" cy="34918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9" name="肘形连接符 58"/>
          <p:cNvCxnSpPr/>
          <p:nvPr/>
        </p:nvCxnSpPr>
        <p:spPr>
          <a:xfrm rot="16200000" flipH="1">
            <a:off x="7633355" y="4018520"/>
            <a:ext cx="336915" cy="2331294"/>
          </a:xfrm>
          <a:prstGeom prst="bentConnector3">
            <a:avLst>
              <a:gd name="adj1" fmla="val 31153"/>
            </a:avLst>
          </a:prstGeom>
          <a:ln>
            <a:tailEnd type="arrow"/>
          </a:ln>
        </p:spPr>
        <p:style>
          <a:lnRef idx="3">
            <a:schemeClr val="accent6"/>
          </a:lnRef>
          <a:fillRef idx="0">
            <a:schemeClr val="accent6"/>
          </a:fillRef>
          <a:effectRef idx="2">
            <a:schemeClr val="accent6"/>
          </a:effectRef>
          <a:fontRef idx="minor">
            <a:schemeClr val="tx1"/>
          </a:fontRef>
        </p:style>
      </p:cxnSp>
      <p:sp>
        <p:nvSpPr>
          <p:cNvPr id="140" name="TextBox 139"/>
          <p:cNvSpPr txBox="1"/>
          <p:nvPr/>
        </p:nvSpPr>
        <p:spPr>
          <a:xfrm>
            <a:off x="9418487" y="5769628"/>
            <a:ext cx="1208066" cy="369332"/>
          </a:xfrm>
          <a:prstGeom prst="rect">
            <a:avLst/>
          </a:prstGeom>
          <a:noFill/>
        </p:spPr>
        <p:txBody>
          <a:bodyPr wrap="square" rtlCol="0">
            <a:spAutoFit/>
          </a:bodyPr>
          <a:lstStyle/>
          <a:p>
            <a:r>
              <a:rPr lang="en-US" altLang="zh-CN"/>
              <a:t>Client PC</a:t>
            </a:r>
            <a:endParaRPr lang="zh-CN" altLang="en-US"/>
          </a:p>
        </p:txBody>
      </p:sp>
      <p:cxnSp>
        <p:nvCxnSpPr>
          <p:cNvPr id="21547" name="肘形连接符 21546"/>
          <p:cNvCxnSpPr>
            <a:stCxn id="21531" idx="3"/>
          </p:cNvCxnSpPr>
          <p:nvPr/>
        </p:nvCxnSpPr>
        <p:spPr>
          <a:xfrm>
            <a:off x="9401887" y="4283979"/>
            <a:ext cx="606548" cy="75755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2" name="Rectangle 1"/>
          <p:cNvSpPr/>
          <p:nvPr/>
        </p:nvSpPr>
        <p:spPr>
          <a:xfrm>
            <a:off x="1524000" y="932361"/>
            <a:ext cx="9144000" cy="4007147"/>
          </a:xfrm>
          <a:prstGeom prst="rect">
            <a:avLst/>
          </a:prstGeom>
          <a:noFill/>
          <a:ln w="28575">
            <a:solidFill>
              <a:srgbClr val="00B05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p:cNvSpPr txBox="1"/>
          <p:nvPr/>
        </p:nvSpPr>
        <p:spPr>
          <a:xfrm>
            <a:off x="1498600" y="1673058"/>
            <a:ext cx="1528042" cy="307777"/>
          </a:xfrm>
          <a:prstGeom prst="rect">
            <a:avLst/>
          </a:prstGeom>
          <a:noFill/>
        </p:spPr>
        <p:txBody>
          <a:bodyPr wrap="square" rtlCol="0">
            <a:spAutoFit/>
          </a:bodyPr>
          <a:lstStyle/>
          <a:p>
            <a:r>
              <a:rPr lang="en-US" altLang="zh-CN" sz="1400" b="1"/>
              <a:t>Operation in PC</a:t>
            </a:r>
            <a:endParaRPr lang="zh-CN" altLang="en-US" sz="1400" b="1"/>
          </a:p>
        </p:txBody>
      </p:sp>
      <p:sp>
        <p:nvSpPr>
          <p:cNvPr id="9" name="矩形 8"/>
          <p:cNvSpPr/>
          <p:nvPr/>
        </p:nvSpPr>
        <p:spPr>
          <a:xfrm>
            <a:off x="1524000" y="932360"/>
            <a:ext cx="1502642" cy="1048474"/>
          </a:xfrm>
          <a:prstGeom prst="rect">
            <a:avLst/>
          </a:prstGeom>
          <a:noFill/>
          <a:ln>
            <a:solidFill>
              <a:srgbClr val="00B05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46" name="Picture 4" descr="http://www.stickyalbums.com/member/wp-content/uploads/2012/02/android_icon_.png"/>
          <p:cNvPicPr>
            <a:picLocks noChangeAspect="1" noChangeArrowheads="1"/>
          </p:cNvPicPr>
          <p:nvPr/>
        </p:nvPicPr>
        <p:blipFill>
          <a:blip r:embed="rId7" cstate="print"/>
          <a:srcRect/>
          <a:stretch>
            <a:fillRect/>
          </a:stretch>
        </p:blipFill>
        <p:spPr bwMode="auto">
          <a:xfrm>
            <a:off x="8455169" y="5271241"/>
            <a:ext cx="991003" cy="991003"/>
          </a:xfrm>
          <a:prstGeom prst="rect">
            <a:avLst/>
          </a:prstGeom>
          <a:noFill/>
        </p:spPr>
      </p:pic>
      <p:pic>
        <p:nvPicPr>
          <p:cNvPr id="47" name="Picture 6" descr="http://files.softicons.com/download/system-icons/crystal-intense-icons-by-tatice/png/256/Windows.png"/>
          <p:cNvPicPr>
            <a:picLocks noChangeAspect="1" noChangeArrowheads="1"/>
          </p:cNvPicPr>
          <p:nvPr/>
        </p:nvPicPr>
        <p:blipFill>
          <a:blip r:embed="rId8" cstate="print"/>
          <a:srcRect/>
          <a:stretch>
            <a:fillRect/>
          </a:stretch>
        </p:blipFill>
        <p:spPr bwMode="auto">
          <a:xfrm>
            <a:off x="1803223" y="895974"/>
            <a:ext cx="984296" cy="984296"/>
          </a:xfrm>
          <a:prstGeom prst="rect">
            <a:avLst/>
          </a:prstGeom>
          <a:noFill/>
        </p:spPr>
      </p:pic>
      <p:pic>
        <p:nvPicPr>
          <p:cNvPr id="48" name="Picture 6" descr="http://files.softicons.com/download/system-icons/crystal-intense-icons-by-tatice/png/256/Windows.png"/>
          <p:cNvPicPr>
            <a:picLocks noChangeAspect="1" noChangeArrowheads="1"/>
          </p:cNvPicPr>
          <p:nvPr/>
        </p:nvPicPr>
        <p:blipFill>
          <a:blip r:embed="rId8" cstate="print"/>
          <a:srcRect/>
          <a:stretch>
            <a:fillRect/>
          </a:stretch>
        </p:blipFill>
        <p:spPr bwMode="auto">
          <a:xfrm>
            <a:off x="9578561" y="4950849"/>
            <a:ext cx="1031249" cy="1031249"/>
          </a:xfrm>
          <a:prstGeom prst="rect">
            <a:avLst/>
          </a:prstGeom>
          <a:noFill/>
        </p:spPr>
      </p:pic>
    </p:spTree>
    <p:extLst>
      <p:ext uri="{BB962C8B-B14F-4D97-AF65-F5344CB8AC3E}">
        <p14:creationId xmlns:p14="http://schemas.microsoft.com/office/powerpoint/2010/main" val="35440832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500" y="32365"/>
            <a:ext cx="8983109" cy="960893"/>
          </a:xfrm>
        </p:spPr>
        <p:txBody>
          <a:bodyPr/>
          <a:lstStyle/>
          <a:p>
            <a:r>
              <a:rPr lang="en-US" altLang="zh-CN">
                <a:ea typeface="宋体" charset="-122"/>
              </a:rPr>
              <a:t>Random </a:t>
            </a:r>
            <a:r>
              <a:rPr lang="en-US" altLang="zh-CN" smtClean="0">
                <a:ea typeface="宋体" charset="-122"/>
              </a:rPr>
              <a:t>Index File Splitting</a:t>
            </a:r>
            <a:endParaRPr lang="en-US"/>
          </a:p>
        </p:txBody>
      </p:sp>
      <p:sp>
        <p:nvSpPr>
          <p:cNvPr id="8" name="TextBox 13"/>
          <p:cNvSpPr txBox="1">
            <a:spLocks noChangeArrowheads="1"/>
          </p:cNvSpPr>
          <p:nvPr/>
        </p:nvSpPr>
        <p:spPr bwMode="auto">
          <a:xfrm>
            <a:off x="6061797" y="4605528"/>
            <a:ext cx="13644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Index.piece</a:t>
            </a:r>
          </a:p>
        </p:txBody>
      </p:sp>
      <p:pic>
        <p:nvPicPr>
          <p:cNvPr id="9" name="Picture 2" descr="http://www.leo-backup.com/icons/file_lock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265" y="3830637"/>
            <a:ext cx="6858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treasure-ma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3069" y="1766147"/>
            <a:ext cx="1231289" cy="85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9"/>
          <p:cNvSpPr txBox="1">
            <a:spLocks noChangeArrowheads="1"/>
          </p:cNvSpPr>
          <p:nvPr/>
        </p:nvSpPr>
        <p:spPr bwMode="auto">
          <a:xfrm>
            <a:off x="1483566" y="3442489"/>
            <a:ext cx="16906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Random.txt</a:t>
            </a:r>
          </a:p>
        </p:txBody>
      </p:sp>
      <p:sp>
        <p:nvSpPr>
          <p:cNvPr id="12" name="Plus 57"/>
          <p:cNvSpPr/>
          <p:nvPr/>
        </p:nvSpPr>
        <p:spPr>
          <a:xfrm>
            <a:off x="7604806" y="4107276"/>
            <a:ext cx="419433" cy="443675"/>
          </a:xfrm>
          <a:prstGeom prst="mathPlus">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zh-CN">
              <a:solidFill>
                <a:srgbClr val="FFFFFF"/>
              </a:solidFill>
              <a:ea typeface="宋体" charset="-122"/>
            </a:endParaRPr>
          </a:p>
        </p:txBody>
      </p:sp>
      <p:sp>
        <p:nvSpPr>
          <p:cNvPr id="13" name="TextBox 21"/>
          <p:cNvSpPr txBox="1">
            <a:spLocks noChangeArrowheads="1"/>
          </p:cNvSpPr>
          <p:nvPr/>
        </p:nvSpPr>
        <p:spPr bwMode="auto">
          <a:xfrm>
            <a:off x="8486332" y="4570175"/>
            <a:ext cx="12362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Index.bulk</a:t>
            </a:r>
          </a:p>
        </p:txBody>
      </p:sp>
      <p:sp>
        <p:nvSpPr>
          <p:cNvPr id="14" name="TextBox 13"/>
          <p:cNvSpPr txBox="1"/>
          <p:nvPr/>
        </p:nvSpPr>
        <p:spPr>
          <a:xfrm>
            <a:off x="2969466" y="3903635"/>
            <a:ext cx="2352528" cy="646331"/>
          </a:xfrm>
          <a:prstGeom prst="rect">
            <a:avLst/>
          </a:prstGeom>
        </p:spPr>
        <p:style>
          <a:lnRef idx="0">
            <a:schemeClr val="dk1"/>
          </a:lnRef>
          <a:fillRef idx="3">
            <a:schemeClr val="dk1"/>
          </a:fillRef>
          <a:effectRef idx="3">
            <a:schemeClr val="dk1"/>
          </a:effectRef>
          <a:fontRef idx="minor">
            <a:schemeClr val="lt1"/>
          </a:fontRef>
        </p:style>
        <p:txBody>
          <a:bodyPr>
            <a:spAutoFit/>
          </a:bodyPr>
          <a:lstStyle/>
          <a:p>
            <a:r>
              <a:rPr lang="en-US" altLang="zh-CN"/>
              <a:t>Random location in a file</a:t>
            </a:r>
            <a:endParaRPr lang="zh-CN" altLang="en-US"/>
          </a:p>
        </p:txBody>
      </p:sp>
      <p:cxnSp>
        <p:nvCxnSpPr>
          <p:cNvPr id="15" name="Straight Arrow Connector 59"/>
          <p:cNvCxnSpPr>
            <a:stCxn id="10" idx="3"/>
            <a:endCxn id="18" idx="2"/>
          </p:cNvCxnSpPr>
          <p:nvPr/>
        </p:nvCxnSpPr>
        <p:spPr>
          <a:xfrm>
            <a:off x="4884358" y="2194145"/>
            <a:ext cx="811079" cy="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6" name="Picture 2" descr="http://t1.gstatic.com/images?q=tbn:ANd9GcRMsOYqVouppn3grZKVoZH7LFBeZxYiNkvxvSn5yAFmtud1lGpj"/>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527" y="3975039"/>
            <a:ext cx="727360" cy="61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8"/>
          <p:cNvSpPr txBox="1">
            <a:spLocks noChangeArrowheads="1"/>
          </p:cNvSpPr>
          <p:nvPr/>
        </p:nvSpPr>
        <p:spPr bwMode="auto">
          <a:xfrm>
            <a:off x="5277197" y="932360"/>
            <a:ext cx="29122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Function takes the 1/5 data from the original file based on random location</a:t>
            </a:r>
          </a:p>
        </p:txBody>
      </p:sp>
      <p:sp>
        <p:nvSpPr>
          <p:cNvPr id="18" name="Snip Same Side Corner Rectangle 34"/>
          <p:cNvSpPr/>
          <p:nvPr/>
        </p:nvSpPr>
        <p:spPr>
          <a:xfrm>
            <a:off x="5695437" y="1811558"/>
            <a:ext cx="1909371" cy="765175"/>
          </a:xfrm>
          <a:prstGeom prst="snip2Same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t>Split function()</a:t>
            </a:r>
          </a:p>
        </p:txBody>
      </p:sp>
      <p:cxnSp>
        <p:nvCxnSpPr>
          <p:cNvPr id="21" name="直接箭头连接符 20"/>
          <p:cNvCxnSpPr>
            <a:stCxn id="14" idx="1"/>
            <a:endCxn id="3" idx="3"/>
          </p:cNvCxnSpPr>
          <p:nvPr/>
        </p:nvCxnSpPr>
        <p:spPr>
          <a:xfrm flipH="1">
            <a:off x="2564770" y="4226800"/>
            <a:ext cx="404697"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TextBox 16414"/>
          <p:cNvSpPr txBox="1">
            <a:spLocks noChangeArrowheads="1"/>
          </p:cNvSpPr>
          <p:nvPr/>
        </p:nvSpPr>
        <p:spPr bwMode="auto">
          <a:xfrm>
            <a:off x="3653069" y="1209360"/>
            <a:ext cx="12312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ea typeface="宋体" charset="-122"/>
              </a:rPr>
              <a:t>EncryptedIndex file</a:t>
            </a:r>
            <a:endParaRPr lang="zh-CN" altLang="en-US">
              <a:ea typeface="宋体" charset="-122"/>
            </a:endParaRPr>
          </a:p>
        </p:txBody>
      </p:sp>
      <p:sp>
        <p:nvSpPr>
          <p:cNvPr id="26" name="TextBox 55"/>
          <p:cNvSpPr txBox="1">
            <a:spLocks noChangeArrowheads="1"/>
          </p:cNvSpPr>
          <p:nvPr/>
        </p:nvSpPr>
        <p:spPr bwMode="auto">
          <a:xfrm>
            <a:off x="6061725" y="5324829"/>
            <a:ext cx="18572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200" b="1">
                <a:ea typeface="宋体" charset="-122"/>
              </a:rPr>
              <a:t>Index.piece to Server</a:t>
            </a:r>
            <a:endParaRPr lang="zh-CN" altLang="en-US" sz="1200" b="1">
              <a:ea typeface="宋体" charset="-122"/>
            </a:endParaRPr>
          </a:p>
        </p:txBody>
      </p:sp>
      <p:sp>
        <p:nvSpPr>
          <p:cNvPr id="27" name="Snip Same Side Corner Rectangle 34"/>
          <p:cNvSpPr/>
          <p:nvPr/>
        </p:nvSpPr>
        <p:spPr>
          <a:xfrm>
            <a:off x="8836356" y="1801130"/>
            <a:ext cx="1729252" cy="765175"/>
          </a:xfrm>
          <a:prstGeom prst="snip2Same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t>Random # Generator</a:t>
            </a:r>
          </a:p>
        </p:txBody>
      </p:sp>
      <p:cxnSp>
        <p:nvCxnSpPr>
          <p:cNvPr id="28" name="肘形连接符 27"/>
          <p:cNvCxnSpPr>
            <a:stCxn id="27" idx="3"/>
            <a:endCxn id="17" idx="3"/>
          </p:cNvCxnSpPr>
          <p:nvPr/>
        </p:nvCxnSpPr>
        <p:spPr>
          <a:xfrm rot="16200000" flipV="1">
            <a:off x="8741664" y="841811"/>
            <a:ext cx="407104" cy="1511533"/>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8024239" y="980559"/>
            <a:ext cx="2720737" cy="369332"/>
          </a:xfrm>
          <a:prstGeom prst="rect">
            <a:avLst/>
          </a:prstGeom>
          <a:noFill/>
        </p:spPr>
        <p:txBody>
          <a:bodyPr wrap="square" rtlCol="0">
            <a:spAutoFit/>
          </a:bodyPr>
          <a:lstStyle/>
          <a:p>
            <a:r>
              <a:rPr lang="en-US" altLang="zh-CN"/>
              <a:t>Random location in a file</a:t>
            </a:r>
            <a:endParaRPr lang="zh-CN" altLang="en-US"/>
          </a:p>
        </p:txBody>
      </p:sp>
      <p:cxnSp>
        <p:nvCxnSpPr>
          <p:cNvPr id="30" name="直接箭头连接符 29"/>
          <p:cNvCxnSpPr>
            <a:stCxn id="18" idx="1"/>
            <a:endCxn id="31" idx="0"/>
          </p:cNvCxnSpPr>
          <p:nvPr/>
        </p:nvCxnSpPr>
        <p:spPr>
          <a:xfrm flipH="1">
            <a:off x="6636166" y="2576733"/>
            <a:ext cx="13957" cy="47023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5911058" y="3046965"/>
            <a:ext cx="145021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a:solidFill>
                  <a:schemeClr val="bg1"/>
                </a:solidFill>
              </a:rPr>
              <a:t>1/5 contents</a:t>
            </a:r>
            <a:endParaRPr lang="zh-CN" altLang="en-US">
              <a:solidFill>
                <a:schemeClr val="bg1"/>
              </a:solidFill>
            </a:endParaRPr>
          </a:p>
        </p:txBody>
      </p:sp>
      <p:sp>
        <p:nvSpPr>
          <p:cNvPr id="32" name="TextBox 31"/>
          <p:cNvSpPr txBox="1"/>
          <p:nvPr/>
        </p:nvSpPr>
        <p:spPr>
          <a:xfrm>
            <a:off x="7604807" y="3009035"/>
            <a:ext cx="1462993"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a:solidFill>
                  <a:schemeClr val="bg1"/>
                </a:solidFill>
              </a:rPr>
              <a:t>4/5 contents</a:t>
            </a:r>
            <a:endParaRPr lang="zh-CN" altLang="en-US">
              <a:solidFill>
                <a:schemeClr val="bg1"/>
              </a:solidFill>
            </a:endParaRPr>
          </a:p>
        </p:txBody>
      </p:sp>
      <p:sp>
        <p:nvSpPr>
          <p:cNvPr id="33" name="TextBox 32"/>
          <p:cNvSpPr txBox="1"/>
          <p:nvPr/>
        </p:nvSpPr>
        <p:spPr>
          <a:xfrm>
            <a:off x="9420843" y="2908467"/>
            <a:ext cx="1247158"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a:solidFill>
                  <a:schemeClr val="bg1"/>
                </a:solidFill>
              </a:rPr>
              <a:t>Random # sequence</a:t>
            </a:r>
            <a:endParaRPr lang="zh-CN" altLang="en-US">
              <a:solidFill>
                <a:schemeClr val="bg1"/>
              </a:solidFill>
            </a:endParaRPr>
          </a:p>
        </p:txBody>
      </p:sp>
      <p:cxnSp>
        <p:nvCxnSpPr>
          <p:cNvPr id="34" name="直接箭头连接符 33"/>
          <p:cNvCxnSpPr>
            <a:stCxn id="27" idx="1"/>
          </p:cNvCxnSpPr>
          <p:nvPr/>
        </p:nvCxnSpPr>
        <p:spPr>
          <a:xfrm>
            <a:off x="9700983" y="2566304"/>
            <a:ext cx="1" cy="34216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5" name="直接箭头连接符 34"/>
          <p:cNvCxnSpPr>
            <a:stCxn id="31" idx="2"/>
            <a:endCxn id="9" idx="0"/>
          </p:cNvCxnSpPr>
          <p:nvPr/>
        </p:nvCxnSpPr>
        <p:spPr>
          <a:xfrm>
            <a:off x="6636165" y="3416297"/>
            <a:ext cx="0" cy="4143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6" name="Plus 57"/>
          <p:cNvSpPr/>
          <p:nvPr/>
        </p:nvSpPr>
        <p:spPr>
          <a:xfrm>
            <a:off x="9038208" y="2972623"/>
            <a:ext cx="419433" cy="443675"/>
          </a:xfrm>
          <a:prstGeom prst="mathPlus">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zh-CN">
              <a:solidFill>
                <a:srgbClr val="FFFFFF"/>
              </a:solidFill>
              <a:ea typeface="宋体" charset="-122"/>
            </a:endParaRPr>
          </a:p>
        </p:txBody>
      </p:sp>
      <p:cxnSp>
        <p:nvCxnSpPr>
          <p:cNvPr id="37" name="肘形连接符 36"/>
          <p:cNvCxnSpPr>
            <a:stCxn id="18" idx="1"/>
            <a:endCxn id="32" idx="0"/>
          </p:cNvCxnSpPr>
          <p:nvPr/>
        </p:nvCxnSpPr>
        <p:spPr>
          <a:xfrm rot="16200000" flipH="1">
            <a:off x="7277062" y="1949793"/>
            <a:ext cx="432303" cy="1686181"/>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8" name="肘形连接符 37"/>
          <p:cNvCxnSpPr/>
          <p:nvPr/>
        </p:nvCxnSpPr>
        <p:spPr>
          <a:xfrm>
            <a:off x="7493213" y="2908466"/>
            <a:ext cx="3222477" cy="726498"/>
          </a:xfrm>
          <a:prstGeom prst="bentConnector3">
            <a:avLst>
              <a:gd name="adj1" fmla="val -446"/>
            </a:avLst>
          </a:prstGeom>
        </p:spPr>
        <p:style>
          <a:lnRef idx="3">
            <a:schemeClr val="accent6"/>
          </a:lnRef>
          <a:fillRef idx="0">
            <a:schemeClr val="accent6"/>
          </a:fillRef>
          <a:effectRef idx="2">
            <a:schemeClr val="accent6"/>
          </a:effectRef>
          <a:fontRef idx="minor">
            <a:schemeClr val="tx1"/>
          </a:fontRef>
        </p:style>
      </p:cxnSp>
      <p:cxnSp>
        <p:nvCxnSpPr>
          <p:cNvPr id="39" name="直接箭头连接符 38"/>
          <p:cNvCxnSpPr>
            <a:endCxn id="16" idx="0"/>
          </p:cNvCxnSpPr>
          <p:nvPr/>
        </p:nvCxnSpPr>
        <p:spPr>
          <a:xfrm flipH="1">
            <a:off x="9038207" y="3625850"/>
            <a:ext cx="1188" cy="34918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肘形连接符 39"/>
          <p:cNvCxnSpPr>
            <a:stCxn id="8" idx="2"/>
          </p:cNvCxnSpPr>
          <p:nvPr/>
        </p:nvCxnSpPr>
        <p:spPr>
          <a:xfrm rot="16200000" flipH="1">
            <a:off x="6958461" y="4760434"/>
            <a:ext cx="632806" cy="1061659"/>
          </a:xfrm>
          <a:prstGeom prst="bent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sp>
        <p:nvSpPr>
          <p:cNvPr id="46" name="TextBox 137"/>
          <p:cNvSpPr txBox="1">
            <a:spLocks noChangeArrowheads="1"/>
          </p:cNvSpPr>
          <p:nvPr/>
        </p:nvSpPr>
        <p:spPr bwMode="auto">
          <a:xfrm>
            <a:off x="7435135" y="6275197"/>
            <a:ext cx="927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Server </a:t>
            </a:r>
            <a:endParaRPr lang="zh-CN" altLang="en-US">
              <a:ea typeface="宋体" charset="-122"/>
            </a:endParaRPr>
          </a:p>
        </p:txBody>
      </p:sp>
      <p:cxnSp>
        <p:nvCxnSpPr>
          <p:cNvPr id="60" name="直接箭头连接符 59"/>
          <p:cNvCxnSpPr>
            <a:stCxn id="13" idx="2"/>
          </p:cNvCxnSpPr>
          <p:nvPr/>
        </p:nvCxnSpPr>
        <p:spPr>
          <a:xfrm>
            <a:off x="9104450" y="4939508"/>
            <a:ext cx="0" cy="60656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27" name="TextBox 1026"/>
          <p:cNvSpPr txBox="1"/>
          <p:nvPr/>
        </p:nvSpPr>
        <p:spPr>
          <a:xfrm>
            <a:off x="8514502" y="6274165"/>
            <a:ext cx="1208066" cy="369332"/>
          </a:xfrm>
          <a:prstGeom prst="rect">
            <a:avLst/>
          </a:prstGeom>
          <a:noFill/>
        </p:spPr>
        <p:txBody>
          <a:bodyPr wrap="square" rtlCol="0">
            <a:spAutoFit/>
          </a:bodyPr>
          <a:lstStyle/>
          <a:p>
            <a:r>
              <a:rPr lang="en-US" altLang="zh-CN"/>
              <a:t>Client PC</a:t>
            </a:r>
            <a:endParaRPr lang="zh-CN" altLang="en-US"/>
          </a:p>
        </p:txBody>
      </p:sp>
      <p:sp>
        <p:nvSpPr>
          <p:cNvPr id="41" name="Rectangle 1"/>
          <p:cNvSpPr/>
          <p:nvPr/>
        </p:nvSpPr>
        <p:spPr>
          <a:xfrm>
            <a:off x="1524000" y="932360"/>
            <a:ext cx="9144000" cy="4042500"/>
          </a:xfrm>
          <a:prstGeom prst="rect">
            <a:avLst/>
          </a:prstGeom>
          <a:noFill/>
          <a:ln w="28575">
            <a:solidFill>
              <a:srgbClr val="00B05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TextBox 42"/>
          <p:cNvSpPr txBox="1"/>
          <p:nvPr/>
        </p:nvSpPr>
        <p:spPr>
          <a:xfrm>
            <a:off x="1498600" y="1673058"/>
            <a:ext cx="1528042" cy="307777"/>
          </a:xfrm>
          <a:prstGeom prst="rect">
            <a:avLst/>
          </a:prstGeom>
          <a:noFill/>
        </p:spPr>
        <p:txBody>
          <a:bodyPr wrap="square" rtlCol="0">
            <a:spAutoFit/>
          </a:bodyPr>
          <a:lstStyle/>
          <a:p>
            <a:r>
              <a:rPr lang="en-US" altLang="zh-CN" sz="1400" b="1"/>
              <a:t>Operation in PC</a:t>
            </a:r>
            <a:endParaRPr lang="zh-CN" altLang="en-US" sz="1400" b="1"/>
          </a:p>
        </p:txBody>
      </p:sp>
      <p:sp>
        <p:nvSpPr>
          <p:cNvPr id="44" name="矩形 43"/>
          <p:cNvSpPr/>
          <p:nvPr/>
        </p:nvSpPr>
        <p:spPr>
          <a:xfrm>
            <a:off x="1524000" y="932360"/>
            <a:ext cx="1502642" cy="1048474"/>
          </a:xfrm>
          <a:prstGeom prst="rect">
            <a:avLst/>
          </a:prstGeom>
          <a:noFill/>
          <a:ln>
            <a:solidFill>
              <a:srgbClr val="00B05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47" name="肘形连接符 27"/>
          <p:cNvCxnSpPr/>
          <p:nvPr/>
        </p:nvCxnSpPr>
        <p:spPr>
          <a:xfrm rot="5400000" flipH="1" flipV="1">
            <a:off x="4366095" y="2609047"/>
            <a:ext cx="1372085" cy="1286604"/>
          </a:xfrm>
          <a:prstGeom prst="bentConnector3">
            <a:avLst>
              <a:gd name="adj1" fmla="val 50000"/>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pic>
        <p:nvPicPr>
          <p:cNvPr id="3" name="Picture 2" descr="D:\Dropbox\Master Project\Master Project\Final Report\image\txt_3702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669" y="3766750"/>
            <a:ext cx="920101" cy="920101"/>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直接箭头连接符 14"/>
          <p:cNvCxnSpPr>
            <a:stCxn id="3" idx="2"/>
            <a:endCxn id="50" idx="0"/>
          </p:cNvCxnSpPr>
          <p:nvPr/>
        </p:nvCxnSpPr>
        <p:spPr>
          <a:xfrm>
            <a:off x="2104719" y="4686850"/>
            <a:ext cx="1518796" cy="102815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9" name="TextBox 15"/>
          <p:cNvSpPr txBox="1">
            <a:spLocks noChangeArrowheads="1"/>
          </p:cNvSpPr>
          <p:nvPr/>
        </p:nvSpPr>
        <p:spPr bwMode="auto">
          <a:xfrm rot="2100013">
            <a:off x="1588990" y="5168081"/>
            <a:ext cx="19284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600" dirty="0">
                <a:ea typeface="宋体" charset="-122"/>
              </a:rPr>
              <a:t>Stores Random.txt</a:t>
            </a:r>
          </a:p>
          <a:p>
            <a:pPr eaLnBrk="1" hangingPunct="1"/>
            <a:r>
              <a:rPr lang="en-US" altLang="zh-CN" sz="1600" dirty="0">
                <a:ea typeface="宋体" charset="-122"/>
              </a:rPr>
              <a:t> in persistent storage</a:t>
            </a:r>
            <a:endParaRPr lang="zh-CN" altLang="en-US" sz="1600" dirty="0">
              <a:ea typeface="宋体" charset="-122"/>
            </a:endParaRPr>
          </a:p>
        </p:txBody>
      </p:sp>
      <p:pic>
        <p:nvPicPr>
          <p:cNvPr id="50" name="Picture 2" descr="D:\Dropbox\Master Project\Master Project\Final Report\image\us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7903" y="5715000"/>
            <a:ext cx="9112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6" descr="http://files.softicons.com/download/system-icons/crystal-intense-icons-by-tatice/png/256/Windows.png"/>
          <p:cNvPicPr>
            <a:picLocks noChangeAspect="1" noChangeArrowheads="1"/>
          </p:cNvPicPr>
          <p:nvPr/>
        </p:nvPicPr>
        <p:blipFill>
          <a:blip r:embed="rId7" cstate="print"/>
          <a:srcRect/>
          <a:stretch>
            <a:fillRect/>
          </a:stretch>
        </p:blipFill>
        <p:spPr bwMode="auto">
          <a:xfrm>
            <a:off x="8691319" y="5463328"/>
            <a:ext cx="1031249" cy="1031249"/>
          </a:xfrm>
          <a:prstGeom prst="rect">
            <a:avLst/>
          </a:prstGeom>
          <a:noFill/>
        </p:spPr>
      </p:pic>
      <p:pic>
        <p:nvPicPr>
          <p:cNvPr id="52" name="Picture 6" descr="http://files.softicons.com/download/system-icons/crystal-intense-icons-by-tatice/png/256/Windows.png"/>
          <p:cNvPicPr>
            <a:picLocks noChangeAspect="1" noChangeArrowheads="1"/>
          </p:cNvPicPr>
          <p:nvPr/>
        </p:nvPicPr>
        <p:blipFill>
          <a:blip r:embed="rId7" cstate="print"/>
          <a:srcRect/>
          <a:stretch>
            <a:fillRect/>
          </a:stretch>
        </p:blipFill>
        <p:spPr bwMode="auto">
          <a:xfrm>
            <a:off x="1774887" y="892628"/>
            <a:ext cx="1031249" cy="1031249"/>
          </a:xfrm>
          <a:prstGeom prst="rect">
            <a:avLst/>
          </a:prstGeom>
          <a:noFill/>
        </p:spPr>
      </p:pic>
      <p:pic>
        <p:nvPicPr>
          <p:cNvPr id="53" name="Picture 2" descr="http://icons.iconarchive.com/icons/icons-land/vista-hardware-devices/256/Home-Server-icon.png"/>
          <p:cNvPicPr>
            <a:picLocks noChangeAspect="1" noChangeArrowheads="1"/>
          </p:cNvPicPr>
          <p:nvPr/>
        </p:nvPicPr>
        <p:blipFill>
          <a:blip r:embed="rId8" cstate="print"/>
          <a:srcRect/>
          <a:stretch>
            <a:fillRect/>
          </a:stretch>
        </p:blipFill>
        <p:spPr bwMode="auto">
          <a:xfrm>
            <a:off x="7379301" y="5452468"/>
            <a:ext cx="982934" cy="982934"/>
          </a:xfrm>
          <a:prstGeom prst="rect">
            <a:avLst/>
          </a:prstGeom>
          <a:noFill/>
        </p:spPr>
      </p:pic>
    </p:spTree>
    <p:extLst>
      <p:ext uri="{BB962C8B-B14F-4D97-AF65-F5344CB8AC3E}">
        <p14:creationId xmlns:p14="http://schemas.microsoft.com/office/powerpoint/2010/main" val="4094332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&amp; Objective</a:t>
            </a:r>
            <a:endParaRPr lang="en-US" dirty="0"/>
          </a:p>
        </p:txBody>
      </p:sp>
      <p:sp>
        <p:nvSpPr>
          <p:cNvPr id="3" name="Text Placeholder 2"/>
          <p:cNvSpPr>
            <a:spLocks noGrp="1"/>
          </p:cNvSpPr>
          <p:nvPr>
            <p:ph idx="1"/>
          </p:nvPr>
        </p:nvSpPr>
        <p:spPr/>
        <p:txBody>
          <a:bodyPr/>
          <a:lstStyle/>
          <a:p>
            <a:r>
              <a:rPr lang="en-US" dirty="0" smtClean="0"/>
              <a:t>Create a system hardened against numerous attack vectors and impervious to unauthorized access via single-device compromise. </a:t>
            </a:r>
          </a:p>
          <a:p>
            <a:r>
              <a:rPr lang="en-US" dirty="0" smtClean="0"/>
              <a:t>Store protected information in the cloud to provide high reliability and prevent loss of data through physical theft of assets</a:t>
            </a:r>
          </a:p>
          <a:p>
            <a:r>
              <a:rPr lang="en-US" dirty="0" smtClean="0"/>
              <a:t>Minimize the potential loss of sensitive data to in-time memory scraping attacks</a:t>
            </a:r>
            <a:endParaRPr lang="en-US" dirty="0"/>
          </a:p>
        </p:txBody>
      </p:sp>
    </p:spTree>
    <p:extLst>
      <p:ext uri="{BB962C8B-B14F-4D97-AF65-F5344CB8AC3E}">
        <p14:creationId xmlns:p14="http://schemas.microsoft.com/office/powerpoint/2010/main" val="2009777394"/>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175360" cy="772732"/>
          </a:xfrm>
        </p:spPr>
        <p:txBody>
          <a:bodyPr/>
          <a:lstStyle/>
          <a:p>
            <a:r>
              <a:rPr lang="en-US" dirty="0" smtClean="0"/>
              <a:t>Document </a:t>
            </a:r>
            <a:r>
              <a:rPr lang="en-US" dirty="0" err="1" smtClean="0"/>
              <a:t>Unprotection</a:t>
            </a:r>
            <a:endParaRPr lang="en-US" dirty="0"/>
          </a:p>
        </p:txBody>
      </p:sp>
      <p:pic>
        <p:nvPicPr>
          <p:cNvPr id="4" name="Picture 2" descr="D:\Dropbox\Master Project\Master Project\Final Report\image\User-icon.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609600" y="1057628"/>
            <a:ext cx="949755" cy="13359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6248" y="2752141"/>
            <a:ext cx="1403797" cy="7984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Map Folder Hierarchy </a:t>
            </a:r>
            <a:endParaRPr lang="en-US" dirty="0"/>
          </a:p>
        </p:txBody>
      </p:sp>
      <p:pic>
        <p:nvPicPr>
          <p:cNvPr id="6" name="Picture 4" descr="treasure-ma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5061" y="3918635"/>
            <a:ext cx="1224170" cy="85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590477" y="4021087"/>
            <a:ext cx="875764" cy="646331"/>
          </a:xfrm>
          <a:prstGeom prst="rect">
            <a:avLst/>
          </a:prstGeom>
          <a:noFill/>
        </p:spPr>
        <p:txBody>
          <a:bodyPr wrap="square" rtlCol="0">
            <a:spAutoFit/>
          </a:bodyPr>
          <a:lstStyle/>
          <a:p>
            <a:r>
              <a:rPr lang="en-US" dirty="0" smtClean="0"/>
              <a:t>File </a:t>
            </a:r>
          </a:p>
          <a:p>
            <a:r>
              <a:rPr lang="en-US" dirty="0" smtClean="0"/>
              <a:t>Map</a:t>
            </a:r>
            <a:endParaRPr lang="en-US" dirty="0"/>
          </a:p>
        </p:txBody>
      </p:sp>
      <p:sp>
        <p:nvSpPr>
          <p:cNvPr id="12" name="Rectangle 11"/>
          <p:cNvSpPr/>
          <p:nvPr/>
        </p:nvSpPr>
        <p:spPr>
          <a:xfrm>
            <a:off x="9402012" y="4951556"/>
            <a:ext cx="1661375" cy="5666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File Split</a:t>
            </a:r>
            <a:endParaRPr lang="en-US" dirty="0"/>
          </a:p>
        </p:txBody>
      </p:sp>
      <p:sp>
        <p:nvSpPr>
          <p:cNvPr id="23" name="Rectangle 22"/>
          <p:cNvSpPr/>
          <p:nvPr/>
        </p:nvSpPr>
        <p:spPr>
          <a:xfrm>
            <a:off x="6190580" y="1322449"/>
            <a:ext cx="1403797" cy="8062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Unprotect Document X page Y</a:t>
            </a:r>
          </a:p>
        </p:txBody>
      </p:sp>
      <p:sp>
        <p:nvSpPr>
          <p:cNvPr id="26" name="Rectangle 25"/>
          <p:cNvSpPr/>
          <p:nvPr/>
        </p:nvSpPr>
        <p:spPr>
          <a:xfrm>
            <a:off x="5957941" y="3853061"/>
            <a:ext cx="1929304" cy="5666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File Merge</a:t>
            </a:r>
            <a:endParaRPr lang="en-US" dirty="0"/>
          </a:p>
        </p:txBody>
      </p:sp>
      <p:pic>
        <p:nvPicPr>
          <p:cNvPr id="33" name="Picture 2" descr="http://www.leo-backup.com/icons/file_lo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5559" y="4936441"/>
            <a:ext cx="413051" cy="5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 descr="http://t1.gstatic.com/images?q=tbn:ANd9GcRMsOYqVouppn3grZKVoZH7LFBeZxYiNkvxvSn5yAFmtud1lGpj"/>
          <p:cNvPicPr>
            <a:picLocks noChangeAspect="1" noChangeArrowheads="1"/>
          </p:cNvPicPr>
          <p:nvPr/>
        </p:nvPicPr>
        <p:blipFill>
          <a:blip r:embed="rId5" cstate="print">
            <a:extLst>
              <a:ext uri="{28A0092B-C50C-407E-A947-70E740481C1C}">
                <a14:useLocalDpi xmlns:a14="http://schemas.microsoft.com/office/drawing/2010/main" val="0"/>
              </a:ext>
            </a:extLst>
          </a:blip>
          <a:srcRect l="17366" r="18102"/>
          <a:stretch>
            <a:fillRect/>
          </a:stretch>
        </p:blipFill>
        <p:spPr bwMode="auto">
          <a:xfrm>
            <a:off x="6231090" y="4888238"/>
            <a:ext cx="462520" cy="60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6" descr="http://files.softicons.com/download/system-icons/crystal-intense-icons-by-tatice/png/256/Windows.png"/>
          <p:cNvPicPr>
            <a:picLocks noChangeAspect="1" noChangeArrowheads="1"/>
          </p:cNvPicPr>
          <p:nvPr/>
        </p:nvPicPr>
        <p:blipFill>
          <a:blip r:embed="rId6" cstate="print"/>
          <a:srcRect/>
          <a:stretch>
            <a:fillRect/>
          </a:stretch>
        </p:blipFill>
        <p:spPr bwMode="auto">
          <a:xfrm>
            <a:off x="5946725" y="5821663"/>
            <a:ext cx="1031249" cy="1031249"/>
          </a:xfrm>
          <a:prstGeom prst="rect">
            <a:avLst/>
          </a:prstGeom>
          <a:noFill/>
        </p:spPr>
      </p:pic>
      <p:pic>
        <p:nvPicPr>
          <p:cNvPr id="38" name="Picture 4" descr="http://www.stickyalbums.com/member/wp-content/uploads/2012/02/android_icon_.png"/>
          <p:cNvPicPr>
            <a:picLocks noChangeAspect="1" noChangeArrowheads="1"/>
          </p:cNvPicPr>
          <p:nvPr/>
        </p:nvPicPr>
        <p:blipFill>
          <a:blip r:embed="rId7" cstate="print"/>
          <a:srcRect/>
          <a:stretch>
            <a:fillRect/>
          </a:stretch>
        </p:blipFill>
        <p:spPr bwMode="auto">
          <a:xfrm>
            <a:off x="7861658" y="5602774"/>
            <a:ext cx="991003" cy="991003"/>
          </a:xfrm>
          <a:prstGeom prst="rect">
            <a:avLst/>
          </a:prstGeom>
          <a:noFill/>
        </p:spPr>
      </p:pic>
      <p:sp>
        <p:nvSpPr>
          <p:cNvPr id="41" name="TextBox 40"/>
          <p:cNvSpPr txBox="1">
            <a:spLocks noChangeArrowheads="1"/>
          </p:cNvSpPr>
          <p:nvPr/>
        </p:nvSpPr>
        <p:spPr bwMode="auto">
          <a:xfrm>
            <a:off x="10759457" y="5547642"/>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ea typeface="宋体" charset="-122"/>
              </a:rPr>
              <a:t>bulk</a:t>
            </a:r>
            <a:endParaRPr lang="en-US" altLang="zh-CN" dirty="0">
              <a:ea typeface="宋体" charset="-122"/>
            </a:endParaRPr>
          </a:p>
        </p:txBody>
      </p:sp>
      <p:sp>
        <p:nvSpPr>
          <p:cNvPr id="44" name="TextBox 15"/>
          <p:cNvSpPr txBox="1">
            <a:spLocks noChangeArrowheads="1"/>
          </p:cNvSpPr>
          <p:nvPr/>
        </p:nvSpPr>
        <p:spPr bwMode="auto">
          <a:xfrm>
            <a:off x="6844669" y="467769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ea typeface="宋体" charset="-122"/>
              </a:rPr>
              <a:t>piece</a:t>
            </a:r>
            <a:endParaRPr lang="en-US" altLang="zh-CN" dirty="0">
              <a:ea typeface="宋体" charset="-122"/>
            </a:endParaRPr>
          </a:p>
        </p:txBody>
      </p:sp>
      <p:sp>
        <p:nvSpPr>
          <p:cNvPr id="3" name="Rectangle 2"/>
          <p:cNvSpPr/>
          <p:nvPr/>
        </p:nvSpPr>
        <p:spPr>
          <a:xfrm>
            <a:off x="2164173" y="1285411"/>
            <a:ext cx="1692700" cy="88035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Browse Protected Folders/Files</a:t>
            </a:r>
            <a:endParaRPr lang="en-US" dirty="0"/>
          </a:p>
        </p:txBody>
      </p:sp>
      <p:cxnSp>
        <p:nvCxnSpPr>
          <p:cNvPr id="8" name="Straight Arrow Connector 7"/>
          <p:cNvCxnSpPr>
            <a:stCxn id="4" idx="3"/>
          </p:cNvCxnSpPr>
          <p:nvPr/>
        </p:nvCxnSpPr>
        <p:spPr>
          <a:xfrm flipV="1">
            <a:off x="1559355" y="1714865"/>
            <a:ext cx="604818" cy="107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280304" y="1274688"/>
            <a:ext cx="1691891" cy="88035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Display</a:t>
            </a:r>
          </a:p>
          <a:p>
            <a:pPr algn="ctr"/>
            <a:r>
              <a:rPr lang="en-US" dirty="0" smtClean="0"/>
              <a:t>Page</a:t>
            </a:r>
            <a:endParaRPr lang="en-US" dirty="0"/>
          </a:p>
        </p:txBody>
      </p:sp>
      <p:sp>
        <p:nvSpPr>
          <p:cNvPr id="13" name="Flowchart: Decision 12"/>
          <p:cNvSpPr/>
          <p:nvPr/>
        </p:nvSpPr>
        <p:spPr>
          <a:xfrm>
            <a:off x="9158291" y="2761497"/>
            <a:ext cx="1941939" cy="781622"/>
          </a:xfrm>
          <a:prstGeom prst="flowChartDecis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PDF closed?</a:t>
            </a:r>
            <a:endParaRPr lang="en-US" dirty="0"/>
          </a:p>
        </p:txBody>
      </p:sp>
      <p:sp>
        <p:nvSpPr>
          <p:cNvPr id="62" name="Rectangle 61"/>
          <p:cNvSpPr/>
          <p:nvPr/>
        </p:nvSpPr>
        <p:spPr>
          <a:xfrm>
            <a:off x="10577900" y="3771070"/>
            <a:ext cx="1614047" cy="80627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P</a:t>
            </a:r>
            <a:r>
              <a:rPr lang="en-US" dirty="0" smtClean="0"/>
              <a:t>rotect  current page</a:t>
            </a:r>
          </a:p>
        </p:txBody>
      </p:sp>
      <p:cxnSp>
        <p:nvCxnSpPr>
          <p:cNvPr id="16" name="Elbow Connector 15"/>
          <p:cNvCxnSpPr>
            <a:endCxn id="62" idx="0"/>
          </p:cNvCxnSpPr>
          <p:nvPr/>
        </p:nvCxnSpPr>
        <p:spPr>
          <a:xfrm rot="16200000" flipH="1">
            <a:off x="10890332" y="3276478"/>
            <a:ext cx="618762" cy="370422"/>
          </a:xfrm>
          <a:prstGeom prst="bentConnector3">
            <a:avLst>
              <a:gd name="adj1" fmla="val 1476"/>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2" idx="3"/>
            <a:endCxn id="23" idx="1"/>
          </p:cNvCxnSpPr>
          <p:nvPr/>
        </p:nvCxnSpPr>
        <p:spPr>
          <a:xfrm>
            <a:off x="5649396" y="1725588"/>
            <a:ext cx="541184"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3" idx="3"/>
            <a:endCxn id="10" idx="1"/>
          </p:cNvCxnSpPr>
          <p:nvPr/>
        </p:nvCxnSpPr>
        <p:spPr>
          <a:xfrm flipV="1">
            <a:off x="7594377" y="1714865"/>
            <a:ext cx="1685927" cy="1072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2"/>
            <a:endCxn id="13" idx="0"/>
          </p:cNvCxnSpPr>
          <p:nvPr/>
        </p:nvCxnSpPr>
        <p:spPr>
          <a:xfrm>
            <a:off x="10126250" y="2155042"/>
            <a:ext cx="3011" cy="60645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6892477" y="2158605"/>
            <a:ext cx="1" cy="42014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6" idx="0"/>
            <a:endCxn id="61" idx="2"/>
          </p:cNvCxnSpPr>
          <p:nvPr/>
        </p:nvCxnSpPr>
        <p:spPr>
          <a:xfrm flipV="1">
            <a:off x="6922593" y="3488192"/>
            <a:ext cx="0" cy="3648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3" idx="0"/>
          </p:cNvCxnSpPr>
          <p:nvPr/>
        </p:nvCxnSpPr>
        <p:spPr>
          <a:xfrm flipH="1" flipV="1">
            <a:off x="7542084" y="4456379"/>
            <a:ext cx="1" cy="48006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5" idx="0"/>
          </p:cNvCxnSpPr>
          <p:nvPr/>
        </p:nvCxnSpPr>
        <p:spPr>
          <a:xfrm flipV="1">
            <a:off x="6462350" y="4417917"/>
            <a:ext cx="0" cy="47032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98" name="Picture 2" descr="http://t1.gstatic.com/images?q=tbn:ANd9GcRMsOYqVouppn3grZKVoZH7LFBeZxYiNkvxvSn5yAFmtud1lGpj"/>
          <p:cNvPicPr>
            <a:picLocks noChangeAspect="1" noChangeArrowheads="1"/>
          </p:cNvPicPr>
          <p:nvPr/>
        </p:nvPicPr>
        <p:blipFill>
          <a:blip r:embed="rId5" cstate="print">
            <a:extLst>
              <a:ext uri="{28A0092B-C50C-407E-A947-70E740481C1C}">
                <a14:useLocalDpi xmlns:a14="http://schemas.microsoft.com/office/drawing/2010/main" val="0"/>
              </a:ext>
            </a:extLst>
          </a:blip>
          <a:srcRect l="17366" r="18102"/>
          <a:stretch>
            <a:fillRect/>
          </a:stretch>
        </p:blipFill>
        <p:spPr bwMode="auto">
          <a:xfrm>
            <a:off x="10509675" y="5818100"/>
            <a:ext cx="462520" cy="60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2" descr="http://www.leo-backup.com/icons/file_lo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80778" y="5836295"/>
            <a:ext cx="413051" cy="5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100"/>
          <p:cNvSpPr txBox="1">
            <a:spLocks noChangeArrowheads="1"/>
          </p:cNvSpPr>
          <p:nvPr/>
        </p:nvSpPr>
        <p:spPr bwMode="auto">
          <a:xfrm>
            <a:off x="5806406" y="4676379"/>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ea typeface="宋体" charset="-122"/>
              </a:rPr>
              <a:t>bulk</a:t>
            </a:r>
            <a:endParaRPr lang="en-US" altLang="zh-CN" dirty="0">
              <a:ea typeface="宋体" charset="-122"/>
            </a:endParaRPr>
          </a:p>
        </p:txBody>
      </p:sp>
      <p:sp>
        <p:nvSpPr>
          <p:cNvPr id="102" name="TextBox 15"/>
          <p:cNvSpPr txBox="1">
            <a:spLocks noChangeArrowheads="1"/>
          </p:cNvSpPr>
          <p:nvPr/>
        </p:nvSpPr>
        <p:spPr bwMode="auto">
          <a:xfrm>
            <a:off x="9192880" y="556467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ea typeface="宋体" charset="-122"/>
              </a:rPr>
              <a:t>piece</a:t>
            </a:r>
            <a:endParaRPr lang="en-US" altLang="zh-CN" dirty="0">
              <a:ea typeface="宋体" charset="-122"/>
            </a:endParaRPr>
          </a:p>
        </p:txBody>
      </p:sp>
      <p:cxnSp>
        <p:nvCxnSpPr>
          <p:cNvPr id="107" name="Straight Arrow Connector 106"/>
          <p:cNvCxnSpPr>
            <a:stCxn id="6" idx="0"/>
            <a:endCxn id="5" idx="2"/>
          </p:cNvCxnSpPr>
          <p:nvPr/>
        </p:nvCxnSpPr>
        <p:spPr>
          <a:xfrm flipV="1">
            <a:off x="2997146" y="3550631"/>
            <a:ext cx="11001" cy="3680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flipV="1">
            <a:off x="2981262" y="2165765"/>
            <a:ext cx="8982" cy="57743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10718693" y="4579189"/>
            <a:ext cx="22242" cy="37236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endCxn id="100" idx="0"/>
          </p:cNvCxnSpPr>
          <p:nvPr/>
        </p:nvCxnSpPr>
        <p:spPr>
          <a:xfrm>
            <a:off x="9887302" y="5537977"/>
            <a:ext cx="2" cy="2983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98" idx="0"/>
          </p:cNvCxnSpPr>
          <p:nvPr/>
        </p:nvCxnSpPr>
        <p:spPr>
          <a:xfrm>
            <a:off x="10740935" y="5518226"/>
            <a:ext cx="0" cy="29987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0" idx="1"/>
            <a:endCxn id="38" idx="3"/>
          </p:cNvCxnSpPr>
          <p:nvPr/>
        </p:nvCxnSpPr>
        <p:spPr>
          <a:xfrm flipH="1" flipV="1">
            <a:off x="8852661" y="6098276"/>
            <a:ext cx="828117"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36" idx="0"/>
          </p:cNvCxnSpPr>
          <p:nvPr/>
        </p:nvCxnSpPr>
        <p:spPr>
          <a:xfrm flipV="1">
            <a:off x="6462350" y="5394477"/>
            <a:ext cx="1024" cy="42718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7522751" y="5394477"/>
            <a:ext cx="8251" cy="70736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38" idx="1"/>
          </p:cNvCxnSpPr>
          <p:nvPr/>
        </p:nvCxnSpPr>
        <p:spPr>
          <a:xfrm flipH="1" flipV="1">
            <a:off x="7522751" y="6093106"/>
            <a:ext cx="338907" cy="517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98" idx="2"/>
          </p:cNvCxnSpPr>
          <p:nvPr/>
        </p:nvCxnSpPr>
        <p:spPr>
          <a:xfrm>
            <a:off x="10740935" y="6426940"/>
            <a:ext cx="0" cy="32611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6892477" y="6753057"/>
            <a:ext cx="386698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61" name="Picture 2" descr="http://iconbug.com/data/5b/507/52ff0e80b07d28b590bbc4b30befde5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30030" y="2493594"/>
            <a:ext cx="985126" cy="9945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951369" y="3331560"/>
            <a:ext cx="1275783" cy="369332"/>
          </a:xfrm>
          <a:prstGeom prst="rect">
            <a:avLst/>
          </a:prstGeom>
          <a:noFill/>
        </p:spPr>
        <p:txBody>
          <a:bodyPr wrap="square" rtlCol="0">
            <a:spAutoFit/>
          </a:bodyPr>
          <a:lstStyle/>
          <a:p>
            <a:r>
              <a:rPr lang="en-US" dirty="0" smtClean="0"/>
              <a:t>File_X.pdf</a:t>
            </a:r>
            <a:endParaRPr lang="en-US" dirty="0"/>
          </a:p>
        </p:txBody>
      </p:sp>
      <p:sp>
        <p:nvSpPr>
          <p:cNvPr id="72" name="Rectangle 71"/>
          <p:cNvSpPr/>
          <p:nvPr/>
        </p:nvSpPr>
        <p:spPr>
          <a:xfrm>
            <a:off x="4343939" y="1285411"/>
            <a:ext cx="1305457" cy="88035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Select Page to View</a:t>
            </a:r>
            <a:endParaRPr lang="en-US" dirty="0"/>
          </a:p>
        </p:txBody>
      </p:sp>
      <p:cxnSp>
        <p:nvCxnSpPr>
          <p:cNvPr id="31" name="Straight Arrow Connector 30"/>
          <p:cNvCxnSpPr/>
          <p:nvPr/>
        </p:nvCxnSpPr>
        <p:spPr>
          <a:xfrm>
            <a:off x="3856873" y="1714865"/>
            <a:ext cx="487066" cy="1072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p:cNvCxnSpPr>
            <a:endCxn id="13" idx="1"/>
          </p:cNvCxnSpPr>
          <p:nvPr/>
        </p:nvCxnSpPr>
        <p:spPr>
          <a:xfrm rot="10800000">
            <a:off x="9158291" y="3152309"/>
            <a:ext cx="935538" cy="390811"/>
          </a:xfrm>
          <a:prstGeom prst="curvedConnector3">
            <a:avLst>
              <a:gd name="adj1" fmla="val 158034"/>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a:spLocks noChangeArrowheads="1"/>
          </p:cNvSpPr>
          <p:nvPr/>
        </p:nvSpPr>
        <p:spPr bwMode="auto">
          <a:xfrm>
            <a:off x="11046372" y="2862674"/>
            <a:ext cx="5437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ea typeface="宋体" charset="-122"/>
              </a:rPr>
              <a:t>yes</a:t>
            </a:r>
            <a:endParaRPr lang="en-US" altLang="zh-CN" dirty="0">
              <a:ea typeface="宋体" charset="-122"/>
            </a:endParaRPr>
          </a:p>
        </p:txBody>
      </p:sp>
      <p:sp>
        <p:nvSpPr>
          <p:cNvPr id="87" name="TextBox 86"/>
          <p:cNvSpPr txBox="1">
            <a:spLocks noChangeArrowheads="1"/>
          </p:cNvSpPr>
          <p:nvPr/>
        </p:nvSpPr>
        <p:spPr bwMode="auto">
          <a:xfrm>
            <a:off x="9377925" y="348596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ea typeface="宋体" charset="-122"/>
              </a:rPr>
              <a:t>no</a:t>
            </a:r>
            <a:endParaRPr lang="en-US" altLang="zh-CN" dirty="0">
              <a:ea typeface="宋体" charset="-122"/>
            </a:endParaRPr>
          </a:p>
        </p:txBody>
      </p:sp>
      <p:sp>
        <p:nvSpPr>
          <p:cNvPr id="88" name="TextBox 87"/>
          <p:cNvSpPr txBox="1"/>
          <p:nvPr/>
        </p:nvSpPr>
        <p:spPr>
          <a:xfrm>
            <a:off x="38521" y="5045711"/>
            <a:ext cx="539531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Can only view one page at a time, meaning an attacker can only retrieve one page when the document is in the memory decrypted</a:t>
            </a:r>
          </a:p>
          <a:p>
            <a:pPr marL="285750" indent="-285750">
              <a:buFont typeface="Arial" panose="020B0604020202020204" pitchFamily="34" charset="0"/>
              <a:buChar char="•"/>
            </a:pPr>
            <a:r>
              <a:rPr lang="en-US" dirty="0" smtClean="0"/>
              <a:t>There is no way to unprotect the entire document or the entire directory</a:t>
            </a:r>
          </a:p>
        </p:txBody>
      </p:sp>
    </p:spTree>
    <p:extLst>
      <p:ext uri="{BB962C8B-B14F-4D97-AF65-F5344CB8AC3E}">
        <p14:creationId xmlns:p14="http://schemas.microsoft.com/office/powerpoint/2010/main" val="10022838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122314"/>
            <a:ext cx="8229600" cy="792086"/>
          </a:xfrm>
        </p:spPr>
        <p:txBody>
          <a:bodyPr/>
          <a:lstStyle/>
          <a:p>
            <a:r>
              <a:rPr lang="en-US" altLang="zh-CN" smtClean="0"/>
              <a:t>File Unprotection</a:t>
            </a:r>
            <a:endParaRPr lang="zh-CN" altLang="en-US" strike="sngStrike"/>
          </a:p>
        </p:txBody>
      </p:sp>
      <p:sp>
        <p:nvSpPr>
          <p:cNvPr id="4" name="TextBox 3"/>
          <p:cNvSpPr txBox="1"/>
          <p:nvPr/>
        </p:nvSpPr>
        <p:spPr>
          <a:xfrm>
            <a:off x="3933152" y="854670"/>
            <a:ext cx="1056508" cy="369332"/>
          </a:xfrm>
          <a:prstGeom prst="rect">
            <a:avLst/>
          </a:prstGeom>
          <a:noFill/>
        </p:spPr>
        <p:txBody>
          <a:bodyPr wrap="none" rtlCol="0">
            <a:spAutoFit/>
          </a:bodyPr>
          <a:lstStyle/>
          <a:p>
            <a:r>
              <a:rPr lang="en-US" b="1" u="sng"/>
              <a:t>Android</a:t>
            </a:r>
          </a:p>
        </p:txBody>
      </p:sp>
      <p:sp>
        <p:nvSpPr>
          <p:cNvPr id="5" name="TextBox 4"/>
          <p:cNvSpPr txBox="1"/>
          <p:nvPr/>
        </p:nvSpPr>
        <p:spPr>
          <a:xfrm>
            <a:off x="3751695" y="3687581"/>
            <a:ext cx="1820609" cy="646331"/>
          </a:xfrm>
          <a:prstGeom prst="rect">
            <a:avLst/>
          </a:prstGeom>
          <a:noFill/>
        </p:spPr>
        <p:txBody>
          <a:bodyPr wrap="square" rtlCol="0">
            <a:spAutoFit/>
          </a:bodyPr>
          <a:lstStyle/>
          <a:p>
            <a:r>
              <a:rPr lang="en-US"/>
              <a:t>Piece of file from Android</a:t>
            </a:r>
          </a:p>
        </p:txBody>
      </p:sp>
      <p:sp>
        <p:nvSpPr>
          <p:cNvPr id="6" name="TextBox 5"/>
          <p:cNvSpPr txBox="1"/>
          <p:nvPr/>
        </p:nvSpPr>
        <p:spPr>
          <a:xfrm>
            <a:off x="8329984" y="3562999"/>
            <a:ext cx="623889" cy="369332"/>
          </a:xfrm>
          <a:prstGeom prst="rect">
            <a:avLst/>
          </a:prstGeom>
          <a:noFill/>
        </p:spPr>
        <p:txBody>
          <a:bodyPr wrap="none" rtlCol="0">
            <a:spAutoFit/>
          </a:bodyPr>
          <a:lstStyle/>
          <a:p>
            <a:r>
              <a:rPr lang="en-US"/>
              <a:t>bulk</a:t>
            </a:r>
          </a:p>
        </p:txBody>
      </p:sp>
      <p:sp>
        <p:nvSpPr>
          <p:cNvPr id="7" name="TextBox 6"/>
          <p:cNvSpPr txBox="1"/>
          <p:nvPr/>
        </p:nvSpPr>
        <p:spPr>
          <a:xfrm>
            <a:off x="7291613" y="2376457"/>
            <a:ext cx="726994" cy="369332"/>
          </a:xfrm>
          <a:prstGeom prst="rect">
            <a:avLst/>
          </a:prstGeom>
          <a:noFill/>
        </p:spPr>
        <p:txBody>
          <a:bodyPr wrap="none" rtlCol="0">
            <a:spAutoFit/>
          </a:bodyPr>
          <a:lstStyle/>
          <a:p>
            <a:r>
              <a:rPr lang="en-US"/>
              <a:t>index</a:t>
            </a:r>
          </a:p>
        </p:txBody>
      </p:sp>
      <p:pic>
        <p:nvPicPr>
          <p:cNvPr id="8" name="Picture 2" descr="http://www.leo-backup.com/icons/file_locked.png"/>
          <p:cNvPicPr>
            <a:picLocks noChangeAspect="1" noChangeArrowheads="1"/>
          </p:cNvPicPr>
          <p:nvPr/>
        </p:nvPicPr>
        <p:blipFill>
          <a:blip r:embed="rId2" cstate="print"/>
          <a:srcRect/>
          <a:stretch>
            <a:fillRect/>
          </a:stretch>
        </p:blipFill>
        <p:spPr bwMode="auto">
          <a:xfrm>
            <a:off x="3941957" y="2816723"/>
            <a:ext cx="685800" cy="870858"/>
          </a:xfrm>
          <a:prstGeom prst="rect">
            <a:avLst/>
          </a:prstGeom>
          <a:noFill/>
        </p:spPr>
      </p:pic>
      <p:pic>
        <p:nvPicPr>
          <p:cNvPr id="9" name="Picture 2" descr="http://www.leo-backup.com/icons/file_locked.png"/>
          <p:cNvPicPr>
            <a:picLocks noChangeAspect="1" noChangeArrowheads="1"/>
          </p:cNvPicPr>
          <p:nvPr/>
        </p:nvPicPr>
        <p:blipFill>
          <a:blip r:embed="rId2" cstate="print"/>
          <a:srcRect/>
          <a:stretch>
            <a:fillRect/>
          </a:stretch>
        </p:blipFill>
        <p:spPr bwMode="auto">
          <a:xfrm>
            <a:off x="8229600" y="2800999"/>
            <a:ext cx="685800" cy="870858"/>
          </a:xfrm>
          <a:prstGeom prst="rect">
            <a:avLst/>
          </a:prstGeom>
          <a:noFill/>
        </p:spPr>
      </p:pic>
      <p:cxnSp>
        <p:nvCxnSpPr>
          <p:cNvPr id="10" name="Straight Arrow Connector 62"/>
          <p:cNvCxnSpPr/>
          <p:nvPr/>
        </p:nvCxnSpPr>
        <p:spPr>
          <a:xfrm flipH="1">
            <a:off x="4962703" y="1995457"/>
            <a:ext cx="2048148"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4840852" y="1570480"/>
            <a:ext cx="2214389" cy="369332"/>
          </a:xfrm>
          <a:prstGeom prst="rect">
            <a:avLst/>
          </a:prstGeom>
          <a:noFill/>
        </p:spPr>
        <p:txBody>
          <a:bodyPr wrap="none" rtlCol="0">
            <a:spAutoFit/>
          </a:bodyPr>
          <a:lstStyle/>
          <a:p>
            <a:r>
              <a:rPr lang="en-US"/>
              <a:t>Filename from index</a:t>
            </a:r>
          </a:p>
        </p:txBody>
      </p:sp>
      <p:sp>
        <p:nvSpPr>
          <p:cNvPr id="12" name="TextBox 11"/>
          <p:cNvSpPr txBox="1"/>
          <p:nvPr/>
        </p:nvSpPr>
        <p:spPr>
          <a:xfrm>
            <a:off x="3607011" y="1672292"/>
            <a:ext cx="1377108" cy="646331"/>
          </a:xfrm>
          <a:prstGeom prst="rect">
            <a:avLst/>
          </a:prstGeom>
          <a:noFill/>
        </p:spPr>
        <p:txBody>
          <a:bodyPr wrap="none" rtlCol="0">
            <a:spAutoFit/>
          </a:bodyPr>
          <a:lstStyle/>
          <a:p>
            <a:r>
              <a:rPr lang="en-US"/>
              <a:t>Get piece by</a:t>
            </a:r>
          </a:p>
          <a:p>
            <a:r>
              <a:rPr lang="en-US"/>
              <a:t>filename</a:t>
            </a:r>
          </a:p>
        </p:txBody>
      </p:sp>
      <p:cxnSp>
        <p:nvCxnSpPr>
          <p:cNvPr id="13" name="Straight Arrow Connector 66"/>
          <p:cNvCxnSpPr>
            <a:stCxn id="12" idx="2"/>
            <a:endCxn id="8" idx="0"/>
          </p:cNvCxnSpPr>
          <p:nvPr/>
        </p:nvCxnSpPr>
        <p:spPr>
          <a:xfrm flipH="1">
            <a:off x="4284857" y="2318623"/>
            <a:ext cx="10708" cy="49810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68"/>
          <p:cNvCxnSpPr>
            <a:stCxn id="8" idx="3"/>
            <a:endCxn id="17" idx="1"/>
          </p:cNvCxnSpPr>
          <p:nvPr/>
        </p:nvCxnSpPr>
        <p:spPr>
          <a:xfrm flipV="1">
            <a:off x="4627757" y="3236428"/>
            <a:ext cx="2761434" cy="1572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3630697" y="1224002"/>
            <a:ext cx="1798441" cy="369332"/>
          </a:xfrm>
          <a:prstGeom prst="rect">
            <a:avLst/>
          </a:prstGeom>
          <a:noFill/>
        </p:spPr>
        <p:txBody>
          <a:bodyPr wrap="none" rtlCol="0">
            <a:spAutoFit/>
          </a:bodyPr>
          <a:lstStyle/>
          <a:p>
            <a:r>
              <a:rPr lang="en-US"/>
              <a:t>Send piece to PC</a:t>
            </a:r>
          </a:p>
        </p:txBody>
      </p:sp>
      <p:sp>
        <p:nvSpPr>
          <p:cNvPr id="16" name="TextBox 15"/>
          <p:cNvSpPr txBox="1"/>
          <p:nvPr/>
        </p:nvSpPr>
        <p:spPr>
          <a:xfrm>
            <a:off x="7389191" y="3574667"/>
            <a:ext cx="702436" cy="369332"/>
          </a:xfrm>
          <a:prstGeom prst="rect">
            <a:avLst/>
          </a:prstGeom>
          <a:noFill/>
        </p:spPr>
        <p:txBody>
          <a:bodyPr wrap="none" rtlCol="0">
            <a:spAutoFit/>
          </a:bodyPr>
          <a:lstStyle/>
          <a:p>
            <a:r>
              <a:rPr lang="en-US"/>
              <a:t>piece</a:t>
            </a:r>
          </a:p>
        </p:txBody>
      </p:sp>
      <p:pic>
        <p:nvPicPr>
          <p:cNvPr id="17" name="Picture 2" descr="http://www.leo-backup.com/icons/file_locked.png"/>
          <p:cNvPicPr>
            <a:picLocks noChangeAspect="1" noChangeArrowheads="1"/>
          </p:cNvPicPr>
          <p:nvPr/>
        </p:nvPicPr>
        <p:blipFill>
          <a:blip r:embed="rId2" cstate="print"/>
          <a:srcRect/>
          <a:stretch>
            <a:fillRect/>
          </a:stretch>
        </p:blipFill>
        <p:spPr bwMode="auto">
          <a:xfrm>
            <a:off x="7389191" y="2800999"/>
            <a:ext cx="685800" cy="870858"/>
          </a:xfrm>
          <a:prstGeom prst="rect">
            <a:avLst/>
          </a:prstGeom>
          <a:noFill/>
        </p:spPr>
      </p:pic>
      <p:sp>
        <p:nvSpPr>
          <p:cNvPr id="18" name="TextBox 17"/>
          <p:cNvSpPr txBox="1"/>
          <p:nvPr/>
        </p:nvSpPr>
        <p:spPr>
          <a:xfrm>
            <a:off x="7239451" y="4269790"/>
            <a:ext cx="1983748" cy="646331"/>
          </a:xfrm>
          <a:prstGeom prst="rect">
            <a:avLst/>
          </a:prstGeom>
          <a:noFill/>
        </p:spPr>
        <p:txBody>
          <a:bodyPr wrap="none" rtlCol="0">
            <a:spAutoFit/>
          </a:bodyPr>
          <a:lstStyle/>
          <a:p>
            <a:r>
              <a:rPr lang="en-US"/>
              <a:t>Merge using index</a:t>
            </a:r>
          </a:p>
          <a:p>
            <a:r>
              <a:rPr lang="en-US"/>
              <a:t>information</a:t>
            </a:r>
          </a:p>
        </p:txBody>
      </p:sp>
      <p:cxnSp>
        <p:nvCxnSpPr>
          <p:cNvPr id="19" name="Elbow Connector 74"/>
          <p:cNvCxnSpPr>
            <a:stCxn id="16" idx="2"/>
            <a:endCxn id="18" idx="0"/>
          </p:cNvCxnSpPr>
          <p:nvPr/>
        </p:nvCxnSpPr>
        <p:spPr>
          <a:xfrm rot="16200000" flipH="1">
            <a:off x="7822972" y="3861436"/>
            <a:ext cx="325790" cy="490916"/>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Elbow Connector 76"/>
          <p:cNvCxnSpPr>
            <a:stCxn id="6" idx="2"/>
            <a:endCxn id="18" idx="0"/>
          </p:cNvCxnSpPr>
          <p:nvPr/>
        </p:nvCxnSpPr>
        <p:spPr>
          <a:xfrm rot="5400000">
            <a:off x="8267898" y="3895760"/>
            <a:ext cx="337458" cy="410603"/>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Elbow Connector 78"/>
          <p:cNvCxnSpPr>
            <a:endCxn id="18" idx="3"/>
          </p:cNvCxnSpPr>
          <p:nvPr/>
        </p:nvCxnSpPr>
        <p:spPr>
          <a:xfrm rot="16200000" flipH="1">
            <a:off x="7173278" y="2543035"/>
            <a:ext cx="2597498" cy="1502343"/>
          </a:xfrm>
          <a:prstGeom prst="bentConnector4">
            <a:avLst>
              <a:gd name="adj1" fmla="val 43779"/>
              <a:gd name="adj2" fmla="val 115216"/>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7558128" y="5107989"/>
            <a:ext cx="1330814" cy="369332"/>
          </a:xfrm>
          <a:prstGeom prst="rect">
            <a:avLst/>
          </a:prstGeom>
          <a:noFill/>
        </p:spPr>
        <p:txBody>
          <a:bodyPr wrap="none" rtlCol="0">
            <a:spAutoFit/>
          </a:bodyPr>
          <a:lstStyle/>
          <a:p>
            <a:r>
              <a:rPr lang="en-US"/>
              <a:t>Decrypt file</a:t>
            </a:r>
          </a:p>
        </p:txBody>
      </p:sp>
      <p:cxnSp>
        <p:nvCxnSpPr>
          <p:cNvPr id="23" name="Straight Arrow Connector 82"/>
          <p:cNvCxnSpPr>
            <a:stCxn id="18" idx="2"/>
            <a:endCxn id="22" idx="0"/>
          </p:cNvCxnSpPr>
          <p:nvPr/>
        </p:nvCxnSpPr>
        <p:spPr>
          <a:xfrm flipH="1">
            <a:off x="8223535" y="4916121"/>
            <a:ext cx="7790" cy="1918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7502478" y="6419804"/>
            <a:ext cx="1454244" cy="369332"/>
          </a:xfrm>
          <a:prstGeom prst="rect">
            <a:avLst/>
          </a:prstGeom>
          <a:noFill/>
        </p:spPr>
        <p:txBody>
          <a:bodyPr wrap="none" rtlCol="0">
            <a:spAutoFit/>
          </a:bodyPr>
          <a:lstStyle/>
          <a:p>
            <a:r>
              <a:rPr lang="en-US"/>
              <a:t>Original files</a:t>
            </a:r>
          </a:p>
        </p:txBody>
      </p:sp>
      <p:cxnSp>
        <p:nvCxnSpPr>
          <p:cNvPr id="25" name="Straight Arrow Connector 86"/>
          <p:cNvCxnSpPr>
            <a:stCxn id="22" idx="2"/>
            <a:endCxn id="41" idx="0"/>
          </p:cNvCxnSpPr>
          <p:nvPr/>
        </p:nvCxnSpPr>
        <p:spPr>
          <a:xfrm flipH="1">
            <a:off x="8192341" y="5477321"/>
            <a:ext cx="31195" cy="24026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6" name="Elbow Connector 88"/>
          <p:cNvCxnSpPr>
            <a:endCxn id="22" idx="3"/>
          </p:cNvCxnSpPr>
          <p:nvPr/>
        </p:nvCxnSpPr>
        <p:spPr>
          <a:xfrm rot="16200000" flipH="1">
            <a:off x="6649750" y="3053464"/>
            <a:ext cx="3297198" cy="1181185"/>
          </a:xfrm>
          <a:prstGeom prst="bentConnector4">
            <a:avLst>
              <a:gd name="adj1" fmla="val 47200"/>
              <a:gd name="adj2" fmla="val 11935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7" name="Straight Arrow Connector 51"/>
          <p:cNvCxnSpPr>
            <a:endCxn id="8" idx="1"/>
          </p:cNvCxnSpPr>
          <p:nvPr/>
        </p:nvCxnSpPr>
        <p:spPr>
          <a:xfrm>
            <a:off x="2982367" y="2170392"/>
            <a:ext cx="959590" cy="10817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2434409" y="5766474"/>
            <a:ext cx="4142737" cy="923330"/>
          </a:xfrm>
          <a:prstGeom prst="rect">
            <a:avLst/>
          </a:prstGeom>
          <a:noFill/>
        </p:spPr>
        <p:txBody>
          <a:bodyPr wrap="none" rtlCol="0">
            <a:spAutoFit/>
          </a:bodyPr>
          <a:lstStyle/>
          <a:p>
            <a:r>
              <a:rPr lang="en-US"/>
              <a:t>*Index file has path for all the pieces </a:t>
            </a:r>
          </a:p>
          <a:p>
            <a:r>
              <a:rPr lang="en-US"/>
              <a:t>*Merge program looks for the index file</a:t>
            </a:r>
          </a:p>
          <a:p>
            <a:endParaRPr lang="en-US"/>
          </a:p>
        </p:txBody>
      </p:sp>
      <p:pic>
        <p:nvPicPr>
          <p:cNvPr id="29" name="Picture 2" descr="http://t1.gstatic.com/images?q=tbn:ANd9GcRMsOYqVouppn3grZKVoZH7LFBeZxYiNkvxvSn5yAFmtud1lGpj"/>
          <p:cNvPicPr>
            <a:picLocks noChangeAspect="1" noChangeArrowheads="1"/>
          </p:cNvPicPr>
          <p:nvPr/>
        </p:nvPicPr>
        <p:blipFill>
          <a:blip r:embed="rId3" cstate="print"/>
          <a:srcRect/>
          <a:stretch>
            <a:fillRect/>
          </a:stretch>
        </p:blipFill>
        <p:spPr bwMode="auto">
          <a:xfrm>
            <a:off x="7104494" y="1385857"/>
            <a:ext cx="1066800" cy="990600"/>
          </a:xfrm>
          <a:prstGeom prst="rect">
            <a:avLst/>
          </a:prstGeom>
          <a:noFill/>
        </p:spPr>
      </p:pic>
      <p:pic>
        <p:nvPicPr>
          <p:cNvPr id="31" name="Picture 4" descr="treasure-map.jpg"/>
          <p:cNvPicPr>
            <a:picLocks noChangeAspect="1" noChangeArrowheads="1"/>
          </p:cNvPicPr>
          <p:nvPr/>
        </p:nvPicPr>
        <p:blipFill>
          <a:blip r:embed="rId4" cstate="print"/>
          <a:srcRect/>
          <a:stretch>
            <a:fillRect/>
          </a:stretch>
        </p:blipFill>
        <p:spPr bwMode="auto">
          <a:xfrm>
            <a:off x="5442798" y="4284995"/>
            <a:ext cx="1887559" cy="1312460"/>
          </a:xfrm>
          <a:prstGeom prst="rect">
            <a:avLst/>
          </a:prstGeom>
          <a:noFill/>
        </p:spPr>
      </p:pic>
      <p:cxnSp>
        <p:nvCxnSpPr>
          <p:cNvPr id="32" name="Straight Arrow Connector 40"/>
          <p:cNvCxnSpPr>
            <a:endCxn id="11" idx="0"/>
          </p:cNvCxnSpPr>
          <p:nvPr/>
        </p:nvCxnSpPr>
        <p:spPr>
          <a:xfrm flipV="1">
            <a:off x="2962786" y="1570481"/>
            <a:ext cx="2985261" cy="1388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41" name="Picture 11" descr="http://pod.doe.in.gov/groups/learningconnectionhelp/wiki/8f52d/images/f1fd4.png"/>
          <p:cNvPicPr>
            <a:picLocks noChangeAspect="1" noChangeArrowheads="1"/>
          </p:cNvPicPr>
          <p:nvPr/>
        </p:nvPicPr>
        <p:blipFill>
          <a:blip r:embed="rId5" cstate="print"/>
          <a:srcRect/>
          <a:stretch>
            <a:fillRect/>
          </a:stretch>
        </p:blipFill>
        <p:spPr bwMode="auto">
          <a:xfrm>
            <a:off x="7796267" y="5717590"/>
            <a:ext cx="792147" cy="792147"/>
          </a:xfrm>
          <a:prstGeom prst="rect">
            <a:avLst/>
          </a:prstGeom>
          <a:noFill/>
        </p:spPr>
      </p:pic>
      <p:pic>
        <p:nvPicPr>
          <p:cNvPr id="34" name="Picture 4" descr="http://www.stickyalbums.com/member/wp-content/uploads/2012/02/android_icon_.png"/>
          <p:cNvPicPr>
            <a:picLocks noChangeAspect="1" noChangeArrowheads="1"/>
          </p:cNvPicPr>
          <p:nvPr/>
        </p:nvPicPr>
        <p:blipFill>
          <a:blip r:embed="rId6" cstate="print"/>
          <a:srcRect/>
          <a:stretch>
            <a:fillRect/>
          </a:stretch>
        </p:blipFill>
        <p:spPr bwMode="auto">
          <a:xfrm>
            <a:off x="2188478" y="1385857"/>
            <a:ext cx="991003" cy="991003"/>
          </a:xfrm>
          <a:prstGeom prst="rect">
            <a:avLst/>
          </a:prstGeom>
          <a:noFill/>
        </p:spPr>
      </p:pic>
      <p:pic>
        <p:nvPicPr>
          <p:cNvPr id="36" name="Picture 6" descr="http://files.softicons.com/download/system-icons/crystal-intense-icons-by-tatice/png/256/Windows.png"/>
          <p:cNvPicPr>
            <a:picLocks noChangeAspect="1" noChangeArrowheads="1"/>
          </p:cNvPicPr>
          <p:nvPr/>
        </p:nvPicPr>
        <p:blipFill>
          <a:blip r:embed="rId7" cstate="print"/>
          <a:srcRect/>
          <a:stretch>
            <a:fillRect/>
          </a:stretch>
        </p:blipFill>
        <p:spPr bwMode="auto">
          <a:xfrm>
            <a:off x="8126303" y="926077"/>
            <a:ext cx="1031249" cy="1031249"/>
          </a:xfrm>
          <a:prstGeom prst="rect">
            <a:avLst/>
          </a:prstGeom>
          <a:noFill/>
        </p:spPr>
      </p:pic>
    </p:spTree>
    <p:extLst>
      <p:ext uri="{BB962C8B-B14F-4D97-AF65-F5344CB8AC3E}">
        <p14:creationId xmlns:p14="http://schemas.microsoft.com/office/powerpoint/2010/main" val="24261471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981200" y="1"/>
            <a:ext cx="8229600" cy="715963"/>
          </a:xfrm>
        </p:spPr>
        <p:txBody>
          <a:bodyPr/>
          <a:lstStyle/>
          <a:p>
            <a:r>
              <a:rPr lang="en-US" altLang="zh-CN" smtClean="0">
                <a:ea typeface="宋体" charset="-122"/>
              </a:rPr>
              <a:t>File Decryption &amp; Merge</a:t>
            </a:r>
            <a:endParaRPr lang="zh-CN" altLang="en-US" smtClean="0">
              <a:ea typeface="宋体" charset="-122"/>
            </a:endParaRPr>
          </a:p>
        </p:txBody>
      </p:sp>
      <p:sp>
        <p:nvSpPr>
          <p:cNvPr id="19459" name="TextBox 3"/>
          <p:cNvSpPr txBox="1">
            <a:spLocks noChangeArrowheads="1"/>
          </p:cNvSpPr>
          <p:nvPr/>
        </p:nvSpPr>
        <p:spPr bwMode="auto">
          <a:xfrm>
            <a:off x="7608888" y="1460501"/>
            <a:ext cx="1758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200">
                <a:ea typeface="宋体" charset="-122"/>
              </a:rPr>
              <a:t>Choose File to Decrypt</a:t>
            </a:r>
          </a:p>
        </p:txBody>
      </p:sp>
      <p:sp>
        <p:nvSpPr>
          <p:cNvPr id="19460" name="TextBox 4"/>
          <p:cNvSpPr txBox="1">
            <a:spLocks noChangeArrowheads="1"/>
          </p:cNvSpPr>
          <p:nvPr/>
        </p:nvSpPr>
        <p:spPr bwMode="auto">
          <a:xfrm>
            <a:off x="5113338" y="3200400"/>
            <a:ext cx="128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Orginal file</a:t>
            </a:r>
          </a:p>
        </p:txBody>
      </p:sp>
      <p:sp>
        <p:nvSpPr>
          <p:cNvPr id="7" name="TextBox 6"/>
          <p:cNvSpPr txBox="1"/>
          <p:nvPr/>
        </p:nvSpPr>
        <p:spPr>
          <a:xfrm>
            <a:off x="5114588" y="2624586"/>
            <a:ext cx="1278751" cy="369332"/>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pPr algn="ctr">
              <a:defRPr/>
            </a:pPr>
            <a:r>
              <a:rPr lang="en-US">
                <a:solidFill>
                  <a:schemeClr val="bg1"/>
                </a:solidFill>
              </a:rPr>
              <a:t>Merge file</a:t>
            </a:r>
          </a:p>
        </p:txBody>
      </p:sp>
      <p:pic>
        <p:nvPicPr>
          <p:cNvPr id="19464" name="Picture 4" descr="treasure-m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038" y="4919664"/>
            <a:ext cx="117951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17"/>
          <p:cNvSpPr txBox="1">
            <a:spLocks noChangeArrowheads="1"/>
          </p:cNvSpPr>
          <p:nvPr/>
        </p:nvSpPr>
        <p:spPr bwMode="auto">
          <a:xfrm>
            <a:off x="9172575" y="4859338"/>
            <a:ext cx="1593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Index file</a:t>
            </a:r>
          </a:p>
          <a:p>
            <a:pPr eaLnBrk="1" hangingPunct="1"/>
            <a:r>
              <a:rPr lang="en-US" altLang="zh-CN">
                <a:ea typeface="宋体" charset="-122"/>
              </a:rPr>
              <a:t>tell where the pieces are</a:t>
            </a:r>
          </a:p>
        </p:txBody>
      </p:sp>
      <p:pic>
        <p:nvPicPr>
          <p:cNvPr id="19466" name="Picture 2" descr="http://www.leo-backup.com/icons/file_lock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889" y="1033464"/>
            <a:ext cx="5429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2" descr="http://www.leo-backup.com/icons/file_lock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175" y="1033464"/>
            <a:ext cx="5461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Box 25"/>
          <p:cNvSpPr txBox="1">
            <a:spLocks noChangeArrowheads="1"/>
          </p:cNvSpPr>
          <p:nvPr/>
        </p:nvSpPr>
        <p:spPr bwMode="auto">
          <a:xfrm>
            <a:off x="4519613" y="1287464"/>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ea typeface="宋体" charset="-122"/>
              </a:rPr>
              <a:t>1/2</a:t>
            </a:r>
          </a:p>
        </p:txBody>
      </p:sp>
      <p:sp>
        <p:nvSpPr>
          <p:cNvPr id="19469" name="TextBox 26"/>
          <p:cNvSpPr txBox="1">
            <a:spLocks noChangeArrowheads="1"/>
          </p:cNvSpPr>
          <p:nvPr/>
        </p:nvSpPr>
        <p:spPr bwMode="auto">
          <a:xfrm>
            <a:off x="6429375" y="1306513"/>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ea typeface="宋体" charset="-122"/>
              </a:rPr>
              <a:t>2/2</a:t>
            </a:r>
          </a:p>
        </p:txBody>
      </p:sp>
      <p:sp>
        <p:nvSpPr>
          <p:cNvPr id="19472" name="TextBox 37"/>
          <p:cNvSpPr txBox="1">
            <a:spLocks noChangeArrowheads="1"/>
          </p:cNvSpPr>
          <p:nvPr/>
        </p:nvSpPr>
        <p:spPr bwMode="auto">
          <a:xfrm>
            <a:off x="3187701" y="2105025"/>
            <a:ext cx="1736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(Encrypted file)</a:t>
            </a:r>
          </a:p>
        </p:txBody>
      </p:sp>
      <p:cxnSp>
        <p:nvCxnSpPr>
          <p:cNvPr id="59" name="直接箭头连接符 58"/>
          <p:cNvCxnSpPr>
            <a:endCxn id="19467" idx="3"/>
          </p:cNvCxnSpPr>
          <p:nvPr/>
        </p:nvCxnSpPr>
        <p:spPr>
          <a:xfrm flipH="1">
            <a:off x="6899276" y="1379538"/>
            <a:ext cx="24479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直接箭头连接符 61"/>
          <p:cNvCxnSpPr>
            <a:endCxn id="19468" idx="1"/>
          </p:cNvCxnSpPr>
          <p:nvPr/>
        </p:nvCxnSpPr>
        <p:spPr>
          <a:xfrm flipV="1">
            <a:off x="2841625" y="1441353"/>
            <a:ext cx="1677989" cy="9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5" name="加号 64"/>
          <p:cNvSpPr/>
          <p:nvPr/>
        </p:nvSpPr>
        <p:spPr>
          <a:xfrm>
            <a:off x="5432425" y="1096964"/>
            <a:ext cx="584200" cy="561975"/>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cxnSp>
        <p:nvCxnSpPr>
          <p:cNvPr id="70" name="肘形连接符 69"/>
          <p:cNvCxnSpPr>
            <a:stCxn id="19466" idx="2"/>
          </p:cNvCxnSpPr>
          <p:nvPr/>
        </p:nvCxnSpPr>
        <p:spPr>
          <a:xfrm rot="16200000" flipH="1">
            <a:off x="4842669" y="1712119"/>
            <a:ext cx="901700" cy="922338"/>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4" name="肘形连接符 73"/>
          <p:cNvCxnSpPr>
            <a:stCxn id="19467" idx="2"/>
          </p:cNvCxnSpPr>
          <p:nvPr/>
        </p:nvCxnSpPr>
        <p:spPr>
          <a:xfrm rot="5400000">
            <a:off x="5741988" y="1739901"/>
            <a:ext cx="896938" cy="871537"/>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sp>
        <p:nvSpPr>
          <p:cNvPr id="19480" name="TextBox 75"/>
          <p:cNvSpPr txBox="1">
            <a:spLocks noChangeArrowheads="1"/>
          </p:cNvSpPr>
          <p:nvPr/>
        </p:nvSpPr>
        <p:spPr bwMode="auto">
          <a:xfrm>
            <a:off x="2857500" y="1460501"/>
            <a:ext cx="18113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200">
                <a:ea typeface="宋体" charset="-122"/>
              </a:rPr>
              <a:t>Choose File to Decrypt</a:t>
            </a:r>
          </a:p>
        </p:txBody>
      </p:sp>
      <p:cxnSp>
        <p:nvCxnSpPr>
          <p:cNvPr id="82" name="直接箭头连接符 81"/>
          <p:cNvCxnSpPr>
            <a:stCxn id="19482" idx="1"/>
          </p:cNvCxnSpPr>
          <p:nvPr/>
        </p:nvCxnSpPr>
        <p:spPr>
          <a:xfrm flipH="1">
            <a:off x="6392863" y="2809875"/>
            <a:ext cx="531812"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9482" name="Picture 2" descr="D:\Dropbox\Master Project\Master Project\Final Report\image\old-golden-key.jpg"/>
          <p:cNvPicPr>
            <a:picLocks noChangeAspect="1" noChangeArrowheads="1"/>
          </p:cNvPicPr>
          <p:nvPr/>
        </p:nvPicPr>
        <p:blipFill>
          <a:blip r:embed="rId4">
            <a:extLst>
              <a:ext uri="{28A0092B-C50C-407E-A947-70E740481C1C}">
                <a14:useLocalDpi xmlns:a14="http://schemas.microsoft.com/office/drawing/2010/main" val="0"/>
              </a:ext>
            </a:extLst>
          </a:blip>
          <a:srcRect l="3323" t="29530" r="4233" b="29395"/>
          <a:stretch>
            <a:fillRect/>
          </a:stretch>
        </p:blipFill>
        <p:spPr bwMode="auto">
          <a:xfrm>
            <a:off x="6924676" y="2565401"/>
            <a:ext cx="13684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3" name="TextBox 86"/>
          <p:cNvSpPr txBox="1">
            <a:spLocks noChangeArrowheads="1"/>
          </p:cNvSpPr>
          <p:nvPr/>
        </p:nvSpPr>
        <p:spPr bwMode="auto">
          <a:xfrm>
            <a:off x="7231064" y="2378075"/>
            <a:ext cx="1106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Enc Key</a:t>
            </a:r>
            <a:endParaRPr lang="zh-CN" altLang="en-US">
              <a:ea typeface="宋体" charset="-122"/>
            </a:endParaRPr>
          </a:p>
        </p:txBody>
      </p:sp>
      <p:sp>
        <p:nvSpPr>
          <p:cNvPr id="88" name="加号 87"/>
          <p:cNvSpPr/>
          <p:nvPr/>
        </p:nvSpPr>
        <p:spPr>
          <a:xfrm>
            <a:off x="8308975" y="2586038"/>
            <a:ext cx="431800" cy="450850"/>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rgbClr val="7030A0"/>
              </a:solidFill>
            </a:endParaRPr>
          </a:p>
        </p:txBody>
      </p:sp>
      <p:sp>
        <p:nvSpPr>
          <p:cNvPr id="89" name="TextBox 88"/>
          <p:cNvSpPr txBox="1"/>
          <p:nvPr/>
        </p:nvSpPr>
        <p:spPr>
          <a:xfrm>
            <a:off x="8676350" y="2553618"/>
            <a:ext cx="550556" cy="46166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zh-CN" sz="2400">
                <a:solidFill>
                  <a:schemeClr val="bg1"/>
                </a:solidFill>
                <a:ea typeface="宋体" charset="-122"/>
              </a:rPr>
              <a:t>IV</a:t>
            </a:r>
            <a:endParaRPr lang="zh-CN" altLang="en-US" sz="2400">
              <a:solidFill>
                <a:schemeClr val="bg1"/>
              </a:solidFill>
              <a:ea typeface="宋体" charset="-122"/>
            </a:endParaRPr>
          </a:p>
        </p:txBody>
      </p:sp>
      <p:sp>
        <p:nvSpPr>
          <p:cNvPr id="90" name="加号 89"/>
          <p:cNvSpPr/>
          <p:nvPr/>
        </p:nvSpPr>
        <p:spPr>
          <a:xfrm>
            <a:off x="9167814" y="2566988"/>
            <a:ext cx="433387" cy="450850"/>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rgbClr val="7030A0"/>
              </a:solidFill>
            </a:endParaRPr>
          </a:p>
        </p:txBody>
      </p:sp>
      <p:cxnSp>
        <p:nvCxnSpPr>
          <p:cNvPr id="91" name="直接连接符 90"/>
          <p:cNvCxnSpPr/>
          <p:nvPr/>
        </p:nvCxnSpPr>
        <p:spPr>
          <a:xfrm>
            <a:off x="6924676" y="3789363"/>
            <a:ext cx="3743325" cy="0"/>
          </a:xfrm>
          <a:prstGeom prst="line">
            <a:avLst/>
          </a:prstGeom>
        </p:spPr>
        <p:style>
          <a:lnRef idx="3">
            <a:schemeClr val="accent6"/>
          </a:lnRef>
          <a:fillRef idx="0">
            <a:schemeClr val="accent6"/>
          </a:fillRef>
          <a:effectRef idx="2">
            <a:schemeClr val="accent6"/>
          </a:effectRef>
          <a:fontRef idx="minor">
            <a:schemeClr val="tx1"/>
          </a:fontRef>
        </p:style>
      </p:cxnSp>
      <p:sp>
        <p:nvSpPr>
          <p:cNvPr id="96" name="TextBox 95"/>
          <p:cNvSpPr txBox="1"/>
          <p:nvPr/>
        </p:nvSpPr>
        <p:spPr>
          <a:xfrm>
            <a:off x="9534366" y="2599782"/>
            <a:ext cx="1133635" cy="369332"/>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a:solidFill>
                  <a:schemeClr val="bg1"/>
                </a:solidFill>
              </a:rPr>
              <a:t>Rand. #s</a:t>
            </a:r>
          </a:p>
        </p:txBody>
      </p:sp>
      <p:cxnSp>
        <p:nvCxnSpPr>
          <p:cNvPr id="102" name="直接箭头连接符 101"/>
          <p:cNvCxnSpPr>
            <a:stCxn id="19464" idx="0"/>
          </p:cNvCxnSpPr>
          <p:nvPr/>
        </p:nvCxnSpPr>
        <p:spPr>
          <a:xfrm flipV="1">
            <a:off x="8637588" y="3822701"/>
            <a:ext cx="0" cy="109696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4" name="TextBox 103"/>
          <p:cNvSpPr txBox="1"/>
          <p:nvPr/>
        </p:nvSpPr>
        <p:spPr>
          <a:xfrm>
            <a:off x="8065582" y="3420120"/>
            <a:ext cx="1896240" cy="369332"/>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zh-CN">
                <a:solidFill>
                  <a:schemeClr val="bg1"/>
                </a:solidFill>
                <a:ea typeface="宋体" charset="-122"/>
              </a:rPr>
              <a:t>File Name&amp;Path</a:t>
            </a:r>
            <a:endParaRPr lang="zh-CN" altLang="en-US">
              <a:solidFill>
                <a:schemeClr val="bg1"/>
              </a:solidFill>
              <a:ea typeface="宋体" charset="-122"/>
            </a:endParaRPr>
          </a:p>
        </p:txBody>
      </p:sp>
      <p:sp>
        <p:nvSpPr>
          <p:cNvPr id="105" name="加号 104"/>
          <p:cNvSpPr/>
          <p:nvPr/>
        </p:nvSpPr>
        <p:spPr>
          <a:xfrm>
            <a:off x="8740775" y="2994025"/>
            <a:ext cx="431800" cy="450850"/>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rgbClr val="7030A0"/>
              </a:solidFill>
            </a:endParaRPr>
          </a:p>
        </p:txBody>
      </p:sp>
      <p:cxnSp>
        <p:nvCxnSpPr>
          <p:cNvPr id="107" name="直接连接符 106"/>
          <p:cNvCxnSpPr/>
          <p:nvPr/>
        </p:nvCxnSpPr>
        <p:spPr>
          <a:xfrm>
            <a:off x="6899275" y="2378075"/>
            <a:ext cx="25400" cy="14224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直接箭头连接符 108"/>
          <p:cNvCxnSpPr>
            <a:stCxn id="7" idx="1"/>
            <a:endCxn id="61" idx="3"/>
          </p:cNvCxnSpPr>
          <p:nvPr/>
        </p:nvCxnSpPr>
        <p:spPr>
          <a:xfrm flipH="1">
            <a:off x="4485135" y="2809253"/>
            <a:ext cx="629453" cy="1343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1" name="直接箭头连接符 110"/>
          <p:cNvCxnSpPr>
            <a:stCxn id="61" idx="2"/>
            <a:endCxn id="19517" idx="0"/>
          </p:cNvCxnSpPr>
          <p:nvPr/>
        </p:nvCxnSpPr>
        <p:spPr>
          <a:xfrm>
            <a:off x="4020345" y="3170460"/>
            <a:ext cx="15081" cy="5014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9501" name="Picture 2" descr="http://www.leo-backup.com/icons/file_lock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1" y="4337051"/>
            <a:ext cx="5429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2" name="Picture 2" descr="http://www.leo-backup.com/icons/file_lock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0" y="5562600"/>
            <a:ext cx="5461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3" name="TextBox 130"/>
          <p:cNvSpPr txBox="1">
            <a:spLocks noChangeArrowheads="1"/>
          </p:cNvSpPr>
          <p:nvPr/>
        </p:nvSpPr>
        <p:spPr bwMode="auto">
          <a:xfrm>
            <a:off x="4741863" y="4611689"/>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ea typeface="宋体" charset="-122"/>
              </a:rPr>
              <a:t>1/2</a:t>
            </a:r>
          </a:p>
        </p:txBody>
      </p:sp>
      <p:sp>
        <p:nvSpPr>
          <p:cNvPr id="19504" name="TextBox 131"/>
          <p:cNvSpPr txBox="1">
            <a:spLocks noChangeArrowheads="1"/>
          </p:cNvSpPr>
          <p:nvPr/>
        </p:nvSpPr>
        <p:spPr bwMode="auto">
          <a:xfrm>
            <a:off x="4794250" y="5814220"/>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ea typeface="宋体" charset="-122"/>
              </a:rPr>
              <a:t>2/2</a:t>
            </a:r>
          </a:p>
        </p:txBody>
      </p:sp>
      <p:sp>
        <p:nvSpPr>
          <p:cNvPr id="19505" name="TextBox 132"/>
          <p:cNvSpPr txBox="1">
            <a:spLocks noChangeArrowheads="1"/>
          </p:cNvSpPr>
          <p:nvPr/>
        </p:nvSpPr>
        <p:spPr bwMode="auto">
          <a:xfrm>
            <a:off x="4629150" y="6249989"/>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.piece</a:t>
            </a:r>
          </a:p>
        </p:txBody>
      </p:sp>
      <p:sp>
        <p:nvSpPr>
          <p:cNvPr id="19506" name="TextBox 133"/>
          <p:cNvSpPr txBox="1">
            <a:spLocks noChangeArrowheads="1"/>
          </p:cNvSpPr>
          <p:nvPr/>
        </p:nvSpPr>
        <p:spPr bwMode="auto">
          <a:xfrm>
            <a:off x="4629151" y="4976814"/>
            <a:ext cx="796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.bulk</a:t>
            </a:r>
          </a:p>
        </p:txBody>
      </p:sp>
      <p:cxnSp>
        <p:nvCxnSpPr>
          <p:cNvPr id="136" name="肘形连接符 135"/>
          <p:cNvCxnSpPr>
            <a:endCxn id="19503" idx="1"/>
          </p:cNvCxnSpPr>
          <p:nvPr/>
        </p:nvCxnSpPr>
        <p:spPr>
          <a:xfrm rot="16200000" flipH="1">
            <a:off x="2072895" y="2096607"/>
            <a:ext cx="2890515" cy="2447424"/>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19509" name="TextBox 137"/>
          <p:cNvSpPr txBox="1">
            <a:spLocks noChangeArrowheads="1"/>
          </p:cNvSpPr>
          <p:nvPr/>
        </p:nvSpPr>
        <p:spPr bwMode="auto">
          <a:xfrm>
            <a:off x="1682750" y="6229350"/>
            <a:ext cx="927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Server </a:t>
            </a:r>
            <a:endParaRPr lang="zh-CN" altLang="en-US">
              <a:ea typeface="宋体" charset="-122"/>
            </a:endParaRPr>
          </a:p>
        </p:txBody>
      </p:sp>
      <p:cxnSp>
        <p:nvCxnSpPr>
          <p:cNvPr id="140" name="直接箭头连接符 139"/>
          <p:cNvCxnSpPr>
            <a:endCxn id="19502" idx="1"/>
          </p:cNvCxnSpPr>
          <p:nvPr/>
        </p:nvCxnSpPr>
        <p:spPr>
          <a:xfrm>
            <a:off x="2667000" y="5891213"/>
            <a:ext cx="2063750" cy="1746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4" name="加号 143"/>
          <p:cNvSpPr/>
          <p:nvPr/>
        </p:nvSpPr>
        <p:spPr>
          <a:xfrm>
            <a:off x="4829175" y="5256213"/>
            <a:ext cx="342900" cy="373062"/>
          </a:xfrm>
          <a:prstGeom prst="mathPlus">
            <a:avLst/>
          </a:prstGeom>
          <a:solidFill>
            <a:srgbClr val="7030A0"/>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pic>
        <p:nvPicPr>
          <p:cNvPr id="19512" name="Picture 3" descr="D:\Dropbox\Master Project\Master Project\Final Report\image\Logo_AES.png"/>
          <p:cNvPicPr>
            <a:picLocks noChangeAspect="1" noChangeArrowheads="1"/>
          </p:cNvPicPr>
          <p:nvPr/>
        </p:nvPicPr>
        <p:blipFill>
          <a:blip r:embed="rId5" cstate="print">
            <a:extLst>
              <a:ext uri="{28A0092B-C50C-407E-A947-70E740481C1C}">
                <a14:useLocalDpi xmlns:a14="http://schemas.microsoft.com/office/drawing/2010/main" val="0"/>
              </a:ext>
            </a:extLst>
          </a:blip>
          <a:srcRect t="8511" b="23312"/>
          <a:stretch>
            <a:fillRect/>
          </a:stretch>
        </p:blipFill>
        <p:spPr bwMode="auto">
          <a:xfrm>
            <a:off x="6165851" y="4995863"/>
            <a:ext cx="95726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13" name="TextBox 145"/>
          <p:cNvSpPr txBox="1">
            <a:spLocks noChangeArrowheads="1"/>
          </p:cNvSpPr>
          <p:nvPr/>
        </p:nvSpPr>
        <p:spPr bwMode="auto">
          <a:xfrm>
            <a:off x="6280151" y="5629275"/>
            <a:ext cx="728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600">
                <a:ea typeface="宋体" charset="-122"/>
              </a:rPr>
              <a:t>GCM</a:t>
            </a:r>
            <a:endParaRPr lang="zh-CN" altLang="en-US" sz="1600">
              <a:ea typeface="宋体" charset="-122"/>
            </a:endParaRPr>
          </a:p>
        </p:txBody>
      </p:sp>
      <p:cxnSp>
        <p:nvCxnSpPr>
          <p:cNvPr id="148" name="肘形连接符 147"/>
          <p:cNvCxnSpPr>
            <a:stCxn id="19501" idx="3"/>
            <a:endCxn id="19512" idx="1"/>
          </p:cNvCxnSpPr>
          <p:nvPr/>
        </p:nvCxnSpPr>
        <p:spPr>
          <a:xfrm>
            <a:off x="5273676" y="4681538"/>
            <a:ext cx="892175" cy="639762"/>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0" name="肘形连接符 149"/>
          <p:cNvCxnSpPr>
            <a:stCxn id="19502" idx="3"/>
            <a:endCxn id="19512" idx="1"/>
          </p:cNvCxnSpPr>
          <p:nvPr/>
        </p:nvCxnSpPr>
        <p:spPr>
          <a:xfrm flipV="1">
            <a:off x="5276850" y="5321301"/>
            <a:ext cx="889000" cy="587375"/>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6" name="直接箭头连接符 155"/>
          <p:cNvCxnSpPr>
            <a:stCxn id="19512" idx="3"/>
            <a:endCxn id="19464" idx="1"/>
          </p:cNvCxnSpPr>
          <p:nvPr/>
        </p:nvCxnSpPr>
        <p:spPr>
          <a:xfrm>
            <a:off x="7123114" y="5321301"/>
            <a:ext cx="923925" cy="952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9517" name="Picture 3" descr="D:\Dropbox\Master Project\Master Project\Final Report\image\Logo_AES.png"/>
          <p:cNvPicPr>
            <a:picLocks noChangeAspect="1" noChangeArrowheads="1"/>
          </p:cNvPicPr>
          <p:nvPr/>
        </p:nvPicPr>
        <p:blipFill>
          <a:blip r:embed="rId5" cstate="print">
            <a:extLst>
              <a:ext uri="{28A0092B-C50C-407E-A947-70E740481C1C}">
                <a14:useLocalDpi xmlns:a14="http://schemas.microsoft.com/office/drawing/2010/main" val="0"/>
              </a:ext>
            </a:extLst>
          </a:blip>
          <a:srcRect t="8511" b="23312"/>
          <a:stretch>
            <a:fillRect/>
          </a:stretch>
        </p:blipFill>
        <p:spPr bwMode="auto">
          <a:xfrm>
            <a:off x="3651250" y="3671889"/>
            <a:ext cx="768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18" name="TextBox 160"/>
          <p:cNvSpPr txBox="1">
            <a:spLocks noChangeArrowheads="1"/>
          </p:cNvSpPr>
          <p:nvPr/>
        </p:nvSpPr>
        <p:spPr bwMode="auto">
          <a:xfrm>
            <a:off x="3719513" y="4183064"/>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dirty="0">
                <a:ea typeface="宋体" charset="-122"/>
              </a:rPr>
              <a:t>GCM</a:t>
            </a:r>
            <a:endParaRPr lang="zh-CN" altLang="en-US" sz="1400" dirty="0">
              <a:ea typeface="宋体" charset="-122"/>
            </a:endParaRPr>
          </a:p>
        </p:txBody>
      </p:sp>
      <p:cxnSp>
        <p:nvCxnSpPr>
          <p:cNvPr id="163" name="直接箭头连接符 162"/>
          <p:cNvCxnSpPr>
            <a:stCxn id="19517" idx="3"/>
            <a:endCxn id="60" idx="1"/>
          </p:cNvCxnSpPr>
          <p:nvPr/>
        </p:nvCxnSpPr>
        <p:spPr>
          <a:xfrm>
            <a:off x="4419600" y="3933827"/>
            <a:ext cx="933430" cy="260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9520" name="TextBox 167"/>
          <p:cNvSpPr txBox="1">
            <a:spLocks noChangeArrowheads="1"/>
          </p:cNvSpPr>
          <p:nvPr/>
        </p:nvSpPr>
        <p:spPr bwMode="auto">
          <a:xfrm>
            <a:off x="2360614" y="2747964"/>
            <a:ext cx="809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Index .bulk File</a:t>
            </a:r>
            <a:endParaRPr lang="zh-CN" altLang="en-US">
              <a:ea typeface="宋体" charset="-122"/>
            </a:endParaRPr>
          </a:p>
        </p:txBody>
      </p:sp>
      <p:sp>
        <p:nvSpPr>
          <p:cNvPr id="19521" name="TextBox 168"/>
          <p:cNvSpPr txBox="1">
            <a:spLocks noChangeArrowheads="1"/>
          </p:cNvSpPr>
          <p:nvPr/>
        </p:nvSpPr>
        <p:spPr bwMode="auto">
          <a:xfrm>
            <a:off x="2689225" y="5514975"/>
            <a:ext cx="199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Index .piece File</a:t>
            </a:r>
            <a:endParaRPr lang="zh-CN" altLang="en-US">
              <a:ea typeface="宋体" charset="-122"/>
            </a:endParaRPr>
          </a:p>
        </p:txBody>
      </p:sp>
      <p:pic>
        <p:nvPicPr>
          <p:cNvPr id="60" name="Picture 11" descr="http://pod.doe.in.gov/groups/learningconnectionhelp/wiki/8f52d/images/f1fd4.png"/>
          <p:cNvPicPr>
            <a:picLocks noChangeAspect="1" noChangeArrowheads="1"/>
          </p:cNvPicPr>
          <p:nvPr/>
        </p:nvPicPr>
        <p:blipFill>
          <a:blip r:embed="rId6" cstate="print"/>
          <a:srcRect/>
          <a:stretch>
            <a:fillRect/>
          </a:stretch>
        </p:blipFill>
        <p:spPr bwMode="auto">
          <a:xfrm>
            <a:off x="5353030" y="3501689"/>
            <a:ext cx="869492" cy="869492"/>
          </a:xfrm>
          <a:prstGeom prst="rect">
            <a:avLst/>
          </a:prstGeom>
          <a:noFill/>
        </p:spPr>
      </p:pic>
      <p:pic>
        <p:nvPicPr>
          <p:cNvPr id="61" name="Picture 2" descr="http://img.ehowcdn.com/article-new/ehow/images/a06/7s/ue/disadvantages-encrypted-files-1.1-800x800.jpg"/>
          <p:cNvPicPr>
            <a:picLocks noChangeAspect="1" noChangeArrowheads="1"/>
          </p:cNvPicPr>
          <p:nvPr/>
        </p:nvPicPr>
        <p:blipFill>
          <a:blip r:embed="rId7" cstate="print">
            <a:extLst>
              <a:ext uri="{28A0092B-C50C-407E-A947-70E740481C1C}">
                <a14:useLocalDpi xmlns:a14="http://schemas.microsoft.com/office/drawing/2010/main" val="0"/>
              </a:ext>
            </a:extLst>
          </a:blip>
          <a:srcRect l="13911" t="5913" r="11122" b="10036"/>
          <a:stretch>
            <a:fillRect/>
          </a:stretch>
        </p:blipFill>
        <p:spPr bwMode="auto">
          <a:xfrm>
            <a:off x="3555554" y="2474914"/>
            <a:ext cx="929580" cy="69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4" descr="http://www.stickyalbums.com/member/wp-content/uploads/2012/02/android_icon_.png"/>
          <p:cNvPicPr>
            <a:picLocks noChangeAspect="1" noChangeArrowheads="1"/>
          </p:cNvPicPr>
          <p:nvPr/>
        </p:nvPicPr>
        <p:blipFill>
          <a:blip r:embed="rId8" cstate="print"/>
          <a:srcRect/>
          <a:stretch>
            <a:fillRect/>
          </a:stretch>
        </p:blipFill>
        <p:spPr bwMode="auto">
          <a:xfrm>
            <a:off x="9226550" y="908240"/>
            <a:ext cx="991003" cy="991003"/>
          </a:xfrm>
          <a:prstGeom prst="rect">
            <a:avLst/>
          </a:prstGeom>
          <a:noFill/>
        </p:spPr>
      </p:pic>
      <p:pic>
        <p:nvPicPr>
          <p:cNvPr id="64" name="Picture 6" descr="http://files.softicons.com/download/system-icons/crystal-intense-icons-by-tatice/png/256/Windows.png"/>
          <p:cNvPicPr>
            <a:picLocks noChangeAspect="1" noChangeArrowheads="1"/>
          </p:cNvPicPr>
          <p:nvPr/>
        </p:nvPicPr>
        <p:blipFill>
          <a:blip r:embed="rId9" cstate="print"/>
          <a:srcRect/>
          <a:stretch>
            <a:fillRect/>
          </a:stretch>
        </p:blipFill>
        <p:spPr bwMode="auto">
          <a:xfrm>
            <a:off x="1919289" y="1036784"/>
            <a:ext cx="1031249" cy="1031249"/>
          </a:xfrm>
          <a:prstGeom prst="rect">
            <a:avLst/>
          </a:prstGeom>
          <a:noFill/>
        </p:spPr>
      </p:pic>
      <p:pic>
        <p:nvPicPr>
          <p:cNvPr id="66" name="Picture 2" descr="http://icons.iconarchive.com/icons/icons-land/vista-hardware-devices/256/Home-Server-icon.png"/>
          <p:cNvPicPr>
            <a:picLocks noChangeAspect="1" noChangeArrowheads="1"/>
          </p:cNvPicPr>
          <p:nvPr/>
        </p:nvPicPr>
        <p:blipFill>
          <a:blip r:embed="rId10" cstate="print"/>
          <a:srcRect/>
          <a:stretch>
            <a:fillRect/>
          </a:stretch>
        </p:blipFill>
        <p:spPr bwMode="auto">
          <a:xfrm>
            <a:off x="1802973" y="5408477"/>
            <a:ext cx="982934" cy="982934"/>
          </a:xfrm>
          <a:prstGeom prst="rect">
            <a:avLst/>
          </a:prstGeom>
          <a:noFill/>
        </p:spPr>
      </p:pic>
    </p:spTree>
    <p:extLst>
      <p:ext uri="{BB962C8B-B14F-4D97-AF65-F5344CB8AC3E}">
        <p14:creationId xmlns:p14="http://schemas.microsoft.com/office/powerpoint/2010/main" val="26968158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905000" y="-6350"/>
            <a:ext cx="8229600" cy="639763"/>
          </a:xfrm>
        </p:spPr>
        <p:txBody>
          <a:bodyPr/>
          <a:lstStyle/>
          <a:p>
            <a:r>
              <a:rPr lang="en-US" altLang="zh-CN" smtClean="0">
                <a:ea typeface="宋体" charset="-122"/>
              </a:rPr>
              <a:t>Random File Merging</a:t>
            </a:r>
            <a:endParaRPr lang="zh-CN" altLang="en-US" smtClean="0">
              <a:ea typeface="宋体" charset="-122"/>
            </a:endParaRPr>
          </a:p>
        </p:txBody>
      </p:sp>
      <p:sp>
        <p:nvSpPr>
          <p:cNvPr id="22531" name="TextBox 3"/>
          <p:cNvSpPr txBox="1">
            <a:spLocks noChangeArrowheads="1"/>
          </p:cNvSpPr>
          <p:nvPr/>
        </p:nvSpPr>
        <p:spPr bwMode="auto">
          <a:xfrm>
            <a:off x="1538288" y="1147763"/>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ea typeface="宋体" charset="-122"/>
              </a:rPr>
              <a:t>Android</a:t>
            </a:r>
          </a:p>
        </p:txBody>
      </p:sp>
      <p:sp>
        <p:nvSpPr>
          <p:cNvPr id="22532" name="TextBox 4"/>
          <p:cNvSpPr txBox="1">
            <a:spLocks noChangeArrowheads="1"/>
          </p:cNvSpPr>
          <p:nvPr/>
        </p:nvSpPr>
        <p:spPr bwMode="auto">
          <a:xfrm>
            <a:off x="2576514" y="3641725"/>
            <a:ext cx="1603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ea typeface="宋体" charset="-122"/>
              </a:rPr>
              <a:t>Piece of file from Android</a:t>
            </a:r>
          </a:p>
        </p:txBody>
      </p:sp>
      <p:sp>
        <p:nvSpPr>
          <p:cNvPr id="22533" name="TextBox 5"/>
          <p:cNvSpPr txBox="1">
            <a:spLocks noChangeArrowheads="1"/>
          </p:cNvSpPr>
          <p:nvPr/>
        </p:nvSpPr>
        <p:spPr bwMode="auto">
          <a:xfrm>
            <a:off x="8659814" y="3571875"/>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bulk</a:t>
            </a:r>
          </a:p>
        </p:txBody>
      </p:sp>
      <p:pic>
        <p:nvPicPr>
          <p:cNvPr id="22534" name="Picture 2" descr="http://www.leo-backup.com/icons/file_lock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263" y="2809875"/>
            <a:ext cx="685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663886" y="1273936"/>
            <a:ext cx="2274982"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a:defRPr/>
            </a:pPr>
            <a:r>
              <a:rPr lang="en-US" dirty="0">
                <a:solidFill>
                  <a:schemeClr val="bg1"/>
                </a:solidFill>
              </a:rPr>
              <a:t>Filename from index</a:t>
            </a:r>
          </a:p>
        </p:txBody>
      </p:sp>
      <p:sp>
        <p:nvSpPr>
          <p:cNvPr id="22538" name="TextBox 11"/>
          <p:cNvSpPr txBox="1">
            <a:spLocks noChangeArrowheads="1"/>
          </p:cNvSpPr>
          <p:nvPr/>
        </p:nvSpPr>
        <p:spPr bwMode="auto">
          <a:xfrm>
            <a:off x="2781300" y="1908593"/>
            <a:ext cx="1479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Get piece by</a:t>
            </a:r>
          </a:p>
          <a:p>
            <a:pPr eaLnBrk="1" hangingPunct="1"/>
            <a:r>
              <a:rPr lang="en-US" altLang="zh-CN">
                <a:ea typeface="宋体" charset="-122"/>
              </a:rPr>
              <a:t>filename</a:t>
            </a:r>
          </a:p>
        </p:txBody>
      </p:sp>
      <p:cxnSp>
        <p:nvCxnSpPr>
          <p:cNvPr id="13" name="Straight Arrow Connector 66"/>
          <p:cNvCxnSpPr>
            <a:stCxn id="22538" idx="2"/>
            <a:endCxn id="22534" idx="0"/>
          </p:cNvCxnSpPr>
          <p:nvPr/>
        </p:nvCxnSpPr>
        <p:spPr>
          <a:xfrm flipH="1">
            <a:off x="3459164" y="2554923"/>
            <a:ext cx="62083" cy="2549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68"/>
          <p:cNvCxnSpPr>
            <a:stCxn id="22534" idx="3"/>
            <a:endCxn id="22543" idx="1"/>
          </p:cNvCxnSpPr>
          <p:nvPr/>
        </p:nvCxnSpPr>
        <p:spPr>
          <a:xfrm>
            <a:off x="3802063" y="3244850"/>
            <a:ext cx="377825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541" name="TextBox 14"/>
          <p:cNvSpPr txBox="1">
            <a:spLocks noChangeArrowheads="1"/>
          </p:cNvSpPr>
          <p:nvPr/>
        </p:nvSpPr>
        <p:spPr bwMode="auto">
          <a:xfrm>
            <a:off x="3979864" y="3451225"/>
            <a:ext cx="19800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Send piece to PC</a:t>
            </a:r>
          </a:p>
        </p:txBody>
      </p:sp>
      <p:sp>
        <p:nvSpPr>
          <p:cNvPr id="22542" name="TextBox 15"/>
          <p:cNvSpPr txBox="1">
            <a:spLocks noChangeArrowheads="1"/>
          </p:cNvSpPr>
          <p:nvPr/>
        </p:nvSpPr>
        <p:spPr bwMode="auto">
          <a:xfrm>
            <a:off x="7580314" y="3582988"/>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piece</a:t>
            </a:r>
          </a:p>
        </p:txBody>
      </p:sp>
      <p:pic>
        <p:nvPicPr>
          <p:cNvPr id="22543" name="Picture 2" descr="http://www.leo-backup.com/icons/file_lock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3" y="2809875"/>
            <a:ext cx="685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Arrow Connector 51"/>
          <p:cNvCxnSpPr>
            <a:endCxn id="22534" idx="1"/>
          </p:cNvCxnSpPr>
          <p:nvPr/>
        </p:nvCxnSpPr>
        <p:spPr>
          <a:xfrm>
            <a:off x="2376489" y="2254252"/>
            <a:ext cx="739775" cy="99059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545" name="TextBox 27"/>
          <p:cNvSpPr txBox="1">
            <a:spLocks noChangeArrowheads="1"/>
          </p:cNvSpPr>
          <p:nvPr/>
        </p:nvSpPr>
        <p:spPr bwMode="auto">
          <a:xfrm>
            <a:off x="1487488" y="6273800"/>
            <a:ext cx="3257551"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ea typeface="宋体" charset="-122"/>
              </a:rPr>
              <a:t>*Index file has path for all the pieces </a:t>
            </a:r>
          </a:p>
          <a:p>
            <a:pPr eaLnBrk="1" hangingPunct="1"/>
            <a:r>
              <a:rPr lang="en-US" altLang="zh-CN" sz="1400">
                <a:ea typeface="宋体" charset="-122"/>
              </a:rPr>
              <a:t>*Merge program looks for the index file</a:t>
            </a:r>
          </a:p>
          <a:p>
            <a:pPr eaLnBrk="1" hangingPunct="1"/>
            <a:endParaRPr lang="en-US" altLang="zh-CN" sz="1400">
              <a:ea typeface="宋体" charset="-122"/>
            </a:endParaRPr>
          </a:p>
        </p:txBody>
      </p:sp>
      <p:pic>
        <p:nvPicPr>
          <p:cNvPr id="22546" name="Picture 4" descr="treasure-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1" y="887413"/>
            <a:ext cx="1641475"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2" descr="http://t1.gstatic.com/images?q=tbn:ANd9GcRMsOYqVouppn3grZKVoZH7LFBeZxYiNkvxvSn5yAFmtud1lGpj"/>
          <p:cNvPicPr>
            <a:picLocks noChangeAspect="1" noChangeArrowheads="1"/>
          </p:cNvPicPr>
          <p:nvPr/>
        </p:nvPicPr>
        <p:blipFill>
          <a:blip r:embed="rId4" cstate="print">
            <a:extLst>
              <a:ext uri="{28A0092B-C50C-407E-A947-70E740481C1C}">
                <a14:useLocalDpi xmlns:a14="http://schemas.microsoft.com/office/drawing/2010/main" val="0"/>
              </a:ext>
            </a:extLst>
          </a:blip>
          <a:srcRect l="17366" r="18102"/>
          <a:stretch>
            <a:fillRect/>
          </a:stretch>
        </p:blipFill>
        <p:spPr bwMode="auto">
          <a:xfrm>
            <a:off x="8653464" y="2855913"/>
            <a:ext cx="5921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TextBox 38"/>
          <p:cNvSpPr txBox="1">
            <a:spLocks noChangeArrowheads="1"/>
          </p:cNvSpPr>
          <p:nvPr/>
        </p:nvSpPr>
        <p:spPr bwMode="auto">
          <a:xfrm>
            <a:off x="5461001" y="1233488"/>
            <a:ext cx="1260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Index File</a:t>
            </a:r>
            <a:endParaRPr lang="zh-CN" altLang="en-US">
              <a:ea typeface="宋体" charset="-122"/>
            </a:endParaRPr>
          </a:p>
        </p:txBody>
      </p:sp>
      <p:cxnSp>
        <p:nvCxnSpPr>
          <p:cNvPr id="46" name="直接箭头连接符 45"/>
          <p:cNvCxnSpPr>
            <a:stCxn id="22546" idx="1"/>
          </p:cNvCxnSpPr>
          <p:nvPr/>
        </p:nvCxnSpPr>
        <p:spPr>
          <a:xfrm flipH="1">
            <a:off x="4938714" y="1458913"/>
            <a:ext cx="331787"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8" name="直接箭头连接符 47"/>
          <p:cNvCxnSpPr/>
          <p:nvPr/>
        </p:nvCxnSpPr>
        <p:spPr>
          <a:xfrm flipH="1">
            <a:off x="2376489" y="1458914"/>
            <a:ext cx="287337" cy="7953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直接箭头连接符 49"/>
          <p:cNvCxnSpPr>
            <a:endCxn id="22538" idx="1"/>
          </p:cNvCxnSpPr>
          <p:nvPr/>
        </p:nvCxnSpPr>
        <p:spPr>
          <a:xfrm flipV="1">
            <a:off x="2376488" y="2231759"/>
            <a:ext cx="404812" cy="2249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9" name="肘形连接符 78"/>
          <p:cNvCxnSpPr>
            <a:stCxn id="22546" idx="2"/>
            <a:endCxn id="22543" idx="1"/>
          </p:cNvCxnSpPr>
          <p:nvPr/>
        </p:nvCxnSpPr>
        <p:spPr>
          <a:xfrm rot="16200000" flipH="1">
            <a:off x="6227764" y="1892301"/>
            <a:ext cx="1216025" cy="1489075"/>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22555" name="TextBox 79"/>
          <p:cNvSpPr txBox="1">
            <a:spLocks noChangeArrowheads="1"/>
          </p:cNvSpPr>
          <p:nvPr/>
        </p:nvSpPr>
        <p:spPr bwMode="auto">
          <a:xfrm>
            <a:off x="6091239" y="2481264"/>
            <a:ext cx="1489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a:ea typeface="宋体" charset="-122"/>
              </a:rPr>
              <a:t>Random #s</a:t>
            </a:r>
            <a:endParaRPr lang="zh-CN" altLang="en-US" dirty="0">
              <a:ea typeface="宋体" charset="-122"/>
            </a:endParaRPr>
          </a:p>
        </p:txBody>
      </p:sp>
      <p:sp>
        <p:nvSpPr>
          <p:cNvPr id="81" name="Snip Same Side Corner Rectangle 34"/>
          <p:cNvSpPr/>
          <p:nvPr/>
        </p:nvSpPr>
        <p:spPr>
          <a:xfrm>
            <a:off x="7469187" y="5721351"/>
            <a:ext cx="2020888" cy="765175"/>
          </a:xfrm>
          <a:prstGeom prst="snip2Same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t>Merge function()</a:t>
            </a:r>
          </a:p>
        </p:txBody>
      </p:sp>
      <p:sp>
        <p:nvSpPr>
          <p:cNvPr id="82" name="TextBox 81"/>
          <p:cNvSpPr txBox="1"/>
          <p:nvPr/>
        </p:nvSpPr>
        <p:spPr>
          <a:xfrm>
            <a:off x="8645242" y="4288832"/>
            <a:ext cx="1925391" cy="923330"/>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zh-CN">
                <a:solidFill>
                  <a:schemeClr val="bg1"/>
                </a:solidFill>
                <a:ea typeface="宋体" charset="-122"/>
              </a:rPr>
              <a:t>Remove the junk data according to Random #s</a:t>
            </a:r>
            <a:endParaRPr lang="zh-CN" altLang="en-US">
              <a:solidFill>
                <a:schemeClr val="bg1"/>
              </a:solidFill>
              <a:ea typeface="宋体" charset="-122"/>
            </a:endParaRPr>
          </a:p>
        </p:txBody>
      </p:sp>
      <p:sp>
        <p:nvSpPr>
          <p:cNvPr id="83" name="TextBox 82"/>
          <p:cNvSpPr txBox="1"/>
          <p:nvPr/>
        </p:nvSpPr>
        <p:spPr>
          <a:xfrm>
            <a:off x="6428705" y="4294476"/>
            <a:ext cx="1925391" cy="923330"/>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zh-CN">
                <a:solidFill>
                  <a:schemeClr val="bg1"/>
                </a:solidFill>
                <a:ea typeface="宋体" charset="-122"/>
              </a:rPr>
              <a:t>Get the 1/5</a:t>
            </a:r>
            <a:r>
              <a:rPr lang="en-US" altLang="zh-CN" baseline="30000">
                <a:solidFill>
                  <a:schemeClr val="bg1"/>
                </a:solidFill>
                <a:ea typeface="宋体" charset="-122"/>
              </a:rPr>
              <a:t>th </a:t>
            </a:r>
            <a:r>
              <a:rPr lang="en-US" altLang="zh-CN">
                <a:solidFill>
                  <a:schemeClr val="bg1"/>
                </a:solidFill>
                <a:ea typeface="宋体" charset="-122"/>
              </a:rPr>
              <a:t> useful data using Random #s </a:t>
            </a:r>
            <a:endParaRPr lang="zh-CN" altLang="en-US">
              <a:solidFill>
                <a:schemeClr val="bg1"/>
              </a:solidFill>
              <a:ea typeface="宋体" charset="-122"/>
            </a:endParaRPr>
          </a:p>
        </p:txBody>
      </p:sp>
      <p:cxnSp>
        <p:nvCxnSpPr>
          <p:cNvPr id="85" name="肘形连接符 84"/>
          <p:cNvCxnSpPr>
            <a:stCxn id="22542" idx="2"/>
          </p:cNvCxnSpPr>
          <p:nvPr/>
        </p:nvCxnSpPr>
        <p:spPr>
          <a:xfrm rot="5400000">
            <a:off x="7498948" y="3844773"/>
            <a:ext cx="341868" cy="556962"/>
          </a:xfrm>
          <a:prstGeom prst="bentConnector2">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87" name="肘形连接符 86"/>
          <p:cNvCxnSpPr>
            <a:stCxn id="22533" idx="2"/>
          </p:cNvCxnSpPr>
          <p:nvPr/>
        </p:nvCxnSpPr>
        <p:spPr>
          <a:xfrm rot="16200000" flipH="1">
            <a:off x="9111537" y="3793413"/>
            <a:ext cx="348218" cy="64380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9" name="肘形连接符 88"/>
          <p:cNvCxnSpPr>
            <a:endCxn id="81" idx="3"/>
          </p:cNvCxnSpPr>
          <p:nvPr/>
        </p:nvCxnSpPr>
        <p:spPr>
          <a:xfrm rot="16200000" flipH="1">
            <a:off x="7755731" y="4996656"/>
            <a:ext cx="361950" cy="1087438"/>
          </a:xfrm>
          <a:prstGeom prst="bentConnector3">
            <a:avLst>
              <a:gd name="adj1" fmla="val 28947"/>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1" name="肘形连接符 90"/>
          <p:cNvCxnSpPr>
            <a:endCxn id="81" idx="3"/>
          </p:cNvCxnSpPr>
          <p:nvPr/>
        </p:nvCxnSpPr>
        <p:spPr>
          <a:xfrm rot="5400000">
            <a:off x="8860631" y="4972844"/>
            <a:ext cx="368300" cy="1128712"/>
          </a:xfrm>
          <a:prstGeom prst="bentConnector3">
            <a:avLst>
              <a:gd name="adj1" fmla="val 29310"/>
            </a:avLst>
          </a:prstGeom>
          <a:ln>
            <a:tailEnd type="arrow"/>
          </a:ln>
        </p:spPr>
        <p:style>
          <a:lnRef idx="3">
            <a:schemeClr val="accent6"/>
          </a:lnRef>
          <a:fillRef idx="0">
            <a:schemeClr val="accent6"/>
          </a:fillRef>
          <a:effectRef idx="2">
            <a:schemeClr val="accent6"/>
          </a:effectRef>
          <a:fontRef idx="minor">
            <a:schemeClr val="tx1"/>
          </a:fontRef>
        </p:style>
      </p:cxnSp>
      <p:pic>
        <p:nvPicPr>
          <p:cNvPr id="22567" name="Picture 2" descr="http://img.ehowcdn.com/article-new/ehow/images/a06/7s/ue/disadvantages-encrypted-files-1.1-800x800.jpg"/>
          <p:cNvPicPr>
            <a:picLocks noChangeAspect="1" noChangeArrowheads="1"/>
          </p:cNvPicPr>
          <p:nvPr/>
        </p:nvPicPr>
        <p:blipFill>
          <a:blip r:embed="rId5">
            <a:extLst>
              <a:ext uri="{28A0092B-C50C-407E-A947-70E740481C1C}">
                <a14:useLocalDpi xmlns:a14="http://schemas.microsoft.com/office/drawing/2010/main" val="0"/>
              </a:ext>
            </a:extLst>
          </a:blip>
          <a:srcRect l="13911" t="5913" r="11122" b="10036"/>
          <a:stretch>
            <a:fillRect/>
          </a:stretch>
        </p:blipFill>
        <p:spPr bwMode="auto">
          <a:xfrm>
            <a:off x="4930775" y="5514974"/>
            <a:ext cx="15748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8" name="TextBox 96"/>
          <p:cNvSpPr txBox="1">
            <a:spLocks noChangeArrowheads="1"/>
          </p:cNvSpPr>
          <p:nvPr/>
        </p:nvSpPr>
        <p:spPr bwMode="auto">
          <a:xfrm>
            <a:off x="4906963" y="5156198"/>
            <a:ext cx="149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ea typeface="宋体" charset="-122"/>
              </a:rPr>
              <a:t>Encrypted</a:t>
            </a:r>
            <a:endParaRPr lang="zh-CN" altLang="en-US">
              <a:ea typeface="宋体" charset="-122"/>
            </a:endParaRPr>
          </a:p>
        </p:txBody>
      </p:sp>
      <p:cxnSp>
        <p:nvCxnSpPr>
          <p:cNvPr id="99" name="直接箭头连接符 98"/>
          <p:cNvCxnSpPr>
            <a:stCxn id="81" idx="2"/>
            <a:endCxn id="22567" idx="3"/>
          </p:cNvCxnSpPr>
          <p:nvPr/>
        </p:nvCxnSpPr>
        <p:spPr>
          <a:xfrm flipH="1" flipV="1">
            <a:off x="6505575" y="6103936"/>
            <a:ext cx="963612" cy="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8" name="Rectangle 1"/>
          <p:cNvSpPr/>
          <p:nvPr/>
        </p:nvSpPr>
        <p:spPr>
          <a:xfrm>
            <a:off x="4855369" y="887414"/>
            <a:ext cx="5812632" cy="5794373"/>
          </a:xfrm>
          <a:prstGeom prst="rect">
            <a:avLst/>
          </a:prstGeom>
          <a:noFill/>
          <a:ln w="28575">
            <a:solidFill>
              <a:srgbClr val="00B05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0" name="TextBox 39"/>
          <p:cNvSpPr txBox="1"/>
          <p:nvPr/>
        </p:nvSpPr>
        <p:spPr>
          <a:xfrm>
            <a:off x="9139958" y="1627804"/>
            <a:ext cx="1528042" cy="307777"/>
          </a:xfrm>
          <a:prstGeom prst="rect">
            <a:avLst/>
          </a:prstGeom>
          <a:noFill/>
        </p:spPr>
        <p:txBody>
          <a:bodyPr wrap="square" rtlCol="0">
            <a:spAutoFit/>
          </a:bodyPr>
          <a:lstStyle/>
          <a:p>
            <a:r>
              <a:rPr lang="en-US" altLang="zh-CN" sz="1400" b="1"/>
              <a:t>Operation in PC</a:t>
            </a:r>
            <a:endParaRPr lang="zh-CN" altLang="en-US" sz="1400" b="1"/>
          </a:p>
        </p:txBody>
      </p:sp>
      <p:sp>
        <p:nvSpPr>
          <p:cNvPr id="41" name="矩形 40"/>
          <p:cNvSpPr/>
          <p:nvPr/>
        </p:nvSpPr>
        <p:spPr>
          <a:xfrm>
            <a:off x="9165358" y="887106"/>
            <a:ext cx="1502642" cy="1048474"/>
          </a:xfrm>
          <a:prstGeom prst="rect">
            <a:avLst/>
          </a:prstGeom>
          <a:noFill/>
          <a:ln>
            <a:solidFill>
              <a:srgbClr val="00B05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42" name="Picture 6" descr="http://files.softicons.com/download/system-icons/crystal-intense-icons-by-tatice/png/256/Windows.png"/>
          <p:cNvPicPr>
            <a:picLocks noChangeAspect="1" noChangeArrowheads="1"/>
          </p:cNvPicPr>
          <p:nvPr/>
        </p:nvPicPr>
        <p:blipFill>
          <a:blip r:embed="rId6" cstate="print"/>
          <a:srcRect/>
          <a:stretch>
            <a:fillRect/>
          </a:stretch>
        </p:blipFill>
        <p:spPr bwMode="auto">
          <a:xfrm>
            <a:off x="9371160" y="816804"/>
            <a:ext cx="1031249" cy="1031249"/>
          </a:xfrm>
          <a:prstGeom prst="rect">
            <a:avLst/>
          </a:prstGeom>
          <a:noFill/>
        </p:spPr>
      </p:pic>
      <p:pic>
        <p:nvPicPr>
          <p:cNvPr id="43" name="Picture 4" descr="http://www.stickyalbums.com/member/wp-content/uploads/2012/02/android_icon_.png"/>
          <p:cNvPicPr>
            <a:picLocks noChangeAspect="1" noChangeArrowheads="1"/>
          </p:cNvPicPr>
          <p:nvPr/>
        </p:nvPicPr>
        <p:blipFill>
          <a:blip r:embed="rId7" cstate="print"/>
          <a:srcRect/>
          <a:stretch>
            <a:fillRect/>
          </a:stretch>
        </p:blipFill>
        <p:spPr bwMode="auto">
          <a:xfrm>
            <a:off x="1488471" y="1860148"/>
            <a:ext cx="991003" cy="991003"/>
          </a:xfrm>
          <a:prstGeom prst="rect">
            <a:avLst/>
          </a:prstGeom>
          <a:noFill/>
        </p:spPr>
      </p:pic>
    </p:spTree>
    <p:extLst>
      <p:ext uri="{BB962C8B-B14F-4D97-AF65-F5344CB8AC3E}">
        <p14:creationId xmlns:p14="http://schemas.microsoft.com/office/powerpoint/2010/main" val="32679407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6437" y="51435"/>
            <a:ext cx="8229600" cy="794386"/>
          </a:xfrm>
        </p:spPr>
        <p:txBody>
          <a:bodyPr/>
          <a:lstStyle/>
          <a:p>
            <a:r>
              <a:rPr lang="en-US" altLang="zh-CN" smtClean="0"/>
              <a:t>Random Index File Merging </a:t>
            </a:r>
            <a:endParaRPr lang="zh-CN" altLang="en-US"/>
          </a:p>
        </p:txBody>
      </p:sp>
      <p:sp>
        <p:nvSpPr>
          <p:cNvPr id="5" name="TextBox 4"/>
          <p:cNvSpPr txBox="1">
            <a:spLocks noChangeArrowheads="1"/>
          </p:cNvSpPr>
          <p:nvPr/>
        </p:nvSpPr>
        <p:spPr bwMode="auto">
          <a:xfrm>
            <a:off x="2893328" y="3603625"/>
            <a:ext cx="1603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ea typeface="宋体" charset="-122"/>
              </a:rPr>
              <a:t>Index.piece</a:t>
            </a:r>
          </a:p>
        </p:txBody>
      </p:sp>
      <p:sp>
        <p:nvSpPr>
          <p:cNvPr id="6" name="TextBox 5"/>
          <p:cNvSpPr txBox="1">
            <a:spLocks noChangeArrowheads="1"/>
          </p:cNvSpPr>
          <p:nvPr/>
        </p:nvSpPr>
        <p:spPr bwMode="auto">
          <a:xfrm>
            <a:off x="8659814" y="3571875"/>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bulk</a:t>
            </a:r>
          </a:p>
        </p:txBody>
      </p:sp>
      <p:pic>
        <p:nvPicPr>
          <p:cNvPr id="7" name="Picture 2" descr="http://www.leo-backup.com/icons/file_lock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077" y="2847975"/>
            <a:ext cx="685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119875" y="2210752"/>
            <a:ext cx="2390398" cy="369332"/>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a:defRPr/>
            </a:pPr>
            <a:r>
              <a:rPr lang="en-US">
                <a:solidFill>
                  <a:schemeClr val="bg1"/>
                </a:solidFill>
              </a:rPr>
              <a:t>Random file locations</a:t>
            </a:r>
          </a:p>
        </p:txBody>
      </p:sp>
      <p:sp>
        <p:nvSpPr>
          <p:cNvPr id="9" name="TextBox 11"/>
          <p:cNvSpPr txBox="1">
            <a:spLocks noChangeArrowheads="1"/>
          </p:cNvSpPr>
          <p:nvPr/>
        </p:nvSpPr>
        <p:spPr bwMode="auto">
          <a:xfrm>
            <a:off x="2882143" y="2091412"/>
            <a:ext cx="1787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Get index.piece</a:t>
            </a:r>
          </a:p>
        </p:txBody>
      </p:sp>
      <p:cxnSp>
        <p:nvCxnSpPr>
          <p:cNvPr id="10" name="Straight Arrow Connector 66"/>
          <p:cNvCxnSpPr>
            <a:stCxn id="9" idx="2"/>
            <a:endCxn id="7" idx="0"/>
          </p:cNvCxnSpPr>
          <p:nvPr/>
        </p:nvCxnSpPr>
        <p:spPr>
          <a:xfrm>
            <a:off x="3775977" y="2460745"/>
            <a:ext cx="0" cy="38723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68"/>
          <p:cNvCxnSpPr>
            <a:stCxn id="7" idx="3"/>
            <a:endCxn id="14" idx="1"/>
          </p:cNvCxnSpPr>
          <p:nvPr/>
        </p:nvCxnSpPr>
        <p:spPr>
          <a:xfrm flipV="1">
            <a:off x="4118877" y="3244850"/>
            <a:ext cx="3461436" cy="381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TextBox 14"/>
          <p:cNvSpPr txBox="1">
            <a:spLocks noChangeArrowheads="1"/>
          </p:cNvSpPr>
          <p:nvPr/>
        </p:nvSpPr>
        <p:spPr bwMode="auto">
          <a:xfrm>
            <a:off x="5084764" y="3399631"/>
            <a:ext cx="19800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Send piece to PC</a:t>
            </a:r>
          </a:p>
        </p:txBody>
      </p:sp>
      <p:sp>
        <p:nvSpPr>
          <p:cNvPr id="13" name="TextBox 15"/>
          <p:cNvSpPr txBox="1">
            <a:spLocks noChangeArrowheads="1"/>
          </p:cNvSpPr>
          <p:nvPr/>
        </p:nvSpPr>
        <p:spPr bwMode="auto">
          <a:xfrm>
            <a:off x="7580314" y="3582988"/>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piece</a:t>
            </a:r>
          </a:p>
        </p:txBody>
      </p:sp>
      <p:pic>
        <p:nvPicPr>
          <p:cNvPr id="14" name="Picture 2" descr="http://www.leo-backup.com/icons/file_lock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3" y="2809875"/>
            <a:ext cx="685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51"/>
          <p:cNvCxnSpPr>
            <a:endCxn id="7" idx="1"/>
          </p:cNvCxnSpPr>
          <p:nvPr/>
        </p:nvCxnSpPr>
        <p:spPr>
          <a:xfrm>
            <a:off x="2376487" y="2276078"/>
            <a:ext cx="1056591" cy="10068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8" name="Picture 2" descr="http://t1.gstatic.com/images?q=tbn:ANd9GcRMsOYqVouppn3grZKVoZH7LFBeZxYiNkvxvSn5yAFmtud1lGpj"/>
          <p:cNvPicPr>
            <a:picLocks noChangeAspect="1" noChangeArrowheads="1"/>
          </p:cNvPicPr>
          <p:nvPr/>
        </p:nvPicPr>
        <p:blipFill>
          <a:blip r:embed="rId3" cstate="print">
            <a:extLst>
              <a:ext uri="{28A0092B-C50C-407E-A947-70E740481C1C}">
                <a14:useLocalDpi xmlns:a14="http://schemas.microsoft.com/office/drawing/2010/main" val="0"/>
              </a:ext>
            </a:extLst>
          </a:blip>
          <a:srcRect l="17366" r="18102"/>
          <a:stretch>
            <a:fillRect/>
          </a:stretch>
        </p:blipFill>
        <p:spPr bwMode="auto">
          <a:xfrm>
            <a:off x="8653464" y="2855913"/>
            <a:ext cx="5921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箭头连接符 19"/>
          <p:cNvCxnSpPr>
            <a:stCxn id="41" idx="2"/>
            <a:endCxn id="8" idx="0"/>
          </p:cNvCxnSpPr>
          <p:nvPr/>
        </p:nvCxnSpPr>
        <p:spPr>
          <a:xfrm>
            <a:off x="6315074" y="1918652"/>
            <a:ext cx="1" cy="29210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2" name="直接箭头连接符 21"/>
          <p:cNvCxnSpPr>
            <a:endCxn id="9" idx="1"/>
          </p:cNvCxnSpPr>
          <p:nvPr/>
        </p:nvCxnSpPr>
        <p:spPr>
          <a:xfrm>
            <a:off x="2376486" y="2276078"/>
            <a:ext cx="50565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5" name="Snip Same Side Corner Rectangle 34"/>
          <p:cNvSpPr/>
          <p:nvPr/>
        </p:nvSpPr>
        <p:spPr>
          <a:xfrm>
            <a:off x="7469187" y="5721351"/>
            <a:ext cx="2020888" cy="765175"/>
          </a:xfrm>
          <a:prstGeom prst="snip2Same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t>Merge function()</a:t>
            </a:r>
          </a:p>
        </p:txBody>
      </p:sp>
      <p:sp>
        <p:nvSpPr>
          <p:cNvPr id="26" name="TextBox 25"/>
          <p:cNvSpPr txBox="1"/>
          <p:nvPr/>
        </p:nvSpPr>
        <p:spPr>
          <a:xfrm>
            <a:off x="8392822" y="4288832"/>
            <a:ext cx="2247899" cy="92333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zh-CN">
                <a:solidFill>
                  <a:schemeClr val="bg1"/>
                </a:solidFill>
                <a:ea typeface="宋体" charset="-122"/>
              </a:rPr>
              <a:t>Remove the junk data according to Random # locations</a:t>
            </a:r>
            <a:endParaRPr lang="zh-CN" altLang="en-US">
              <a:solidFill>
                <a:schemeClr val="bg1"/>
              </a:solidFill>
              <a:ea typeface="宋体" charset="-122"/>
            </a:endParaRPr>
          </a:p>
        </p:txBody>
      </p:sp>
      <p:sp>
        <p:nvSpPr>
          <p:cNvPr id="27" name="TextBox 26"/>
          <p:cNvSpPr txBox="1"/>
          <p:nvPr/>
        </p:nvSpPr>
        <p:spPr>
          <a:xfrm>
            <a:off x="6163470" y="4288832"/>
            <a:ext cx="2164557" cy="92333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zh-CN">
                <a:solidFill>
                  <a:schemeClr val="bg1"/>
                </a:solidFill>
                <a:ea typeface="宋体" charset="-122"/>
              </a:rPr>
              <a:t>Get the 1/5</a:t>
            </a:r>
            <a:r>
              <a:rPr lang="en-US" altLang="zh-CN" baseline="30000">
                <a:solidFill>
                  <a:schemeClr val="bg1"/>
                </a:solidFill>
                <a:ea typeface="宋体" charset="-122"/>
              </a:rPr>
              <a:t>th </a:t>
            </a:r>
            <a:r>
              <a:rPr lang="en-US" altLang="zh-CN">
                <a:solidFill>
                  <a:schemeClr val="bg1"/>
                </a:solidFill>
                <a:ea typeface="宋体" charset="-122"/>
              </a:rPr>
              <a:t> useful data using Random # locations </a:t>
            </a:r>
            <a:endParaRPr lang="zh-CN" altLang="en-US">
              <a:solidFill>
                <a:schemeClr val="bg1"/>
              </a:solidFill>
              <a:ea typeface="宋体" charset="-122"/>
            </a:endParaRPr>
          </a:p>
        </p:txBody>
      </p:sp>
      <p:cxnSp>
        <p:nvCxnSpPr>
          <p:cNvPr id="28" name="肘形连接符 27"/>
          <p:cNvCxnSpPr>
            <a:stCxn id="13" idx="2"/>
          </p:cNvCxnSpPr>
          <p:nvPr/>
        </p:nvCxnSpPr>
        <p:spPr>
          <a:xfrm rot="5400000">
            <a:off x="7498948" y="3844773"/>
            <a:ext cx="341868" cy="556962"/>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9" name="肘形连接符 28"/>
          <p:cNvCxnSpPr>
            <a:stCxn id="6" idx="2"/>
          </p:cNvCxnSpPr>
          <p:nvPr/>
        </p:nvCxnSpPr>
        <p:spPr>
          <a:xfrm rot="16200000" flipH="1">
            <a:off x="9111537" y="3793413"/>
            <a:ext cx="348218" cy="64380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肘形连接符 29"/>
          <p:cNvCxnSpPr>
            <a:endCxn id="25" idx="3"/>
          </p:cNvCxnSpPr>
          <p:nvPr/>
        </p:nvCxnSpPr>
        <p:spPr>
          <a:xfrm rot="16200000" flipH="1">
            <a:off x="7755731" y="4996656"/>
            <a:ext cx="361950" cy="1087438"/>
          </a:xfrm>
          <a:prstGeom prst="bentConnector3">
            <a:avLst>
              <a:gd name="adj1" fmla="val 28947"/>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1" name="肘形连接符 30"/>
          <p:cNvCxnSpPr>
            <a:endCxn id="25" idx="3"/>
          </p:cNvCxnSpPr>
          <p:nvPr/>
        </p:nvCxnSpPr>
        <p:spPr>
          <a:xfrm rot="5400000">
            <a:off x="8860631" y="4972844"/>
            <a:ext cx="368300" cy="1128712"/>
          </a:xfrm>
          <a:prstGeom prst="bentConnector3">
            <a:avLst>
              <a:gd name="adj1" fmla="val 29310"/>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4" name="直接箭头连接符 33"/>
          <p:cNvCxnSpPr>
            <a:stCxn id="25" idx="2"/>
            <a:endCxn id="57" idx="3"/>
          </p:cNvCxnSpPr>
          <p:nvPr/>
        </p:nvCxnSpPr>
        <p:spPr>
          <a:xfrm flipH="1">
            <a:off x="6505575" y="6103938"/>
            <a:ext cx="963612" cy="714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7" name="TextBox 137"/>
          <p:cNvSpPr txBox="1">
            <a:spLocks noChangeArrowheads="1"/>
          </p:cNvSpPr>
          <p:nvPr/>
        </p:nvSpPr>
        <p:spPr bwMode="auto">
          <a:xfrm>
            <a:off x="1524000" y="1601788"/>
            <a:ext cx="927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Server</a:t>
            </a:r>
            <a:endParaRPr lang="zh-CN" altLang="en-US">
              <a:ea typeface="宋体" charset="-122"/>
            </a:endParaRPr>
          </a:p>
        </p:txBody>
      </p:sp>
      <p:pic>
        <p:nvPicPr>
          <p:cNvPr id="57" name="Picture 4" descr="treasure-ma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101" y="5540374"/>
            <a:ext cx="1641475"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38"/>
          <p:cNvSpPr txBox="1">
            <a:spLocks noChangeArrowheads="1"/>
          </p:cNvSpPr>
          <p:nvPr/>
        </p:nvSpPr>
        <p:spPr bwMode="auto">
          <a:xfrm>
            <a:off x="5054600" y="5814795"/>
            <a:ext cx="1260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Encrypted Index File</a:t>
            </a:r>
            <a:endParaRPr lang="zh-CN" altLang="en-US">
              <a:ea typeface="宋体" charset="-122"/>
            </a:endParaRPr>
          </a:p>
        </p:txBody>
      </p:sp>
      <p:sp>
        <p:nvSpPr>
          <p:cNvPr id="63" name="TextBox 19"/>
          <p:cNvSpPr txBox="1">
            <a:spLocks noChangeArrowheads="1"/>
          </p:cNvSpPr>
          <p:nvPr/>
        </p:nvSpPr>
        <p:spPr bwMode="auto">
          <a:xfrm>
            <a:off x="6833893" y="1273935"/>
            <a:ext cx="13527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ea typeface="宋体" charset="-122"/>
              </a:rPr>
              <a:t>Random.txt</a:t>
            </a:r>
          </a:p>
        </p:txBody>
      </p:sp>
      <p:cxnSp>
        <p:nvCxnSpPr>
          <p:cNvPr id="77" name="肘形连接符 76"/>
          <p:cNvCxnSpPr>
            <a:endCxn id="14" idx="1"/>
          </p:cNvCxnSpPr>
          <p:nvPr/>
        </p:nvCxnSpPr>
        <p:spPr>
          <a:xfrm>
            <a:off x="6315073" y="2580084"/>
            <a:ext cx="1265240" cy="664766"/>
          </a:xfrm>
          <a:prstGeom prst="bentConnector3">
            <a:avLst>
              <a:gd name="adj1" fmla="val -188"/>
            </a:avLst>
          </a:prstGeom>
          <a:ln>
            <a:tailEnd type="arrow"/>
          </a:ln>
        </p:spPr>
        <p:style>
          <a:lnRef idx="3">
            <a:schemeClr val="accent6"/>
          </a:lnRef>
          <a:fillRef idx="0">
            <a:schemeClr val="accent6"/>
          </a:fillRef>
          <a:effectRef idx="2">
            <a:schemeClr val="accent6"/>
          </a:effectRef>
          <a:fontRef idx="minor">
            <a:schemeClr val="tx1"/>
          </a:fontRef>
        </p:style>
      </p:cxnSp>
      <p:sp>
        <p:nvSpPr>
          <p:cNvPr id="33" name="Rectangle 1"/>
          <p:cNvSpPr/>
          <p:nvPr/>
        </p:nvSpPr>
        <p:spPr>
          <a:xfrm>
            <a:off x="4864101" y="966768"/>
            <a:ext cx="5803900" cy="5715018"/>
          </a:xfrm>
          <a:prstGeom prst="rect">
            <a:avLst/>
          </a:prstGeom>
          <a:noFill/>
          <a:ln w="28575">
            <a:solidFill>
              <a:srgbClr val="00B05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TextBox 38"/>
          <p:cNvSpPr txBox="1"/>
          <p:nvPr/>
        </p:nvSpPr>
        <p:spPr>
          <a:xfrm>
            <a:off x="9151766" y="1724542"/>
            <a:ext cx="1528042" cy="307777"/>
          </a:xfrm>
          <a:prstGeom prst="rect">
            <a:avLst/>
          </a:prstGeom>
          <a:noFill/>
        </p:spPr>
        <p:txBody>
          <a:bodyPr wrap="square" rtlCol="0">
            <a:spAutoFit/>
          </a:bodyPr>
          <a:lstStyle/>
          <a:p>
            <a:r>
              <a:rPr lang="en-US" altLang="zh-CN" sz="1400" b="1"/>
              <a:t>Operation in PC</a:t>
            </a:r>
            <a:endParaRPr lang="zh-CN" altLang="en-US" sz="1400" b="1"/>
          </a:p>
        </p:txBody>
      </p:sp>
      <p:sp>
        <p:nvSpPr>
          <p:cNvPr id="40" name="矩形 39"/>
          <p:cNvSpPr/>
          <p:nvPr/>
        </p:nvSpPr>
        <p:spPr>
          <a:xfrm>
            <a:off x="9177166" y="983844"/>
            <a:ext cx="1502642" cy="1048474"/>
          </a:xfrm>
          <a:prstGeom prst="rect">
            <a:avLst/>
          </a:prstGeom>
          <a:noFill/>
          <a:ln>
            <a:solidFill>
              <a:srgbClr val="00B05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41" name="Picture 2" descr="D:\Dropbox\Master Project\Master Project\Final Report\image\txt_3702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5023" y="998551"/>
            <a:ext cx="920101" cy="920101"/>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箭头连接符 14"/>
          <p:cNvCxnSpPr>
            <a:stCxn id="45" idx="3"/>
            <a:endCxn id="41" idx="1"/>
          </p:cNvCxnSpPr>
          <p:nvPr/>
        </p:nvCxnSpPr>
        <p:spPr>
          <a:xfrm>
            <a:off x="4150626" y="1458601"/>
            <a:ext cx="170439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4" name="TextBox 15"/>
          <p:cNvSpPr txBox="1">
            <a:spLocks noChangeArrowheads="1"/>
          </p:cNvSpPr>
          <p:nvPr/>
        </p:nvSpPr>
        <p:spPr bwMode="auto">
          <a:xfrm>
            <a:off x="3828685" y="1435756"/>
            <a:ext cx="2068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ea typeface="宋体" charset="-122"/>
              </a:rPr>
              <a:t>Random.txt</a:t>
            </a:r>
          </a:p>
          <a:p>
            <a:pPr eaLnBrk="1" hangingPunct="1"/>
            <a:r>
              <a:rPr lang="en-US" altLang="zh-CN" sz="1400">
                <a:ea typeface="宋体" charset="-122"/>
              </a:rPr>
              <a:t> from persistent storage</a:t>
            </a:r>
            <a:endParaRPr lang="zh-CN" altLang="en-US" sz="1400">
              <a:ea typeface="宋体" charset="-122"/>
            </a:endParaRPr>
          </a:p>
        </p:txBody>
      </p:sp>
      <p:pic>
        <p:nvPicPr>
          <p:cNvPr id="45" name="Picture 2" descr="D:\Dropbox\Master Project\Master Project\Final Report\image\us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9402" y="1029182"/>
            <a:ext cx="9112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6" descr="http://files.softicons.com/download/system-icons/crystal-intense-icons-by-tatice/png/256/Windows.png"/>
          <p:cNvPicPr>
            <a:picLocks noChangeAspect="1" noChangeArrowheads="1"/>
          </p:cNvPicPr>
          <p:nvPr/>
        </p:nvPicPr>
        <p:blipFill>
          <a:blip r:embed="rId7" cstate="print"/>
          <a:srcRect/>
          <a:stretch>
            <a:fillRect/>
          </a:stretch>
        </p:blipFill>
        <p:spPr bwMode="auto">
          <a:xfrm>
            <a:off x="9285646" y="874093"/>
            <a:ext cx="1031249" cy="1031249"/>
          </a:xfrm>
          <a:prstGeom prst="rect">
            <a:avLst/>
          </a:prstGeom>
          <a:noFill/>
        </p:spPr>
      </p:pic>
      <p:pic>
        <p:nvPicPr>
          <p:cNvPr id="47" name="Picture 2" descr="http://icons.iconarchive.com/icons/icons-land/vista-hardware-devices/256/Home-Server-icon.png"/>
          <p:cNvPicPr>
            <a:picLocks noChangeAspect="1" noChangeArrowheads="1"/>
          </p:cNvPicPr>
          <p:nvPr/>
        </p:nvPicPr>
        <p:blipFill>
          <a:blip r:embed="rId8" cstate="print"/>
          <a:srcRect/>
          <a:stretch>
            <a:fillRect/>
          </a:stretch>
        </p:blipFill>
        <p:spPr bwMode="auto">
          <a:xfrm>
            <a:off x="1540720" y="1826941"/>
            <a:ext cx="982934" cy="982934"/>
          </a:xfrm>
          <a:prstGeom prst="rect">
            <a:avLst/>
          </a:prstGeom>
          <a:noFill/>
        </p:spPr>
      </p:pic>
    </p:spTree>
    <p:extLst>
      <p:ext uri="{BB962C8B-B14F-4D97-AF65-F5344CB8AC3E}">
        <p14:creationId xmlns:p14="http://schemas.microsoft.com/office/powerpoint/2010/main" val="26729083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1429283399"/>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52400"/>
            <a:ext cx="9144000" cy="685800"/>
          </a:xfrm>
        </p:spPr>
        <p:txBody>
          <a:bodyPr/>
          <a:lstStyle/>
          <a:p>
            <a:r>
              <a:rPr lang="en-US" altLang="zh-CN" sz="2800"/>
              <a:t>Synchronous Logon System Latency (Unit: seconds)</a:t>
            </a:r>
            <a:endParaRPr lang="zh-CN" altLang="en-US" sz="2800"/>
          </a:p>
        </p:txBody>
      </p:sp>
      <p:graphicFrame>
        <p:nvGraphicFramePr>
          <p:cNvPr id="4" name="表格 3"/>
          <p:cNvGraphicFramePr>
            <a:graphicFrameLocks noGrp="1"/>
          </p:cNvGraphicFramePr>
          <p:nvPr>
            <p:extLst>
              <p:ext uri="{D42A27DB-BD31-4B8C-83A1-F6EECF244321}">
                <p14:modId xmlns:p14="http://schemas.microsoft.com/office/powerpoint/2010/main" val="3178390850"/>
              </p:ext>
            </p:extLst>
          </p:nvPr>
        </p:nvGraphicFramePr>
        <p:xfrm>
          <a:off x="1524000" y="2336042"/>
          <a:ext cx="9144000" cy="1826526"/>
        </p:xfrm>
        <a:graphic>
          <a:graphicData uri="http://schemas.openxmlformats.org/drawingml/2006/table">
            <a:tbl>
              <a:tblPr firstRow="1" firstCol="1" bandRow="1">
                <a:tableStyleId>{0E3FDE45-AF77-4B5C-9715-49D594BDF05E}</a:tableStyleId>
              </a:tblPr>
              <a:tblGrid>
                <a:gridCol w="1648920"/>
                <a:gridCol w="599607"/>
                <a:gridCol w="599607"/>
                <a:gridCol w="674557"/>
                <a:gridCol w="674557"/>
                <a:gridCol w="674557"/>
                <a:gridCol w="674557"/>
                <a:gridCol w="599607"/>
                <a:gridCol w="674557"/>
                <a:gridCol w="674557"/>
                <a:gridCol w="674557"/>
                <a:gridCol w="974360"/>
              </a:tblGrid>
              <a:tr h="748352">
                <a:tc>
                  <a:txBody>
                    <a:bodyPr/>
                    <a:lstStyle/>
                    <a:p>
                      <a:pPr algn="l">
                        <a:lnSpc>
                          <a:spcPct val="115000"/>
                        </a:lnSpc>
                        <a:spcAft>
                          <a:spcPts val="0"/>
                        </a:spcAft>
                      </a:pPr>
                      <a:r>
                        <a:rPr lang="en-US" sz="1400" b="1" kern="100" dirty="0">
                          <a:effectLst/>
                        </a:rPr>
                        <a:t>        </a:t>
                      </a:r>
                      <a:r>
                        <a:rPr lang="en-US" sz="1400" b="1" kern="100" dirty="0" smtClean="0">
                          <a:effectLst/>
                        </a:rPr>
                        <a:t>Group</a:t>
                      </a:r>
                      <a:endParaRPr lang="zh-CN" sz="1400" b="1" kern="100" dirty="0">
                        <a:effectLst/>
                      </a:endParaRPr>
                    </a:p>
                  </a:txBody>
                  <a:tcPr marL="68580" marR="68580" marT="0" marB="0"/>
                </a:tc>
                <a:tc>
                  <a:txBody>
                    <a:bodyPr/>
                    <a:lstStyle/>
                    <a:p>
                      <a:pPr algn="ctr">
                        <a:lnSpc>
                          <a:spcPct val="115000"/>
                        </a:lnSpc>
                        <a:spcAft>
                          <a:spcPts val="0"/>
                        </a:spcAft>
                      </a:pPr>
                      <a:r>
                        <a:rPr lang="en-US" sz="1400" b="1" kern="100">
                          <a:effectLst/>
                        </a:rPr>
                        <a:t>1</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2</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3</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4</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5</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6</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7</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8</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9</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10</a:t>
                      </a:r>
                      <a:endParaRPr lang="zh-CN" sz="14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a:effectLst/>
                        </a:rPr>
                        <a:t>Average</a:t>
                      </a:r>
                      <a:endParaRPr lang="zh-CN" sz="1400" b="1" kern="100">
                        <a:effectLst/>
                        <a:latin typeface="Calibri"/>
                        <a:ea typeface="Times New Roman"/>
                        <a:cs typeface="Times New Roman"/>
                      </a:endParaRPr>
                    </a:p>
                  </a:txBody>
                  <a:tcPr marL="68580" marR="68580" marT="0" marB="0"/>
                </a:tc>
              </a:tr>
              <a:tr h="1078174">
                <a:tc>
                  <a:txBody>
                    <a:bodyPr/>
                    <a:lstStyle/>
                    <a:p>
                      <a:pPr algn="ctr">
                        <a:lnSpc>
                          <a:spcPct val="115000"/>
                        </a:lnSpc>
                        <a:spcAft>
                          <a:spcPts val="0"/>
                        </a:spcAft>
                      </a:pPr>
                      <a:r>
                        <a:rPr lang="en-US" sz="1400" b="1" kern="100" dirty="0" smtClean="0">
                          <a:effectLst/>
                        </a:rPr>
                        <a:t>Logon Time</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dirty="0" smtClean="0">
                          <a:effectLst/>
                        </a:rPr>
                        <a:t>29.1</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dirty="0" smtClean="0">
                          <a:effectLst/>
                        </a:rPr>
                        <a:t>27.1</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dirty="0" smtClean="0">
                          <a:effectLst/>
                        </a:rPr>
                        <a:t>38.6</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dirty="0" smtClean="0">
                          <a:effectLst/>
                        </a:rPr>
                        <a:t>30.1</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dirty="0" smtClean="0">
                          <a:effectLst/>
                        </a:rPr>
                        <a:t>26.4</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400" b="1" kern="100" dirty="0" smtClean="0">
                          <a:effectLst/>
                          <a:latin typeface="Calibri"/>
                          <a:ea typeface="Times New Roman"/>
                          <a:cs typeface="Times New Roman"/>
                        </a:rPr>
                        <a:t>30.8</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dirty="0" smtClean="0">
                          <a:effectLst/>
                        </a:rPr>
                        <a:t>26.0</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dirty="0" smtClean="0">
                          <a:effectLst/>
                        </a:rPr>
                        <a:t>21.5</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400" b="1" kern="100" dirty="0" smtClean="0">
                          <a:effectLst/>
                          <a:latin typeface="+mn-lt"/>
                          <a:ea typeface="+mn-ea"/>
                          <a:cs typeface="+mn-cs"/>
                        </a:rPr>
                        <a:t>34.4</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dirty="0" smtClean="0">
                          <a:effectLst/>
                        </a:rPr>
                        <a:t>23.8</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400" b="1" kern="100" dirty="0" smtClean="0">
                          <a:effectLst/>
                        </a:rPr>
                        <a:t>28.78</a:t>
                      </a:r>
                      <a:endParaRPr lang="zh-CN" sz="1400" b="1" kern="100" dirty="0">
                        <a:effectLst/>
                        <a:latin typeface="Calibri"/>
                        <a:ea typeface="Times New Roman"/>
                        <a:cs typeface="Times New Roman"/>
                      </a:endParaRPr>
                    </a:p>
                  </a:txBody>
                  <a:tcPr marL="68580" marR="68580" marT="0" marB="0"/>
                </a:tc>
              </a:tr>
            </a:tbl>
          </a:graphicData>
        </a:graphic>
      </p:graphicFrame>
      <p:sp>
        <p:nvSpPr>
          <p:cNvPr id="3" name="TextBox 2"/>
          <p:cNvSpPr txBox="1"/>
          <p:nvPr/>
        </p:nvSpPr>
        <p:spPr>
          <a:xfrm>
            <a:off x="1676400" y="4517221"/>
            <a:ext cx="8991600" cy="369332"/>
          </a:xfrm>
          <a:prstGeom prst="rect">
            <a:avLst/>
          </a:prstGeom>
          <a:noFill/>
        </p:spPr>
        <p:txBody>
          <a:bodyPr wrap="square" rtlCol="0">
            <a:spAutoFit/>
          </a:bodyPr>
          <a:lstStyle/>
          <a:p>
            <a:r>
              <a:rPr lang="en-US" altLang="zh-CN" dirty="0"/>
              <a:t>Detail: Logon Latency = User Input Latency + Network Latency + Verification Latency </a:t>
            </a:r>
          </a:p>
        </p:txBody>
      </p:sp>
    </p:spTree>
    <p:extLst>
      <p:ext uri="{BB962C8B-B14F-4D97-AF65-F5344CB8AC3E}">
        <p14:creationId xmlns:p14="http://schemas.microsoft.com/office/powerpoint/2010/main" val="34868763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900" y="141668"/>
            <a:ext cx="8686800" cy="772732"/>
          </a:xfrm>
        </p:spPr>
        <p:txBody>
          <a:bodyPr/>
          <a:lstStyle/>
          <a:p>
            <a:r>
              <a:rPr lang="en-US" altLang="zh-CN" dirty="0" smtClean="0"/>
              <a:t>PDF Split/Protect </a:t>
            </a:r>
            <a:r>
              <a:rPr lang="en-US" altLang="zh-CN" dirty="0"/>
              <a:t>Latency (</a:t>
            </a:r>
            <a:r>
              <a:rPr lang="en-US" altLang="zh-CN" dirty="0" smtClean="0"/>
              <a:t>Unit: seconds)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03784204"/>
              </p:ext>
            </p:extLst>
          </p:nvPr>
        </p:nvGraphicFramePr>
        <p:xfrm>
          <a:off x="1523997" y="1143000"/>
          <a:ext cx="9144006" cy="4838651"/>
        </p:xfrm>
        <a:graphic>
          <a:graphicData uri="http://schemas.openxmlformats.org/drawingml/2006/table">
            <a:tbl>
              <a:tblPr firstRow="1" firstCol="1" bandRow="1">
                <a:tableStyleId>{0E3FDE45-AF77-4B5C-9715-49D594BDF05E}</a:tableStyleId>
              </a:tblPr>
              <a:tblGrid>
                <a:gridCol w="1640020"/>
                <a:gridCol w="658762"/>
                <a:gridCol w="658762"/>
                <a:gridCol w="658762"/>
                <a:gridCol w="658762"/>
                <a:gridCol w="658762"/>
                <a:gridCol w="658762"/>
                <a:gridCol w="658762"/>
                <a:gridCol w="658762"/>
                <a:gridCol w="658762"/>
                <a:gridCol w="584525"/>
                <a:gridCol w="990603"/>
              </a:tblGrid>
              <a:tr h="1158191">
                <a:tc>
                  <a:txBody>
                    <a:bodyPr/>
                    <a:lstStyle/>
                    <a:p>
                      <a:pPr algn="l">
                        <a:lnSpc>
                          <a:spcPct val="115000"/>
                        </a:lnSpc>
                        <a:spcAft>
                          <a:spcPts val="0"/>
                        </a:spcAft>
                      </a:pPr>
                      <a:r>
                        <a:rPr lang="en-US" sz="1400" b="1" kern="100" dirty="0">
                          <a:effectLst/>
                        </a:rPr>
                        <a:t>        Group</a:t>
                      </a:r>
                      <a:endParaRPr lang="zh-CN" sz="1400" b="1" kern="100" dirty="0">
                        <a:effectLst/>
                      </a:endParaRPr>
                    </a:p>
                    <a:p>
                      <a:pPr algn="l">
                        <a:lnSpc>
                          <a:spcPct val="115000"/>
                        </a:lnSpc>
                        <a:spcAft>
                          <a:spcPts val="0"/>
                        </a:spcAft>
                      </a:pPr>
                      <a:r>
                        <a:rPr lang="en-US" sz="1400" b="1" kern="100" dirty="0">
                          <a:effectLst/>
                        </a:rPr>
                        <a:t> </a:t>
                      </a:r>
                      <a:endParaRPr lang="zh-CN" sz="1400" b="1" kern="100" dirty="0">
                        <a:effectLst/>
                      </a:endParaRPr>
                    </a:p>
                    <a:p>
                      <a:pPr algn="l">
                        <a:lnSpc>
                          <a:spcPct val="115000"/>
                        </a:lnSpc>
                        <a:spcAft>
                          <a:spcPts val="0"/>
                        </a:spcAft>
                      </a:pPr>
                      <a:r>
                        <a:rPr lang="en-US" sz="1400" b="1" kern="100" dirty="0">
                          <a:effectLst/>
                        </a:rPr>
                        <a:t>File size</a:t>
                      </a:r>
                      <a:endParaRPr lang="zh-CN" sz="1400" b="1" kern="100" dirty="0">
                        <a:effectLst/>
                      </a:endParaRPr>
                    </a:p>
                    <a:p>
                      <a:pPr algn="l">
                        <a:lnSpc>
                          <a:spcPct val="115000"/>
                        </a:lnSpc>
                        <a:spcAft>
                          <a:spcPts val="0"/>
                        </a:spcAft>
                      </a:pPr>
                      <a:r>
                        <a:rPr lang="en-US" sz="1400" b="1" kern="100" dirty="0">
                          <a:effectLst/>
                        </a:rPr>
                        <a:t>&amp;number</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1</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2</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3</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4</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5</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6</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7</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8</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9</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10</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Average</a:t>
                      </a:r>
                      <a:endParaRPr lang="zh-CN" sz="1600" b="1" kern="100">
                        <a:effectLst/>
                        <a:latin typeface="Calibri"/>
                        <a:ea typeface="Times New Roman"/>
                        <a:cs typeface="Times New Roman"/>
                      </a:endParaRPr>
                    </a:p>
                  </a:txBody>
                  <a:tcPr marL="68580" marR="68580" marT="0" marB="0"/>
                </a:tc>
              </a:tr>
              <a:tr h="679318">
                <a:tc>
                  <a:txBody>
                    <a:bodyPr/>
                    <a:lstStyle/>
                    <a:p>
                      <a:pPr algn="ctr">
                        <a:lnSpc>
                          <a:spcPct val="115000"/>
                        </a:lnSpc>
                        <a:spcAft>
                          <a:spcPts val="0"/>
                        </a:spcAft>
                      </a:pPr>
                      <a:r>
                        <a:rPr lang="en-US" sz="1400" b="1" kern="100" dirty="0">
                          <a:effectLst/>
                        </a:rPr>
                        <a:t>File number: 1</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50KB</a:t>
                      </a:r>
                      <a:endParaRPr lang="en-US" sz="1400" b="1" kern="100" dirty="0">
                        <a:effectLst/>
                        <a:latin typeface="Calibri"/>
                        <a:cs typeface="Times New Roman"/>
                      </a:endParaRPr>
                    </a:p>
                    <a:p>
                      <a:pPr algn="ctr">
                        <a:lnSpc>
                          <a:spcPct val="115000"/>
                        </a:lnSpc>
                        <a:spcAft>
                          <a:spcPts val="0"/>
                        </a:spcAft>
                      </a:pPr>
                      <a:r>
                        <a:rPr lang="en-US" sz="1400" b="1" kern="100" dirty="0" smtClean="0">
                          <a:effectLst/>
                          <a:latin typeface="Calibri"/>
                          <a:cs typeface="Times New Roman"/>
                        </a:rPr>
                        <a:t>#</a:t>
                      </a:r>
                      <a:r>
                        <a:rPr lang="en-US" sz="1400" b="1" kern="100" baseline="0" dirty="0" smtClean="0">
                          <a:effectLst/>
                          <a:latin typeface="Calibri"/>
                          <a:cs typeface="Times New Roman"/>
                        </a:rPr>
                        <a:t> of Pages: 6</a:t>
                      </a:r>
                      <a:endParaRPr lang="en-US" sz="1400" b="1" kern="100" dirty="0" smtClean="0">
                        <a:effectLst/>
                      </a:endParaRPr>
                    </a:p>
                  </a:txBody>
                  <a:tcPr marL="68580" marR="68580" marT="0" marB="0"/>
                </a:tc>
                <a:tc>
                  <a:txBody>
                    <a:bodyPr/>
                    <a:lstStyle/>
                    <a:p>
                      <a:pPr algn="ctr">
                        <a:lnSpc>
                          <a:spcPct val="115000"/>
                        </a:lnSpc>
                        <a:spcAft>
                          <a:spcPts val="0"/>
                        </a:spcAft>
                      </a:pPr>
                      <a:r>
                        <a:rPr lang="en-US" altLang="zh-CN" sz="1600" b="1" kern="100" dirty="0" smtClean="0">
                          <a:effectLst/>
                          <a:latin typeface="+mn-lt"/>
                          <a:ea typeface="+mn-ea"/>
                          <a:cs typeface="+mn-cs"/>
                        </a:rPr>
                        <a:t>0.27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0.14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0.11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0.11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0.11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0.11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0.12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0.10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0.11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0.11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0.129</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2</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1100KB</a:t>
                      </a:r>
                    </a:p>
                    <a:p>
                      <a:pPr algn="ctr">
                        <a:lnSpc>
                          <a:spcPct val="115000"/>
                        </a:lnSpc>
                        <a:spcAft>
                          <a:spcPts val="0"/>
                        </a:spcAft>
                      </a:pPr>
                      <a:r>
                        <a:rPr lang="en-US" altLang="zh-CN" sz="1400" b="1" kern="100" dirty="0" smtClean="0">
                          <a:effectLst/>
                          <a:latin typeface="Calibri"/>
                          <a:ea typeface="Times New Roman"/>
                          <a:cs typeface="Times New Roman"/>
                        </a:rPr>
                        <a:t># of Pages: 26</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1.84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3.21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2.32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2.64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1.82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1.90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2.27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2.06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altLang="zh-CN" sz="1600" b="1" kern="100" dirty="0" smtClean="0">
                          <a:effectLst/>
                          <a:latin typeface="+mn-lt"/>
                          <a:ea typeface="+mn-ea"/>
                          <a:cs typeface="+mn-cs"/>
                        </a:rPr>
                        <a:t>2.93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2.15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2.314</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3</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2000KB</a:t>
                      </a:r>
                    </a:p>
                    <a:p>
                      <a:pPr algn="ctr">
                        <a:lnSpc>
                          <a:spcPct val="115000"/>
                        </a:lnSpc>
                        <a:spcAft>
                          <a:spcPts val="0"/>
                        </a:spcAft>
                      </a:pPr>
                      <a:r>
                        <a:rPr lang="en-US" altLang="zh-CN" sz="1400" b="1" kern="100" dirty="0" smtClean="0">
                          <a:effectLst/>
                          <a:latin typeface="Calibri"/>
                          <a:ea typeface="Times New Roman"/>
                          <a:cs typeface="Times New Roman"/>
                        </a:rPr>
                        <a:t>#</a:t>
                      </a:r>
                      <a:r>
                        <a:rPr lang="en-US" altLang="zh-CN" sz="1400" b="1" kern="100" baseline="0" dirty="0" smtClean="0">
                          <a:effectLst/>
                          <a:latin typeface="Calibri"/>
                          <a:ea typeface="Times New Roman"/>
                          <a:cs typeface="Times New Roman"/>
                        </a:rPr>
                        <a:t> of Pages: 103</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21.6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20.3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mn-lt"/>
                          <a:ea typeface="+mn-ea"/>
                          <a:cs typeface="+mn-cs"/>
                        </a:rPr>
                        <a:t>22.5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19.0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20.8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20.5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22.9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21.5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19.5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19.7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20.83</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5</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3000KB</a:t>
                      </a:r>
                    </a:p>
                    <a:p>
                      <a:pPr algn="ctr">
                        <a:lnSpc>
                          <a:spcPct val="115000"/>
                        </a:lnSpc>
                        <a:spcAft>
                          <a:spcPts val="0"/>
                        </a:spcAft>
                      </a:pPr>
                      <a:r>
                        <a:rPr lang="en-US" altLang="zh-CN" sz="1400" b="1" kern="100" dirty="0" smtClean="0">
                          <a:effectLst/>
                          <a:latin typeface="Calibri"/>
                          <a:ea typeface="Times New Roman"/>
                          <a:cs typeface="Times New Roman"/>
                        </a:rPr>
                        <a:t># of Pages: 147</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35.1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31.3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30.2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33.1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31.9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32.8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32.7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36.1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32.5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31.6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32.73</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a:t>
                      </a:r>
                      <a:r>
                        <a:rPr lang="en-US" sz="1400" b="1" kern="100" dirty="0" smtClean="0">
                          <a:effectLst/>
                        </a:rPr>
                        <a:t>2</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5600KB</a:t>
                      </a:r>
                    </a:p>
                    <a:p>
                      <a:pPr algn="ctr">
                        <a:lnSpc>
                          <a:spcPct val="115000"/>
                        </a:lnSpc>
                        <a:spcAft>
                          <a:spcPts val="0"/>
                        </a:spcAft>
                      </a:pPr>
                      <a:r>
                        <a:rPr lang="en-US" altLang="zh-CN" sz="1400" b="1" kern="100" dirty="0" smtClean="0">
                          <a:effectLst/>
                          <a:latin typeface="Calibri"/>
                          <a:ea typeface="Times New Roman"/>
                          <a:cs typeface="Times New Roman"/>
                        </a:rPr>
                        <a:t># of Pages: 170</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39.2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37.3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36.1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35.8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39.9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35.4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39.0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37.5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34.7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38.5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37.34</a:t>
                      </a:r>
                      <a:endParaRPr lang="zh-CN" sz="1600" b="1" kern="100" dirty="0">
                        <a:effectLst/>
                        <a:latin typeface="Calibri"/>
                        <a:ea typeface="Times New Roman"/>
                        <a:cs typeface="Times New Roman"/>
                      </a:endParaRPr>
                    </a:p>
                  </a:txBody>
                  <a:tcPr marL="68580" marR="68580" marT="0" marB="0"/>
                </a:tc>
              </a:tr>
            </a:tbl>
          </a:graphicData>
        </a:graphic>
      </p:graphicFrame>
      <p:sp>
        <p:nvSpPr>
          <p:cNvPr id="5" name="TextBox 4"/>
          <p:cNvSpPr txBox="1"/>
          <p:nvPr/>
        </p:nvSpPr>
        <p:spPr>
          <a:xfrm>
            <a:off x="1638300" y="5867401"/>
            <a:ext cx="8877300" cy="646331"/>
          </a:xfrm>
          <a:prstGeom prst="rect">
            <a:avLst/>
          </a:prstGeom>
          <a:noFill/>
        </p:spPr>
        <p:txBody>
          <a:bodyPr wrap="square" rtlCol="0">
            <a:spAutoFit/>
          </a:bodyPr>
          <a:lstStyle/>
          <a:p>
            <a:r>
              <a:rPr lang="en-US" altLang="zh-CN"/>
              <a:t>Detail: Total unprotection latency = Password Logon System Latency + TPM Identity Attestation Latency + Key Unbinding Latency + File Merging &amp; Decryption Latency</a:t>
            </a:r>
            <a:endParaRPr lang="zh-CN" altLang="zh-CN"/>
          </a:p>
        </p:txBody>
      </p:sp>
    </p:spTree>
    <p:extLst>
      <p:ext uri="{BB962C8B-B14F-4D97-AF65-F5344CB8AC3E}">
        <p14:creationId xmlns:p14="http://schemas.microsoft.com/office/powerpoint/2010/main" val="30558173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900" y="141668"/>
            <a:ext cx="8686800" cy="772732"/>
          </a:xfrm>
        </p:spPr>
        <p:txBody>
          <a:bodyPr/>
          <a:lstStyle/>
          <a:p>
            <a:r>
              <a:rPr lang="en-US" altLang="zh-CN" dirty="0" smtClean="0"/>
              <a:t>PDF Split </a:t>
            </a:r>
            <a:r>
              <a:rPr lang="en-US" altLang="zh-CN" dirty="0"/>
              <a:t>Latency (</a:t>
            </a:r>
            <a:r>
              <a:rPr lang="en-US" altLang="zh-CN" dirty="0" smtClean="0"/>
              <a:t>Unit: seconds)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72582449"/>
              </p:ext>
            </p:extLst>
          </p:nvPr>
        </p:nvGraphicFramePr>
        <p:xfrm>
          <a:off x="1523997" y="1143000"/>
          <a:ext cx="9144006" cy="4838651"/>
        </p:xfrm>
        <a:graphic>
          <a:graphicData uri="http://schemas.openxmlformats.org/drawingml/2006/table">
            <a:tbl>
              <a:tblPr firstRow="1" firstCol="1" bandRow="1">
                <a:tableStyleId>{0E3FDE45-AF77-4B5C-9715-49D594BDF05E}</a:tableStyleId>
              </a:tblPr>
              <a:tblGrid>
                <a:gridCol w="1640020"/>
                <a:gridCol w="658762"/>
                <a:gridCol w="658762"/>
                <a:gridCol w="658762"/>
                <a:gridCol w="658762"/>
                <a:gridCol w="658762"/>
                <a:gridCol w="658762"/>
                <a:gridCol w="658762"/>
                <a:gridCol w="658762"/>
                <a:gridCol w="658762"/>
                <a:gridCol w="584525"/>
                <a:gridCol w="990603"/>
              </a:tblGrid>
              <a:tr h="1158191">
                <a:tc>
                  <a:txBody>
                    <a:bodyPr/>
                    <a:lstStyle/>
                    <a:p>
                      <a:pPr algn="l">
                        <a:lnSpc>
                          <a:spcPct val="115000"/>
                        </a:lnSpc>
                        <a:spcAft>
                          <a:spcPts val="0"/>
                        </a:spcAft>
                      </a:pPr>
                      <a:r>
                        <a:rPr lang="en-US" sz="1400" b="1" kern="100" dirty="0">
                          <a:effectLst/>
                        </a:rPr>
                        <a:t>        Group</a:t>
                      </a:r>
                      <a:endParaRPr lang="zh-CN" sz="1400" b="1" kern="100" dirty="0">
                        <a:effectLst/>
                      </a:endParaRPr>
                    </a:p>
                    <a:p>
                      <a:pPr algn="l">
                        <a:lnSpc>
                          <a:spcPct val="115000"/>
                        </a:lnSpc>
                        <a:spcAft>
                          <a:spcPts val="0"/>
                        </a:spcAft>
                      </a:pPr>
                      <a:r>
                        <a:rPr lang="en-US" sz="1400" b="1" kern="100" dirty="0">
                          <a:effectLst/>
                        </a:rPr>
                        <a:t> </a:t>
                      </a:r>
                      <a:endParaRPr lang="zh-CN" sz="1400" b="1" kern="100" dirty="0">
                        <a:effectLst/>
                      </a:endParaRPr>
                    </a:p>
                    <a:p>
                      <a:pPr algn="l">
                        <a:lnSpc>
                          <a:spcPct val="115000"/>
                        </a:lnSpc>
                        <a:spcAft>
                          <a:spcPts val="0"/>
                        </a:spcAft>
                      </a:pPr>
                      <a:r>
                        <a:rPr lang="en-US" sz="1400" b="1" kern="100" dirty="0">
                          <a:effectLst/>
                        </a:rPr>
                        <a:t>File size</a:t>
                      </a:r>
                      <a:endParaRPr lang="zh-CN" sz="1400" b="1" kern="100" dirty="0">
                        <a:effectLst/>
                      </a:endParaRPr>
                    </a:p>
                    <a:p>
                      <a:pPr algn="l">
                        <a:lnSpc>
                          <a:spcPct val="115000"/>
                        </a:lnSpc>
                        <a:spcAft>
                          <a:spcPts val="0"/>
                        </a:spcAft>
                      </a:pPr>
                      <a:r>
                        <a:rPr lang="en-US" sz="1400" b="1" kern="100" dirty="0">
                          <a:effectLst/>
                        </a:rPr>
                        <a:t>&amp;number</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1</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2</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3</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4</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5</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6</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7</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8</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9</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10</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Average</a:t>
                      </a:r>
                      <a:endParaRPr lang="zh-CN" sz="1600" b="1" kern="100">
                        <a:effectLst/>
                        <a:latin typeface="Calibri"/>
                        <a:ea typeface="Times New Roman"/>
                        <a:cs typeface="Times New Roman"/>
                      </a:endParaRPr>
                    </a:p>
                  </a:txBody>
                  <a:tcPr marL="68580" marR="68580" marT="0" marB="0"/>
                </a:tc>
              </a:tr>
              <a:tr h="679318">
                <a:tc>
                  <a:txBody>
                    <a:bodyPr/>
                    <a:lstStyle/>
                    <a:p>
                      <a:pPr algn="ctr">
                        <a:lnSpc>
                          <a:spcPct val="115000"/>
                        </a:lnSpc>
                        <a:spcAft>
                          <a:spcPts val="0"/>
                        </a:spcAft>
                      </a:pPr>
                      <a:r>
                        <a:rPr lang="en-US" sz="1400" b="1" kern="100" dirty="0">
                          <a:effectLst/>
                        </a:rPr>
                        <a:t>File number: 1</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50KB</a:t>
                      </a:r>
                      <a:endParaRPr lang="en-US" sz="1400" b="1" kern="100" dirty="0">
                        <a:effectLst/>
                        <a:latin typeface="Calibri"/>
                        <a:cs typeface="Times New Roman"/>
                      </a:endParaRPr>
                    </a:p>
                    <a:p>
                      <a:pPr algn="ctr">
                        <a:lnSpc>
                          <a:spcPct val="115000"/>
                        </a:lnSpc>
                        <a:spcAft>
                          <a:spcPts val="0"/>
                        </a:spcAft>
                      </a:pPr>
                      <a:r>
                        <a:rPr lang="en-US" sz="1400" b="1" kern="100" dirty="0" smtClean="0">
                          <a:effectLst/>
                          <a:latin typeface="Calibri"/>
                          <a:cs typeface="Times New Roman"/>
                        </a:rPr>
                        <a:t>#</a:t>
                      </a:r>
                      <a:r>
                        <a:rPr lang="en-US" sz="1400" b="1" kern="100" baseline="0" dirty="0" smtClean="0">
                          <a:effectLst/>
                          <a:latin typeface="Calibri"/>
                          <a:cs typeface="Times New Roman"/>
                        </a:rPr>
                        <a:t> of Pages: 6</a:t>
                      </a:r>
                      <a:endParaRPr lang="en-US" sz="1400" b="1" kern="100" dirty="0" smtClean="0">
                        <a:effectLst/>
                      </a:endParaRPr>
                    </a:p>
                  </a:txBody>
                  <a:tcPr marL="68580" marR="68580" marT="0" marB="0"/>
                </a:tc>
                <a:tc>
                  <a:txBody>
                    <a:bodyPr/>
                    <a:lstStyle/>
                    <a:p>
                      <a:pPr algn="ctr">
                        <a:lnSpc>
                          <a:spcPct val="115000"/>
                        </a:lnSpc>
                        <a:spcAft>
                          <a:spcPts val="0"/>
                        </a:spcAft>
                      </a:pPr>
                      <a:r>
                        <a:rPr lang="en-US" altLang="zh-CN" sz="1600" b="1" kern="100" dirty="0" smtClean="0">
                          <a:effectLst/>
                          <a:latin typeface="+mn-lt"/>
                          <a:ea typeface="+mn-ea"/>
                          <a:cs typeface="+mn-cs"/>
                        </a:rPr>
                        <a:t>0.07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0.08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0.07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0.07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0.07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0.08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0.08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0.06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0.07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0.08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0.073</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2</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1100KB</a:t>
                      </a:r>
                    </a:p>
                    <a:p>
                      <a:pPr algn="ctr">
                        <a:lnSpc>
                          <a:spcPct val="115000"/>
                        </a:lnSpc>
                        <a:spcAft>
                          <a:spcPts val="0"/>
                        </a:spcAft>
                      </a:pPr>
                      <a:r>
                        <a:rPr lang="en-US" altLang="zh-CN" sz="1400" b="1" kern="100" dirty="0" smtClean="0">
                          <a:effectLst/>
                          <a:latin typeface="Calibri"/>
                          <a:ea typeface="Times New Roman"/>
                          <a:cs typeface="Times New Roman"/>
                        </a:rPr>
                        <a:t># of Pages: 26</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1.18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1.78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1.12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1.34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1.15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1.25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1.45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1.16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altLang="zh-CN" sz="1600" b="1" kern="100" dirty="0" smtClean="0">
                          <a:effectLst/>
                          <a:latin typeface="+mn-lt"/>
                          <a:ea typeface="+mn-ea"/>
                          <a:cs typeface="+mn-cs"/>
                        </a:rPr>
                        <a:t>1.84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1.23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1.350</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3</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2000KB</a:t>
                      </a:r>
                    </a:p>
                    <a:p>
                      <a:pPr algn="ctr">
                        <a:lnSpc>
                          <a:spcPct val="115000"/>
                        </a:lnSpc>
                        <a:spcAft>
                          <a:spcPts val="0"/>
                        </a:spcAft>
                      </a:pPr>
                      <a:r>
                        <a:rPr lang="en-US" altLang="zh-CN" sz="1400" b="1" kern="100" dirty="0" smtClean="0">
                          <a:effectLst/>
                          <a:latin typeface="Calibri"/>
                          <a:ea typeface="Times New Roman"/>
                          <a:cs typeface="Times New Roman"/>
                        </a:rPr>
                        <a:t>#</a:t>
                      </a:r>
                      <a:r>
                        <a:rPr lang="en-US" altLang="zh-CN" sz="1400" b="1" kern="100" baseline="0" dirty="0" smtClean="0">
                          <a:effectLst/>
                          <a:latin typeface="Calibri"/>
                          <a:ea typeface="Times New Roman"/>
                          <a:cs typeface="Times New Roman"/>
                        </a:rPr>
                        <a:t> of Pages: 103</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9.49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8.76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9.70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9.20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9.17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9.82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7.90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10.1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9.35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8.85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9.230</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5</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3000KB</a:t>
                      </a:r>
                    </a:p>
                    <a:p>
                      <a:pPr algn="ctr">
                        <a:lnSpc>
                          <a:spcPct val="115000"/>
                        </a:lnSpc>
                        <a:spcAft>
                          <a:spcPts val="0"/>
                        </a:spcAft>
                      </a:pPr>
                      <a:r>
                        <a:rPr lang="en-US" altLang="zh-CN" sz="1400" b="1" kern="100" dirty="0" smtClean="0">
                          <a:effectLst/>
                          <a:latin typeface="Calibri"/>
                          <a:ea typeface="Times New Roman"/>
                          <a:cs typeface="Times New Roman"/>
                        </a:rPr>
                        <a:t># of Pages: 147</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15.6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14.2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15.8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15.1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15.1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16.3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16.2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16.7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16.5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15.5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15.70</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a:t>
                      </a:r>
                      <a:r>
                        <a:rPr lang="en-US" sz="1400" b="1" kern="100" dirty="0" smtClean="0">
                          <a:effectLst/>
                        </a:rPr>
                        <a:t>2</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5600KB</a:t>
                      </a:r>
                    </a:p>
                    <a:p>
                      <a:pPr algn="ctr">
                        <a:lnSpc>
                          <a:spcPct val="115000"/>
                        </a:lnSpc>
                        <a:spcAft>
                          <a:spcPts val="0"/>
                        </a:spcAft>
                      </a:pPr>
                      <a:r>
                        <a:rPr lang="en-US" altLang="zh-CN" sz="1400" b="1" kern="100" dirty="0" smtClean="0">
                          <a:effectLst/>
                          <a:latin typeface="Calibri"/>
                          <a:ea typeface="Times New Roman"/>
                          <a:cs typeface="Times New Roman"/>
                        </a:rPr>
                        <a:t># of Pages: 170</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mn-lt"/>
                          <a:ea typeface="+mn-ea"/>
                          <a:cs typeface="+mn-cs"/>
                        </a:rPr>
                        <a:t>18.2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17.8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18.1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15.0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21.3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18.5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18.2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17.1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17.2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17.7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17.91</a:t>
                      </a:r>
                      <a:endParaRPr lang="zh-CN" sz="1600" b="1" kern="100" dirty="0">
                        <a:effectLst/>
                        <a:latin typeface="Calibri"/>
                        <a:ea typeface="Times New Roman"/>
                        <a:cs typeface="Times New Roman"/>
                      </a:endParaRPr>
                    </a:p>
                  </a:txBody>
                  <a:tcPr marL="68580" marR="68580" marT="0" marB="0"/>
                </a:tc>
              </a:tr>
            </a:tbl>
          </a:graphicData>
        </a:graphic>
      </p:graphicFrame>
      <p:sp>
        <p:nvSpPr>
          <p:cNvPr id="5" name="TextBox 4"/>
          <p:cNvSpPr txBox="1"/>
          <p:nvPr/>
        </p:nvSpPr>
        <p:spPr>
          <a:xfrm>
            <a:off x="1638300" y="5867401"/>
            <a:ext cx="8877300" cy="646331"/>
          </a:xfrm>
          <a:prstGeom prst="rect">
            <a:avLst/>
          </a:prstGeom>
          <a:noFill/>
        </p:spPr>
        <p:txBody>
          <a:bodyPr wrap="square" rtlCol="0">
            <a:spAutoFit/>
          </a:bodyPr>
          <a:lstStyle/>
          <a:p>
            <a:r>
              <a:rPr lang="en-US" altLang="zh-CN"/>
              <a:t>Detail: Total unprotection latency = Password Logon System Latency + TPM Identity Attestation Latency + Key Unbinding Latency + File Merging &amp; Decryption Latency</a:t>
            </a:r>
            <a:endParaRPr lang="zh-CN" altLang="zh-CN"/>
          </a:p>
        </p:txBody>
      </p:sp>
    </p:spTree>
    <p:extLst>
      <p:ext uri="{BB962C8B-B14F-4D97-AF65-F5344CB8AC3E}">
        <p14:creationId xmlns:p14="http://schemas.microsoft.com/office/powerpoint/2010/main" val="23753576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5442" y="124496"/>
            <a:ext cx="8229600" cy="892935"/>
          </a:xfrm>
        </p:spPr>
        <p:txBody>
          <a:bodyPr>
            <a:normAutofit fontScale="90000"/>
          </a:bodyPr>
          <a:lstStyle/>
          <a:p>
            <a:r>
              <a:rPr lang="en-US" altLang="zh-CN" dirty="0" smtClean="0"/>
              <a:t/>
            </a:r>
            <a:br>
              <a:rPr lang="en-US" altLang="zh-CN" dirty="0" smtClean="0"/>
            </a:br>
            <a:r>
              <a:rPr lang="en-US" altLang="zh-CN" dirty="0" smtClean="0"/>
              <a:t>Protection </a:t>
            </a:r>
            <a:r>
              <a:rPr lang="en-US" altLang="zh-CN" dirty="0"/>
              <a:t>Latency (Unit: </a:t>
            </a:r>
            <a:r>
              <a:rPr lang="en-US" altLang="zh-CN" dirty="0" err="1" smtClean="0"/>
              <a:t>miliseconds</a:t>
            </a:r>
            <a:r>
              <a:rPr lang="en-US" altLang="zh-CN" dirty="0"/>
              <a:t>)</a:t>
            </a:r>
            <a:br>
              <a:rPr lang="en-US" altLang="zh-CN" dirty="0"/>
            </a:b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19438120"/>
              </p:ext>
            </p:extLst>
          </p:nvPr>
        </p:nvGraphicFramePr>
        <p:xfrm>
          <a:off x="1523997" y="1219202"/>
          <a:ext cx="9144002" cy="4571999"/>
        </p:xfrm>
        <a:graphic>
          <a:graphicData uri="http://schemas.openxmlformats.org/drawingml/2006/table">
            <a:tbl>
              <a:tblPr firstRow="1" firstCol="1" bandRow="1">
                <a:tableStyleId>{0E3FDE45-AF77-4B5C-9715-49D594BDF05E}</a:tableStyleId>
              </a:tblPr>
              <a:tblGrid>
                <a:gridCol w="1636149"/>
                <a:gridCol w="657207"/>
                <a:gridCol w="657207"/>
                <a:gridCol w="657207"/>
                <a:gridCol w="657207"/>
                <a:gridCol w="657207"/>
                <a:gridCol w="657207"/>
                <a:gridCol w="657207"/>
                <a:gridCol w="657207"/>
                <a:gridCol w="657207"/>
                <a:gridCol w="657207"/>
                <a:gridCol w="935783"/>
              </a:tblGrid>
              <a:tr h="1139205">
                <a:tc>
                  <a:txBody>
                    <a:bodyPr/>
                    <a:lstStyle/>
                    <a:p>
                      <a:pPr algn="l">
                        <a:lnSpc>
                          <a:spcPct val="115000"/>
                        </a:lnSpc>
                        <a:spcAft>
                          <a:spcPts val="0"/>
                        </a:spcAft>
                      </a:pPr>
                      <a:r>
                        <a:rPr lang="en-US" sz="1400" b="1" kern="100" dirty="0">
                          <a:effectLst/>
                        </a:rPr>
                        <a:t>        Group</a:t>
                      </a:r>
                      <a:endParaRPr lang="zh-CN" sz="1400" b="1" kern="100" dirty="0">
                        <a:effectLst/>
                      </a:endParaRPr>
                    </a:p>
                    <a:p>
                      <a:pPr algn="l">
                        <a:lnSpc>
                          <a:spcPct val="115000"/>
                        </a:lnSpc>
                        <a:spcAft>
                          <a:spcPts val="0"/>
                        </a:spcAft>
                      </a:pPr>
                      <a:r>
                        <a:rPr lang="en-US" sz="1400" b="1" kern="100" dirty="0">
                          <a:effectLst/>
                        </a:rPr>
                        <a:t> </a:t>
                      </a:r>
                      <a:endParaRPr lang="zh-CN" sz="1400" b="1" kern="100" dirty="0">
                        <a:effectLst/>
                      </a:endParaRPr>
                    </a:p>
                    <a:p>
                      <a:pPr algn="l">
                        <a:lnSpc>
                          <a:spcPct val="115000"/>
                        </a:lnSpc>
                        <a:spcAft>
                          <a:spcPts val="0"/>
                        </a:spcAft>
                      </a:pPr>
                      <a:r>
                        <a:rPr lang="en-US" sz="1400" b="1" kern="100" dirty="0">
                          <a:effectLst/>
                        </a:rPr>
                        <a:t>File size</a:t>
                      </a:r>
                      <a:endParaRPr lang="zh-CN" sz="1400" b="1" kern="100" dirty="0">
                        <a:effectLst/>
                      </a:endParaRPr>
                    </a:p>
                    <a:p>
                      <a:pPr algn="l">
                        <a:lnSpc>
                          <a:spcPct val="115000"/>
                        </a:lnSpc>
                        <a:spcAft>
                          <a:spcPts val="0"/>
                        </a:spcAft>
                      </a:pPr>
                      <a:r>
                        <a:rPr lang="en-US" sz="1400" b="1" kern="100" dirty="0">
                          <a:effectLst/>
                        </a:rPr>
                        <a:t>&amp;number</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1</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2</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3</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4</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5</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6</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7</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8</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9</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10</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Average</a:t>
                      </a:r>
                      <a:endParaRPr lang="zh-CN" sz="1600" b="1" kern="100">
                        <a:effectLst/>
                        <a:latin typeface="Calibri"/>
                        <a:ea typeface="Times New Roman"/>
                        <a:cs typeface="Times New Roman"/>
                      </a:endParaRPr>
                    </a:p>
                  </a:txBody>
                  <a:tcPr marL="68580" marR="68580" marT="0" marB="0"/>
                </a:tc>
              </a:tr>
              <a:tr h="668182">
                <a:tc>
                  <a:txBody>
                    <a:bodyPr/>
                    <a:lstStyle/>
                    <a:p>
                      <a:pPr algn="ctr">
                        <a:lnSpc>
                          <a:spcPct val="115000"/>
                        </a:lnSpc>
                        <a:spcAft>
                          <a:spcPts val="0"/>
                        </a:spcAft>
                      </a:pPr>
                      <a:r>
                        <a:rPr lang="en-US" sz="1400" b="1" kern="100" dirty="0">
                          <a:effectLst/>
                        </a:rPr>
                        <a:t>File number: 1</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50KB</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mn-lt"/>
                          <a:ea typeface="+mn-ea"/>
                          <a:cs typeface="+mn-cs"/>
                        </a:rPr>
                        <a:t>15.0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12.3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11.5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7.78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12.5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9.90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9.33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7.78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7.57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8.92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10.258</a:t>
                      </a:r>
                      <a:endParaRPr lang="zh-CN" sz="1600" b="1" kern="100" dirty="0">
                        <a:effectLst/>
                        <a:latin typeface="Calibri"/>
                        <a:ea typeface="Times New Roman"/>
                        <a:cs typeface="Times New Roman"/>
                      </a:endParaRPr>
                    </a:p>
                  </a:txBody>
                  <a:tcPr marL="68580" marR="68580" marT="0" marB="0"/>
                </a:tc>
              </a:tr>
              <a:tr h="691153">
                <a:tc>
                  <a:txBody>
                    <a:bodyPr/>
                    <a:lstStyle/>
                    <a:p>
                      <a:pPr algn="ctr">
                        <a:lnSpc>
                          <a:spcPct val="115000"/>
                        </a:lnSpc>
                        <a:spcAft>
                          <a:spcPts val="0"/>
                        </a:spcAft>
                      </a:pPr>
                      <a:r>
                        <a:rPr lang="en-US" sz="1400" b="1" kern="100" dirty="0">
                          <a:effectLst/>
                        </a:rPr>
                        <a:t>File number: 2</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100KB</a:t>
                      </a:r>
                      <a:endParaRPr lang="zh-CN" sz="14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18.7</a:t>
                      </a:r>
                      <a:endParaRPr lang="zh-CN" sz="16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11.8</a:t>
                      </a:r>
                      <a:endParaRPr lang="zh-CN" sz="16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15.6</a:t>
                      </a:r>
                      <a:endParaRPr lang="zh-CN" sz="16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14.4</a:t>
                      </a:r>
                      <a:endParaRPr lang="zh-CN" sz="16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14.3</a:t>
                      </a:r>
                      <a:endParaRPr lang="zh-CN" sz="16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10.5</a:t>
                      </a:r>
                      <a:endParaRPr lang="zh-CN" sz="16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10.5</a:t>
                      </a:r>
                      <a:endParaRPr lang="zh-CN" sz="16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13.7</a:t>
                      </a:r>
                      <a:endParaRPr lang="zh-CN" sz="16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9.23</a:t>
                      </a:r>
                      <a:endParaRPr lang="zh-CN" sz="1600" b="1" kern="100" dirty="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US" sz="1600" b="1" kern="100" dirty="0" smtClean="0">
                          <a:effectLst/>
                        </a:rPr>
                        <a:t>12.6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11.703</a:t>
                      </a:r>
                      <a:endParaRPr lang="zh-CN" sz="1600" b="1" kern="100" dirty="0">
                        <a:effectLst/>
                        <a:latin typeface="Calibri"/>
                        <a:ea typeface="Times New Roman"/>
                        <a:cs typeface="Times New Roman"/>
                      </a:endParaRPr>
                    </a:p>
                  </a:txBody>
                  <a:tcPr marL="68580" marR="68580" marT="0" marB="0"/>
                </a:tc>
              </a:tr>
              <a:tr h="691153">
                <a:tc>
                  <a:txBody>
                    <a:bodyPr/>
                    <a:lstStyle/>
                    <a:p>
                      <a:pPr algn="ctr">
                        <a:lnSpc>
                          <a:spcPct val="115000"/>
                        </a:lnSpc>
                        <a:spcAft>
                          <a:spcPts val="0"/>
                        </a:spcAft>
                      </a:pPr>
                      <a:r>
                        <a:rPr lang="en-US" sz="1400" b="1" kern="100" dirty="0">
                          <a:effectLst/>
                        </a:rPr>
                        <a:t>File number: 3</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200KB</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16.5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14.7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14.4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20.7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18.8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20.6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24.7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16.2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16.8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15.4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17.880</a:t>
                      </a:r>
                      <a:endParaRPr lang="zh-CN" sz="1600" b="1" kern="100" dirty="0">
                        <a:effectLst/>
                        <a:latin typeface="Calibri"/>
                        <a:ea typeface="Times New Roman"/>
                        <a:cs typeface="Times New Roman"/>
                      </a:endParaRPr>
                    </a:p>
                  </a:txBody>
                  <a:tcPr marL="68580" marR="68580" marT="0" marB="0"/>
                </a:tc>
              </a:tr>
              <a:tr h="691153">
                <a:tc>
                  <a:txBody>
                    <a:bodyPr/>
                    <a:lstStyle/>
                    <a:p>
                      <a:pPr algn="ctr">
                        <a:lnSpc>
                          <a:spcPct val="115000"/>
                        </a:lnSpc>
                        <a:spcAft>
                          <a:spcPts val="0"/>
                        </a:spcAft>
                      </a:pPr>
                      <a:r>
                        <a:rPr lang="en-US" sz="1400" b="1" kern="100" dirty="0">
                          <a:effectLst/>
                        </a:rPr>
                        <a:t>File number: 5</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300KB</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mn-lt"/>
                          <a:ea typeface="+mn-ea"/>
                          <a:cs typeface="+mn-cs"/>
                        </a:rPr>
                        <a:t>29.0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25.1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23.2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22.4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25.2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17.9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20.0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21.4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28.1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17.6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22.990</a:t>
                      </a:r>
                      <a:endParaRPr lang="zh-CN" sz="1600" b="1" kern="100" dirty="0">
                        <a:effectLst/>
                        <a:latin typeface="Calibri"/>
                        <a:ea typeface="Times New Roman"/>
                        <a:cs typeface="Times New Roman"/>
                      </a:endParaRPr>
                    </a:p>
                  </a:txBody>
                  <a:tcPr marL="68580" marR="68580" marT="0" marB="0"/>
                </a:tc>
              </a:tr>
              <a:tr h="691153">
                <a:tc>
                  <a:txBody>
                    <a:bodyPr/>
                    <a:lstStyle/>
                    <a:p>
                      <a:pPr algn="ctr">
                        <a:lnSpc>
                          <a:spcPct val="115000"/>
                        </a:lnSpc>
                        <a:spcAft>
                          <a:spcPts val="0"/>
                        </a:spcAft>
                      </a:pPr>
                      <a:r>
                        <a:rPr lang="en-US" sz="1400" b="1" kern="100" dirty="0">
                          <a:effectLst/>
                        </a:rPr>
                        <a:t>File number: </a:t>
                      </a:r>
                      <a:r>
                        <a:rPr lang="en-US" sz="1400" b="1" kern="100" dirty="0" smtClean="0">
                          <a:effectLst/>
                        </a:rPr>
                        <a:t>2</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500KB</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47.1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24.3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25.5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37.3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36.7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29.7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25.4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26.5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23.6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30.210</a:t>
                      </a:r>
                      <a:endParaRPr lang="zh-CN" sz="1600" b="1" kern="100" dirty="0">
                        <a:effectLst/>
                        <a:latin typeface="Calibri"/>
                        <a:ea typeface="Times New Roman"/>
                        <a:cs typeface="Times New Roman"/>
                      </a:endParaRPr>
                    </a:p>
                  </a:txBody>
                  <a:tcPr marL="68580" marR="68580" marT="0" marB="0"/>
                </a:tc>
              </a:tr>
            </a:tbl>
          </a:graphicData>
        </a:graphic>
      </p:graphicFrame>
      <p:sp>
        <p:nvSpPr>
          <p:cNvPr id="5" name="TextBox 4"/>
          <p:cNvSpPr txBox="1"/>
          <p:nvPr/>
        </p:nvSpPr>
        <p:spPr>
          <a:xfrm>
            <a:off x="1600200" y="5867401"/>
            <a:ext cx="8686800" cy="646331"/>
          </a:xfrm>
          <a:prstGeom prst="rect">
            <a:avLst/>
          </a:prstGeom>
          <a:noFill/>
        </p:spPr>
        <p:txBody>
          <a:bodyPr wrap="square" rtlCol="0">
            <a:spAutoFit/>
          </a:bodyPr>
          <a:lstStyle/>
          <a:p>
            <a:r>
              <a:rPr lang="en-US" altLang="zh-CN" dirty="0"/>
              <a:t>Detail: Total protection latency = Password Logon System Latency + File Encryption &amp; Splitting Latency + Key Binding Latency + AIK &amp; File Distribution Latency</a:t>
            </a:r>
            <a:endParaRPr lang="zh-CN" altLang="en-US" dirty="0"/>
          </a:p>
        </p:txBody>
      </p:sp>
    </p:spTree>
    <p:extLst>
      <p:ext uri="{BB962C8B-B14F-4D97-AF65-F5344CB8AC3E}">
        <p14:creationId xmlns:p14="http://schemas.microsoft.com/office/powerpoint/2010/main" val="311286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046768722"/>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900" y="141668"/>
            <a:ext cx="8686800" cy="772732"/>
          </a:xfrm>
        </p:spPr>
        <p:txBody>
          <a:bodyPr/>
          <a:lstStyle/>
          <a:p>
            <a:r>
              <a:rPr lang="en-US" altLang="zh-CN" dirty="0" err="1"/>
              <a:t>Unprotection</a:t>
            </a:r>
            <a:r>
              <a:rPr lang="en-US" altLang="zh-CN" dirty="0"/>
              <a:t> Latency (Unit: </a:t>
            </a:r>
            <a:r>
              <a:rPr lang="en-US" altLang="zh-CN" dirty="0" err="1" smtClean="0"/>
              <a:t>miliseconds</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74857734"/>
              </p:ext>
            </p:extLst>
          </p:nvPr>
        </p:nvGraphicFramePr>
        <p:xfrm>
          <a:off x="1523997" y="1143000"/>
          <a:ext cx="9144006" cy="4648201"/>
        </p:xfrm>
        <a:graphic>
          <a:graphicData uri="http://schemas.openxmlformats.org/drawingml/2006/table">
            <a:tbl>
              <a:tblPr firstRow="1" firstCol="1" bandRow="1">
                <a:tableStyleId>{0E3FDE45-AF77-4B5C-9715-49D594BDF05E}</a:tableStyleId>
              </a:tblPr>
              <a:tblGrid>
                <a:gridCol w="1640020"/>
                <a:gridCol w="658762"/>
                <a:gridCol w="658762"/>
                <a:gridCol w="658762"/>
                <a:gridCol w="658762"/>
                <a:gridCol w="658762"/>
                <a:gridCol w="658762"/>
                <a:gridCol w="658762"/>
                <a:gridCol w="658762"/>
                <a:gridCol w="658762"/>
                <a:gridCol w="584525"/>
                <a:gridCol w="990603"/>
              </a:tblGrid>
              <a:tr h="1158191">
                <a:tc>
                  <a:txBody>
                    <a:bodyPr/>
                    <a:lstStyle/>
                    <a:p>
                      <a:pPr algn="l">
                        <a:lnSpc>
                          <a:spcPct val="115000"/>
                        </a:lnSpc>
                        <a:spcAft>
                          <a:spcPts val="0"/>
                        </a:spcAft>
                      </a:pPr>
                      <a:r>
                        <a:rPr lang="en-US" sz="1400" b="1" kern="100" dirty="0">
                          <a:effectLst/>
                        </a:rPr>
                        <a:t>        Group</a:t>
                      </a:r>
                      <a:endParaRPr lang="zh-CN" sz="1400" b="1" kern="100" dirty="0">
                        <a:effectLst/>
                      </a:endParaRPr>
                    </a:p>
                    <a:p>
                      <a:pPr algn="l">
                        <a:lnSpc>
                          <a:spcPct val="115000"/>
                        </a:lnSpc>
                        <a:spcAft>
                          <a:spcPts val="0"/>
                        </a:spcAft>
                      </a:pPr>
                      <a:r>
                        <a:rPr lang="en-US" sz="1400" b="1" kern="100" dirty="0">
                          <a:effectLst/>
                        </a:rPr>
                        <a:t> </a:t>
                      </a:r>
                      <a:endParaRPr lang="zh-CN" sz="1400" b="1" kern="100" dirty="0">
                        <a:effectLst/>
                      </a:endParaRPr>
                    </a:p>
                    <a:p>
                      <a:pPr algn="l">
                        <a:lnSpc>
                          <a:spcPct val="115000"/>
                        </a:lnSpc>
                        <a:spcAft>
                          <a:spcPts val="0"/>
                        </a:spcAft>
                      </a:pPr>
                      <a:r>
                        <a:rPr lang="en-US" sz="1400" b="1" kern="100" dirty="0">
                          <a:effectLst/>
                        </a:rPr>
                        <a:t>File size</a:t>
                      </a:r>
                      <a:endParaRPr lang="zh-CN" sz="1400" b="1" kern="100" dirty="0">
                        <a:effectLst/>
                      </a:endParaRPr>
                    </a:p>
                    <a:p>
                      <a:pPr algn="l">
                        <a:lnSpc>
                          <a:spcPct val="115000"/>
                        </a:lnSpc>
                        <a:spcAft>
                          <a:spcPts val="0"/>
                        </a:spcAft>
                      </a:pPr>
                      <a:r>
                        <a:rPr lang="en-US" sz="1400" b="1" kern="100" dirty="0">
                          <a:effectLst/>
                        </a:rPr>
                        <a:t>&amp;number</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1</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2</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3</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4</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5</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6</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7</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8</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9</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10</a:t>
                      </a:r>
                      <a:endParaRPr lang="zh-CN" sz="1600" b="1" kern="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a:effectLst/>
                        </a:rPr>
                        <a:t>Average</a:t>
                      </a:r>
                      <a:endParaRPr lang="zh-CN" sz="1600" b="1" kern="100">
                        <a:effectLst/>
                        <a:latin typeface="Calibri"/>
                        <a:ea typeface="Times New Roman"/>
                        <a:cs typeface="Times New Roman"/>
                      </a:endParaRPr>
                    </a:p>
                  </a:txBody>
                  <a:tcPr marL="68580" marR="68580" marT="0" marB="0"/>
                </a:tc>
              </a:tr>
              <a:tr h="679318">
                <a:tc>
                  <a:txBody>
                    <a:bodyPr/>
                    <a:lstStyle/>
                    <a:p>
                      <a:pPr algn="ctr">
                        <a:lnSpc>
                          <a:spcPct val="115000"/>
                        </a:lnSpc>
                        <a:spcAft>
                          <a:spcPts val="0"/>
                        </a:spcAft>
                      </a:pPr>
                      <a:r>
                        <a:rPr lang="en-US" sz="1400" b="1" kern="100" dirty="0">
                          <a:effectLst/>
                        </a:rPr>
                        <a:t>File number: 1</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50KB</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19.2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28.0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37.9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29.2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46.7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15.0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33.6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18.8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23.6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15.4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26.74</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2</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100KB</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48.8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19.0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18.2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40.0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30.8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35.1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18.7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35.3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44.9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1000"/>
                        </a:spcAft>
                      </a:pPr>
                      <a:r>
                        <a:rPr lang="en-US" sz="1600" b="1" kern="100" dirty="0" smtClean="0">
                          <a:effectLst/>
                        </a:rPr>
                        <a:t>20.3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31.11</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3</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200KB</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44.2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25.9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46.8</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27.9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44.7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26.9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25.1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43.6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26.5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28.3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33.99</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5</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300KB</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altLang="zh-CN" sz="1600" b="1" kern="100" dirty="0" smtClean="0">
                          <a:effectLst/>
                          <a:latin typeface="Calibri"/>
                          <a:ea typeface="Times New Roman"/>
                          <a:cs typeface="Times New Roman"/>
                        </a:rPr>
                        <a:t>61.2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38.9</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30.2</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34.4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37.7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54.4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34.5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42.7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48.6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35.4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41.8</a:t>
                      </a:r>
                      <a:endParaRPr lang="zh-CN" sz="1600" b="1" kern="100" dirty="0">
                        <a:effectLst/>
                        <a:latin typeface="Calibri"/>
                        <a:ea typeface="Times New Roman"/>
                        <a:cs typeface="Times New Roman"/>
                      </a:endParaRPr>
                    </a:p>
                  </a:txBody>
                  <a:tcPr marL="68580" marR="68580" marT="0" marB="0"/>
                </a:tc>
              </a:tr>
              <a:tr h="702673">
                <a:tc>
                  <a:txBody>
                    <a:bodyPr/>
                    <a:lstStyle/>
                    <a:p>
                      <a:pPr algn="ctr">
                        <a:lnSpc>
                          <a:spcPct val="115000"/>
                        </a:lnSpc>
                        <a:spcAft>
                          <a:spcPts val="0"/>
                        </a:spcAft>
                      </a:pPr>
                      <a:r>
                        <a:rPr lang="en-US" sz="1400" b="1" kern="100" dirty="0">
                          <a:effectLst/>
                        </a:rPr>
                        <a:t>File number: </a:t>
                      </a:r>
                      <a:r>
                        <a:rPr lang="en-US" sz="1400" b="1" kern="100" dirty="0" smtClean="0">
                          <a:effectLst/>
                        </a:rPr>
                        <a:t>2</a:t>
                      </a:r>
                      <a:endParaRPr lang="zh-CN" sz="1400" b="1" kern="100" dirty="0">
                        <a:effectLst/>
                      </a:endParaRPr>
                    </a:p>
                    <a:p>
                      <a:pPr algn="ctr">
                        <a:lnSpc>
                          <a:spcPct val="115000"/>
                        </a:lnSpc>
                        <a:spcAft>
                          <a:spcPts val="0"/>
                        </a:spcAft>
                      </a:pPr>
                      <a:r>
                        <a:rPr lang="en-US" sz="1400" b="1" kern="100" dirty="0">
                          <a:effectLst/>
                        </a:rPr>
                        <a:t>File size: </a:t>
                      </a:r>
                      <a:r>
                        <a:rPr lang="en-US" sz="1400" b="1" kern="100" dirty="0" smtClean="0">
                          <a:effectLst/>
                        </a:rPr>
                        <a:t>500KB</a:t>
                      </a:r>
                      <a:endParaRPr lang="zh-CN" sz="14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95.3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60.7</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61.3</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54.5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66.6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76.5</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77.0</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106</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48.1</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70.4</a:t>
                      </a:r>
                      <a:endParaRPr lang="zh-CN" sz="1600" b="1" kern="100" dirty="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600" b="1" kern="100" dirty="0" smtClean="0">
                          <a:effectLst/>
                        </a:rPr>
                        <a:t>71.64</a:t>
                      </a:r>
                      <a:endParaRPr lang="zh-CN" sz="1600" b="1" kern="100" dirty="0">
                        <a:effectLst/>
                        <a:latin typeface="Calibri"/>
                        <a:ea typeface="Times New Roman"/>
                        <a:cs typeface="Times New Roman"/>
                      </a:endParaRPr>
                    </a:p>
                  </a:txBody>
                  <a:tcPr marL="68580" marR="68580" marT="0" marB="0"/>
                </a:tc>
              </a:tr>
            </a:tbl>
          </a:graphicData>
        </a:graphic>
      </p:graphicFrame>
      <p:sp>
        <p:nvSpPr>
          <p:cNvPr id="5" name="TextBox 4"/>
          <p:cNvSpPr txBox="1"/>
          <p:nvPr/>
        </p:nvSpPr>
        <p:spPr>
          <a:xfrm>
            <a:off x="1638300" y="5867401"/>
            <a:ext cx="8877300" cy="646331"/>
          </a:xfrm>
          <a:prstGeom prst="rect">
            <a:avLst/>
          </a:prstGeom>
          <a:noFill/>
        </p:spPr>
        <p:txBody>
          <a:bodyPr wrap="square" rtlCol="0">
            <a:spAutoFit/>
          </a:bodyPr>
          <a:lstStyle/>
          <a:p>
            <a:r>
              <a:rPr lang="en-US" altLang="zh-CN"/>
              <a:t>Detail: Total unprotection latency = Password Logon System Latency + TPM Identity Attestation Latency + Key Unbinding Latency + File Merging &amp; Decryption Latency</a:t>
            </a:r>
            <a:endParaRPr lang="zh-CN" altLang="zh-CN"/>
          </a:p>
        </p:txBody>
      </p:sp>
    </p:spTree>
    <p:extLst>
      <p:ext uri="{BB962C8B-B14F-4D97-AF65-F5344CB8AC3E}">
        <p14:creationId xmlns:p14="http://schemas.microsoft.com/office/powerpoint/2010/main" val="10105926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915649117"/>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IP information on Client and Android</a:t>
            </a:r>
            <a:endParaRPr lang="en-US" dirty="0"/>
          </a:p>
        </p:txBody>
      </p:sp>
      <p:pic>
        <p:nvPicPr>
          <p:cNvPr id="5" name="图片 374"/>
          <p:cNvPicPr/>
          <p:nvPr/>
        </p:nvPicPr>
        <p:blipFill rotWithShape="1">
          <a:blip r:embed="rId2"/>
          <a:srcRect l="37010" t="41800" r="47750" b="20787"/>
          <a:stretch/>
        </p:blipFill>
        <p:spPr bwMode="auto">
          <a:xfrm>
            <a:off x="7480600" y="2777553"/>
            <a:ext cx="2621915" cy="36214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7" name="TextBox 6"/>
          <p:cNvSpPr txBox="1"/>
          <p:nvPr/>
        </p:nvSpPr>
        <p:spPr>
          <a:xfrm>
            <a:off x="1477558" y="2147600"/>
            <a:ext cx="2094073" cy="584775"/>
          </a:xfrm>
          <a:prstGeom prst="rect">
            <a:avLst/>
          </a:prstGeom>
          <a:noFill/>
        </p:spPr>
        <p:txBody>
          <a:bodyPr wrap="square" rtlCol="0">
            <a:spAutoFit/>
          </a:bodyPr>
          <a:lstStyle/>
          <a:p>
            <a:r>
              <a:rPr lang="en-US" sz="3200" dirty="0" smtClean="0"/>
              <a:t>Client Side</a:t>
            </a:r>
          </a:p>
        </p:txBody>
      </p:sp>
      <p:sp>
        <p:nvSpPr>
          <p:cNvPr id="8" name="TextBox 7"/>
          <p:cNvSpPr txBox="1"/>
          <p:nvPr/>
        </p:nvSpPr>
        <p:spPr>
          <a:xfrm>
            <a:off x="7191357" y="2062137"/>
            <a:ext cx="3200400" cy="584775"/>
          </a:xfrm>
          <a:prstGeom prst="rect">
            <a:avLst/>
          </a:prstGeom>
          <a:noFill/>
        </p:spPr>
        <p:txBody>
          <a:bodyPr wrap="square" rtlCol="0">
            <a:spAutoFit/>
          </a:bodyPr>
          <a:lstStyle/>
          <a:p>
            <a:r>
              <a:rPr lang="en-US" sz="3200" dirty="0" smtClean="0"/>
              <a:t>Android Side</a:t>
            </a:r>
          </a:p>
        </p:txBody>
      </p:sp>
      <p:pic>
        <p:nvPicPr>
          <p:cNvPr id="3" name="Picture 2"/>
          <p:cNvPicPr>
            <a:picLocks noChangeAspect="1"/>
          </p:cNvPicPr>
          <p:nvPr/>
        </p:nvPicPr>
        <p:blipFill>
          <a:blip r:embed="rId3"/>
          <a:stretch>
            <a:fillRect/>
          </a:stretch>
        </p:blipFill>
        <p:spPr>
          <a:xfrm>
            <a:off x="1019644" y="3772144"/>
            <a:ext cx="3009900" cy="1314450"/>
          </a:xfrm>
          <a:prstGeom prst="rect">
            <a:avLst/>
          </a:prstGeom>
        </p:spPr>
      </p:pic>
    </p:spTree>
    <p:extLst>
      <p:ext uri="{BB962C8B-B14F-4D97-AF65-F5344CB8AC3E}">
        <p14:creationId xmlns:p14="http://schemas.microsoft.com/office/powerpoint/2010/main" val="166677521"/>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Username and Password</a:t>
            </a:r>
            <a:endParaRPr lang="en-US" dirty="0"/>
          </a:p>
        </p:txBody>
      </p:sp>
      <p:sp>
        <p:nvSpPr>
          <p:cNvPr id="6" name="Content Placeholder 5"/>
          <p:cNvSpPr>
            <a:spLocks noGrp="1"/>
          </p:cNvSpPr>
          <p:nvPr>
            <p:ph sz="half" idx="2"/>
          </p:nvPr>
        </p:nvSpPr>
        <p:spPr>
          <a:xfrm>
            <a:off x="4306277" y="1600200"/>
            <a:ext cx="7377723" cy="4724400"/>
          </a:xfrm>
        </p:spPr>
        <p:txBody>
          <a:bodyPr/>
          <a:lstStyle/>
          <a:p>
            <a:r>
              <a:rPr lang="en-US" dirty="0" smtClean="0"/>
              <a:t>At registration time, the user enters at least three key groupings per device (in any chosen order) to create the initial password. </a:t>
            </a:r>
          </a:p>
          <a:p>
            <a:r>
              <a:rPr lang="en-US" dirty="0" smtClean="0"/>
              <a:t>Android key mappings are displayed below the PC software keyboard</a:t>
            </a:r>
          </a:p>
          <a:p>
            <a:r>
              <a:rPr lang="en-US" dirty="0" smtClean="0"/>
              <a:t>During subsequent logons, the user must re-enter the sequence in the correct order across devices.</a:t>
            </a:r>
          </a:p>
          <a:p>
            <a:r>
              <a:rPr lang="en-US" dirty="0" smtClean="0"/>
              <a:t>Since each key represents a grouping of characters rather than a single input, the user’s “true” plaintext password (e.g. </a:t>
            </a:r>
            <a:r>
              <a:rPr lang="en-US" dirty="0" err="1" smtClean="0"/>
              <a:t>War_Eagle</a:t>
            </a:r>
            <a:r>
              <a:rPr lang="en-US" dirty="0" smtClean="0"/>
              <a:t>) can never be recovered by an attacker.</a:t>
            </a:r>
            <a:endParaRPr lang="en-US" dirty="0"/>
          </a:p>
        </p:txBody>
      </p:sp>
      <p:pic>
        <p:nvPicPr>
          <p:cNvPr id="3" name="Picture 2"/>
          <p:cNvPicPr>
            <a:picLocks noChangeAspect="1"/>
          </p:cNvPicPr>
          <p:nvPr/>
        </p:nvPicPr>
        <p:blipFill>
          <a:blip r:embed="rId2"/>
          <a:stretch>
            <a:fillRect/>
          </a:stretch>
        </p:blipFill>
        <p:spPr>
          <a:xfrm>
            <a:off x="852122" y="1600200"/>
            <a:ext cx="3137754" cy="5020407"/>
          </a:xfrm>
          <a:prstGeom prst="rect">
            <a:avLst/>
          </a:prstGeom>
        </p:spPr>
      </p:pic>
    </p:spTree>
    <p:extLst>
      <p:ext uri="{BB962C8B-B14F-4D97-AF65-F5344CB8AC3E}">
        <p14:creationId xmlns:p14="http://schemas.microsoft.com/office/powerpoint/2010/main" val="1135008808"/>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 Directory/File</a:t>
            </a:r>
            <a:endParaRPr lang="en-US" dirty="0"/>
          </a:p>
        </p:txBody>
      </p:sp>
      <p:pic>
        <p:nvPicPr>
          <p:cNvPr id="5" name="Picture 4"/>
          <p:cNvPicPr>
            <a:picLocks noChangeAspect="1"/>
          </p:cNvPicPr>
          <p:nvPr/>
        </p:nvPicPr>
        <p:blipFill>
          <a:blip r:embed="rId2"/>
          <a:stretch>
            <a:fillRect/>
          </a:stretch>
        </p:blipFill>
        <p:spPr>
          <a:xfrm>
            <a:off x="466725" y="2833688"/>
            <a:ext cx="2333118" cy="2495550"/>
          </a:xfrm>
          <a:prstGeom prst="rect">
            <a:avLst/>
          </a:prstGeom>
        </p:spPr>
      </p:pic>
      <p:pic>
        <p:nvPicPr>
          <p:cNvPr id="6" name="Picture 5"/>
          <p:cNvPicPr>
            <a:picLocks noChangeAspect="1"/>
          </p:cNvPicPr>
          <p:nvPr/>
        </p:nvPicPr>
        <p:blipFill>
          <a:blip r:embed="rId3"/>
          <a:stretch>
            <a:fillRect/>
          </a:stretch>
        </p:blipFill>
        <p:spPr>
          <a:xfrm>
            <a:off x="3461307" y="2833688"/>
            <a:ext cx="4295775" cy="2329116"/>
          </a:xfrm>
          <a:prstGeom prst="rect">
            <a:avLst/>
          </a:prstGeom>
        </p:spPr>
      </p:pic>
      <p:pic>
        <p:nvPicPr>
          <p:cNvPr id="7" name="Picture 6"/>
          <p:cNvPicPr>
            <a:picLocks noChangeAspect="1"/>
          </p:cNvPicPr>
          <p:nvPr/>
        </p:nvPicPr>
        <p:blipFill>
          <a:blip r:embed="rId4"/>
          <a:stretch>
            <a:fillRect/>
          </a:stretch>
        </p:blipFill>
        <p:spPr>
          <a:xfrm>
            <a:off x="8418546" y="2833688"/>
            <a:ext cx="3773454" cy="3157539"/>
          </a:xfrm>
          <a:prstGeom prst="rect">
            <a:avLst/>
          </a:prstGeom>
        </p:spPr>
      </p:pic>
      <p:sp>
        <p:nvSpPr>
          <p:cNvPr id="11" name="Oval 10"/>
          <p:cNvSpPr/>
          <p:nvPr/>
        </p:nvSpPr>
        <p:spPr>
          <a:xfrm>
            <a:off x="609600" y="3071813"/>
            <a:ext cx="2033588" cy="628649"/>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3" name="Straight Arrow Connector 12"/>
          <p:cNvCxnSpPr>
            <a:stCxn id="11" idx="6"/>
          </p:cNvCxnSpPr>
          <p:nvPr/>
        </p:nvCxnSpPr>
        <p:spPr>
          <a:xfrm>
            <a:off x="2643188" y="3386138"/>
            <a:ext cx="818119"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757082" y="3386138"/>
            <a:ext cx="66146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61307" y="5329238"/>
            <a:ext cx="418250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Select PDF file and or directory of PDF files to protect</a:t>
            </a:r>
          </a:p>
          <a:p>
            <a:pPr marL="285750" indent="-285750">
              <a:buFont typeface="Arial" panose="020B0604020202020204" pitchFamily="34" charset="0"/>
              <a:buChar char="•"/>
            </a:pPr>
            <a:r>
              <a:rPr lang="en-US" dirty="0" smtClean="0"/>
              <a:t>Files not ending in .pdf will be ignored</a:t>
            </a:r>
            <a:endParaRPr lang="en-US" dirty="0"/>
          </a:p>
        </p:txBody>
      </p:sp>
    </p:spTree>
    <p:extLst>
      <p:ext uri="{BB962C8B-B14F-4D97-AF65-F5344CB8AC3E}">
        <p14:creationId xmlns:p14="http://schemas.microsoft.com/office/powerpoint/2010/main" val="239354058"/>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Unprotect </a:t>
            </a:r>
            <a:r>
              <a:rPr lang="en-US" dirty="0"/>
              <a:t>Directory/File</a:t>
            </a:r>
          </a:p>
        </p:txBody>
      </p:sp>
      <p:pic>
        <p:nvPicPr>
          <p:cNvPr id="4" name="Picture 3"/>
          <p:cNvPicPr>
            <a:picLocks noChangeAspect="1"/>
          </p:cNvPicPr>
          <p:nvPr/>
        </p:nvPicPr>
        <p:blipFill>
          <a:blip r:embed="rId2"/>
          <a:stretch>
            <a:fillRect/>
          </a:stretch>
        </p:blipFill>
        <p:spPr>
          <a:xfrm>
            <a:off x="452438" y="2019301"/>
            <a:ext cx="2333118" cy="2495550"/>
          </a:xfrm>
          <a:prstGeom prst="rect">
            <a:avLst/>
          </a:prstGeom>
        </p:spPr>
      </p:pic>
      <p:pic>
        <p:nvPicPr>
          <p:cNvPr id="5" name="Picture 4"/>
          <p:cNvPicPr>
            <a:picLocks noChangeAspect="1"/>
          </p:cNvPicPr>
          <p:nvPr/>
        </p:nvPicPr>
        <p:blipFill>
          <a:blip r:embed="rId3"/>
          <a:stretch>
            <a:fillRect/>
          </a:stretch>
        </p:blipFill>
        <p:spPr>
          <a:xfrm>
            <a:off x="3630375" y="2019301"/>
            <a:ext cx="2914650" cy="1933575"/>
          </a:xfrm>
          <a:prstGeom prst="rect">
            <a:avLst/>
          </a:prstGeom>
        </p:spPr>
      </p:pic>
      <p:pic>
        <p:nvPicPr>
          <p:cNvPr id="6" name="Picture 5"/>
          <p:cNvPicPr>
            <a:picLocks noChangeAspect="1"/>
          </p:cNvPicPr>
          <p:nvPr/>
        </p:nvPicPr>
        <p:blipFill>
          <a:blip r:embed="rId4"/>
          <a:stretch>
            <a:fillRect/>
          </a:stretch>
        </p:blipFill>
        <p:spPr>
          <a:xfrm>
            <a:off x="7623176" y="2019301"/>
            <a:ext cx="3849688" cy="3508375"/>
          </a:xfrm>
          <a:prstGeom prst="rect">
            <a:avLst/>
          </a:prstGeom>
        </p:spPr>
      </p:pic>
      <p:sp>
        <p:nvSpPr>
          <p:cNvPr id="7" name="Oval 6"/>
          <p:cNvSpPr/>
          <p:nvPr/>
        </p:nvSpPr>
        <p:spPr>
          <a:xfrm>
            <a:off x="595313" y="2952751"/>
            <a:ext cx="2033588" cy="628649"/>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3349387" y="5000624"/>
            <a:ext cx="3476625" cy="1400175"/>
          </a:xfrm>
          <a:prstGeom prst="rect">
            <a:avLst/>
          </a:prstGeom>
        </p:spPr>
      </p:pic>
      <p:cxnSp>
        <p:nvCxnSpPr>
          <p:cNvPr id="10" name="Straight Arrow Connector 9"/>
          <p:cNvCxnSpPr>
            <a:stCxn id="7" idx="6"/>
          </p:cNvCxnSpPr>
          <p:nvPr/>
        </p:nvCxnSpPr>
        <p:spPr>
          <a:xfrm flipV="1">
            <a:off x="2628901" y="3267075"/>
            <a:ext cx="1001474" cy="1"/>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45025" y="3267075"/>
            <a:ext cx="1078151"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3"/>
            <a:endCxn id="8" idx="3"/>
          </p:cNvCxnSpPr>
          <p:nvPr/>
        </p:nvCxnSpPr>
        <p:spPr>
          <a:xfrm flipH="1">
            <a:off x="6826012" y="3773489"/>
            <a:ext cx="4646852" cy="1927223"/>
          </a:xfrm>
          <a:prstGeom prst="bentConnector3">
            <a:avLst>
              <a:gd name="adj1" fmla="val -4919"/>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15188" y="5886450"/>
            <a:ext cx="44577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Click OK after the PDF file has been closed, otherwise, the unprotected file won’t be deleted</a:t>
            </a:r>
            <a:endParaRPr lang="en-US" dirty="0"/>
          </a:p>
        </p:txBody>
      </p:sp>
    </p:spTree>
    <p:extLst>
      <p:ext uri="{BB962C8B-B14F-4D97-AF65-F5344CB8AC3E}">
        <p14:creationId xmlns:p14="http://schemas.microsoft.com/office/powerpoint/2010/main" val="2972443266"/>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Analysis</a:t>
            </a:r>
            <a:endParaRPr lang="en-US" dirty="0"/>
          </a:p>
        </p:txBody>
      </p:sp>
    </p:spTree>
    <p:extLst>
      <p:ext uri="{BB962C8B-B14F-4D97-AF65-F5344CB8AC3E}">
        <p14:creationId xmlns:p14="http://schemas.microsoft.com/office/powerpoint/2010/main" val="4255060710"/>
      </p:ext>
    </p:extLst>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175360" cy="1143000"/>
          </a:xfrm>
        </p:spPr>
        <p:txBody>
          <a:bodyPr/>
          <a:lstStyle/>
          <a:p>
            <a:r>
              <a:rPr lang="en-US" dirty="0" smtClean="0"/>
              <a:t>Security Analysis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882579"/>
              </p:ext>
            </p:extLst>
          </p:nvPr>
        </p:nvGraphicFramePr>
        <p:xfrm>
          <a:off x="609600" y="1262598"/>
          <a:ext cx="11175360" cy="5391664"/>
        </p:xfrm>
        <a:graphic>
          <a:graphicData uri="http://schemas.openxmlformats.org/drawingml/2006/table">
            <a:tbl>
              <a:tblPr firstRow="1" bandRow="1">
                <a:tableStyleId>{5C22544A-7EE6-4342-B048-85BDC9FD1C3A}</a:tableStyleId>
              </a:tblPr>
              <a:tblGrid>
                <a:gridCol w="2996565"/>
                <a:gridCol w="8178795"/>
              </a:tblGrid>
              <a:tr h="433516">
                <a:tc>
                  <a:txBody>
                    <a:bodyPr/>
                    <a:lstStyle/>
                    <a:p>
                      <a:r>
                        <a:rPr lang="en-US" dirty="0" smtClean="0"/>
                        <a:t>Attack Method</a:t>
                      </a:r>
                      <a:endParaRPr lang="en-US" dirty="0"/>
                    </a:p>
                  </a:txBody>
                  <a:tcPr/>
                </a:tc>
                <a:tc>
                  <a:txBody>
                    <a:bodyPr/>
                    <a:lstStyle/>
                    <a:p>
                      <a:r>
                        <a:rPr lang="en-US" dirty="0" smtClean="0"/>
                        <a:t>Defense</a:t>
                      </a:r>
                      <a:endParaRPr lang="en-US" dirty="0"/>
                    </a:p>
                  </a:txBody>
                  <a:tcPr/>
                </a:tc>
              </a:tr>
              <a:tr h="433516">
                <a:tc>
                  <a:txBody>
                    <a:bodyPr/>
                    <a:lstStyle/>
                    <a:p>
                      <a:pPr marL="285750" lvl="0" indent="-285750">
                        <a:buFont typeface="Arial" panose="020B0604020202020204" pitchFamily="34" charset="0"/>
                        <a:buChar char="•"/>
                      </a:pPr>
                      <a:r>
                        <a:rPr lang="en-US" sz="1800" b="0" kern="1200" dirty="0" smtClean="0">
                          <a:solidFill>
                            <a:schemeClr val="dk1"/>
                          </a:solidFill>
                          <a:effectLst/>
                          <a:latin typeface="+mn-lt"/>
                          <a:ea typeface="+mn-ea"/>
                          <a:cs typeface="+mn-cs"/>
                        </a:rPr>
                        <a:t>Software/Hardware </a:t>
                      </a:r>
                      <a:r>
                        <a:rPr lang="en-US" sz="1800" b="0" kern="1200" dirty="0" err="1" smtClean="0">
                          <a:solidFill>
                            <a:schemeClr val="dk1"/>
                          </a:solidFill>
                          <a:effectLst/>
                          <a:latin typeface="+mn-lt"/>
                          <a:ea typeface="+mn-ea"/>
                          <a:cs typeface="+mn-cs"/>
                        </a:rPr>
                        <a:t>Keyloggers</a:t>
                      </a:r>
                      <a:endParaRPr lang="en-US" sz="1800" b="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kern="1200" dirty="0" smtClean="0">
                          <a:solidFill>
                            <a:schemeClr val="dk1"/>
                          </a:solidFill>
                          <a:effectLst/>
                          <a:latin typeface="+mn-lt"/>
                          <a:ea typeface="+mn-ea"/>
                          <a:cs typeface="+mn-cs"/>
                        </a:rPr>
                        <a:t>Screen Capture, HTML injection</a:t>
                      </a:r>
                      <a:endParaRPr lang="en-US" b="0" dirty="0"/>
                    </a:p>
                  </a:txBody>
                  <a:tcPr/>
                </a:tc>
                <a:tc>
                  <a:txBody>
                    <a:bodyPr/>
                    <a:lstStyle/>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Multi-device, distributed password input</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Random character groupings</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Intra-session key scrambling</a:t>
                      </a:r>
                    </a:p>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Inter-session key value scrambling</a:t>
                      </a:r>
                      <a:endParaRPr lang="en-US" dirty="0"/>
                    </a:p>
                  </a:txBody>
                  <a:tcPr/>
                </a:tc>
              </a:tr>
              <a:tr h="433516">
                <a:tc>
                  <a:txBody>
                    <a:bodyPr/>
                    <a:lstStyle/>
                    <a:p>
                      <a:pPr marL="285750" lvl="0" indent="-285750">
                        <a:buFont typeface="Arial" panose="020B0604020202020204" pitchFamily="34" charset="0"/>
                        <a:buChar char="•"/>
                      </a:pPr>
                      <a:r>
                        <a:rPr lang="en-US" sz="1800" b="0" kern="1200" dirty="0" smtClean="0">
                          <a:solidFill>
                            <a:schemeClr val="dk1"/>
                          </a:solidFill>
                          <a:effectLst/>
                          <a:latin typeface="+mn-lt"/>
                          <a:ea typeface="+mn-ea"/>
                          <a:cs typeface="+mn-cs"/>
                        </a:rPr>
                        <a:t>Password Guessing (Brute force)</a:t>
                      </a:r>
                    </a:p>
                    <a:p>
                      <a:pPr marL="285750" lvl="0" indent="-285750">
                        <a:buFont typeface="Arial" panose="020B0604020202020204" pitchFamily="34" charset="0"/>
                        <a:buChar char="•"/>
                      </a:pPr>
                      <a:r>
                        <a:rPr lang="en-US" sz="1800" b="0" kern="1200" dirty="0" smtClean="0">
                          <a:solidFill>
                            <a:schemeClr val="dk1"/>
                          </a:solidFill>
                          <a:effectLst/>
                          <a:latin typeface="+mn-lt"/>
                          <a:ea typeface="+mn-ea"/>
                          <a:cs typeface="+mn-cs"/>
                        </a:rPr>
                        <a:t>Dictionary Attack</a:t>
                      </a:r>
                    </a:p>
                    <a:p>
                      <a:pPr marL="285750" indent="-285750">
                        <a:buFont typeface="Arial" panose="020B0604020202020204" pitchFamily="34" charset="0"/>
                        <a:buChar char="•"/>
                      </a:pPr>
                      <a:r>
                        <a:rPr lang="en-US" sz="1800" b="0" kern="1200" dirty="0" smtClean="0">
                          <a:solidFill>
                            <a:schemeClr val="dk1"/>
                          </a:solidFill>
                          <a:effectLst/>
                          <a:latin typeface="+mn-lt"/>
                          <a:ea typeface="+mn-ea"/>
                          <a:cs typeface="+mn-cs"/>
                        </a:rPr>
                        <a:t>Device Spoofing</a:t>
                      </a:r>
                      <a:endParaRPr lang="en-US" b="0" dirty="0"/>
                    </a:p>
                  </a:txBody>
                  <a:tcPr/>
                </a:tc>
                <a:tc>
                  <a:txBody>
                    <a:bodyPr/>
                    <a:lstStyle/>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Pre-negotiated information requirement</a:t>
                      </a:r>
                    </a:p>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System suicide procedure</a:t>
                      </a:r>
                      <a:endParaRPr lang="en-US" baseline="0" dirty="0" smtClean="0"/>
                    </a:p>
                  </a:txBody>
                  <a:tcPr/>
                </a:tc>
              </a:tr>
              <a:tr h="433516">
                <a:tc>
                  <a:txBody>
                    <a:bodyPr/>
                    <a:lstStyle/>
                    <a:p>
                      <a:pPr marL="285750" lvl="0" indent="-285750">
                        <a:buFont typeface="Arial" panose="020B0604020202020204" pitchFamily="34" charset="0"/>
                        <a:buChar char="•"/>
                      </a:pPr>
                      <a:r>
                        <a:rPr lang="en-US" sz="1800" b="0" kern="1200" dirty="0" smtClean="0">
                          <a:solidFill>
                            <a:schemeClr val="dk1"/>
                          </a:solidFill>
                          <a:effectLst/>
                          <a:latin typeface="+mn-lt"/>
                          <a:ea typeface="+mn-ea"/>
                          <a:cs typeface="+mn-cs"/>
                        </a:rPr>
                        <a:t>Packet Sniffing</a:t>
                      </a:r>
                    </a:p>
                    <a:p>
                      <a:pPr marL="285750" indent="-285750">
                        <a:buFont typeface="Arial" panose="020B0604020202020204" pitchFamily="34" charset="0"/>
                        <a:buChar char="•"/>
                      </a:pPr>
                      <a:r>
                        <a:rPr lang="en-US" sz="1800" b="0" kern="1200" dirty="0" smtClean="0">
                          <a:solidFill>
                            <a:schemeClr val="dk1"/>
                          </a:solidFill>
                          <a:effectLst/>
                          <a:latin typeface="+mn-lt"/>
                          <a:ea typeface="+mn-ea"/>
                          <a:cs typeface="+mn-cs"/>
                        </a:rPr>
                        <a:t>Middle man attack</a:t>
                      </a:r>
                      <a:endParaRPr lang="en-US" b="0" dirty="0"/>
                    </a:p>
                  </a:txBody>
                  <a:tcPr/>
                </a:tc>
                <a:tc>
                  <a:txBody>
                    <a:bodyPr/>
                    <a:lstStyle/>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GCM-AES-256 authenticated encryption for transmission channels between all devices without PKI</a:t>
                      </a:r>
                      <a:endParaRPr lang="en-US" dirty="0"/>
                    </a:p>
                  </a:txBody>
                  <a:tcPr/>
                </a:tc>
              </a:tr>
              <a:tr h="433516">
                <a:tc>
                  <a:txBody>
                    <a:bodyPr/>
                    <a:lstStyle/>
                    <a:p>
                      <a:pPr marL="285750" lvl="0" indent="-285750">
                        <a:buFont typeface="Arial" panose="020B0604020202020204" pitchFamily="34" charset="0"/>
                        <a:buChar char="•"/>
                      </a:pPr>
                      <a:r>
                        <a:rPr lang="en-US" sz="1800" b="0" kern="1200" dirty="0" smtClean="0">
                          <a:solidFill>
                            <a:schemeClr val="dk1"/>
                          </a:solidFill>
                          <a:effectLst/>
                          <a:latin typeface="+mn-lt"/>
                          <a:ea typeface="+mn-ea"/>
                          <a:cs typeface="+mn-cs"/>
                        </a:rPr>
                        <a:t>Physical theft of assets</a:t>
                      </a:r>
                    </a:p>
                    <a:p>
                      <a:pPr marL="285750" indent="-285750">
                        <a:buFont typeface="Arial" panose="020B0604020202020204" pitchFamily="34" charset="0"/>
                        <a:buChar char="•"/>
                      </a:pPr>
                      <a:r>
                        <a:rPr lang="en-US" sz="1800" b="0" kern="1200" dirty="0" smtClean="0">
                          <a:solidFill>
                            <a:schemeClr val="dk1"/>
                          </a:solidFill>
                          <a:effectLst/>
                          <a:latin typeface="+mn-lt"/>
                          <a:ea typeface="+mn-ea"/>
                          <a:cs typeface="+mn-cs"/>
                        </a:rPr>
                        <a:t>loss of all user’s devices </a:t>
                      </a:r>
                      <a:endParaRPr lang="en-US" b="0" dirty="0"/>
                    </a:p>
                  </a:txBody>
                  <a:tcPr/>
                </a:tc>
                <a:tc>
                  <a:txBody>
                    <a:bodyPr/>
                    <a:lstStyle/>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Cloud-based data backup</a:t>
                      </a:r>
                    </a:p>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User’s knowledge cannot be captured using any technical method</a:t>
                      </a:r>
                      <a:endParaRPr lang="en-US" baseline="0" dirty="0" smtClean="0"/>
                    </a:p>
                  </a:txBody>
                  <a:tcPr/>
                </a:tc>
              </a:tr>
              <a:tr h="433516">
                <a:tc>
                  <a:txBody>
                    <a:bodyPr/>
                    <a:lstStyle/>
                    <a:p>
                      <a:pPr marL="285750" indent="-285750">
                        <a:buFont typeface="Arial" panose="020B0604020202020204" pitchFamily="34" charset="0"/>
                        <a:buChar char="•"/>
                      </a:pPr>
                      <a:r>
                        <a:rPr lang="en-US" sz="1800" b="0" kern="1200" dirty="0" smtClean="0">
                          <a:solidFill>
                            <a:schemeClr val="dk1"/>
                          </a:solidFill>
                          <a:effectLst/>
                          <a:latin typeface="+mn-lt"/>
                          <a:ea typeface="+mn-ea"/>
                          <a:cs typeface="+mn-cs"/>
                        </a:rPr>
                        <a:t>Malware</a:t>
                      </a:r>
                      <a:endParaRPr lang="en-US" b="0" dirty="0"/>
                    </a:p>
                  </a:txBody>
                  <a:tcPr/>
                </a:tc>
                <a:tc>
                  <a:txBody>
                    <a:bodyPr/>
                    <a:lstStyle/>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Distributed file protection scheme</a:t>
                      </a:r>
                      <a:endParaRPr lang="en-US" dirty="0"/>
                    </a:p>
                  </a:txBody>
                  <a:tcPr/>
                </a:tc>
              </a:tr>
              <a:tr h="433516">
                <a:tc>
                  <a:txBody>
                    <a:bodyPr/>
                    <a:lstStyle/>
                    <a:p>
                      <a:pPr marL="285750" indent="-285750">
                        <a:buFont typeface="Arial" panose="020B0604020202020204" pitchFamily="34" charset="0"/>
                        <a:buChar char="•"/>
                      </a:pPr>
                      <a:r>
                        <a:rPr lang="en-US" sz="1800" b="0" kern="1200" dirty="0" smtClean="0">
                          <a:solidFill>
                            <a:schemeClr val="dk1"/>
                          </a:solidFill>
                          <a:effectLst/>
                          <a:latin typeface="+mn-lt"/>
                          <a:ea typeface="+mn-ea"/>
                          <a:cs typeface="+mn-cs"/>
                        </a:rPr>
                        <a:t>Spear Phishing</a:t>
                      </a:r>
                      <a:endParaRPr lang="en-US" b="0" dirty="0"/>
                    </a:p>
                  </a:txBody>
                  <a:tcPr/>
                </a:tc>
                <a:tc>
                  <a:txBody>
                    <a:bodyPr/>
                    <a:lstStyle/>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Input device password obfuscation</a:t>
                      </a:r>
                      <a:r>
                        <a:rPr lang="en-US" baseline="0" dirty="0" smtClean="0"/>
                        <a:t>.</a:t>
                      </a:r>
                      <a:endParaRPr lang="en-US" dirty="0"/>
                    </a:p>
                  </a:txBody>
                  <a:tcPr/>
                </a:tc>
              </a:tr>
              <a:tr h="433516">
                <a:tc>
                  <a:txBody>
                    <a:bodyPr/>
                    <a:lstStyle/>
                    <a:p>
                      <a:pPr marL="285750" indent="-285750">
                        <a:buFont typeface="Arial" panose="020B0604020202020204" pitchFamily="34" charset="0"/>
                        <a:buChar char="•"/>
                      </a:pPr>
                      <a:r>
                        <a:rPr lang="en-US" sz="1800" b="0" kern="1200" dirty="0" smtClean="0">
                          <a:solidFill>
                            <a:schemeClr val="dk1"/>
                          </a:solidFill>
                          <a:effectLst/>
                          <a:latin typeface="+mn-lt"/>
                          <a:ea typeface="+mn-ea"/>
                          <a:cs typeface="+mn-cs"/>
                        </a:rPr>
                        <a:t>In-time memory scraping</a:t>
                      </a:r>
                      <a:endParaRPr lang="en-US" b="0" dirty="0"/>
                    </a:p>
                  </a:txBody>
                  <a:tcPr/>
                </a:tc>
                <a:tc>
                  <a:txBody>
                    <a:bodyPr/>
                    <a:lstStyle/>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Page-wise file access</a:t>
                      </a:r>
                      <a:endParaRPr lang="en-US" dirty="0"/>
                    </a:p>
                  </a:txBody>
                  <a:tcPr/>
                </a:tc>
              </a:tr>
            </a:tbl>
          </a:graphicData>
        </a:graphic>
      </p:graphicFrame>
    </p:spTree>
    <p:extLst>
      <p:ext uri="{BB962C8B-B14F-4D97-AF65-F5344CB8AC3E}">
        <p14:creationId xmlns:p14="http://schemas.microsoft.com/office/powerpoint/2010/main" val="10715211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lstStyle/>
          <a:p>
            <a:r>
              <a:rPr lang="en-US" dirty="0" smtClean="0"/>
              <a:t>No security system is perfect; however, our system is hardened against numerous single- and multi-vector attacks</a:t>
            </a:r>
          </a:p>
          <a:p>
            <a:r>
              <a:rPr lang="en-US" dirty="0" smtClean="0"/>
              <a:t>Cloud-based backup of </a:t>
            </a:r>
            <a:r>
              <a:rPr lang="en-US" dirty="0" err="1" smtClean="0"/>
              <a:t>auth</a:t>
            </a:r>
            <a:r>
              <a:rPr lang="en-US" dirty="0" smtClean="0"/>
              <a:t> information and file pieces mitigates the risk of losing sensitive information due to loss or destruction </a:t>
            </a:r>
            <a:r>
              <a:rPr lang="en-US" smtClean="0"/>
              <a:t>of physical assets.</a:t>
            </a:r>
            <a:endParaRPr lang="en-US" dirty="0" smtClean="0"/>
          </a:p>
          <a:p>
            <a:r>
              <a:rPr lang="en-US" dirty="0" smtClean="0"/>
              <a:t>The human element remains the weakest link in any secure system – the user controls who has physical access to the system as well as knowledge of the password</a:t>
            </a:r>
          </a:p>
          <a:p>
            <a:endParaRPr lang="en-US" dirty="0"/>
          </a:p>
        </p:txBody>
      </p:sp>
    </p:spTree>
    <p:extLst>
      <p:ext uri="{BB962C8B-B14F-4D97-AF65-F5344CB8AC3E}">
        <p14:creationId xmlns:p14="http://schemas.microsoft.com/office/powerpoint/2010/main" val="789397734"/>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AutoShape 7"/>
          <p:cNvCxnSpPr>
            <a:cxnSpLocks noChangeShapeType="1"/>
          </p:cNvCxnSpPr>
          <p:nvPr/>
        </p:nvCxnSpPr>
        <p:spPr bwMode="auto">
          <a:xfrm>
            <a:off x="9067801" y="5718536"/>
            <a:ext cx="715557" cy="250916"/>
          </a:xfrm>
          <a:prstGeom prst="bentConnector3">
            <a:avLst>
              <a:gd name="adj1" fmla="val 50000"/>
            </a:avLst>
          </a:prstGeom>
          <a:noFill/>
          <a:ln w="3816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5" name="AutoShape 7"/>
          <p:cNvCxnSpPr>
            <a:cxnSpLocks noChangeShapeType="1"/>
            <a:endCxn id="168" idx="0"/>
          </p:cNvCxnSpPr>
          <p:nvPr/>
        </p:nvCxnSpPr>
        <p:spPr bwMode="auto">
          <a:xfrm rot="16200000" flipH="1">
            <a:off x="9052921" y="2638479"/>
            <a:ext cx="426284" cy="1"/>
          </a:xfrm>
          <a:prstGeom prst="bentConnector3">
            <a:avLst>
              <a:gd name="adj1" fmla="val 50000"/>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6" name="Group 12"/>
          <p:cNvGrpSpPr/>
          <p:nvPr/>
        </p:nvGrpSpPr>
        <p:grpSpPr>
          <a:xfrm>
            <a:off x="8158044" y="31412"/>
            <a:ext cx="2128956" cy="2424678"/>
            <a:chOff x="609600" y="1032190"/>
            <a:chExt cx="2024061" cy="2219472"/>
          </a:xfrm>
        </p:grpSpPr>
        <p:sp>
          <p:nvSpPr>
            <p:cNvPr id="48" name="Rounded Rectangle 47"/>
            <p:cNvSpPr/>
            <p:nvPr/>
          </p:nvSpPr>
          <p:spPr>
            <a:xfrm>
              <a:off x="609600" y="1314504"/>
              <a:ext cx="2024061" cy="1937158"/>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lnSpcReduction="10000"/>
            </a:bodyPr>
            <a:lstStyle/>
            <a:p>
              <a:pPr algn="ctr"/>
              <a:r>
                <a:rPr lang="en-US" sz="1200" b="1" u="sng" dirty="0">
                  <a:solidFill>
                    <a:schemeClr val="tx1"/>
                  </a:solidFill>
                </a:rPr>
                <a:t>Login</a:t>
              </a: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r>
                <a:rPr lang="en-US" sz="1400" b="1" dirty="0">
                  <a:solidFill>
                    <a:schemeClr val="tx1"/>
                  </a:solidFill>
                </a:rPr>
                <a:t>   </a:t>
              </a:r>
            </a:p>
            <a:p>
              <a:r>
                <a:rPr lang="en-US" sz="1400" b="1" dirty="0">
                  <a:solidFill>
                    <a:schemeClr val="tx1"/>
                  </a:solidFill>
                </a:rPr>
                <a:t> </a:t>
              </a:r>
            </a:p>
            <a:p>
              <a:endParaRPr lang="en-US" sz="1400" b="1" dirty="0">
                <a:solidFill>
                  <a:schemeClr val="tx1"/>
                </a:solidFill>
              </a:endParaRPr>
            </a:p>
            <a:p>
              <a:r>
                <a:rPr lang="en-US" sz="1400" b="1" dirty="0">
                  <a:solidFill>
                    <a:schemeClr val="tx1"/>
                  </a:solidFill>
                </a:rPr>
                <a:t>  Submit</a:t>
              </a: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p:txBody>
        </p:sp>
        <p:sp>
          <p:nvSpPr>
            <p:cNvPr id="49" name="TextBox 48"/>
            <p:cNvSpPr txBox="1"/>
            <p:nvPr/>
          </p:nvSpPr>
          <p:spPr>
            <a:xfrm>
              <a:off x="664218" y="1032190"/>
              <a:ext cx="1904999" cy="281729"/>
            </a:xfrm>
            <a:prstGeom prst="rect">
              <a:avLst/>
            </a:prstGeom>
            <a:noFill/>
          </p:spPr>
          <p:txBody>
            <a:bodyPr wrap="square" rtlCol="0">
              <a:spAutoFit/>
            </a:bodyPr>
            <a:lstStyle/>
            <a:p>
              <a:pPr algn="ctr"/>
              <a:r>
                <a:rPr lang="en-US" sz="1400" b="1" dirty="0">
                  <a:latin typeface="Arial" pitchFamily="34" charset="0"/>
                  <a:cs typeface="Arial" pitchFamily="34" charset="0"/>
                </a:rPr>
                <a:t>Master Login</a:t>
              </a:r>
            </a:p>
          </p:txBody>
        </p:sp>
      </p:grpSp>
      <p:sp>
        <p:nvSpPr>
          <p:cNvPr id="9225" name="Rectangle 9"/>
          <p:cNvSpPr>
            <a:spLocks noChangeArrowheads="1"/>
          </p:cNvSpPr>
          <p:nvPr/>
        </p:nvSpPr>
        <p:spPr bwMode="auto">
          <a:xfrm>
            <a:off x="2209801" y="2971800"/>
            <a:ext cx="2057400" cy="266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0" tIns="45715" rIns="91430" bIns="45715" anchor="ctr"/>
          <a:lstStyle/>
          <a:p>
            <a:endParaRPr lang="en-US">
              <a:solidFill>
                <a:srgbClr val="FFFFFF"/>
              </a:solidFill>
            </a:endParaRPr>
          </a:p>
        </p:txBody>
      </p:sp>
      <p:sp>
        <p:nvSpPr>
          <p:cNvPr id="9226" name="Rectangle 10"/>
          <p:cNvSpPr>
            <a:spLocks noChangeArrowheads="1"/>
          </p:cNvSpPr>
          <p:nvPr/>
        </p:nvSpPr>
        <p:spPr bwMode="auto">
          <a:xfrm>
            <a:off x="302120" y="2338229"/>
            <a:ext cx="2933337" cy="3822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p>
            <a:pPr marL="342865" indent="-342865">
              <a:buFont typeface="+mj-lt"/>
              <a:buAutoNum type="arabicPeriod"/>
              <a:tabLst>
                <a:tab pos="0" algn="l"/>
                <a:tab pos="457153" algn="l"/>
                <a:tab pos="914305" algn="l"/>
                <a:tab pos="1371458" algn="l"/>
                <a:tab pos="1828610" algn="l"/>
                <a:tab pos="2285763" algn="l"/>
                <a:tab pos="2742915" algn="l"/>
                <a:tab pos="3200068" algn="l"/>
                <a:tab pos="3657220" algn="l"/>
                <a:tab pos="4114373" algn="l"/>
                <a:tab pos="4571526" algn="l"/>
                <a:tab pos="5028678" algn="l"/>
                <a:tab pos="5485831" algn="l"/>
                <a:tab pos="5942984" algn="l"/>
                <a:tab pos="6400137" algn="l"/>
                <a:tab pos="6857289" algn="l"/>
                <a:tab pos="7314442" algn="l"/>
                <a:tab pos="7771595" algn="l"/>
                <a:tab pos="8228747" algn="l"/>
                <a:tab pos="8685900" algn="l"/>
                <a:tab pos="9143052" algn="l"/>
              </a:tabLst>
            </a:pPr>
            <a:r>
              <a:rPr lang="en-US" sz="1700" dirty="0">
                <a:solidFill>
                  <a:schemeClr val="tx2"/>
                </a:solidFill>
              </a:rPr>
              <a:t>All devices display </a:t>
            </a:r>
            <a:r>
              <a:rPr lang="en-US" sz="1700" dirty="0" smtClean="0">
                <a:solidFill>
                  <a:schemeClr val="tx2"/>
                </a:solidFill>
              </a:rPr>
              <a:t>varying keyboard with varying grouping</a:t>
            </a:r>
            <a:endParaRPr lang="en-US" sz="1700" dirty="0">
              <a:solidFill>
                <a:schemeClr val="tx2"/>
              </a:solidFill>
            </a:endParaRPr>
          </a:p>
          <a:p>
            <a:pPr marL="342865" indent="-342865">
              <a:buFont typeface="+mj-lt"/>
              <a:buAutoNum type="arabicPeriod"/>
              <a:tabLst>
                <a:tab pos="0" algn="l"/>
                <a:tab pos="457153" algn="l"/>
                <a:tab pos="914305" algn="l"/>
                <a:tab pos="1371458" algn="l"/>
                <a:tab pos="1828610" algn="l"/>
                <a:tab pos="2285763" algn="l"/>
                <a:tab pos="2742915" algn="l"/>
                <a:tab pos="3200068" algn="l"/>
                <a:tab pos="3657220" algn="l"/>
                <a:tab pos="4114373" algn="l"/>
                <a:tab pos="4571526" algn="l"/>
                <a:tab pos="5028678" algn="l"/>
                <a:tab pos="5485831" algn="l"/>
                <a:tab pos="5942984" algn="l"/>
                <a:tab pos="6400137" algn="l"/>
                <a:tab pos="6857289" algn="l"/>
                <a:tab pos="7314442" algn="l"/>
                <a:tab pos="7771595" algn="l"/>
                <a:tab pos="8228747" algn="l"/>
                <a:tab pos="8685900" algn="l"/>
                <a:tab pos="9143052" algn="l"/>
              </a:tabLst>
            </a:pPr>
            <a:r>
              <a:rPr lang="en-US" sz="1700" dirty="0">
                <a:solidFill>
                  <a:schemeClr val="tx2"/>
                </a:solidFill>
              </a:rPr>
              <a:t>User enters password on any combination of devices they </a:t>
            </a:r>
            <a:r>
              <a:rPr lang="en-US" sz="1700" dirty="0" smtClean="0">
                <a:solidFill>
                  <a:schemeClr val="tx2"/>
                </a:solidFill>
              </a:rPr>
              <a:t>chose during registration</a:t>
            </a:r>
            <a:endParaRPr lang="en-US" sz="1700" dirty="0">
              <a:solidFill>
                <a:schemeClr val="tx2"/>
              </a:solidFill>
            </a:endParaRPr>
          </a:p>
          <a:p>
            <a:pPr marL="342865" indent="-342865">
              <a:buFont typeface="+mj-lt"/>
              <a:buAutoNum type="arabicPeriod"/>
              <a:tabLst>
                <a:tab pos="0" algn="l"/>
                <a:tab pos="457153" algn="l"/>
                <a:tab pos="914305" algn="l"/>
                <a:tab pos="1371458" algn="l"/>
                <a:tab pos="1828610" algn="l"/>
                <a:tab pos="2285763" algn="l"/>
                <a:tab pos="2742915" algn="l"/>
                <a:tab pos="3200068" algn="l"/>
                <a:tab pos="3657220" algn="l"/>
                <a:tab pos="4114373" algn="l"/>
                <a:tab pos="4571526" algn="l"/>
                <a:tab pos="5028678" algn="l"/>
                <a:tab pos="5485831" algn="l"/>
                <a:tab pos="5942984" algn="l"/>
                <a:tab pos="6400137" algn="l"/>
                <a:tab pos="6857289" algn="l"/>
                <a:tab pos="7314442" algn="l"/>
                <a:tab pos="7771595" algn="l"/>
                <a:tab pos="8228747" algn="l"/>
                <a:tab pos="8685900" algn="l"/>
                <a:tab pos="9143052" algn="l"/>
              </a:tabLst>
            </a:pPr>
            <a:r>
              <a:rPr lang="en-US" sz="1700" dirty="0">
                <a:solidFill>
                  <a:schemeClr val="tx2"/>
                </a:solidFill>
              </a:rPr>
              <a:t>User chooses “Submit” on the master device, and is returned to main menu after seeing a ‘pass’/’fail’ </a:t>
            </a:r>
            <a:r>
              <a:rPr lang="en-US" sz="1700" dirty="0" smtClean="0">
                <a:solidFill>
                  <a:schemeClr val="tx2"/>
                </a:solidFill>
              </a:rPr>
              <a:t>notice</a:t>
            </a:r>
            <a:endParaRPr lang="en-US" sz="1700" dirty="0">
              <a:solidFill>
                <a:schemeClr val="tx2"/>
              </a:solidFill>
            </a:endParaRPr>
          </a:p>
          <a:p>
            <a:pPr marL="342865" indent="-342865">
              <a:buFont typeface="+mj-lt"/>
              <a:buAutoNum type="arabicPeriod"/>
              <a:tabLst>
                <a:tab pos="0" algn="l"/>
                <a:tab pos="457153" algn="l"/>
                <a:tab pos="914305" algn="l"/>
                <a:tab pos="1371458" algn="l"/>
                <a:tab pos="1828610" algn="l"/>
                <a:tab pos="2285763" algn="l"/>
                <a:tab pos="2742915" algn="l"/>
                <a:tab pos="3200068" algn="l"/>
                <a:tab pos="3657220" algn="l"/>
                <a:tab pos="4114373" algn="l"/>
                <a:tab pos="4571526" algn="l"/>
                <a:tab pos="5028678" algn="l"/>
                <a:tab pos="5485831" algn="l"/>
                <a:tab pos="5942984" algn="l"/>
                <a:tab pos="6400137" algn="l"/>
                <a:tab pos="6857289" algn="l"/>
                <a:tab pos="7314442" algn="l"/>
                <a:tab pos="7771595" algn="l"/>
                <a:tab pos="8228747" algn="l"/>
                <a:tab pos="8685900" algn="l"/>
                <a:tab pos="9143052" algn="l"/>
              </a:tabLst>
            </a:pPr>
            <a:r>
              <a:rPr lang="en-US" sz="1700" dirty="0">
                <a:solidFill>
                  <a:schemeClr val="tx2"/>
                </a:solidFill>
              </a:rPr>
              <a:t>If password passed, the “Protect” and “Unprotect” options will become available</a:t>
            </a:r>
          </a:p>
          <a:p>
            <a:pPr>
              <a:tabLst>
                <a:tab pos="0" algn="l"/>
                <a:tab pos="457153" algn="l"/>
                <a:tab pos="914305" algn="l"/>
                <a:tab pos="1371458" algn="l"/>
                <a:tab pos="1828610" algn="l"/>
                <a:tab pos="2285763" algn="l"/>
                <a:tab pos="2742915" algn="l"/>
                <a:tab pos="3200068" algn="l"/>
                <a:tab pos="3657220" algn="l"/>
                <a:tab pos="4114373" algn="l"/>
                <a:tab pos="4571526" algn="l"/>
                <a:tab pos="5028678" algn="l"/>
                <a:tab pos="5485831" algn="l"/>
                <a:tab pos="5942984" algn="l"/>
                <a:tab pos="6400137" algn="l"/>
                <a:tab pos="6857289" algn="l"/>
                <a:tab pos="7314442" algn="l"/>
                <a:tab pos="7771595" algn="l"/>
                <a:tab pos="8228747" algn="l"/>
                <a:tab pos="8685900" algn="l"/>
                <a:tab pos="9143052" algn="l"/>
              </a:tabLst>
            </a:pPr>
            <a:endParaRPr lang="en-US" dirty="0">
              <a:solidFill>
                <a:schemeClr val="tx2"/>
              </a:solidFill>
            </a:endParaRPr>
          </a:p>
          <a:p>
            <a:pPr>
              <a:tabLst>
                <a:tab pos="0" algn="l"/>
                <a:tab pos="457153" algn="l"/>
                <a:tab pos="914305" algn="l"/>
                <a:tab pos="1371458" algn="l"/>
                <a:tab pos="1828610" algn="l"/>
                <a:tab pos="2285763" algn="l"/>
                <a:tab pos="2742915" algn="l"/>
                <a:tab pos="3200068" algn="l"/>
                <a:tab pos="3657220" algn="l"/>
                <a:tab pos="4114373" algn="l"/>
                <a:tab pos="4571526" algn="l"/>
                <a:tab pos="5028678" algn="l"/>
                <a:tab pos="5485831" algn="l"/>
                <a:tab pos="5942984" algn="l"/>
                <a:tab pos="6400137" algn="l"/>
                <a:tab pos="6857289" algn="l"/>
                <a:tab pos="7314442" algn="l"/>
                <a:tab pos="7771595" algn="l"/>
                <a:tab pos="8228747" algn="l"/>
                <a:tab pos="8685900" algn="l"/>
                <a:tab pos="9143052" algn="l"/>
              </a:tabLst>
            </a:pPr>
            <a:endParaRPr lang="en-US" dirty="0">
              <a:solidFill>
                <a:schemeClr val="tx2"/>
              </a:solidFill>
            </a:endParaRPr>
          </a:p>
          <a:p>
            <a:pPr>
              <a:tabLst>
                <a:tab pos="0" algn="l"/>
                <a:tab pos="457153" algn="l"/>
                <a:tab pos="914305" algn="l"/>
                <a:tab pos="1371458" algn="l"/>
                <a:tab pos="1828610" algn="l"/>
                <a:tab pos="2285763" algn="l"/>
                <a:tab pos="2742915" algn="l"/>
                <a:tab pos="3200068" algn="l"/>
                <a:tab pos="3657220" algn="l"/>
                <a:tab pos="4114373" algn="l"/>
                <a:tab pos="4571526" algn="l"/>
                <a:tab pos="5028678" algn="l"/>
                <a:tab pos="5485831" algn="l"/>
                <a:tab pos="5942984" algn="l"/>
                <a:tab pos="6400137" algn="l"/>
                <a:tab pos="6857289" algn="l"/>
                <a:tab pos="7314442" algn="l"/>
                <a:tab pos="7771595" algn="l"/>
                <a:tab pos="8228747" algn="l"/>
                <a:tab pos="8685900" algn="l"/>
                <a:tab pos="9143052" algn="l"/>
              </a:tabLst>
            </a:pPr>
            <a:endParaRPr lang="en-US" dirty="0">
              <a:solidFill>
                <a:schemeClr val="tx2"/>
              </a:solidFill>
            </a:endParaRPr>
          </a:p>
          <a:p>
            <a:pPr>
              <a:tabLst>
                <a:tab pos="0" algn="l"/>
                <a:tab pos="457153" algn="l"/>
                <a:tab pos="914305" algn="l"/>
                <a:tab pos="1371458" algn="l"/>
                <a:tab pos="1828610" algn="l"/>
                <a:tab pos="2285763" algn="l"/>
                <a:tab pos="2742915" algn="l"/>
                <a:tab pos="3200068" algn="l"/>
                <a:tab pos="3657220" algn="l"/>
                <a:tab pos="4114373" algn="l"/>
                <a:tab pos="4571526" algn="l"/>
                <a:tab pos="5028678" algn="l"/>
                <a:tab pos="5485831" algn="l"/>
                <a:tab pos="5942984" algn="l"/>
                <a:tab pos="6400137" algn="l"/>
                <a:tab pos="6857289" algn="l"/>
                <a:tab pos="7314442" algn="l"/>
                <a:tab pos="7771595" algn="l"/>
                <a:tab pos="8228747" algn="l"/>
                <a:tab pos="8685900" algn="l"/>
                <a:tab pos="9143052" algn="l"/>
              </a:tabLst>
            </a:pPr>
            <a:endParaRPr lang="en-US" dirty="0">
              <a:solidFill>
                <a:schemeClr val="tx2"/>
              </a:solidFill>
            </a:endParaRPr>
          </a:p>
          <a:p>
            <a:pPr>
              <a:tabLst>
                <a:tab pos="0" algn="l"/>
                <a:tab pos="457153" algn="l"/>
                <a:tab pos="914305" algn="l"/>
                <a:tab pos="1371458" algn="l"/>
                <a:tab pos="1828610" algn="l"/>
                <a:tab pos="2285763" algn="l"/>
                <a:tab pos="2742915" algn="l"/>
                <a:tab pos="3200068" algn="l"/>
                <a:tab pos="3657220" algn="l"/>
                <a:tab pos="4114373" algn="l"/>
                <a:tab pos="4571526" algn="l"/>
                <a:tab pos="5028678" algn="l"/>
                <a:tab pos="5485831" algn="l"/>
                <a:tab pos="5942984" algn="l"/>
                <a:tab pos="6400137" algn="l"/>
                <a:tab pos="6857289" algn="l"/>
                <a:tab pos="7314442" algn="l"/>
                <a:tab pos="7771595" algn="l"/>
                <a:tab pos="8228747" algn="l"/>
                <a:tab pos="8685900" algn="l"/>
                <a:tab pos="9143052" algn="l"/>
              </a:tabLst>
            </a:pPr>
            <a:r>
              <a:rPr lang="en-US" dirty="0">
                <a:solidFill>
                  <a:schemeClr val="tx2"/>
                </a:solidFill>
              </a:rPr>
              <a:t> </a:t>
            </a:r>
          </a:p>
        </p:txBody>
      </p:sp>
      <p:cxnSp>
        <p:nvCxnSpPr>
          <p:cNvPr id="18" name="AutoShape 7"/>
          <p:cNvCxnSpPr>
            <a:cxnSpLocks noChangeShapeType="1"/>
          </p:cNvCxnSpPr>
          <p:nvPr/>
        </p:nvCxnSpPr>
        <p:spPr bwMode="auto">
          <a:xfrm>
            <a:off x="5082520" y="1395344"/>
            <a:ext cx="3075524" cy="1303"/>
          </a:xfrm>
          <a:prstGeom prst="bentConnector3">
            <a:avLst>
              <a:gd name="adj1" fmla="val 50000"/>
            </a:avLst>
          </a:prstGeom>
          <a:noFill/>
          <a:ln w="381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Title 1"/>
          <p:cNvSpPr>
            <a:spLocks noGrp="1"/>
          </p:cNvSpPr>
          <p:nvPr>
            <p:ph type="title"/>
          </p:nvPr>
        </p:nvSpPr>
        <p:spPr>
          <a:xfrm>
            <a:off x="830328" y="90710"/>
            <a:ext cx="4396266" cy="490290"/>
          </a:xfrm>
        </p:spPr>
        <p:txBody>
          <a:bodyPr>
            <a:normAutofit fontScale="90000"/>
          </a:bodyPr>
          <a:lstStyle/>
          <a:p>
            <a:r>
              <a:rPr lang="en-US" dirty="0" smtClean="0"/>
              <a:t/>
            </a:r>
            <a:br>
              <a:rPr lang="en-US" dirty="0" smtClean="0"/>
            </a:br>
            <a:r>
              <a:rPr lang="en-US" dirty="0" smtClean="0"/>
              <a:t>User Login Overview</a:t>
            </a:r>
            <a:r>
              <a:rPr lang="en-US" dirty="0"/>
              <a:t/>
            </a:r>
            <a:br>
              <a:rPr lang="en-US" dirty="0"/>
            </a:br>
            <a:endParaRPr lang="en-US" dirty="0"/>
          </a:p>
        </p:txBody>
      </p:sp>
      <p:grpSp>
        <p:nvGrpSpPr>
          <p:cNvPr id="60" name="Group 40"/>
          <p:cNvGrpSpPr/>
          <p:nvPr/>
        </p:nvGrpSpPr>
        <p:grpSpPr>
          <a:xfrm>
            <a:off x="5633269" y="2034708"/>
            <a:ext cx="2210316" cy="2197598"/>
            <a:chOff x="407600" y="1148698"/>
            <a:chExt cx="1514587" cy="2105741"/>
          </a:xfrm>
        </p:grpSpPr>
        <p:grpSp>
          <p:nvGrpSpPr>
            <p:cNvPr id="62" name="Group 12"/>
            <p:cNvGrpSpPr/>
            <p:nvPr/>
          </p:nvGrpSpPr>
          <p:grpSpPr>
            <a:xfrm>
              <a:off x="407600" y="1148698"/>
              <a:ext cx="1514587" cy="2081013"/>
              <a:chOff x="413035" y="987111"/>
              <a:chExt cx="2366541" cy="2481210"/>
            </a:xfrm>
          </p:grpSpPr>
          <p:sp>
            <p:nvSpPr>
              <p:cNvPr id="64" name="Rounded Rectangle 63"/>
              <p:cNvSpPr/>
              <p:nvPr/>
            </p:nvSpPr>
            <p:spPr>
              <a:xfrm>
                <a:off x="481919" y="1516968"/>
                <a:ext cx="2297657" cy="1951353"/>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lnSpcReduction="10000"/>
              </a:bodyPr>
              <a:lstStyle/>
              <a:p>
                <a:pPr algn="ctr"/>
                <a:r>
                  <a:rPr lang="en-US" sz="1400" b="1" u="sng" dirty="0">
                    <a:solidFill>
                      <a:schemeClr val="tx1"/>
                    </a:solidFill>
                  </a:rPr>
                  <a:t>Login</a:t>
                </a: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r>
                  <a:rPr lang="en-US" sz="1400" b="1" dirty="0">
                    <a:solidFill>
                      <a:schemeClr val="tx1"/>
                    </a:solidFill>
                  </a:rPr>
                  <a:t>Ex. Letters </a:t>
                </a:r>
                <a:r>
                  <a:rPr lang="en-US" sz="1400" b="1" dirty="0" smtClean="0">
                    <a:solidFill>
                      <a:schemeClr val="tx1"/>
                    </a:solidFill>
                  </a:rPr>
                  <a:t>‘A’B’C’ </a:t>
                </a:r>
                <a:r>
                  <a:rPr lang="en-US" sz="1400" b="1" dirty="0">
                    <a:solidFill>
                      <a:schemeClr val="tx1"/>
                    </a:solidFill>
                  </a:rPr>
                  <a:t>pressed</a:t>
                </a: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a:p>
                <a:endParaRPr lang="en-US" sz="1000" b="1" dirty="0">
                  <a:solidFill>
                    <a:schemeClr val="tx1"/>
                  </a:solidFill>
                </a:endParaRPr>
              </a:p>
            </p:txBody>
          </p:sp>
          <p:sp>
            <p:nvSpPr>
              <p:cNvPr id="65" name="TextBox 64"/>
              <p:cNvSpPr txBox="1"/>
              <p:nvPr/>
            </p:nvSpPr>
            <p:spPr>
              <a:xfrm>
                <a:off x="413035" y="987111"/>
                <a:ext cx="1904999" cy="351626"/>
              </a:xfrm>
              <a:prstGeom prst="rect">
                <a:avLst/>
              </a:prstGeom>
              <a:noFill/>
            </p:spPr>
            <p:txBody>
              <a:bodyPr wrap="square" rtlCol="0">
                <a:spAutoFit/>
              </a:bodyPr>
              <a:lstStyle/>
              <a:p>
                <a:pPr algn="ctr"/>
                <a:r>
                  <a:rPr lang="en-US" sz="1400" b="1" dirty="0">
                    <a:latin typeface="Arial" pitchFamily="34" charset="0"/>
                    <a:cs typeface="Arial" pitchFamily="34" charset="0"/>
                  </a:rPr>
                  <a:t>Slave Login</a:t>
                </a:r>
              </a:p>
            </p:txBody>
          </p:sp>
        </p:grpSp>
        <p:sp>
          <p:nvSpPr>
            <p:cNvPr id="63" name="TextBox 62"/>
            <p:cNvSpPr txBox="1"/>
            <p:nvPr/>
          </p:nvSpPr>
          <p:spPr>
            <a:xfrm>
              <a:off x="579665" y="3048000"/>
              <a:ext cx="1172936" cy="206439"/>
            </a:xfrm>
            <a:prstGeom prst="rect">
              <a:avLst/>
            </a:prstGeom>
            <a:noFill/>
          </p:spPr>
          <p:txBody>
            <a:bodyPr wrap="square" rtlCol="0">
              <a:spAutoFit/>
            </a:bodyPr>
            <a:lstStyle/>
            <a:p>
              <a:endParaRPr lang="en-US" sz="800" dirty="0"/>
            </a:p>
          </p:txBody>
        </p:sp>
      </p:grpSp>
      <p:pic>
        <p:nvPicPr>
          <p:cNvPr id="66" name="Picture 65" descr="C:\Users\Justin\Desktop\2012-12-20-14.18.11-e1356044525795.png"/>
          <p:cNvPicPr/>
          <p:nvPr/>
        </p:nvPicPr>
        <p:blipFill rotWithShape="1">
          <a:blip r:embed="rId3" cstate="print">
            <a:extLst>
              <a:ext uri="{28A0092B-C50C-407E-A947-70E740481C1C}">
                <a14:useLocalDpi xmlns:a14="http://schemas.microsoft.com/office/drawing/2010/main" val="0"/>
              </a:ext>
            </a:extLst>
          </a:blip>
          <a:srcRect t="24457"/>
          <a:stretch/>
        </p:blipFill>
        <p:spPr bwMode="auto">
          <a:xfrm>
            <a:off x="5963913" y="2802619"/>
            <a:ext cx="1702075" cy="863961"/>
          </a:xfrm>
          <a:prstGeom prst="rect">
            <a:avLst/>
          </a:prstGeom>
          <a:noFill/>
          <a:ln>
            <a:noFill/>
          </a:ln>
          <a:extLst>
            <a:ext uri="{53640926-AAD7-44D8-BBD7-CCE9431645EC}">
              <a14:shadowObscured xmlns:a14="http://schemas.microsoft.com/office/drawing/2010/main"/>
            </a:ext>
          </a:extLst>
        </p:spPr>
      </p:pic>
      <p:sp>
        <p:nvSpPr>
          <p:cNvPr id="67" name="Oval 66"/>
          <p:cNvSpPr/>
          <p:nvPr/>
        </p:nvSpPr>
        <p:spPr>
          <a:xfrm>
            <a:off x="9067801" y="1286374"/>
            <a:ext cx="403721" cy="2711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sp>
        <p:nvSpPr>
          <p:cNvPr id="33" name="TextBox 32"/>
          <p:cNvSpPr txBox="1"/>
          <p:nvPr/>
        </p:nvSpPr>
        <p:spPr>
          <a:xfrm>
            <a:off x="8922530" y="2912571"/>
            <a:ext cx="710567" cy="646321"/>
          </a:xfrm>
          <a:prstGeom prst="rect">
            <a:avLst/>
          </a:prstGeom>
          <a:noFill/>
        </p:spPr>
        <p:txBody>
          <a:bodyPr wrap="square" lIns="91430" tIns="45715" rIns="91430" bIns="45715" rtlCol="0">
            <a:spAutoFit/>
          </a:bodyPr>
          <a:lstStyle/>
          <a:p>
            <a:r>
              <a:rPr lang="en-US" b="1" dirty="0">
                <a:solidFill>
                  <a:srgbClr val="000000"/>
                </a:solidFill>
              </a:rPr>
              <a:t>Pass?</a:t>
            </a:r>
            <a:endParaRPr lang="en-US" b="1" dirty="0"/>
          </a:p>
        </p:txBody>
      </p:sp>
      <p:sp>
        <p:nvSpPr>
          <p:cNvPr id="69" name="Cloud 68"/>
          <p:cNvSpPr/>
          <p:nvPr/>
        </p:nvSpPr>
        <p:spPr>
          <a:xfrm>
            <a:off x="7483970" y="5339922"/>
            <a:ext cx="1738552" cy="1289478"/>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normAutofit lnSpcReduction="10000"/>
          </a:bodyPr>
          <a:lstStyle/>
          <a:p>
            <a:pPr algn="ctr"/>
            <a:r>
              <a:rPr lang="en-US" dirty="0">
                <a:solidFill>
                  <a:schemeClr val="tx1"/>
                </a:solidFill>
              </a:rPr>
              <a:t>Character Stream</a:t>
            </a:r>
          </a:p>
          <a:p>
            <a:pPr algn="ctr"/>
            <a:r>
              <a:rPr lang="en-US" dirty="0">
                <a:solidFill>
                  <a:schemeClr val="tx1"/>
                </a:solidFill>
              </a:rPr>
              <a:t>‘ABC’</a:t>
            </a:r>
          </a:p>
        </p:txBody>
      </p:sp>
      <p:sp>
        <p:nvSpPr>
          <p:cNvPr id="72" name="TextBox 71"/>
          <p:cNvSpPr txBox="1"/>
          <p:nvPr/>
        </p:nvSpPr>
        <p:spPr>
          <a:xfrm>
            <a:off x="3044054" y="636110"/>
            <a:ext cx="1579852" cy="646321"/>
          </a:xfrm>
          <a:prstGeom prst="rect">
            <a:avLst/>
          </a:prstGeom>
          <a:noFill/>
        </p:spPr>
        <p:txBody>
          <a:bodyPr wrap="square" lIns="91430" tIns="45715" rIns="91430" bIns="45715" rtlCol="0">
            <a:spAutoFit/>
          </a:bodyPr>
          <a:lstStyle/>
          <a:p>
            <a:r>
              <a:rPr lang="en-US" b="1" dirty="0"/>
              <a:t>Master Device</a:t>
            </a:r>
          </a:p>
        </p:txBody>
      </p:sp>
      <p:sp>
        <p:nvSpPr>
          <p:cNvPr id="74" name="Rounded Rectangle 73"/>
          <p:cNvSpPr/>
          <p:nvPr/>
        </p:nvSpPr>
        <p:spPr>
          <a:xfrm>
            <a:off x="8525831" y="3639409"/>
            <a:ext cx="1383046" cy="1251902"/>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t" anchorCtr="0">
            <a:noAutofit/>
          </a:bodyPr>
          <a:lstStyle/>
          <a:p>
            <a:pPr algn="ctr"/>
            <a:r>
              <a:rPr lang="en-US" sz="1400" b="1" u="sng" dirty="0">
                <a:solidFill>
                  <a:schemeClr val="tx1"/>
                </a:solidFill>
                <a:latin typeface="Arial" pitchFamily="34" charset="0"/>
                <a:cs typeface="Arial" pitchFamily="34" charset="0"/>
              </a:rPr>
              <a:t>Distributed ISS</a:t>
            </a:r>
          </a:p>
          <a:p>
            <a:endParaRPr lang="en-US" sz="1200" b="1" dirty="0">
              <a:solidFill>
                <a:schemeClr val="tx1"/>
              </a:solidFill>
              <a:latin typeface="Arial" pitchFamily="34" charset="0"/>
              <a:cs typeface="Arial" pitchFamily="34" charset="0"/>
            </a:endParaRPr>
          </a:p>
          <a:p>
            <a:pPr algn="ctr"/>
            <a:r>
              <a:rPr lang="en-US" sz="1200" b="1" dirty="0">
                <a:solidFill>
                  <a:schemeClr val="tx1"/>
                </a:solidFill>
                <a:latin typeface="Arial" pitchFamily="34" charset="0"/>
                <a:cs typeface="Arial" pitchFamily="34" charset="0"/>
              </a:rPr>
              <a:t>Protect</a:t>
            </a:r>
          </a:p>
          <a:p>
            <a:pPr algn="ctr"/>
            <a:r>
              <a:rPr lang="en-US" sz="1200" b="1" dirty="0">
                <a:solidFill>
                  <a:schemeClr val="tx1"/>
                </a:solidFill>
                <a:latin typeface="Arial" pitchFamily="34" charset="0"/>
                <a:cs typeface="Arial" pitchFamily="34" charset="0"/>
              </a:rPr>
              <a:t>Un-Protect</a:t>
            </a:r>
          </a:p>
          <a:p>
            <a:pPr algn="ctr"/>
            <a:endParaRPr lang="en-US" sz="1200" b="1" dirty="0">
              <a:solidFill>
                <a:schemeClr val="tx1"/>
              </a:solidFill>
              <a:latin typeface="Arial" pitchFamily="34" charset="0"/>
              <a:cs typeface="Arial" pitchFamily="34" charset="0"/>
            </a:endParaRPr>
          </a:p>
          <a:p>
            <a:pPr algn="ctr"/>
            <a:endParaRPr lang="en-US" sz="1200" b="1" dirty="0">
              <a:solidFill>
                <a:schemeClr val="tx1"/>
              </a:solidFill>
              <a:latin typeface="Arial" pitchFamily="34" charset="0"/>
              <a:cs typeface="Arial" pitchFamily="34" charset="0"/>
            </a:endParaRPr>
          </a:p>
        </p:txBody>
      </p:sp>
      <p:sp>
        <p:nvSpPr>
          <p:cNvPr id="84" name="TextBox 83"/>
          <p:cNvSpPr txBox="1"/>
          <p:nvPr/>
        </p:nvSpPr>
        <p:spPr>
          <a:xfrm>
            <a:off x="9496285" y="5349214"/>
            <a:ext cx="1185433" cy="369322"/>
          </a:xfrm>
          <a:prstGeom prst="rect">
            <a:avLst/>
          </a:prstGeom>
          <a:noFill/>
        </p:spPr>
        <p:txBody>
          <a:bodyPr wrap="none" lIns="91430" tIns="45715" rIns="91430" bIns="45715" rtlCol="0">
            <a:spAutoFit/>
          </a:bodyPr>
          <a:lstStyle/>
          <a:p>
            <a:r>
              <a:rPr lang="en-US" b="1" dirty="0"/>
              <a:t>To Server</a:t>
            </a:r>
          </a:p>
        </p:txBody>
      </p:sp>
      <p:cxnSp>
        <p:nvCxnSpPr>
          <p:cNvPr id="87" name="AutoShape 7"/>
          <p:cNvCxnSpPr>
            <a:cxnSpLocks noChangeShapeType="1"/>
            <a:stCxn id="66" idx="3"/>
          </p:cNvCxnSpPr>
          <p:nvPr/>
        </p:nvCxnSpPr>
        <p:spPr bwMode="auto">
          <a:xfrm>
            <a:off x="7665988" y="3234599"/>
            <a:ext cx="343629" cy="2256724"/>
          </a:xfrm>
          <a:prstGeom prst="bentConnector2">
            <a:avLst/>
          </a:prstGeom>
          <a:noFill/>
          <a:ln w="381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4" name="Oval 93"/>
          <p:cNvSpPr/>
          <p:nvPr/>
        </p:nvSpPr>
        <p:spPr>
          <a:xfrm>
            <a:off x="6862650" y="3140279"/>
            <a:ext cx="240897" cy="242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pic>
        <p:nvPicPr>
          <p:cNvPr id="99" name="Picture 8" descr="http://www.clker.com/cliparts/U/2/w/h/l/f/mouse-pointer-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6229" y="3265514"/>
            <a:ext cx="234637" cy="254448"/>
          </a:xfrm>
          <a:prstGeom prst="rect">
            <a:avLst/>
          </a:prstGeom>
          <a:noFill/>
          <a:extLst>
            <a:ext uri="{909E8E84-426E-40DD-AFC4-6F175D3DCCD1}">
              <a14:hiddenFill xmlns:a14="http://schemas.microsoft.com/office/drawing/2010/main">
                <a:solidFill>
                  <a:srgbClr val="FFFFFF"/>
                </a:solidFill>
              </a14:hiddenFill>
            </a:ext>
          </a:extLst>
        </p:spPr>
      </p:pic>
      <p:sp>
        <p:nvSpPr>
          <p:cNvPr id="111" name="Oval 110"/>
          <p:cNvSpPr/>
          <p:nvPr/>
        </p:nvSpPr>
        <p:spPr>
          <a:xfrm>
            <a:off x="6009473" y="2971800"/>
            <a:ext cx="240897" cy="242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pic>
        <p:nvPicPr>
          <p:cNvPr id="112" name="Picture 8" descr="http://www.clker.com/cliparts/U/2/w/h/l/f/mouse-pointer-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5950" y="3123301"/>
            <a:ext cx="234637" cy="254448"/>
          </a:xfrm>
          <a:prstGeom prst="rect">
            <a:avLst/>
          </a:prstGeom>
          <a:noFill/>
          <a:extLst>
            <a:ext uri="{909E8E84-426E-40DD-AFC4-6F175D3DCCD1}">
              <a14:hiddenFill xmlns:a14="http://schemas.microsoft.com/office/drawing/2010/main">
                <a:solidFill>
                  <a:srgbClr val="FFFFFF"/>
                </a:solidFill>
              </a14:hiddenFill>
            </a:ext>
          </a:extLst>
        </p:spPr>
      </p:pic>
      <p:sp>
        <p:nvSpPr>
          <p:cNvPr id="113" name="Oval 112"/>
          <p:cNvSpPr/>
          <p:nvPr/>
        </p:nvSpPr>
        <p:spPr>
          <a:xfrm>
            <a:off x="6543064" y="3132600"/>
            <a:ext cx="240897" cy="242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pic>
        <p:nvPicPr>
          <p:cNvPr id="114" name="Picture 8" descr="http://www.clker.com/cliparts/U/2/w/h/l/f/mouse-pointer-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541" y="3284101"/>
            <a:ext cx="234637" cy="254448"/>
          </a:xfrm>
          <a:prstGeom prst="rect">
            <a:avLst/>
          </a:prstGeom>
          <a:noFill/>
          <a:extLst>
            <a:ext uri="{909E8E84-426E-40DD-AFC4-6F175D3DCCD1}">
              <a14:hiddenFill xmlns:a14="http://schemas.microsoft.com/office/drawing/2010/main">
                <a:solidFill>
                  <a:srgbClr val="FFFFFF"/>
                </a:solidFill>
              </a14:hiddenFill>
            </a:ext>
          </a:extLst>
        </p:spPr>
      </p:pic>
      <p:grpSp>
        <p:nvGrpSpPr>
          <p:cNvPr id="116" name="Group 115"/>
          <p:cNvGrpSpPr/>
          <p:nvPr/>
        </p:nvGrpSpPr>
        <p:grpSpPr>
          <a:xfrm>
            <a:off x="9277813" y="343089"/>
            <a:ext cx="552475" cy="943284"/>
            <a:chOff x="5091032" y="2235741"/>
            <a:chExt cx="552475" cy="943284"/>
          </a:xfrm>
        </p:grpSpPr>
        <p:sp>
          <p:nvSpPr>
            <p:cNvPr id="117" name="Oval 116"/>
            <p:cNvSpPr/>
            <p:nvPr/>
          </p:nvSpPr>
          <p:spPr>
            <a:xfrm>
              <a:off x="5091032" y="2754901"/>
              <a:ext cx="240897" cy="242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8" descr="http://www.clker.com/cliparts/U/2/w/h/l/f/mouse-pointer-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965" y="2924577"/>
              <a:ext cx="234637" cy="254448"/>
            </a:xfrm>
            <a:prstGeom prst="rect">
              <a:avLst/>
            </a:prstGeom>
            <a:noFill/>
            <a:extLst>
              <a:ext uri="{909E8E84-426E-40DD-AFC4-6F175D3DCCD1}">
                <a14:hiddenFill xmlns:a14="http://schemas.microsoft.com/office/drawing/2010/main">
                  <a:solidFill>
                    <a:srgbClr val="FFFFFF"/>
                  </a:solidFill>
                </a14:hiddenFill>
              </a:ext>
            </a:extLst>
          </p:spPr>
        </p:pic>
        <p:sp>
          <p:nvSpPr>
            <p:cNvPr id="119" name="Oval 118"/>
            <p:cNvSpPr/>
            <p:nvPr/>
          </p:nvSpPr>
          <p:spPr>
            <a:xfrm>
              <a:off x="5230732" y="2235741"/>
              <a:ext cx="240897" cy="242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8" descr="http://www.clker.com/cliparts/U/2/w/h/l/f/mouse-pointer-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8870" y="2393739"/>
              <a:ext cx="234637" cy="254448"/>
            </a:xfrm>
            <a:prstGeom prst="rect">
              <a:avLst/>
            </a:prstGeom>
            <a:noFill/>
            <a:extLst>
              <a:ext uri="{909E8E84-426E-40DD-AFC4-6F175D3DCCD1}">
                <a14:hiddenFill xmlns:a14="http://schemas.microsoft.com/office/drawing/2010/main">
                  <a:solidFill>
                    <a:srgbClr val="FFFFFF"/>
                  </a:solidFill>
                </a14:hiddenFill>
              </a:ext>
            </a:extLst>
          </p:spPr>
        </p:pic>
        <p:sp>
          <p:nvSpPr>
            <p:cNvPr id="121" name="Oval 120"/>
            <p:cNvSpPr/>
            <p:nvPr/>
          </p:nvSpPr>
          <p:spPr>
            <a:xfrm>
              <a:off x="5141832" y="2501206"/>
              <a:ext cx="240897" cy="242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8" descr="http://www.clker.com/cliparts/U/2/w/h/l/f/mouse-pointer-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9504" y="2648187"/>
              <a:ext cx="234637" cy="2544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3" name="AutoShape 7"/>
          <p:cNvCxnSpPr>
            <a:cxnSpLocks noChangeShapeType="1"/>
          </p:cNvCxnSpPr>
          <p:nvPr/>
        </p:nvCxnSpPr>
        <p:spPr bwMode="auto">
          <a:xfrm rot="5400000" flipH="1" flipV="1">
            <a:off x="6083793" y="4258755"/>
            <a:ext cx="829643" cy="570694"/>
          </a:xfrm>
          <a:prstGeom prst="bentConnector3">
            <a:avLst>
              <a:gd name="adj1" fmla="val 50000"/>
            </a:avLst>
          </a:prstGeom>
          <a:noFill/>
          <a:ln w="381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 name="AutoShape 7"/>
          <p:cNvCxnSpPr>
            <a:cxnSpLocks noChangeShapeType="1"/>
          </p:cNvCxnSpPr>
          <p:nvPr/>
        </p:nvCxnSpPr>
        <p:spPr bwMode="auto">
          <a:xfrm flipH="1">
            <a:off x="8737298" y="1396648"/>
            <a:ext cx="1640416" cy="3938271"/>
          </a:xfrm>
          <a:prstGeom prst="bentConnector4">
            <a:avLst>
              <a:gd name="adj1" fmla="val -7741"/>
              <a:gd name="adj2" fmla="val 93194"/>
            </a:avLst>
          </a:prstGeom>
          <a:noFill/>
          <a:ln w="381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9" name="AutoShape 7"/>
          <p:cNvCxnSpPr>
            <a:cxnSpLocks noChangeShapeType="1"/>
            <a:stCxn id="168" idx="2"/>
            <a:endCxn id="102" idx="0"/>
          </p:cNvCxnSpPr>
          <p:nvPr/>
        </p:nvCxnSpPr>
        <p:spPr bwMode="auto">
          <a:xfrm rot="16200000" flipH="1">
            <a:off x="9133429" y="3492816"/>
            <a:ext cx="266937" cy="1663"/>
          </a:xfrm>
          <a:prstGeom prst="bentConnector3">
            <a:avLst>
              <a:gd name="adj1" fmla="val 50000"/>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7" name="Oval 176"/>
          <p:cNvSpPr/>
          <p:nvPr/>
        </p:nvSpPr>
        <p:spPr>
          <a:xfrm>
            <a:off x="8722784" y="4038600"/>
            <a:ext cx="1053616" cy="5112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sp>
        <p:nvSpPr>
          <p:cNvPr id="168" name="Diamond 167"/>
          <p:cNvSpPr/>
          <p:nvPr/>
        </p:nvSpPr>
        <p:spPr>
          <a:xfrm>
            <a:off x="8678738" y="2851620"/>
            <a:ext cx="1174655" cy="50855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cxnSp>
        <p:nvCxnSpPr>
          <p:cNvPr id="198" name="AutoShape 7"/>
          <p:cNvCxnSpPr>
            <a:cxnSpLocks noChangeShapeType="1"/>
            <a:stCxn id="168" idx="3"/>
          </p:cNvCxnSpPr>
          <p:nvPr/>
        </p:nvCxnSpPr>
        <p:spPr bwMode="auto">
          <a:xfrm flipV="1">
            <a:off x="9853393" y="2592538"/>
            <a:ext cx="122599" cy="513362"/>
          </a:xfrm>
          <a:prstGeom prst="bentConnector2">
            <a:avLst/>
          </a:prstGeom>
          <a:noFill/>
          <a:ln w="381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3" name="TextBox 202"/>
          <p:cNvSpPr txBox="1"/>
          <p:nvPr/>
        </p:nvSpPr>
        <p:spPr>
          <a:xfrm>
            <a:off x="9278239" y="3335296"/>
            <a:ext cx="710567" cy="369332"/>
          </a:xfrm>
          <a:prstGeom prst="rect">
            <a:avLst/>
          </a:prstGeom>
          <a:noFill/>
        </p:spPr>
        <p:txBody>
          <a:bodyPr wrap="square" lIns="91430" tIns="45715" rIns="91430" bIns="45715" rtlCol="0">
            <a:spAutoFit/>
          </a:bodyPr>
          <a:lstStyle/>
          <a:p>
            <a:r>
              <a:rPr lang="en-US" b="1" dirty="0">
                <a:solidFill>
                  <a:srgbClr val="000000"/>
                </a:solidFill>
              </a:rPr>
              <a:t>Yes</a:t>
            </a:r>
            <a:endParaRPr lang="en-US" b="1" dirty="0"/>
          </a:p>
        </p:txBody>
      </p:sp>
      <p:grpSp>
        <p:nvGrpSpPr>
          <p:cNvPr id="75" name="Group 74"/>
          <p:cNvGrpSpPr/>
          <p:nvPr/>
        </p:nvGrpSpPr>
        <p:grpSpPr>
          <a:xfrm>
            <a:off x="4519901" y="2904793"/>
            <a:ext cx="1082857" cy="1013067"/>
            <a:chOff x="3942054" y="2845387"/>
            <a:chExt cx="1484810" cy="1411801"/>
          </a:xfrm>
        </p:grpSpPr>
        <p:pic>
          <p:nvPicPr>
            <p:cNvPr id="76" name="Picture 2" descr="C:\Users\justin\Desktop\slides pics\linksy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2054" y="3080703"/>
              <a:ext cx="1288122" cy="117648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C:\Users\Justin\Desktop\Dropbox\ELEC 4000 - Dr. Wu senior design Justin\Senior design In-progress\slides pics\wifi 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0981" y="3222171"/>
              <a:ext cx="490210" cy="33814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3" descr="C:\Users\Justin\Desktop\Dropbox\ELEC 4000 - Dr. Wu senior design Justin\Senior design In-progress\slides pics\wifiaccesspo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9628" y="2876388"/>
              <a:ext cx="597236" cy="44738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C:\Users\Justin\Desktop\Dropbox\ELEC 4000 - Dr. Wu senior design Justin\Senior design In-progress\slides pics\wifiaccesspo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10528" y="2845387"/>
              <a:ext cx="502988" cy="376784"/>
            </a:xfrm>
            <a:prstGeom prst="rect">
              <a:avLst/>
            </a:prstGeom>
            <a:noFill/>
            <a:extLst>
              <a:ext uri="{909E8E84-426E-40DD-AFC4-6F175D3DCCD1}">
                <a14:hiddenFill xmlns:a14="http://schemas.microsoft.com/office/drawing/2010/main">
                  <a:solidFill>
                    <a:srgbClr val="FFFFFF"/>
                  </a:solidFill>
                </a14:hiddenFill>
              </a:ext>
            </a:extLst>
          </p:spPr>
        </p:pic>
      </p:grpSp>
      <p:pic>
        <p:nvPicPr>
          <p:cNvPr id="90" name="Picture 8" descr="http://www.clker.com/cliparts/U/2/w/h/l/f/mouse-pointer-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09214" y="1557542"/>
            <a:ext cx="234637" cy="25444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p:cNvPicPr/>
          <p:nvPr/>
        </p:nvPicPr>
        <p:blipFill rotWithShape="1">
          <a:blip r:embed="rId8"/>
          <a:srcRect l="19258" t="55311" r="18286" b="6101"/>
          <a:stretch/>
        </p:blipFill>
        <p:spPr bwMode="auto">
          <a:xfrm>
            <a:off x="8460563" y="3627116"/>
            <a:ext cx="1614330" cy="1357958"/>
          </a:xfrm>
          <a:prstGeom prst="rect">
            <a:avLst/>
          </a:prstGeom>
          <a:noFill/>
          <a:ln w="9525">
            <a:noFill/>
            <a:miter lim="800000"/>
            <a:headEnd/>
            <a:tailEnd/>
          </a:ln>
        </p:spPr>
      </p:pic>
      <p:pic>
        <p:nvPicPr>
          <p:cNvPr id="130" name="Picture 5" descr="C:\Users\Justin\Desktop\Dropbox\ELEC 4000 - Dr. Wu senior design Justin\Senior design In-progress\slides pics\tumblr_m6aoil08Jl1rsoomm.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8118851">
            <a:off x="4485527" y="2179303"/>
            <a:ext cx="463207" cy="408615"/>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C:\Users\Justin\Desktop\Dropbox\ELEC 4000 - Dr. Wu senior design Justin\Senior design In-progress\slides pics\tumblr_m6aoil08Jl1rsoomm.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20821378">
            <a:off x="5593400" y="4541403"/>
            <a:ext cx="503201" cy="443895"/>
          </a:xfrm>
          <a:prstGeom prst="rect">
            <a:avLst/>
          </a:prstGeom>
          <a:noFill/>
          <a:extLst>
            <a:ext uri="{909E8E84-426E-40DD-AFC4-6F175D3DCCD1}">
              <a14:hiddenFill xmlns:a14="http://schemas.microsoft.com/office/drawing/2010/main">
                <a:solidFill>
                  <a:srgbClr val="FFFFFF"/>
                </a:solidFill>
              </a14:hiddenFill>
            </a:ext>
          </a:extLst>
        </p:spPr>
      </p:pic>
      <p:sp>
        <p:nvSpPr>
          <p:cNvPr id="134" name="Oval 133"/>
          <p:cNvSpPr/>
          <p:nvPr/>
        </p:nvSpPr>
        <p:spPr>
          <a:xfrm>
            <a:off x="8773119" y="3734560"/>
            <a:ext cx="1010239" cy="4246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pic>
        <p:nvPicPr>
          <p:cNvPr id="135" name="Picture 8" descr="http://www.clker.com/cliparts/U/2/w/h/l/f/mouse-pointer-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48721" y="4014567"/>
            <a:ext cx="234637" cy="254448"/>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C:\Users\Justin\Desktop\Dropbox\ELEC 4000 - Dr. Wu senior design Justin\Senior design In-progress\slides pics\tumblr_m6aoil08Jl1rsoomm.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8059954">
            <a:off x="9258371" y="6077479"/>
            <a:ext cx="503201" cy="443895"/>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C:\Users\justin\Desktop\System Desktop PC Fujitsu Siemens Esprimo P2540.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3346" r="14236"/>
          <a:stretch/>
        </p:blipFill>
        <p:spPr bwMode="auto">
          <a:xfrm>
            <a:off x="9753601" y="5762690"/>
            <a:ext cx="738021" cy="1019111"/>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9957434" y="2819400"/>
            <a:ext cx="710567" cy="369322"/>
          </a:xfrm>
          <a:prstGeom prst="rect">
            <a:avLst/>
          </a:prstGeom>
          <a:noFill/>
        </p:spPr>
        <p:txBody>
          <a:bodyPr wrap="square" lIns="91430" tIns="45715" rIns="91430" bIns="45715" rtlCol="0">
            <a:spAutoFit/>
          </a:bodyPr>
          <a:lstStyle/>
          <a:p>
            <a:r>
              <a:rPr lang="en-US" b="1" dirty="0">
                <a:solidFill>
                  <a:srgbClr val="000000"/>
                </a:solidFill>
              </a:rPr>
              <a:t>No</a:t>
            </a:r>
            <a:endParaRPr lang="en-US" b="1" dirty="0"/>
          </a:p>
        </p:txBody>
      </p:sp>
      <p:pic>
        <p:nvPicPr>
          <p:cNvPr id="91" name="Picture 6" descr="http://files.softicons.com/download/system-icons/crystal-intense-icons-by-tatice/png/256/Windows.png"/>
          <p:cNvPicPr>
            <a:picLocks noChangeAspect="1" noChangeArrowheads="1"/>
          </p:cNvPicPr>
          <p:nvPr/>
        </p:nvPicPr>
        <p:blipFill>
          <a:blip r:embed="rId12" cstate="print"/>
          <a:srcRect/>
          <a:stretch>
            <a:fillRect/>
          </a:stretch>
        </p:blipFill>
        <p:spPr bwMode="auto">
          <a:xfrm>
            <a:off x="4156969" y="774066"/>
            <a:ext cx="1018922" cy="1018922"/>
          </a:xfrm>
          <a:prstGeom prst="rect">
            <a:avLst/>
          </a:prstGeom>
          <a:noFill/>
        </p:spPr>
      </p:pic>
      <p:pic>
        <p:nvPicPr>
          <p:cNvPr id="92" name="Picture 4" descr="http://www.stickyalbums.com/member/wp-content/uploads/2012/02/android_icon_.png"/>
          <p:cNvPicPr>
            <a:picLocks noChangeAspect="1" noChangeArrowheads="1"/>
          </p:cNvPicPr>
          <p:nvPr/>
        </p:nvPicPr>
        <p:blipFill>
          <a:blip r:embed="rId13" cstate="print"/>
          <a:srcRect/>
          <a:stretch>
            <a:fillRect/>
          </a:stretch>
        </p:blipFill>
        <p:spPr bwMode="auto">
          <a:xfrm>
            <a:off x="5614847" y="4955404"/>
            <a:ext cx="1219200" cy="1219200"/>
          </a:xfrm>
          <a:prstGeom prst="rect">
            <a:avLst/>
          </a:prstGeom>
          <a:noFill/>
        </p:spPr>
      </p:pic>
      <p:pic>
        <p:nvPicPr>
          <p:cNvPr id="95" name="Picture 2" descr="D:\Dropbox\Master Project\Master Project\Final Report\image\User-icon.png"/>
          <p:cNvPicPr>
            <a:picLocks noChangeAspect="1" noChangeArrowheads="1"/>
          </p:cNvPicPr>
          <p:nvPr/>
        </p:nvPicPr>
        <p:blipFill rotWithShape="1">
          <a:blip r:embed="rId14" cstate="email">
            <a:extLst>
              <a:ext uri="{28A0092B-C50C-407E-A947-70E740481C1C}">
                <a14:useLocalDpi xmlns:a14="http://schemas.microsoft.com/office/drawing/2010/main" val="0"/>
              </a:ext>
            </a:extLst>
          </a:blip>
          <a:srcRect/>
          <a:stretch/>
        </p:blipFill>
        <p:spPr bwMode="auto">
          <a:xfrm>
            <a:off x="1502208" y="755535"/>
            <a:ext cx="1019184" cy="14335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15"/>
          <a:stretch>
            <a:fillRect/>
          </a:stretch>
        </p:blipFill>
        <p:spPr>
          <a:xfrm>
            <a:off x="8090483" y="307959"/>
            <a:ext cx="2253742" cy="2149629"/>
          </a:xfrm>
          <a:prstGeom prst="rect">
            <a:avLst/>
          </a:prstGeom>
        </p:spPr>
      </p:pic>
      <p:sp>
        <p:nvSpPr>
          <p:cNvPr id="9" name="Oval 8"/>
          <p:cNvSpPr/>
          <p:nvPr/>
        </p:nvSpPr>
        <p:spPr>
          <a:xfrm>
            <a:off x="9811769" y="609228"/>
            <a:ext cx="275250" cy="23325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9666039" y="776258"/>
            <a:ext cx="275250" cy="23325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9490801" y="934512"/>
            <a:ext cx="275250" cy="23325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51766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2846" y="43636"/>
            <a:ext cx="8229600" cy="898980"/>
          </a:xfrm>
        </p:spPr>
        <p:txBody>
          <a:bodyPr/>
          <a:lstStyle/>
          <a:p>
            <a:r>
              <a:rPr lang="en-US" altLang="zh-CN" dirty="0" smtClean="0"/>
              <a:t>Protection Block Diagram</a:t>
            </a:r>
            <a:endParaRPr lang="zh-CN" altLang="en-US" dirty="0"/>
          </a:p>
        </p:txBody>
      </p:sp>
      <p:sp>
        <p:nvSpPr>
          <p:cNvPr id="12" name="Rectangle 1"/>
          <p:cNvSpPr/>
          <p:nvPr/>
        </p:nvSpPr>
        <p:spPr>
          <a:xfrm>
            <a:off x="4078165" y="4510611"/>
            <a:ext cx="3816424" cy="685800"/>
          </a:xfrm>
          <a:prstGeom prst="rect">
            <a:avLst/>
          </a:prstGeom>
          <a:noFill/>
          <a:ln w="57150">
            <a:solidFill>
              <a:srgbClr val="00B0F0"/>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a:solidFill>
                  <a:srgbClr val="002060"/>
                </a:solidFill>
              </a:rPr>
              <a:t>AES-GCM File Encyrption</a:t>
            </a:r>
          </a:p>
        </p:txBody>
      </p:sp>
      <p:sp>
        <p:nvSpPr>
          <p:cNvPr id="14" name="Rectangle 1"/>
          <p:cNvSpPr/>
          <p:nvPr/>
        </p:nvSpPr>
        <p:spPr>
          <a:xfrm>
            <a:off x="4940360" y="5852717"/>
            <a:ext cx="2088232" cy="838200"/>
          </a:xfrm>
          <a:prstGeom prst="rect">
            <a:avLst/>
          </a:prstGeom>
          <a:noFill/>
          <a:ln w="57150">
            <a:solidFill>
              <a:srgbClr val="A8AC04"/>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a:t>File Split</a:t>
            </a:r>
          </a:p>
        </p:txBody>
      </p:sp>
      <p:sp>
        <p:nvSpPr>
          <p:cNvPr id="16" name="Rectangle 1"/>
          <p:cNvSpPr/>
          <p:nvPr/>
        </p:nvSpPr>
        <p:spPr>
          <a:xfrm>
            <a:off x="4652328" y="3224922"/>
            <a:ext cx="2664296" cy="688614"/>
          </a:xfrm>
          <a:prstGeom prst="rect">
            <a:avLst/>
          </a:prstGeom>
          <a:noFill/>
          <a:ln w="57150">
            <a:solidFill>
              <a:srgbClr val="C00000"/>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Document Split</a:t>
            </a:r>
            <a:endParaRPr lang="en-US" sz="2400" dirty="0"/>
          </a:p>
        </p:txBody>
      </p:sp>
      <p:sp>
        <p:nvSpPr>
          <p:cNvPr id="19" name="TextBox 18"/>
          <p:cNvSpPr txBox="1"/>
          <p:nvPr/>
        </p:nvSpPr>
        <p:spPr>
          <a:xfrm>
            <a:off x="3999213" y="980729"/>
            <a:ext cx="4006127" cy="461665"/>
          </a:xfrm>
          <a:prstGeom prst="rect">
            <a:avLst/>
          </a:prstGeom>
          <a:noFill/>
          <a:ln w="57150">
            <a:solidFill>
              <a:schemeClr val="accent3">
                <a:lumMod val="75000"/>
              </a:schemeClr>
            </a:solidFill>
            <a:prstDash val="sysDot"/>
          </a:ln>
        </p:spPr>
        <p:txBody>
          <a:bodyPr wrap="square" rtlCol="0">
            <a:spAutoFit/>
          </a:bodyPr>
          <a:lstStyle/>
          <a:p>
            <a:pPr algn="ctr"/>
            <a:r>
              <a:rPr lang="en-US" altLang="zh-CN" sz="2400" dirty="0" smtClean="0">
                <a:solidFill>
                  <a:srgbClr val="002060"/>
                </a:solidFill>
              </a:rPr>
              <a:t>Mutual Authentication</a:t>
            </a:r>
          </a:p>
        </p:txBody>
      </p:sp>
      <p:pic>
        <p:nvPicPr>
          <p:cNvPr id="24" name="Picture 2" descr="D:\Dropbox\Master Project\Master Project\Final Report\image\User-icon.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1445125" y="3038972"/>
            <a:ext cx="1387471" cy="195160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590781" y="1982715"/>
            <a:ext cx="1368152"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CN" dirty="0">
                <a:solidFill>
                  <a:schemeClr val="bg1"/>
                </a:solidFill>
              </a:rPr>
              <a:t>Password</a:t>
            </a:r>
            <a:endParaRPr lang="zh-CN" altLang="en-US" dirty="0">
              <a:solidFill>
                <a:schemeClr val="bg1"/>
              </a:solidFill>
            </a:endParaRPr>
          </a:p>
        </p:txBody>
      </p:sp>
      <p:cxnSp>
        <p:nvCxnSpPr>
          <p:cNvPr id="26" name="直接箭头连接符 25"/>
          <p:cNvCxnSpPr/>
          <p:nvPr/>
        </p:nvCxnSpPr>
        <p:spPr>
          <a:xfrm flipV="1">
            <a:off x="2611194" y="2352047"/>
            <a:ext cx="18719" cy="6499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7" name="直接箭头连接符 26"/>
          <p:cNvCxnSpPr>
            <a:stCxn id="25" idx="3"/>
          </p:cNvCxnSpPr>
          <p:nvPr/>
        </p:nvCxnSpPr>
        <p:spPr>
          <a:xfrm>
            <a:off x="2958933" y="2167381"/>
            <a:ext cx="1073453" cy="309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34" name="Picture 2" descr="http://www.leo-backup.com/icons/file_locked.png"/>
          <p:cNvPicPr>
            <a:picLocks noChangeAspect="1" noChangeArrowheads="1"/>
          </p:cNvPicPr>
          <p:nvPr/>
        </p:nvPicPr>
        <p:blipFill>
          <a:blip r:embed="rId3" cstate="print"/>
          <a:srcRect/>
          <a:stretch>
            <a:fillRect/>
          </a:stretch>
        </p:blipFill>
        <p:spPr bwMode="auto">
          <a:xfrm>
            <a:off x="9079755" y="5110446"/>
            <a:ext cx="494149" cy="484405"/>
          </a:xfrm>
          <a:prstGeom prst="rect">
            <a:avLst/>
          </a:prstGeom>
          <a:solidFill>
            <a:srgbClr val="FF581D"/>
          </a:solidFill>
        </p:spPr>
        <p:style>
          <a:lnRef idx="0">
            <a:schemeClr val="accent5"/>
          </a:lnRef>
          <a:fillRef idx="3">
            <a:schemeClr val="accent5"/>
          </a:fillRef>
          <a:effectRef idx="3">
            <a:schemeClr val="accent5"/>
          </a:effectRef>
          <a:fontRef idx="minor">
            <a:schemeClr val="lt1"/>
          </a:fontRef>
        </p:style>
      </p:pic>
      <p:pic>
        <p:nvPicPr>
          <p:cNvPr id="35" name="Picture 2" descr="http://www.leo-backup.com/icons/file_locked.png"/>
          <p:cNvPicPr>
            <a:picLocks noChangeAspect="1" noChangeArrowheads="1"/>
          </p:cNvPicPr>
          <p:nvPr/>
        </p:nvPicPr>
        <p:blipFill>
          <a:blip r:embed="rId3" cstate="print"/>
          <a:srcRect/>
          <a:stretch>
            <a:fillRect/>
          </a:stretch>
        </p:blipFill>
        <p:spPr bwMode="auto">
          <a:xfrm>
            <a:off x="9573904" y="5110445"/>
            <a:ext cx="494149" cy="498109"/>
          </a:xfrm>
          <a:prstGeom prst="rect">
            <a:avLst/>
          </a:prstGeom>
          <a:solidFill>
            <a:srgbClr val="FF581D"/>
          </a:solidFill>
        </p:spPr>
        <p:style>
          <a:lnRef idx="0">
            <a:schemeClr val="accent5"/>
          </a:lnRef>
          <a:fillRef idx="3">
            <a:schemeClr val="accent5"/>
          </a:fillRef>
          <a:effectRef idx="3">
            <a:schemeClr val="accent5"/>
          </a:effectRef>
          <a:fontRef idx="minor">
            <a:schemeClr val="lt1"/>
          </a:fontRef>
        </p:style>
      </p:pic>
      <p:sp>
        <p:nvSpPr>
          <p:cNvPr id="36" name="TextBox 35"/>
          <p:cNvSpPr txBox="1"/>
          <p:nvPr/>
        </p:nvSpPr>
        <p:spPr>
          <a:xfrm>
            <a:off x="9079919" y="5286434"/>
            <a:ext cx="471604" cy="307777"/>
          </a:xfrm>
          <a:prstGeom prst="rect">
            <a:avLst/>
          </a:prstGeom>
          <a:noFill/>
          <a:ln>
            <a:noFill/>
          </a:ln>
        </p:spPr>
        <p:style>
          <a:lnRef idx="2">
            <a:schemeClr val="accent3"/>
          </a:lnRef>
          <a:fillRef idx="1001">
            <a:schemeClr val="lt1"/>
          </a:fillRef>
          <a:effectRef idx="0">
            <a:schemeClr val="accent3"/>
          </a:effectRef>
          <a:fontRef idx="minor">
            <a:schemeClr val="dk1"/>
          </a:fontRef>
        </p:style>
        <p:txBody>
          <a:bodyPr wrap="none">
            <a:spAutoFit/>
          </a:bodyPr>
          <a:lstStyle/>
          <a:p>
            <a:pPr>
              <a:defRPr/>
            </a:pPr>
            <a:r>
              <a:rPr lang="en-US" sz="1400">
                <a:solidFill>
                  <a:srgbClr val="002060"/>
                </a:solidFill>
              </a:rPr>
              <a:t>1/2</a:t>
            </a:r>
          </a:p>
        </p:txBody>
      </p:sp>
      <p:sp>
        <p:nvSpPr>
          <p:cNvPr id="42" name="TextBox 41"/>
          <p:cNvSpPr txBox="1"/>
          <p:nvPr/>
        </p:nvSpPr>
        <p:spPr>
          <a:xfrm>
            <a:off x="8995064" y="5736759"/>
            <a:ext cx="685289" cy="523220"/>
          </a:xfrm>
          <a:prstGeom prst="rect">
            <a:avLst/>
          </a:prstGeom>
          <a:noFill/>
        </p:spPr>
        <p:txBody>
          <a:bodyPr wrap="square" rtlCol="0">
            <a:spAutoFit/>
          </a:bodyPr>
          <a:lstStyle/>
          <a:p>
            <a:pPr algn="ctr"/>
            <a:r>
              <a:rPr lang="en-US" altLang="zh-CN" sz="1400" dirty="0"/>
              <a:t>Map    .</a:t>
            </a:r>
            <a:r>
              <a:rPr lang="en-US" altLang="zh-CN" sz="1400" dirty="0" smtClean="0"/>
              <a:t>bulks</a:t>
            </a:r>
            <a:endParaRPr lang="zh-CN" altLang="en-US" sz="1400" dirty="0"/>
          </a:p>
        </p:txBody>
      </p:sp>
      <p:cxnSp>
        <p:nvCxnSpPr>
          <p:cNvPr id="54" name="直接箭头连接符 53"/>
          <p:cNvCxnSpPr>
            <a:stCxn id="87" idx="3"/>
            <a:endCxn id="62" idx="1"/>
          </p:cNvCxnSpPr>
          <p:nvPr/>
        </p:nvCxnSpPr>
        <p:spPr>
          <a:xfrm flipV="1">
            <a:off x="7991052" y="1982715"/>
            <a:ext cx="1057991" cy="22830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55" name="Picture 7" descr="D:\Dropbox\Master Project\Master Project\Final Report\image\file.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98111" y="3412271"/>
            <a:ext cx="620623" cy="620623"/>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2629913" y="2373886"/>
            <a:ext cx="720079" cy="369332"/>
          </a:xfrm>
          <a:prstGeom prst="rect">
            <a:avLst/>
          </a:prstGeom>
          <a:noFill/>
        </p:spPr>
        <p:txBody>
          <a:bodyPr wrap="square" rtlCol="0">
            <a:spAutoFit/>
          </a:bodyPr>
          <a:lstStyle/>
          <a:p>
            <a:r>
              <a:rPr lang="en-US" altLang="zh-CN" dirty="0"/>
              <a:t>Input </a:t>
            </a:r>
            <a:endParaRPr lang="zh-CN" altLang="en-US" dirty="0"/>
          </a:p>
        </p:txBody>
      </p:sp>
      <p:sp>
        <p:nvSpPr>
          <p:cNvPr id="59" name="矩形 58"/>
          <p:cNvSpPr/>
          <p:nvPr/>
        </p:nvSpPr>
        <p:spPr>
          <a:xfrm>
            <a:off x="8420292" y="1575425"/>
            <a:ext cx="2222468" cy="5227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TextBox 59"/>
          <p:cNvSpPr txBox="1"/>
          <p:nvPr/>
        </p:nvSpPr>
        <p:spPr>
          <a:xfrm>
            <a:off x="8810779" y="1188477"/>
            <a:ext cx="1512168" cy="369332"/>
          </a:xfrm>
          <a:prstGeom prst="rect">
            <a:avLst/>
          </a:prstGeom>
          <a:noFill/>
          <a:ln>
            <a:solidFill>
              <a:srgbClr val="00B050"/>
            </a:solidFill>
          </a:ln>
        </p:spPr>
        <p:txBody>
          <a:bodyPr wrap="square" rtlCol="0">
            <a:spAutoFit/>
          </a:bodyPr>
          <a:lstStyle/>
          <a:p>
            <a:pPr algn="ctr"/>
            <a:r>
              <a:rPr lang="en-US" altLang="zh-CN"/>
              <a:t>Output</a:t>
            </a:r>
            <a:endParaRPr lang="zh-CN" altLang="en-US"/>
          </a:p>
        </p:txBody>
      </p:sp>
      <p:cxnSp>
        <p:nvCxnSpPr>
          <p:cNvPr id="61" name="直接箭头连接符 26"/>
          <p:cNvCxnSpPr>
            <a:endCxn id="16" idx="1"/>
          </p:cNvCxnSpPr>
          <p:nvPr/>
        </p:nvCxnSpPr>
        <p:spPr>
          <a:xfrm flipV="1">
            <a:off x="3418734" y="3569229"/>
            <a:ext cx="1233594" cy="283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3" name="TextBox 62"/>
          <p:cNvSpPr txBox="1"/>
          <p:nvPr/>
        </p:nvSpPr>
        <p:spPr>
          <a:xfrm>
            <a:off x="2906136" y="3106721"/>
            <a:ext cx="720079" cy="369332"/>
          </a:xfrm>
          <a:prstGeom prst="rect">
            <a:avLst/>
          </a:prstGeom>
          <a:noFill/>
        </p:spPr>
        <p:txBody>
          <a:bodyPr wrap="square" rtlCol="0">
            <a:spAutoFit/>
          </a:bodyPr>
          <a:lstStyle/>
          <a:p>
            <a:r>
              <a:rPr lang="en-US" altLang="zh-CN" dirty="0"/>
              <a:t>Input </a:t>
            </a:r>
            <a:endParaRPr lang="zh-CN" altLang="en-US" dirty="0"/>
          </a:p>
        </p:txBody>
      </p:sp>
      <p:grpSp>
        <p:nvGrpSpPr>
          <p:cNvPr id="75" name="Group 74"/>
          <p:cNvGrpSpPr/>
          <p:nvPr/>
        </p:nvGrpSpPr>
        <p:grpSpPr>
          <a:xfrm>
            <a:off x="9076727" y="6243899"/>
            <a:ext cx="1173320" cy="422511"/>
            <a:chOff x="1446518" y="5777623"/>
            <a:chExt cx="1173320" cy="422511"/>
          </a:xfrm>
        </p:grpSpPr>
        <p:sp>
          <p:nvSpPr>
            <p:cNvPr id="76" name="Rectangle 75"/>
            <p:cNvSpPr/>
            <p:nvPr/>
          </p:nvSpPr>
          <p:spPr>
            <a:xfrm>
              <a:off x="1446518" y="5777623"/>
              <a:ext cx="1173320" cy="42251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77" name="Picture 4" descr="treasure-map.jpg"/>
            <p:cNvPicPr>
              <a:picLocks noChangeAspect="1" noChangeArrowheads="1"/>
            </p:cNvPicPr>
            <p:nvPr/>
          </p:nvPicPr>
          <p:blipFill>
            <a:blip r:embed="rId5" cstate="print"/>
            <a:srcRect/>
            <a:stretch>
              <a:fillRect/>
            </a:stretch>
          </p:blipFill>
          <p:spPr bwMode="auto">
            <a:xfrm>
              <a:off x="1504015" y="5801074"/>
              <a:ext cx="493922" cy="348842"/>
            </a:xfrm>
            <a:prstGeom prst="rect">
              <a:avLst/>
            </a:prstGeom>
            <a:solidFill>
              <a:srgbClr val="FF581D"/>
            </a:solidFill>
          </p:spPr>
          <p:style>
            <a:lnRef idx="0">
              <a:schemeClr val="accent5"/>
            </a:lnRef>
            <a:fillRef idx="3">
              <a:schemeClr val="accent5"/>
            </a:fillRef>
            <a:effectRef idx="3">
              <a:schemeClr val="accent5"/>
            </a:effectRef>
            <a:fontRef idx="minor">
              <a:schemeClr val="lt1"/>
            </a:fontRef>
          </p:style>
        </p:pic>
        <p:pic>
          <p:nvPicPr>
            <p:cNvPr id="78" name="Picture 4" descr="treasure-map.jpg"/>
            <p:cNvPicPr>
              <a:picLocks noChangeAspect="1" noChangeArrowheads="1"/>
            </p:cNvPicPr>
            <p:nvPr/>
          </p:nvPicPr>
          <p:blipFill>
            <a:blip r:embed="rId5" cstate="print"/>
            <a:srcRect/>
            <a:stretch>
              <a:fillRect/>
            </a:stretch>
          </p:blipFill>
          <p:spPr bwMode="auto">
            <a:xfrm>
              <a:off x="2050143" y="5804276"/>
              <a:ext cx="497094" cy="345640"/>
            </a:xfrm>
            <a:prstGeom prst="rect">
              <a:avLst/>
            </a:prstGeom>
            <a:solidFill>
              <a:srgbClr val="FF581D"/>
            </a:solidFill>
          </p:spPr>
          <p:style>
            <a:lnRef idx="0">
              <a:schemeClr val="accent5"/>
            </a:lnRef>
            <a:fillRef idx="3">
              <a:schemeClr val="accent5"/>
            </a:fillRef>
            <a:effectRef idx="3">
              <a:schemeClr val="accent5"/>
            </a:effectRef>
            <a:fontRef idx="minor">
              <a:schemeClr val="lt1"/>
            </a:fontRef>
          </p:style>
        </p:pic>
      </p:grpSp>
      <p:sp>
        <p:nvSpPr>
          <p:cNvPr id="79" name="TextBox 78"/>
          <p:cNvSpPr txBox="1"/>
          <p:nvPr/>
        </p:nvSpPr>
        <p:spPr>
          <a:xfrm>
            <a:off x="9119751" y="6257416"/>
            <a:ext cx="471604" cy="307777"/>
          </a:xfrm>
          <a:prstGeom prst="rect">
            <a:avLst/>
          </a:prstGeom>
          <a:noFill/>
          <a:ln>
            <a:noFill/>
          </a:ln>
        </p:spPr>
        <p:style>
          <a:lnRef idx="2">
            <a:schemeClr val="accent3"/>
          </a:lnRef>
          <a:fillRef idx="1001">
            <a:schemeClr val="lt1"/>
          </a:fillRef>
          <a:effectRef idx="0">
            <a:schemeClr val="accent3"/>
          </a:effectRef>
          <a:fontRef idx="minor">
            <a:schemeClr val="dk1"/>
          </a:fontRef>
        </p:style>
        <p:txBody>
          <a:bodyPr wrap="none">
            <a:spAutoFit/>
          </a:bodyPr>
          <a:lstStyle/>
          <a:p>
            <a:pPr>
              <a:defRPr/>
            </a:pPr>
            <a:r>
              <a:rPr lang="en-US" sz="1400" dirty="0">
                <a:solidFill>
                  <a:srgbClr val="002060"/>
                </a:solidFill>
              </a:rPr>
              <a:t>1/2</a:t>
            </a:r>
          </a:p>
        </p:txBody>
      </p:sp>
      <p:sp>
        <p:nvSpPr>
          <p:cNvPr id="80" name="TextBox 79"/>
          <p:cNvSpPr txBox="1"/>
          <p:nvPr/>
        </p:nvSpPr>
        <p:spPr>
          <a:xfrm>
            <a:off x="9621153" y="6179338"/>
            <a:ext cx="62889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en-US" sz="1400" dirty="0">
                <a:solidFill>
                  <a:srgbClr val="002060"/>
                </a:solidFill>
              </a:rPr>
              <a:t>01101110</a:t>
            </a:r>
          </a:p>
        </p:txBody>
      </p:sp>
      <p:sp>
        <p:nvSpPr>
          <p:cNvPr id="81" name="TextBox 80"/>
          <p:cNvSpPr txBox="1"/>
          <p:nvPr/>
        </p:nvSpPr>
        <p:spPr>
          <a:xfrm>
            <a:off x="9592956" y="5711897"/>
            <a:ext cx="729991" cy="523220"/>
          </a:xfrm>
          <a:prstGeom prst="rect">
            <a:avLst/>
          </a:prstGeom>
          <a:noFill/>
        </p:spPr>
        <p:txBody>
          <a:bodyPr wrap="square" rtlCol="0">
            <a:spAutoFit/>
          </a:bodyPr>
          <a:lstStyle/>
          <a:p>
            <a:pPr algn="ctr"/>
            <a:r>
              <a:rPr lang="en-US" altLang="zh-CN" sz="1400" dirty="0"/>
              <a:t>Map    .</a:t>
            </a:r>
            <a:r>
              <a:rPr lang="en-US" altLang="zh-CN" sz="1400" dirty="0" smtClean="0"/>
              <a:t>pieces</a:t>
            </a:r>
            <a:endParaRPr lang="zh-CN" altLang="en-US" sz="1400" dirty="0"/>
          </a:p>
        </p:txBody>
      </p:sp>
      <p:sp>
        <p:nvSpPr>
          <p:cNvPr id="82" name="TextBox 81"/>
          <p:cNvSpPr txBox="1"/>
          <p:nvPr/>
        </p:nvSpPr>
        <p:spPr>
          <a:xfrm>
            <a:off x="9553139" y="5083790"/>
            <a:ext cx="62889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en-US" sz="1400" dirty="0">
                <a:solidFill>
                  <a:srgbClr val="002060"/>
                </a:solidFill>
              </a:rPr>
              <a:t>01101110</a:t>
            </a:r>
          </a:p>
        </p:txBody>
      </p:sp>
      <p:sp>
        <p:nvSpPr>
          <p:cNvPr id="83" name="TextBox 82"/>
          <p:cNvSpPr txBox="1"/>
          <p:nvPr/>
        </p:nvSpPr>
        <p:spPr>
          <a:xfrm>
            <a:off x="8900540" y="4580484"/>
            <a:ext cx="681936" cy="523220"/>
          </a:xfrm>
          <a:prstGeom prst="rect">
            <a:avLst/>
          </a:prstGeom>
          <a:noFill/>
        </p:spPr>
        <p:txBody>
          <a:bodyPr wrap="square" rtlCol="0">
            <a:spAutoFit/>
          </a:bodyPr>
          <a:lstStyle/>
          <a:p>
            <a:pPr algn="ctr"/>
            <a:r>
              <a:rPr lang="en-US" altLang="zh-CN" sz="1400" dirty="0"/>
              <a:t>File     .</a:t>
            </a:r>
            <a:r>
              <a:rPr lang="en-US" altLang="zh-CN" sz="1400" dirty="0" smtClean="0"/>
              <a:t>bulks</a:t>
            </a:r>
            <a:endParaRPr lang="zh-CN" altLang="en-US" sz="1400" dirty="0"/>
          </a:p>
        </p:txBody>
      </p:sp>
      <p:sp>
        <p:nvSpPr>
          <p:cNvPr id="84" name="TextBox 83"/>
          <p:cNvSpPr txBox="1"/>
          <p:nvPr/>
        </p:nvSpPr>
        <p:spPr>
          <a:xfrm>
            <a:off x="9460895" y="4556180"/>
            <a:ext cx="743227" cy="523220"/>
          </a:xfrm>
          <a:prstGeom prst="rect">
            <a:avLst/>
          </a:prstGeom>
          <a:noFill/>
        </p:spPr>
        <p:txBody>
          <a:bodyPr wrap="square" rtlCol="0">
            <a:spAutoFit/>
          </a:bodyPr>
          <a:lstStyle/>
          <a:p>
            <a:pPr algn="ctr"/>
            <a:r>
              <a:rPr lang="en-US" altLang="zh-CN" sz="1400" dirty="0"/>
              <a:t>File     .</a:t>
            </a:r>
            <a:r>
              <a:rPr lang="en-US" altLang="zh-CN" sz="1400" dirty="0" smtClean="0"/>
              <a:t>pieces</a:t>
            </a:r>
            <a:endParaRPr lang="zh-CN" altLang="en-US" sz="1400" dirty="0"/>
          </a:p>
        </p:txBody>
      </p:sp>
      <p:pic>
        <p:nvPicPr>
          <p:cNvPr id="62" name="Picture 2" descr="http://images.wikia.com/frontierville/images/3/3c/Pumpkin_Seeds-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9043" y="1577768"/>
            <a:ext cx="809893" cy="809893"/>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9099616" y="2304727"/>
            <a:ext cx="681936" cy="307777"/>
          </a:xfrm>
          <a:prstGeom prst="rect">
            <a:avLst/>
          </a:prstGeom>
          <a:noFill/>
        </p:spPr>
        <p:txBody>
          <a:bodyPr wrap="square" rtlCol="0">
            <a:spAutoFit/>
          </a:bodyPr>
          <a:lstStyle/>
          <a:p>
            <a:pPr algn="ctr"/>
            <a:r>
              <a:rPr lang="en-US" altLang="zh-CN" sz="1400" dirty="0" smtClean="0"/>
              <a:t>seeds</a:t>
            </a:r>
            <a:endParaRPr lang="zh-CN" altLang="en-US" sz="1400" dirty="0"/>
          </a:p>
        </p:txBody>
      </p:sp>
      <p:cxnSp>
        <p:nvCxnSpPr>
          <p:cNvPr id="65" name="直接箭头连接符 26"/>
          <p:cNvCxnSpPr>
            <a:stCxn id="87" idx="2"/>
            <a:endCxn id="16" idx="0"/>
          </p:cNvCxnSpPr>
          <p:nvPr/>
        </p:nvCxnSpPr>
        <p:spPr>
          <a:xfrm flipH="1">
            <a:off x="5984476" y="2441849"/>
            <a:ext cx="3513" cy="78307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9" name="直接箭头连接符 26"/>
          <p:cNvCxnSpPr>
            <a:stCxn id="16" idx="2"/>
            <a:endCxn id="12" idx="0"/>
          </p:cNvCxnSpPr>
          <p:nvPr/>
        </p:nvCxnSpPr>
        <p:spPr>
          <a:xfrm>
            <a:off x="5984476" y="3913536"/>
            <a:ext cx="1901" cy="59707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2" name="直接箭头连接符 26"/>
          <p:cNvCxnSpPr>
            <a:stCxn id="12" idx="2"/>
            <a:endCxn id="14" idx="0"/>
          </p:cNvCxnSpPr>
          <p:nvPr/>
        </p:nvCxnSpPr>
        <p:spPr>
          <a:xfrm flipH="1">
            <a:off x="5984476" y="5196411"/>
            <a:ext cx="1901" cy="65630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7" name="TextBox 86"/>
          <p:cNvSpPr txBox="1"/>
          <p:nvPr/>
        </p:nvSpPr>
        <p:spPr>
          <a:xfrm>
            <a:off x="3984925" y="1980184"/>
            <a:ext cx="4006127" cy="461665"/>
          </a:xfrm>
          <a:prstGeom prst="rect">
            <a:avLst/>
          </a:prstGeom>
          <a:noFill/>
          <a:ln w="57150">
            <a:solidFill>
              <a:srgbClr val="00B050"/>
            </a:solidFill>
            <a:prstDash val="sysDot"/>
          </a:ln>
        </p:spPr>
        <p:txBody>
          <a:bodyPr wrap="square" rtlCol="0">
            <a:spAutoFit/>
          </a:bodyPr>
          <a:lstStyle/>
          <a:p>
            <a:pPr algn="ctr"/>
            <a:r>
              <a:rPr lang="en-US" altLang="zh-CN" sz="2400" dirty="0" smtClean="0">
                <a:solidFill>
                  <a:srgbClr val="002060"/>
                </a:solidFill>
              </a:rPr>
              <a:t>Synchronous </a:t>
            </a:r>
            <a:r>
              <a:rPr lang="en-US" altLang="zh-CN" sz="2400" dirty="0">
                <a:solidFill>
                  <a:srgbClr val="002060"/>
                </a:solidFill>
              </a:rPr>
              <a:t>Logon System</a:t>
            </a:r>
            <a:endParaRPr lang="zh-CN" altLang="en-US" sz="2400" dirty="0">
              <a:solidFill>
                <a:srgbClr val="002060"/>
              </a:solidFill>
            </a:endParaRPr>
          </a:p>
        </p:txBody>
      </p:sp>
      <p:cxnSp>
        <p:nvCxnSpPr>
          <p:cNvPr id="99" name="直接箭头连接符 26"/>
          <p:cNvCxnSpPr>
            <a:stCxn id="19" idx="2"/>
            <a:endCxn id="87" idx="0"/>
          </p:cNvCxnSpPr>
          <p:nvPr/>
        </p:nvCxnSpPr>
        <p:spPr>
          <a:xfrm flipH="1">
            <a:off x="5987989" y="1442394"/>
            <a:ext cx="14288" cy="53779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2" name="TextBox 101"/>
          <p:cNvSpPr txBox="1"/>
          <p:nvPr/>
        </p:nvSpPr>
        <p:spPr>
          <a:xfrm>
            <a:off x="625268" y="1146031"/>
            <a:ext cx="2770340" cy="461665"/>
          </a:xfrm>
          <a:prstGeom prst="rect">
            <a:avLst/>
          </a:prstGeom>
          <a:noFill/>
          <a:ln w="57150">
            <a:solidFill>
              <a:schemeClr val="accent3">
                <a:lumMod val="75000"/>
              </a:schemeClr>
            </a:solidFill>
            <a:prstDash val="sysDot"/>
          </a:ln>
        </p:spPr>
        <p:txBody>
          <a:bodyPr wrap="square" rtlCol="0">
            <a:spAutoFit/>
          </a:bodyPr>
          <a:lstStyle/>
          <a:p>
            <a:pPr algn="ctr"/>
            <a:r>
              <a:rPr lang="en-US" altLang="zh-CN" sz="2400" dirty="0" smtClean="0">
                <a:solidFill>
                  <a:srgbClr val="002060"/>
                </a:solidFill>
              </a:rPr>
              <a:t>Feedback System</a:t>
            </a:r>
          </a:p>
        </p:txBody>
      </p:sp>
      <p:cxnSp>
        <p:nvCxnSpPr>
          <p:cNvPr id="103" name="直接箭头连接符 26"/>
          <p:cNvCxnSpPr/>
          <p:nvPr/>
        </p:nvCxnSpPr>
        <p:spPr>
          <a:xfrm>
            <a:off x="3445623" y="1603691"/>
            <a:ext cx="539302" cy="37649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6" name="直接箭头连接符 26"/>
          <p:cNvCxnSpPr>
            <a:stCxn id="14" idx="3"/>
            <a:endCxn id="36" idx="1"/>
          </p:cNvCxnSpPr>
          <p:nvPr/>
        </p:nvCxnSpPr>
        <p:spPr>
          <a:xfrm flipV="1">
            <a:off x="7028592" y="5440323"/>
            <a:ext cx="2051327" cy="83149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9" name="直接箭头连接符 26"/>
          <p:cNvCxnSpPr>
            <a:stCxn id="14" idx="3"/>
            <a:endCxn id="76" idx="1"/>
          </p:cNvCxnSpPr>
          <p:nvPr/>
        </p:nvCxnSpPr>
        <p:spPr>
          <a:xfrm>
            <a:off x="7028592" y="6271817"/>
            <a:ext cx="2048135" cy="18333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2" name="直接箭头连接符 25"/>
          <p:cNvCxnSpPr/>
          <p:nvPr/>
        </p:nvCxnSpPr>
        <p:spPr>
          <a:xfrm flipV="1">
            <a:off x="2648388" y="1600935"/>
            <a:ext cx="26821" cy="38200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61853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28599"/>
            <a:ext cx="8229600" cy="839104"/>
          </a:xfrm>
        </p:spPr>
        <p:txBody>
          <a:bodyPr/>
          <a:lstStyle/>
          <a:p>
            <a:r>
              <a:rPr lang="en-US" altLang="zh-CN" dirty="0" err="1" smtClean="0"/>
              <a:t>Unprotection</a:t>
            </a:r>
            <a:r>
              <a:rPr lang="en-US" altLang="zh-CN" dirty="0" smtClean="0"/>
              <a:t> Block Diagram</a:t>
            </a:r>
            <a:endParaRPr lang="zh-CN" altLang="en-US" dirty="0"/>
          </a:p>
        </p:txBody>
      </p:sp>
      <p:sp>
        <p:nvSpPr>
          <p:cNvPr id="15" name="Rectangle 1"/>
          <p:cNvSpPr/>
          <p:nvPr/>
        </p:nvSpPr>
        <p:spPr>
          <a:xfrm>
            <a:off x="5977381" y="4079397"/>
            <a:ext cx="1944217" cy="562374"/>
          </a:xfrm>
          <a:prstGeom prst="rect">
            <a:avLst/>
          </a:prstGeom>
          <a:noFill/>
          <a:ln w="57150">
            <a:solidFill>
              <a:srgbClr val="C00000"/>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a:t>File Merge</a:t>
            </a:r>
          </a:p>
        </p:txBody>
      </p:sp>
      <p:sp>
        <p:nvSpPr>
          <p:cNvPr id="16" name="Rectangle 1"/>
          <p:cNvSpPr/>
          <p:nvPr/>
        </p:nvSpPr>
        <p:spPr>
          <a:xfrm>
            <a:off x="5251405" y="5524667"/>
            <a:ext cx="3384376" cy="716351"/>
          </a:xfrm>
          <a:prstGeom prst="rect">
            <a:avLst/>
          </a:prstGeom>
          <a:noFill/>
          <a:ln w="57150">
            <a:solidFill>
              <a:schemeClr val="accent4"/>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2400">
                <a:solidFill>
                  <a:srgbClr val="002060"/>
                </a:solidFill>
              </a:rPr>
              <a:t>AES-GCM File Decyrption</a:t>
            </a:r>
          </a:p>
        </p:txBody>
      </p:sp>
      <p:cxnSp>
        <p:nvCxnSpPr>
          <p:cNvPr id="18" name="直接箭头连接符 17"/>
          <p:cNvCxnSpPr/>
          <p:nvPr/>
        </p:nvCxnSpPr>
        <p:spPr>
          <a:xfrm flipH="1">
            <a:off x="6949490" y="1503407"/>
            <a:ext cx="3275" cy="33910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0" name="直接箭头连接符 19"/>
          <p:cNvCxnSpPr>
            <a:endCxn id="15" idx="0"/>
          </p:cNvCxnSpPr>
          <p:nvPr/>
        </p:nvCxnSpPr>
        <p:spPr>
          <a:xfrm>
            <a:off x="6943593" y="3604729"/>
            <a:ext cx="5896" cy="47466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22" name="Picture 2" descr="D:\Dropbox\Master Project\Master Project\Final Report\image\User-icon.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1095397" y="2943110"/>
            <a:ext cx="1111918" cy="156401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967280" y="1954585"/>
            <a:ext cx="1368152"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CN" dirty="0">
                <a:solidFill>
                  <a:schemeClr val="bg1"/>
                </a:solidFill>
              </a:rPr>
              <a:t>Password</a:t>
            </a:r>
            <a:endParaRPr lang="zh-CN" altLang="en-US" dirty="0">
              <a:solidFill>
                <a:schemeClr val="bg1"/>
              </a:solidFill>
            </a:endParaRPr>
          </a:p>
        </p:txBody>
      </p:sp>
      <p:cxnSp>
        <p:nvCxnSpPr>
          <p:cNvPr id="24" name="直接箭头连接符 23"/>
          <p:cNvCxnSpPr>
            <a:stCxn id="22" idx="0"/>
            <a:endCxn id="23" idx="2"/>
          </p:cNvCxnSpPr>
          <p:nvPr/>
        </p:nvCxnSpPr>
        <p:spPr>
          <a:xfrm flipV="1">
            <a:off x="1651356" y="2323917"/>
            <a:ext cx="0" cy="61919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5" name="直接箭头连接符 24"/>
          <p:cNvCxnSpPr>
            <a:stCxn id="23" idx="3"/>
            <a:endCxn id="51" idx="1"/>
          </p:cNvCxnSpPr>
          <p:nvPr/>
        </p:nvCxnSpPr>
        <p:spPr>
          <a:xfrm>
            <a:off x="2335432" y="2139251"/>
            <a:ext cx="2610994" cy="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直接箭头连接符 27"/>
          <p:cNvCxnSpPr>
            <a:endCxn id="52" idx="1"/>
          </p:cNvCxnSpPr>
          <p:nvPr/>
        </p:nvCxnSpPr>
        <p:spPr>
          <a:xfrm flipV="1">
            <a:off x="2207315" y="3206465"/>
            <a:ext cx="3515307" cy="4651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1684265" y="2521308"/>
            <a:ext cx="720079" cy="369332"/>
          </a:xfrm>
          <a:prstGeom prst="rect">
            <a:avLst/>
          </a:prstGeom>
          <a:noFill/>
        </p:spPr>
        <p:txBody>
          <a:bodyPr wrap="square" rtlCol="0">
            <a:spAutoFit/>
          </a:bodyPr>
          <a:lstStyle/>
          <a:p>
            <a:r>
              <a:rPr lang="en-US" altLang="zh-CN"/>
              <a:t>Input </a:t>
            </a:r>
            <a:endParaRPr lang="zh-CN" altLang="en-US"/>
          </a:p>
        </p:txBody>
      </p:sp>
      <p:sp>
        <p:nvSpPr>
          <p:cNvPr id="33" name="TextBox 32"/>
          <p:cNvSpPr txBox="1"/>
          <p:nvPr/>
        </p:nvSpPr>
        <p:spPr>
          <a:xfrm>
            <a:off x="2171312" y="2933589"/>
            <a:ext cx="720079" cy="369332"/>
          </a:xfrm>
          <a:prstGeom prst="rect">
            <a:avLst/>
          </a:prstGeom>
          <a:noFill/>
        </p:spPr>
        <p:txBody>
          <a:bodyPr wrap="square" rtlCol="0">
            <a:spAutoFit/>
          </a:bodyPr>
          <a:lstStyle/>
          <a:p>
            <a:r>
              <a:rPr lang="en-US" altLang="zh-CN" dirty="0"/>
              <a:t>Input </a:t>
            </a:r>
            <a:endParaRPr lang="zh-CN" altLang="en-US" dirty="0"/>
          </a:p>
        </p:txBody>
      </p:sp>
      <p:cxnSp>
        <p:nvCxnSpPr>
          <p:cNvPr id="34" name="直接箭头连接符 33"/>
          <p:cNvCxnSpPr/>
          <p:nvPr/>
        </p:nvCxnSpPr>
        <p:spPr>
          <a:xfrm>
            <a:off x="5567116" y="4469562"/>
            <a:ext cx="41026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35" name="Picture 2" descr="http://www.leo-backup.com/icons/file_locked.png"/>
          <p:cNvPicPr>
            <a:picLocks noChangeAspect="1" noChangeArrowheads="1"/>
          </p:cNvPicPr>
          <p:nvPr/>
        </p:nvPicPr>
        <p:blipFill>
          <a:blip r:embed="rId3" cstate="print"/>
          <a:srcRect/>
          <a:stretch>
            <a:fillRect/>
          </a:stretch>
        </p:blipFill>
        <p:spPr bwMode="auto">
          <a:xfrm>
            <a:off x="4613069" y="4186034"/>
            <a:ext cx="494149" cy="484405"/>
          </a:xfrm>
          <a:prstGeom prst="rect">
            <a:avLst/>
          </a:prstGeom>
          <a:solidFill>
            <a:srgbClr val="FF581D"/>
          </a:solidFill>
        </p:spPr>
        <p:style>
          <a:lnRef idx="0">
            <a:schemeClr val="accent5"/>
          </a:lnRef>
          <a:fillRef idx="3">
            <a:schemeClr val="accent5"/>
          </a:fillRef>
          <a:effectRef idx="3">
            <a:schemeClr val="accent5"/>
          </a:effectRef>
          <a:fontRef idx="minor">
            <a:schemeClr val="lt1"/>
          </a:fontRef>
        </p:style>
      </p:pic>
      <p:pic>
        <p:nvPicPr>
          <p:cNvPr id="36" name="Picture 2" descr="http://www.leo-backup.com/icons/file_locked.png"/>
          <p:cNvPicPr>
            <a:picLocks noChangeAspect="1" noChangeArrowheads="1"/>
          </p:cNvPicPr>
          <p:nvPr/>
        </p:nvPicPr>
        <p:blipFill>
          <a:blip r:embed="rId3" cstate="print"/>
          <a:srcRect/>
          <a:stretch>
            <a:fillRect/>
          </a:stretch>
        </p:blipFill>
        <p:spPr bwMode="auto">
          <a:xfrm>
            <a:off x="5107218" y="4179182"/>
            <a:ext cx="494149" cy="498109"/>
          </a:xfrm>
          <a:prstGeom prst="rect">
            <a:avLst/>
          </a:prstGeom>
          <a:solidFill>
            <a:srgbClr val="FF581D"/>
          </a:solidFill>
        </p:spPr>
        <p:style>
          <a:lnRef idx="0">
            <a:schemeClr val="accent5"/>
          </a:lnRef>
          <a:fillRef idx="3">
            <a:schemeClr val="accent5"/>
          </a:fillRef>
          <a:effectRef idx="3">
            <a:schemeClr val="accent5"/>
          </a:effectRef>
          <a:fontRef idx="minor">
            <a:schemeClr val="lt1"/>
          </a:fontRef>
        </p:style>
      </p:pic>
      <p:sp>
        <p:nvSpPr>
          <p:cNvPr id="37" name="TextBox 36"/>
          <p:cNvSpPr txBox="1"/>
          <p:nvPr/>
        </p:nvSpPr>
        <p:spPr>
          <a:xfrm>
            <a:off x="4613233" y="4274249"/>
            <a:ext cx="471604" cy="307777"/>
          </a:xfrm>
          <a:prstGeom prst="rect">
            <a:avLst/>
          </a:prstGeom>
          <a:noFill/>
          <a:ln>
            <a:noFill/>
          </a:ln>
        </p:spPr>
        <p:style>
          <a:lnRef idx="2">
            <a:schemeClr val="accent3"/>
          </a:lnRef>
          <a:fillRef idx="1001">
            <a:schemeClr val="lt1"/>
          </a:fillRef>
          <a:effectRef idx="0">
            <a:schemeClr val="accent3"/>
          </a:effectRef>
          <a:fontRef idx="minor">
            <a:schemeClr val="dk1"/>
          </a:fontRef>
        </p:style>
        <p:txBody>
          <a:bodyPr wrap="none">
            <a:spAutoFit/>
          </a:bodyPr>
          <a:lstStyle/>
          <a:p>
            <a:pPr>
              <a:defRPr/>
            </a:pPr>
            <a:r>
              <a:rPr lang="en-US" sz="1400" dirty="0">
                <a:solidFill>
                  <a:srgbClr val="002060"/>
                </a:solidFill>
              </a:rPr>
              <a:t>1/2</a:t>
            </a:r>
          </a:p>
        </p:txBody>
      </p:sp>
      <p:sp>
        <p:nvSpPr>
          <p:cNvPr id="43" name="TextBox 42"/>
          <p:cNvSpPr txBox="1"/>
          <p:nvPr/>
        </p:nvSpPr>
        <p:spPr>
          <a:xfrm>
            <a:off x="2834229" y="3912972"/>
            <a:ext cx="1512168" cy="369332"/>
          </a:xfrm>
          <a:prstGeom prst="rect">
            <a:avLst/>
          </a:prstGeom>
          <a:noFill/>
        </p:spPr>
        <p:txBody>
          <a:bodyPr wrap="square" rtlCol="0">
            <a:spAutoFit/>
          </a:bodyPr>
          <a:lstStyle/>
          <a:p>
            <a:pPr algn="ctr"/>
            <a:r>
              <a:rPr lang="en-US" altLang="zh-CN" dirty="0"/>
              <a:t>Map Pieces</a:t>
            </a:r>
            <a:endParaRPr lang="zh-CN" altLang="en-US" dirty="0"/>
          </a:p>
        </p:txBody>
      </p:sp>
      <p:sp>
        <p:nvSpPr>
          <p:cNvPr id="44" name="TextBox 43"/>
          <p:cNvSpPr txBox="1"/>
          <p:nvPr/>
        </p:nvSpPr>
        <p:spPr>
          <a:xfrm>
            <a:off x="4367765" y="3881323"/>
            <a:ext cx="1512168" cy="369332"/>
          </a:xfrm>
          <a:prstGeom prst="rect">
            <a:avLst/>
          </a:prstGeom>
          <a:noFill/>
        </p:spPr>
        <p:txBody>
          <a:bodyPr wrap="square" rtlCol="0">
            <a:spAutoFit/>
          </a:bodyPr>
          <a:lstStyle/>
          <a:p>
            <a:pPr algn="ctr"/>
            <a:r>
              <a:rPr lang="en-US" altLang="zh-CN" dirty="0"/>
              <a:t>File Pieces</a:t>
            </a:r>
            <a:endParaRPr lang="zh-CN" altLang="en-US" dirty="0"/>
          </a:p>
        </p:txBody>
      </p:sp>
      <p:sp>
        <p:nvSpPr>
          <p:cNvPr id="45" name="加号 44"/>
          <p:cNvSpPr/>
          <p:nvPr/>
        </p:nvSpPr>
        <p:spPr>
          <a:xfrm>
            <a:off x="4196270" y="4253634"/>
            <a:ext cx="341482" cy="349202"/>
          </a:xfrm>
          <a:prstGeom prst="mathPlus">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Picture 7" descr="D:\Dropbox\Master Project\Master Project\Final Report\image\file.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378645" y="5342782"/>
            <a:ext cx="1080120" cy="1080120"/>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直接箭头连接符 47"/>
          <p:cNvCxnSpPr>
            <a:stCxn id="16" idx="3"/>
            <a:endCxn id="47" idx="1"/>
          </p:cNvCxnSpPr>
          <p:nvPr/>
        </p:nvCxnSpPr>
        <p:spPr>
          <a:xfrm>
            <a:off x="8635781" y="5882842"/>
            <a:ext cx="74286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9" name="TextBox 48"/>
          <p:cNvSpPr txBox="1"/>
          <p:nvPr/>
        </p:nvSpPr>
        <p:spPr>
          <a:xfrm>
            <a:off x="9033422" y="4843164"/>
            <a:ext cx="1734166" cy="646331"/>
          </a:xfrm>
          <a:prstGeom prst="rect">
            <a:avLst/>
          </a:prstGeom>
          <a:noFill/>
        </p:spPr>
        <p:txBody>
          <a:bodyPr wrap="square" rtlCol="0">
            <a:spAutoFit/>
          </a:bodyPr>
          <a:lstStyle/>
          <a:p>
            <a:pPr algn="ctr"/>
            <a:r>
              <a:rPr lang="en-US" altLang="zh-CN" dirty="0" smtClean="0"/>
              <a:t>Output Part of </a:t>
            </a:r>
            <a:endParaRPr lang="en-US" altLang="zh-CN" dirty="0"/>
          </a:p>
          <a:p>
            <a:pPr algn="ctr"/>
            <a:r>
              <a:rPr lang="en-US" altLang="zh-CN" dirty="0"/>
              <a:t>Original File </a:t>
            </a:r>
            <a:endParaRPr lang="zh-CN" altLang="en-US" dirty="0"/>
          </a:p>
        </p:txBody>
      </p:sp>
      <p:grpSp>
        <p:nvGrpSpPr>
          <p:cNvPr id="42" name="Group 41"/>
          <p:cNvGrpSpPr/>
          <p:nvPr/>
        </p:nvGrpSpPr>
        <p:grpSpPr>
          <a:xfrm>
            <a:off x="2981494" y="4235809"/>
            <a:ext cx="1173320" cy="422511"/>
            <a:chOff x="1446518" y="5777623"/>
            <a:chExt cx="1173320" cy="422511"/>
          </a:xfrm>
        </p:grpSpPr>
        <p:sp>
          <p:nvSpPr>
            <p:cNvPr id="54" name="Rectangle 53"/>
            <p:cNvSpPr/>
            <p:nvPr/>
          </p:nvSpPr>
          <p:spPr>
            <a:xfrm>
              <a:off x="1446518" y="5777623"/>
              <a:ext cx="1173320" cy="42251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55" name="Picture 4" descr="treasure-map.jpg"/>
            <p:cNvPicPr>
              <a:picLocks noChangeAspect="1" noChangeArrowheads="1"/>
            </p:cNvPicPr>
            <p:nvPr/>
          </p:nvPicPr>
          <p:blipFill>
            <a:blip r:embed="rId5" cstate="print"/>
            <a:srcRect/>
            <a:stretch>
              <a:fillRect/>
            </a:stretch>
          </p:blipFill>
          <p:spPr bwMode="auto">
            <a:xfrm>
              <a:off x="1504015" y="5801074"/>
              <a:ext cx="493922" cy="348842"/>
            </a:xfrm>
            <a:prstGeom prst="rect">
              <a:avLst/>
            </a:prstGeom>
            <a:solidFill>
              <a:srgbClr val="FF581D"/>
            </a:solidFill>
          </p:spPr>
          <p:style>
            <a:lnRef idx="0">
              <a:schemeClr val="accent5"/>
            </a:lnRef>
            <a:fillRef idx="3">
              <a:schemeClr val="accent5"/>
            </a:fillRef>
            <a:effectRef idx="3">
              <a:schemeClr val="accent5"/>
            </a:effectRef>
            <a:fontRef idx="minor">
              <a:schemeClr val="lt1"/>
            </a:fontRef>
          </p:style>
        </p:pic>
        <p:pic>
          <p:nvPicPr>
            <p:cNvPr id="56" name="Picture 4" descr="treasure-map.jpg"/>
            <p:cNvPicPr>
              <a:picLocks noChangeAspect="1" noChangeArrowheads="1"/>
            </p:cNvPicPr>
            <p:nvPr/>
          </p:nvPicPr>
          <p:blipFill>
            <a:blip r:embed="rId5" cstate="print"/>
            <a:srcRect/>
            <a:stretch>
              <a:fillRect/>
            </a:stretch>
          </p:blipFill>
          <p:spPr bwMode="auto">
            <a:xfrm>
              <a:off x="2050143" y="5804276"/>
              <a:ext cx="497094" cy="345640"/>
            </a:xfrm>
            <a:prstGeom prst="rect">
              <a:avLst/>
            </a:prstGeom>
            <a:solidFill>
              <a:srgbClr val="FF581D"/>
            </a:solidFill>
          </p:spPr>
          <p:style>
            <a:lnRef idx="0">
              <a:schemeClr val="accent5"/>
            </a:lnRef>
            <a:fillRef idx="3">
              <a:schemeClr val="accent5"/>
            </a:fillRef>
            <a:effectRef idx="3">
              <a:schemeClr val="accent5"/>
            </a:effectRef>
            <a:fontRef idx="minor">
              <a:schemeClr val="lt1"/>
            </a:fontRef>
          </p:style>
        </p:pic>
      </p:grpSp>
      <p:sp>
        <p:nvSpPr>
          <p:cNvPr id="57" name="TextBox 56"/>
          <p:cNvSpPr txBox="1"/>
          <p:nvPr/>
        </p:nvSpPr>
        <p:spPr>
          <a:xfrm>
            <a:off x="3024518" y="4249326"/>
            <a:ext cx="471604" cy="307777"/>
          </a:xfrm>
          <a:prstGeom prst="rect">
            <a:avLst/>
          </a:prstGeom>
          <a:noFill/>
          <a:ln>
            <a:noFill/>
          </a:ln>
        </p:spPr>
        <p:style>
          <a:lnRef idx="2">
            <a:schemeClr val="accent3"/>
          </a:lnRef>
          <a:fillRef idx="1001">
            <a:schemeClr val="lt1"/>
          </a:fillRef>
          <a:effectRef idx="0">
            <a:schemeClr val="accent3"/>
          </a:effectRef>
          <a:fontRef idx="minor">
            <a:schemeClr val="dk1"/>
          </a:fontRef>
        </p:style>
        <p:txBody>
          <a:bodyPr wrap="none">
            <a:spAutoFit/>
          </a:bodyPr>
          <a:lstStyle/>
          <a:p>
            <a:pPr>
              <a:defRPr/>
            </a:pPr>
            <a:r>
              <a:rPr lang="en-US" sz="1400" dirty="0">
                <a:solidFill>
                  <a:srgbClr val="002060"/>
                </a:solidFill>
              </a:rPr>
              <a:t>1/2</a:t>
            </a:r>
          </a:p>
        </p:txBody>
      </p:sp>
      <p:sp>
        <p:nvSpPr>
          <p:cNvPr id="58" name="TextBox 57"/>
          <p:cNvSpPr txBox="1"/>
          <p:nvPr/>
        </p:nvSpPr>
        <p:spPr>
          <a:xfrm>
            <a:off x="3525920" y="4171248"/>
            <a:ext cx="62889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en-US" sz="1400" dirty="0">
                <a:solidFill>
                  <a:srgbClr val="002060"/>
                </a:solidFill>
              </a:rPr>
              <a:t>01101110</a:t>
            </a:r>
          </a:p>
        </p:txBody>
      </p:sp>
      <p:sp>
        <p:nvSpPr>
          <p:cNvPr id="59" name="TextBox 58"/>
          <p:cNvSpPr txBox="1"/>
          <p:nvPr/>
        </p:nvSpPr>
        <p:spPr>
          <a:xfrm>
            <a:off x="5046621" y="4157050"/>
            <a:ext cx="62889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en-US" sz="1400" dirty="0">
                <a:solidFill>
                  <a:srgbClr val="002060"/>
                </a:solidFill>
              </a:rPr>
              <a:t>01101110</a:t>
            </a:r>
          </a:p>
        </p:txBody>
      </p:sp>
      <p:sp>
        <p:nvSpPr>
          <p:cNvPr id="50" name="TextBox 49"/>
          <p:cNvSpPr txBox="1"/>
          <p:nvPr/>
        </p:nvSpPr>
        <p:spPr>
          <a:xfrm>
            <a:off x="4961287" y="1022668"/>
            <a:ext cx="4006127" cy="461665"/>
          </a:xfrm>
          <a:prstGeom prst="rect">
            <a:avLst/>
          </a:prstGeom>
          <a:noFill/>
          <a:ln w="57150">
            <a:solidFill>
              <a:schemeClr val="accent3">
                <a:lumMod val="75000"/>
              </a:schemeClr>
            </a:solidFill>
            <a:prstDash val="sysDot"/>
          </a:ln>
        </p:spPr>
        <p:txBody>
          <a:bodyPr wrap="square" rtlCol="0">
            <a:spAutoFit/>
          </a:bodyPr>
          <a:lstStyle/>
          <a:p>
            <a:pPr algn="ctr"/>
            <a:r>
              <a:rPr lang="en-US" altLang="zh-CN" sz="2400" dirty="0" smtClean="0">
                <a:solidFill>
                  <a:srgbClr val="002060"/>
                </a:solidFill>
              </a:rPr>
              <a:t>Mutual Authentication</a:t>
            </a:r>
          </a:p>
        </p:txBody>
      </p:sp>
      <p:sp>
        <p:nvSpPr>
          <p:cNvPr id="51" name="TextBox 50"/>
          <p:cNvSpPr txBox="1"/>
          <p:nvPr/>
        </p:nvSpPr>
        <p:spPr>
          <a:xfrm>
            <a:off x="4946426" y="1908419"/>
            <a:ext cx="4006127" cy="461665"/>
          </a:xfrm>
          <a:prstGeom prst="rect">
            <a:avLst/>
          </a:prstGeom>
          <a:noFill/>
          <a:ln w="57150">
            <a:solidFill>
              <a:srgbClr val="00B050"/>
            </a:solidFill>
            <a:prstDash val="sysDot"/>
          </a:ln>
        </p:spPr>
        <p:txBody>
          <a:bodyPr wrap="square" rtlCol="0">
            <a:spAutoFit/>
          </a:bodyPr>
          <a:lstStyle/>
          <a:p>
            <a:pPr algn="ctr"/>
            <a:r>
              <a:rPr lang="en-US" altLang="zh-CN" sz="2400" dirty="0" smtClean="0">
                <a:solidFill>
                  <a:srgbClr val="002060"/>
                </a:solidFill>
              </a:rPr>
              <a:t>Synchronous </a:t>
            </a:r>
            <a:r>
              <a:rPr lang="en-US" altLang="zh-CN" sz="2400" dirty="0">
                <a:solidFill>
                  <a:srgbClr val="002060"/>
                </a:solidFill>
              </a:rPr>
              <a:t>Logon System</a:t>
            </a:r>
            <a:endParaRPr lang="zh-CN" altLang="en-US" sz="2400" dirty="0">
              <a:solidFill>
                <a:srgbClr val="002060"/>
              </a:solidFill>
            </a:endParaRPr>
          </a:p>
        </p:txBody>
      </p:sp>
      <p:sp>
        <p:nvSpPr>
          <p:cNvPr id="52" name="Rectangle 1"/>
          <p:cNvSpPr/>
          <p:nvPr/>
        </p:nvSpPr>
        <p:spPr>
          <a:xfrm>
            <a:off x="5722622" y="2790743"/>
            <a:ext cx="2441942" cy="831443"/>
          </a:xfrm>
          <a:prstGeom prst="rect">
            <a:avLst/>
          </a:prstGeom>
          <a:noFill/>
          <a:ln w="57150">
            <a:solidFill>
              <a:srgbClr val="C00000"/>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Protected File Browser</a:t>
            </a:r>
            <a:endParaRPr lang="en-US" sz="2400" dirty="0"/>
          </a:p>
        </p:txBody>
      </p:sp>
      <p:cxnSp>
        <p:nvCxnSpPr>
          <p:cNvPr id="53" name="直接箭头连接符 19"/>
          <p:cNvCxnSpPr>
            <a:endCxn id="16" idx="0"/>
          </p:cNvCxnSpPr>
          <p:nvPr/>
        </p:nvCxnSpPr>
        <p:spPr>
          <a:xfrm>
            <a:off x="6926609" y="4627799"/>
            <a:ext cx="16984" cy="89686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直接箭头连接符 19"/>
          <p:cNvCxnSpPr/>
          <p:nvPr/>
        </p:nvCxnSpPr>
        <p:spPr>
          <a:xfrm>
            <a:off x="6908281" y="2313605"/>
            <a:ext cx="5896" cy="47466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173256" y="1107583"/>
            <a:ext cx="2770340" cy="461665"/>
          </a:xfrm>
          <a:prstGeom prst="rect">
            <a:avLst/>
          </a:prstGeom>
          <a:noFill/>
          <a:ln w="57150">
            <a:solidFill>
              <a:schemeClr val="accent3">
                <a:lumMod val="75000"/>
              </a:schemeClr>
            </a:solidFill>
            <a:prstDash val="sysDot"/>
          </a:ln>
        </p:spPr>
        <p:txBody>
          <a:bodyPr wrap="square" rtlCol="0">
            <a:spAutoFit/>
          </a:bodyPr>
          <a:lstStyle/>
          <a:p>
            <a:pPr algn="ctr"/>
            <a:r>
              <a:rPr lang="en-US" altLang="zh-CN" sz="2400" dirty="0" smtClean="0">
                <a:solidFill>
                  <a:srgbClr val="002060"/>
                </a:solidFill>
              </a:rPr>
              <a:t>Feedback System</a:t>
            </a:r>
          </a:p>
        </p:txBody>
      </p:sp>
      <p:cxnSp>
        <p:nvCxnSpPr>
          <p:cNvPr id="62" name="直接箭头连接符 26"/>
          <p:cNvCxnSpPr/>
          <p:nvPr/>
        </p:nvCxnSpPr>
        <p:spPr>
          <a:xfrm>
            <a:off x="2993611" y="1565243"/>
            <a:ext cx="1952815" cy="34317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3" name="直接箭头连接符 25"/>
          <p:cNvCxnSpPr/>
          <p:nvPr/>
        </p:nvCxnSpPr>
        <p:spPr>
          <a:xfrm flipV="1">
            <a:off x="2196376" y="1562487"/>
            <a:ext cx="26821" cy="38200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5329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Secure Channel Communication</a:t>
            </a:r>
          </a:p>
          <a:p>
            <a:r>
              <a:rPr lang="en-US" dirty="0" smtClean="0"/>
              <a:t>Varying </a:t>
            </a:r>
            <a:r>
              <a:rPr lang="en-US" dirty="0"/>
              <a:t>keyboard and grouping</a:t>
            </a:r>
          </a:p>
          <a:p>
            <a:r>
              <a:rPr lang="en-US" dirty="0"/>
              <a:t>Avalanche of states and mapping tables for </a:t>
            </a:r>
            <a:r>
              <a:rPr lang="en-US" dirty="0" smtClean="0"/>
              <a:t>authentication/authorization</a:t>
            </a:r>
            <a:endParaRPr lang="en-US" dirty="0"/>
          </a:p>
          <a:p>
            <a:r>
              <a:rPr lang="en-US" dirty="0"/>
              <a:t>Registration/Login Process</a:t>
            </a:r>
          </a:p>
          <a:p>
            <a:r>
              <a:rPr lang="en-US" dirty="0"/>
              <a:t>Page-wise Protection/</a:t>
            </a:r>
            <a:r>
              <a:rPr lang="en-US" dirty="0" err="1"/>
              <a:t>Unprotection</a:t>
            </a:r>
            <a:endParaRPr lang="en-US" dirty="0"/>
          </a:p>
          <a:p>
            <a:pPr marL="0" indent="0">
              <a:buNone/>
            </a:pP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553313"/>
      </p:ext>
    </p:extLst>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WuTheme">
  <a:themeElements>
    <a:clrScheme name="Wu">
      <a:dk1>
        <a:srgbClr val="1F497D"/>
      </a:dk1>
      <a:lt1>
        <a:srgbClr val="F8F8F8"/>
      </a:lt1>
      <a:dk2>
        <a:srgbClr val="1F497D"/>
      </a:dk2>
      <a:lt2>
        <a:srgbClr val="F8F8F8"/>
      </a:lt2>
      <a:accent1>
        <a:srgbClr val="009900"/>
      </a:accent1>
      <a:accent2>
        <a:srgbClr val="0070C0"/>
      </a:accent2>
      <a:accent3>
        <a:srgbClr val="0033CC"/>
      </a:accent3>
      <a:accent4>
        <a:srgbClr val="FF0000"/>
      </a:accent4>
      <a:accent5>
        <a:srgbClr val="4BACC6"/>
      </a:accent5>
      <a:accent6>
        <a:srgbClr val="F79646"/>
      </a:accent6>
      <a:hlink>
        <a:srgbClr val="0033CC"/>
      </a:hlink>
      <a:folHlink>
        <a:srgbClr val="0070C0"/>
      </a:folHlink>
    </a:clrScheme>
    <a:fontScheme name="Wu">
      <a:majorFont>
        <a:latin typeface="Arial Narrow"/>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uTheme" id="{9060BE07-7F04-4276-97E6-15D9D077DE99}" vid="{24FC4E9E-E6F2-4909-B517-A5CE93668D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WuTheme</Template>
  <TotalTime>11793</TotalTime>
  <Words>3621</Words>
  <Application>Microsoft Office PowerPoint</Application>
  <PresentationFormat>Widescreen</PresentationFormat>
  <Paragraphs>1067</Paragraphs>
  <Slides>58</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Microsoft YaHei</vt:lpstr>
      <vt:lpstr>宋体</vt:lpstr>
      <vt:lpstr>Arial</vt:lpstr>
      <vt:lpstr>Arial Narrow</vt:lpstr>
      <vt:lpstr>Calibri</vt:lpstr>
      <vt:lpstr>Cambria</vt:lpstr>
      <vt:lpstr>Franklin Gothic Book</vt:lpstr>
      <vt:lpstr>Georgia</vt:lpstr>
      <vt:lpstr>Times New Roman</vt:lpstr>
      <vt:lpstr>Trebuchet MS</vt:lpstr>
      <vt:lpstr>Wingdings</vt:lpstr>
      <vt:lpstr>WuTheme</vt:lpstr>
      <vt:lpstr>Distributed Authentication/Authorization with Page-wise Protected File Access</vt:lpstr>
      <vt:lpstr>Outline</vt:lpstr>
      <vt:lpstr>The Security Problem</vt:lpstr>
      <vt:lpstr>Motivation &amp; Objective</vt:lpstr>
      <vt:lpstr>Overview</vt:lpstr>
      <vt:lpstr> User Login Overview </vt:lpstr>
      <vt:lpstr>Protection Block Diagram</vt:lpstr>
      <vt:lpstr>Unprotection Block Diagram</vt:lpstr>
      <vt:lpstr>Design</vt:lpstr>
      <vt:lpstr>Secure Channel Communication</vt:lpstr>
      <vt:lpstr>Encryption Method </vt:lpstr>
      <vt:lpstr>Three way authentication </vt:lpstr>
      <vt:lpstr>Key Establishment 1</vt:lpstr>
      <vt:lpstr>Key Establishment 2</vt:lpstr>
      <vt:lpstr>Varying Keyboard and Groupings</vt:lpstr>
      <vt:lpstr>Intra-session Key Scrambling</vt:lpstr>
      <vt:lpstr>Inter-session Key Value Scrambling</vt:lpstr>
      <vt:lpstr>Password Permutations</vt:lpstr>
      <vt:lpstr>Avalanche of States &amp; Mapping Tables for Authentication/Authorization</vt:lpstr>
      <vt:lpstr>Password setup</vt:lpstr>
      <vt:lpstr>Character-to-string Mapping</vt:lpstr>
      <vt:lpstr>Table Construction via Feedback</vt:lpstr>
      <vt:lpstr>USB/SD feedback code process</vt:lpstr>
      <vt:lpstr>USB/SD Metamorphic code process</vt:lpstr>
      <vt:lpstr>Items Stored on External Storage</vt:lpstr>
      <vt:lpstr>JavaRMI/LipeRMI with USB/SD contents outlined </vt:lpstr>
      <vt:lpstr>Registration and Login Procedure</vt:lpstr>
      <vt:lpstr>Registration</vt:lpstr>
      <vt:lpstr>1st Login</vt:lpstr>
      <vt:lpstr>2nd Login</vt:lpstr>
      <vt:lpstr>Validation flow chart (File operations keys, seeds, and passwords)</vt:lpstr>
      <vt:lpstr>Validation flow chart with program suicide</vt:lpstr>
      <vt:lpstr>Directory/File Protection</vt:lpstr>
      <vt:lpstr>Directory Protection</vt:lpstr>
      <vt:lpstr>Multi-Page File Protection (Document Protection)</vt:lpstr>
      <vt:lpstr>Index File Generation</vt:lpstr>
      <vt:lpstr>File Encryption &amp; Split</vt:lpstr>
      <vt:lpstr>Random File Splitting </vt:lpstr>
      <vt:lpstr>Random Index File Splitting</vt:lpstr>
      <vt:lpstr>Document Unprotection</vt:lpstr>
      <vt:lpstr>File Unprotection</vt:lpstr>
      <vt:lpstr>File Decryption &amp; Merge</vt:lpstr>
      <vt:lpstr>Random File Merging</vt:lpstr>
      <vt:lpstr>Random Index File Merging </vt:lpstr>
      <vt:lpstr>Results</vt:lpstr>
      <vt:lpstr>Synchronous Logon System Latency (Unit: seconds)</vt:lpstr>
      <vt:lpstr>PDF Split/Protect Latency (Unit: seconds)</vt:lpstr>
      <vt:lpstr>PDF Split Latency (Unit: seconds)</vt:lpstr>
      <vt:lpstr> Protection Latency (Unit: miliseconds) </vt:lpstr>
      <vt:lpstr>Unprotection Latency (Unit: miliseconds)</vt:lpstr>
      <vt:lpstr>Demo</vt:lpstr>
      <vt:lpstr>Enter IP information on Client and Android</vt:lpstr>
      <vt:lpstr>Enter Username and Password</vt:lpstr>
      <vt:lpstr>Protect Directory/File</vt:lpstr>
      <vt:lpstr>Unprotect Directory/File</vt:lpstr>
      <vt:lpstr>Security Analysis</vt:lpstr>
      <vt:lpstr>Security Analysis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Authentication Scheme</dc:title>
  <dc:creator>Caleb</dc:creator>
  <cp:lastModifiedBy>Microsoft account</cp:lastModifiedBy>
  <cp:revision>262</cp:revision>
  <dcterms:created xsi:type="dcterms:W3CDTF">2014-01-30T22:26:57Z</dcterms:created>
  <dcterms:modified xsi:type="dcterms:W3CDTF">2014-05-01T21:30:07Z</dcterms:modified>
</cp:coreProperties>
</file>