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953250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300" b="1" kern="1200">
        <a:solidFill>
          <a:srgbClr val="FF99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2850BB"/>
    <a:srgbClr val="66FFFF"/>
    <a:srgbClr val="00FF00"/>
    <a:srgbClr val="008000"/>
    <a:srgbClr val="000000"/>
    <a:srgbClr val="183070"/>
    <a:srgbClr val="FF6600"/>
    <a:srgbClr val="B0C0EE"/>
    <a:srgbClr val="C9D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658" autoAdjust="0"/>
    <p:restoredTop sz="94384" autoAdjust="0"/>
  </p:normalViewPr>
  <p:slideViewPr>
    <p:cSldViewPr>
      <p:cViewPr>
        <p:scale>
          <a:sx n="50" d="100"/>
          <a:sy n="50" d="100"/>
        </p:scale>
        <p:origin x="-6036" y="-254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90" y="-108"/>
      </p:cViewPr>
      <p:guideLst>
        <p:guide orient="horz" pos="2910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3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5700"/>
            <a:ext cx="3013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5700"/>
            <a:ext cx="3013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C39258-09CA-4A09-817A-A9B666C6A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6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8588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61E97-D799-4A95-8A1F-5D5C966FD072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9438"/>
            <a:ext cx="5562600" cy="4157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570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8588" y="877570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321F9-3B0D-4914-959A-460C411FE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5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321F9-3B0D-4914-959A-460C411FE8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6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72C01-C85F-4F8E-8294-570E7D566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0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90CE-5E27-421F-A8D3-897F7FFFA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9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C8559-2C5B-42EE-854C-15994CE82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3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193925" y="1317625"/>
            <a:ext cx="39503350" cy="5486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93925" y="7680325"/>
            <a:ext cx="19675475" cy="1078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21800" y="7680325"/>
            <a:ext cx="19675475" cy="107870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93925" y="18619788"/>
            <a:ext cx="19675475" cy="10787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21800" y="18619788"/>
            <a:ext cx="19675475" cy="10787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0DFB2-AD90-4BA0-8E5E-91D0C7F65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CD204-524A-40DD-B4AF-6375607D6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9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40136-8568-4762-B00C-EC63207F2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6447E-D303-4979-A90F-EBE2866A3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9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2E627-0C77-446D-A595-9CE29D3F8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91D5C-EC7E-4E91-92A7-72D5BF6ED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8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B9238-0837-46A6-9627-AD0FBFF4D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34F0B-1A87-4267-9A2A-CB23C30E3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9673-14C5-4616-B213-283C57E28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2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A9A9"/>
            </a:gs>
            <a:gs pos="50000">
              <a:srgbClr val="990000"/>
            </a:gs>
            <a:gs pos="100000">
              <a:srgbClr val="DDA9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t" anchorCtr="0" compatLnSpc="1">
            <a:prstTxWarp prst="textNoShape">
              <a:avLst/>
            </a:prstTxWarp>
          </a:bodyPr>
          <a:lstStyle>
            <a:lvl1pPr algn="l" defTabSz="3762375">
              <a:defRPr sz="57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t" anchorCtr="0" compatLnSpc="1">
            <a:prstTxWarp prst="textNoShape">
              <a:avLst/>
            </a:prstTxWarp>
          </a:bodyPr>
          <a:lstStyle>
            <a:lvl1pPr defTabSz="3762375">
              <a:defRPr sz="57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numCol="1" anchor="t" anchorCtr="0" compatLnSpc="1">
            <a:prstTxWarp prst="textNoShape">
              <a:avLst/>
            </a:prstTxWarp>
          </a:bodyPr>
          <a:lstStyle>
            <a:lvl1pPr algn="r" defTabSz="3762375">
              <a:defRPr sz="57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13E4732-871C-4C0C-A015-34B129BA1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2pPr>
      <a:lvl3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3pPr>
      <a:lvl4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4pPr>
      <a:lvl5pPr algn="ctr" defTabSz="3762375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5pPr>
      <a:lvl6pPr marL="4572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6pPr>
      <a:lvl7pPr marL="9144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7pPr>
      <a:lvl8pPr marL="13716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8pPr>
      <a:lvl9pPr marL="1828800" algn="ctr" defTabSz="3762375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9pPr>
    </p:titleStyle>
    <p:bodyStyle>
      <a:lvl1pPr marL="1409700" indent="-14097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57525" indent="-1176338" algn="l" defTabSz="3762375" rtl="0" eaLnBrk="0" fontAlgn="base" hangingPunct="0">
        <a:spcBef>
          <a:spcPct val="20000"/>
        </a:spcBef>
        <a:spcAft>
          <a:spcPct val="0"/>
        </a:spcAft>
        <a:buChar char="–"/>
        <a:defRPr sz="11500">
          <a:solidFill>
            <a:schemeClr val="tx1"/>
          </a:solidFill>
          <a:latin typeface="+mn-lt"/>
        </a:defRPr>
      </a:lvl2pPr>
      <a:lvl3pPr marL="4702175" indent="-939800" algn="l" defTabSz="3762375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583363" indent="-939800" algn="l" defTabSz="3762375" rtl="0" eaLnBrk="0" fontAlgn="base" hangingPunct="0">
        <a:spcBef>
          <a:spcPct val="20000"/>
        </a:spcBef>
        <a:spcAft>
          <a:spcPct val="0"/>
        </a:spcAft>
        <a:buChar char="–"/>
        <a:defRPr sz="8200">
          <a:solidFill>
            <a:schemeClr val="tx1"/>
          </a:solidFill>
          <a:latin typeface="+mn-lt"/>
        </a:defRPr>
      </a:lvl4pPr>
      <a:lvl5pPr marL="8466138" indent="-941388" algn="l" defTabSz="3762375" rtl="0" eaLnBrk="0" fontAlgn="base" hangingPunct="0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5pPr>
      <a:lvl6pPr marL="89233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6pPr>
      <a:lvl7pPr marL="93805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7pPr>
      <a:lvl8pPr marL="98377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8pPr>
      <a:lvl9pPr marL="10294938" indent="-941388" algn="l" defTabSz="3762375" rtl="0" fontAlgn="base">
        <a:spcBef>
          <a:spcPct val="20000"/>
        </a:spcBef>
        <a:spcAft>
          <a:spcPct val="0"/>
        </a:spcAft>
        <a:buChar char="»"/>
        <a:defRPr sz="8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wmf"/><Relationship Id="rId21" Type="http://schemas.openxmlformats.org/officeDocument/2006/relationships/image" Target="../media/image13.png"/><Relationship Id="rId34" Type="http://schemas.openxmlformats.org/officeDocument/2006/relationships/image" Target="../media/image21.png"/><Relationship Id="rId42" Type="http://schemas.openxmlformats.org/officeDocument/2006/relationships/image" Target="../media/image28.jpeg"/><Relationship Id="rId47" Type="http://schemas.openxmlformats.org/officeDocument/2006/relationships/image" Target="../media/image33.png"/><Relationship Id="rId50" Type="http://schemas.openxmlformats.org/officeDocument/2006/relationships/image" Target="../media/image36.png"/><Relationship Id="rId55" Type="http://schemas.microsoft.com/office/2007/relationships/hdphoto" Target="../media/hdphoto13.wdp"/><Relationship Id="rId6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9" Type="http://schemas.openxmlformats.org/officeDocument/2006/relationships/image" Target="../media/image18.png"/><Relationship Id="rId11" Type="http://schemas.openxmlformats.org/officeDocument/2006/relationships/image" Target="../media/image7.png"/><Relationship Id="rId24" Type="http://schemas.microsoft.com/office/2007/relationships/hdphoto" Target="../media/hdphoto8.wdp"/><Relationship Id="rId32" Type="http://schemas.microsoft.com/office/2007/relationships/hdphoto" Target="../media/hdphoto11.wdp"/><Relationship Id="rId37" Type="http://schemas.openxmlformats.org/officeDocument/2006/relationships/image" Target="../media/image24.jpeg"/><Relationship Id="rId40" Type="http://schemas.openxmlformats.org/officeDocument/2006/relationships/image" Target="../media/image27.png"/><Relationship Id="rId45" Type="http://schemas.openxmlformats.org/officeDocument/2006/relationships/image" Target="../media/image31.jpeg"/><Relationship Id="rId53" Type="http://schemas.openxmlformats.org/officeDocument/2006/relationships/image" Target="../media/image39.png"/><Relationship Id="rId58" Type="http://schemas.openxmlformats.org/officeDocument/2006/relationships/image" Target="../media/image43.png"/><Relationship Id="rId66" Type="http://schemas.openxmlformats.org/officeDocument/2006/relationships/image" Target="../media/image51.jpeg"/><Relationship Id="rId5" Type="http://schemas.openxmlformats.org/officeDocument/2006/relationships/image" Target="../media/image3.jpeg"/><Relationship Id="rId61" Type="http://schemas.openxmlformats.org/officeDocument/2006/relationships/image" Target="../media/image46.png"/><Relationship Id="rId19" Type="http://schemas.microsoft.com/office/2007/relationships/hdphoto" Target="../media/hdphoto6.wdp"/><Relationship Id="rId14" Type="http://schemas.openxmlformats.org/officeDocument/2006/relationships/image" Target="../media/image9.png"/><Relationship Id="rId22" Type="http://schemas.microsoft.com/office/2007/relationships/hdphoto" Target="../media/hdphoto7.wdp"/><Relationship Id="rId27" Type="http://schemas.openxmlformats.org/officeDocument/2006/relationships/image" Target="../media/image17.png"/><Relationship Id="rId30" Type="http://schemas.microsoft.com/office/2007/relationships/hdphoto" Target="../media/hdphoto10.wdp"/><Relationship Id="rId35" Type="http://schemas.openxmlformats.org/officeDocument/2006/relationships/image" Target="../media/image22.jpeg"/><Relationship Id="rId43" Type="http://schemas.openxmlformats.org/officeDocument/2006/relationships/image" Target="../media/image29.jpeg"/><Relationship Id="rId48" Type="http://schemas.openxmlformats.org/officeDocument/2006/relationships/image" Target="../media/image34.png"/><Relationship Id="rId56" Type="http://schemas.openxmlformats.org/officeDocument/2006/relationships/image" Target="../media/image41.png"/><Relationship Id="rId64" Type="http://schemas.openxmlformats.org/officeDocument/2006/relationships/image" Target="../media/image49.png"/><Relationship Id="rId8" Type="http://schemas.microsoft.com/office/2007/relationships/hdphoto" Target="../media/hdphoto1.wdp"/><Relationship Id="rId51" Type="http://schemas.openxmlformats.org/officeDocument/2006/relationships/image" Target="../media/image37.jpeg"/><Relationship Id="rId3" Type="http://schemas.openxmlformats.org/officeDocument/2006/relationships/image" Target="../media/image1.jpeg"/><Relationship Id="rId12" Type="http://schemas.openxmlformats.org/officeDocument/2006/relationships/image" Target="../media/image8.png"/><Relationship Id="rId17" Type="http://schemas.microsoft.com/office/2007/relationships/hdphoto" Target="../media/hdphoto5.wdp"/><Relationship Id="rId25" Type="http://schemas.openxmlformats.org/officeDocument/2006/relationships/image" Target="../media/image15.png"/><Relationship Id="rId33" Type="http://schemas.openxmlformats.org/officeDocument/2006/relationships/image" Target="../media/image20.wmf"/><Relationship Id="rId38" Type="http://schemas.openxmlformats.org/officeDocument/2006/relationships/image" Target="../media/image25.jpeg"/><Relationship Id="rId46" Type="http://schemas.openxmlformats.org/officeDocument/2006/relationships/image" Target="../media/image32.png"/><Relationship Id="rId59" Type="http://schemas.openxmlformats.org/officeDocument/2006/relationships/image" Target="../media/image44.png"/><Relationship Id="rId20" Type="http://schemas.openxmlformats.org/officeDocument/2006/relationships/image" Target="../media/image12.png"/><Relationship Id="rId41" Type="http://schemas.microsoft.com/office/2007/relationships/hdphoto" Target="../media/hdphoto12.wdp"/><Relationship Id="rId54" Type="http://schemas.openxmlformats.org/officeDocument/2006/relationships/image" Target="../media/image40.png"/><Relationship Id="rId6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15" Type="http://schemas.microsoft.com/office/2007/relationships/hdphoto" Target="../media/hdphoto4.wdp"/><Relationship Id="rId23" Type="http://schemas.openxmlformats.org/officeDocument/2006/relationships/image" Target="../media/image14.png"/><Relationship Id="rId28" Type="http://schemas.microsoft.com/office/2007/relationships/hdphoto" Target="../media/hdphoto9.wdp"/><Relationship Id="rId36" Type="http://schemas.openxmlformats.org/officeDocument/2006/relationships/image" Target="../media/image23.gif"/><Relationship Id="rId49" Type="http://schemas.openxmlformats.org/officeDocument/2006/relationships/image" Target="../media/image35.jpeg"/><Relationship Id="rId57" Type="http://schemas.openxmlformats.org/officeDocument/2006/relationships/image" Target="../media/image42.png"/><Relationship Id="rId10" Type="http://schemas.microsoft.com/office/2007/relationships/hdphoto" Target="../media/hdphoto2.wdp"/><Relationship Id="rId31" Type="http://schemas.openxmlformats.org/officeDocument/2006/relationships/image" Target="../media/image19.png"/><Relationship Id="rId44" Type="http://schemas.openxmlformats.org/officeDocument/2006/relationships/image" Target="../media/image30.jpeg"/><Relationship Id="rId52" Type="http://schemas.openxmlformats.org/officeDocument/2006/relationships/image" Target="../media/image38.jpeg"/><Relationship Id="rId60" Type="http://schemas.openxmlformats.org/officeDocument/2006/relationships/image" Target="../media/image45.png"/><Relationship Id="rId65" Type="http://schemas.openxmlformats.org/officeDocument/2006/relationships/image" Target="../media/image50.jpeg"/><Relationship Id="rId4" Type="http://schemas.openxmlformats.org/officeDocument/2006/relationships/image" Target="../media/image2.jpeg"/><Relationship Id="rId9" Type="http://schemas.openxmlformats.org/officeDocument/2006/relationships/image" Target="../media/image6.png"/><Relationship Id="rId13" Type="http://schemas.microsoft.com/office/2007/relationships/hdphoto" Target="../media/hdphoto3.wdp"/><Relationship Id="rId18" Type="http://schemas.openxmlformats.org/officeDocument/2006/relationships/image" Target="../media/image11.png"/><Relationship Id="rId3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C:\Users\justin\Desktop\Sean-Kane-Social-Media-Treasure-Map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0647" y="26533510"/>
            <a:ext cx="121828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Picture 5" descr="C:\Users\Justin\Desktop\Dropbox\ELEC 4000 - Dr. Wu senior design Justin\Senior design In-progress\slides pics\tumblr_m6aoil08Jl1rsoom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44722">
            <a:off x="37272758" y="15195734"/>
            <a:ext cx="463207" cy="40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" descr="C:\Users\justin\Desktop\cartoon-woman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19"/>
          <a:stretch/>
        </p:blipFill>
        <p:spPr bwMode="auto">
          <a:xfrm flipH="1">
            <a:off x="36150028" y="26745039"/>
            <a:ext cx="1425919" cy="1372761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curity Background"/>
          <p:cNvSpPr/>
          <p:nvPr/>
        </p:nvSpPr>
        <p:spPr bwMode="auto">
          <a:xfrm>
            <a:off x="457200" y="6400799"/>
            <a:ext cx="10058400" cy="26060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</a:endParaRPr>
          </a:p>
        </p:txBody>
      </p:sp>
      <p:sp>
        <p:nvSpPr>
          <p:cNvPr id="14" name="Design Background"/>
          <p:cNvSpPr/>
          <p:nvPr/>
        </p:nvSpPr>
        <p:spPr bwMode="auto">
          <a:xfrm>
            <a:off x="14168110" y="24645115"/>
            <a:ext cx="3538560" cy="62009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Master Keyboard</a:t>
            </a:r>
          </a:p>
        </p:txBody>
      </p:sp>
      <p:sp>
        <p:nvSpPr>
          <p:cNvPr id="10" name="Security Text"/>
          <p:cNvSpPr txBox="1">
            <a:spLocks/>
          </p:cNvSpPr>
          <p:nvPr/>
        </p:nvSpPr>
        <p:spPr>
          <a:xfrm>
            <a:off x="457200" y="6400799"/>
            <a:ext cx="10058400" cy="26422618"/>
          </a:xfrm>
          <a:prstGeom prst="rect">
            <a:avLst/>
          </a:prstGeom>
          <a:noFill/>
          <a:ln>
            <a:noFill/>
          </a:ln>
        </p:spPr>
        <p:txBody>
          <a:bodyPr wrap="square" lIns="182880" rIns="182880" rtlCol="0" anchor="t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4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Strengths and weaknesses of system in terms of protection against various attack methods:</a:t>
            </a:r>
          </a:p>
          <a:p>
            <a:pPr algn="l">
              <a:spcBef>
                <a:spcPts val="0"/>
              </a:spcBef>
            </a:pPr>
            <a:endParaRPr lang="en-US" sz="46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sz="4600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Strengths</a:t>
            </a:r>
          </a:p>
          <a:p>
            <a:pPr marL="914400" indent="-914400" algn="l">
              <a:spcBef>
                <a:spcPts val="0"/>
              </a:spcBef>
              <a:buClr>
                <a:srgbClr val="00B050"/>
              </a:buClr>
              <a:buSzPct val="150000"/>
              <a:buFont typeface="Segoe UI Symbol" pitchFamily="34" charset="0"/>
              <a:buChar char="✔"/>
            </a:pPr>
            <a:r>
              <a:rPr lang="en-US" sz="4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Key-logging:</a:t>
            </a:r>
          </a:p>
          <a:p>
            <a:pPr marL="1028700" lvl="1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Passwords entered in and encoded using multiple devices</a:t>
            </a:r>
          </a:p>
          <a:p>
            <a:pPr marL="1371600" lvl="2" indent="-4572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Password never exists in plain text, </a:t>
            </a:r>
            <a:r>
              <a:rPr lang="en-US" sz="44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ciphertext</a:t>
            </a: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or encoded form</a:t>
            </a:r>
          </a:p>
          <a:p>
            <a:pPr marL="914400" indent="-914400" algn="l">
              <a:spcBef>
                <a:spcPts val="0"/>
              </a:spcBef>
              <a:buClr>
                <a:srgbClr val="00B050"/>
              </a:buClr>
              <a:buSzPct val="150000"/>
              <a:buFont typeface="Segoe UI Symbol" pitchFamily="34" charset="0"/>
              <a:buChar char="✔"/>
            </a:pPr>
            <a:r>
              <a:rPr lang="en-US" sz="4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Device Spoofing:</a:t>
            </a:r>
          </a:p>
          <a:p>
            <a:pPr marL="1028700" lvl="1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Attacker device cannot have key information previously negotiated to communicate with devices</a:t>
            </a:r>
          </a:p>
          <a:p>
            <a:pPr marL="914400" indent="-914400" algn="l">
              <a:spcBef>
                <a:spcPts val="0"/>
              </a:spcBef>
              <a:buClr>
                <a:srgbClr val="00B050"/>
              </a:buClr>
              <a:buSzPct val="150000"/>
              <a:buFont typeface="Segoe UI Symbol" pitchFamily="34" charset="0"/>
              <a:buChar char="✔"/>
            </a:pPr>
            <a:r>
              <a:rPr lang="en-US" sz="4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Malware:</a:t>
            </a:r>
          </a:p>
          <a:p>
            <a:pPr marL="1028700" lvl="1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 access protected files, malware must compromise EVERY device and owner’s knowledge</a:t>
            </a:r>
          </a:p>
          <a:p>
            <a:pPr marL="914400" indent="-914400" algn="l">
              <a:spcBef>
                <a:spcPts val="0"/>
              </a:spcBef>
              <a:buClr>
                <a:srgbClr val="00B050"/>
              </a:buClr>
              <a:buSzPct val="150000"/>
              <a:buFont typeface="Segoe UI Symbol" pitchFamily="34" charset="0"/>
              <a:buChar char="✔"/>
            </a:pPr>
            <a:r>
              <a:rPr lang="en-US" sz="4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Password Guessing:</a:t>
            </a:r>
          </a:p>
          <a:p>
            <a:pPr marL="1028700" lvl="1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 password hashing</a:t>
            </a:r>
          </a:p>
          <a:p>
            <a:pPr marL="914400" lvl="1" indent="-914400" algn="l">
              <a:spcBef>
                <a:spcPts val="0"/>
              </a:spcBef>
              <a:buClr>
                <a:srgbClr val="00B050"/>
              </a:buClr>
              <a:buSzPct val="150000"/>
              <a:buFont typeface="Segoe UI Symbol" pitchFamily="34" charset="0"/>
              <a:buChar char="✔"/>
            </a:pPr>
            <a:r>
              <a:rPr lang="en-US" sz="4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Data leakage </a:t>
            </a:r>
            <a:r>
              <a:rPr lang="en-US" sz="4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prevention</a:t>
            </a:r>
          </a:p>
          <a:p>
            <a:pPr marL="1028700" lvl="1" indent="-571500" algn="l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system initiates a suicide procedure after 5 unsuccessful login attempts</a:t>
            </a:r>
            <a:endParaRPr lang="en-US" sz="44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914400" indent="-914400" algn="l">
              <a:spcBef>
                <a:spcPts val="0"/>
              </a:spcBef>
              <a:buClr>
                <a:srgbClr val="00B050"/>
              </a:buClr>
              <a:buSzPct val="150000"/>
              <a:buFont typeface="Segoe UI Symbol" pitchFamily="34" charset="0"/>
              <a:buChar char="✔"/>
            </a:pPr>
            <a:r>
              <a:rPr lang="en-US" sz="4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In-time Memory Scraping:</a:t>
            </a:r>
          </a:p>
          <a:p>
            <a:pPr marL="1028700" lvl="1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Page-wise encryption/decryption minimizes the risk of memory read attack</a:t>
            </a:r>
          </a:p>
          <a:p>
            <a:pPr marL="914400" lvl="1" indent="-457200" algn="l">
              <a:spcBef>
                <a:spcPts val="0"/>
              </a:spcBef>
              <a:buFont typeface="Courier New" pitchFamily="49" charset="0"/>
              <a:buChar char="o"/>
            </a:pPr>
            <a:endParaRPr lang="en-US" sz="44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</a:pPr>
            <a:r>
              <a:rPr lang="en-US" sz="4600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Weaknesses</a:t>
            </a:r>
          </a:p>
          <a:p>
            <a:pPr>
              <a:spcBef>
                <a:spcPts val="0"/>
              </a:spcBef>
            </a:pPr>
            <a:endParaRPr lang="en-US" sz="1100" u="sng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914400" indent="-914400" algn="l">
              <a:spcBef>
                <a:spcPts val="0"/>
              </a:spcBef>
              <a:buClr>
                <a:srgbClr val="FF0000"/>
              </a:buClr>
              <a:buSzPct val="150000"/>
              <a:buFont typeface="Segoe UI Symbol" pitchFamily="34" charset="0"/>
              <a:buChar char="✘"/>
            </a:pPr>
            <a:r>
              <a:rPr lang="en-US" sz="4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Denial of Service:</a:t>
            </a:r>
          </a:p>
          <a:p>
            <a:pPr marL="1028700" lvl="1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Attacker can use some methods of attack to prevent normal operation</a:t>
            </a:r>
          </a:p>
          <a:p>
            <a:pPr marL="914400" indent="-914400" algn="l">
              <a:spcBef>
                <a:spcPts val="0"/>
              </a:spcBef>
              <a:buClr>
                <a:srgbClr val="FF0000"/>
              </a:buClr>
              <a:buSzPct val="150000"/>
              <a:buFont typeface="Segoe UI Symbol" pitchFamily="34" charset="0"/>
              <a:buChar char="✘"/>
            </a:pPr>
            <a:r>
              <a:rPr lang="en-US" sz="4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Social Engineering:</a:t>
            </a:r>
          </a:p>
          <a:p>
            <a:pPr marL="1028700" lvl="1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controls who can access devices </a:t>
            </a:r>
          </a:p>
          <a:p>
            <a:pPr marL="1028700" lvl="1" indent="-5715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responsible for keeping password secret</a:t>
            </a:r>
            <a:endParaRPr lang="en-US" sz="4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erview Background"/>
          <p:cNvSpPr/>
          <p:nvPr/>
        </p:nvSpPr>
        <p:spPr bwMode="auto">
          <a:xfrm>
            <a:off x="11430000" y="6400800"/>
            <a:ext cx="21031200" cy="1097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</a:endParaRPr>
          </a:p>
        </p:txBody>
      </p:sp>
      <p:grpSp>
        <p:nvGrpSpPr>
          <p:cNvPr id="9" name="Headers"/>
          <p:cNvGrpSpPr/>
          <p:nvPr/>
        </p:nvGrpSpPr>
        <p:grpSpPr>
          <a:xfrm>
            <a:off x="457200" y="4572000"/>
            <a:ext cx="42976800" cy="15087600"/>
            <a:chOff x="457200" y="4572000"/>
            <a:chExt cx="42976800" cy="15087600"/>
          </a:xfrm>
        </p:grpSpPr>
        <p:sp>
          <p:nvSpPr>
            <p:cNvPr id="29" name="Design Header"/>
            <p:cNvSpPr>
              <a:spLocks noChangeArrowheads="1"/>
            </p:cNvSpPr>
            <p:nvPr/>
          </p:nvSpPr>
          <p:spPr bwMode="auto">
            <a:xfrm>
              <a:off x="11430000" y="17830800"/>
              <a:ext cx="21031200" cy="1828800"/>
            </a:xfrm>
            <a:prstGeom prst="rect">
              <a:avLst/>
            </a:prstGeom>
            <a:gradFill flip="none" rotWithShape="1">
              <a:gsLst>
                <a:gs pos="50000">
                  <a:srgbClr val="2850BB">
                    <a:lumMod val="60000"/>
                  </a:srgbClr>
                </a:gs>
                <a:gs pos="0">
                  <a:srgbClr val="2850BB">
                    <a:lumMod val="10000"/>
                  </a:srgbClr>
                </a:gs>
                <a:gs pos="100000">
                  <a:srgbClr val="2850BB">
                    <a:lumMod val="10000"/>
                  </a:srgbClr>
                </a:gs>
              </a:gsLst>
              <a:lin ang="162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7160" tIns="68580" rIns="137160" bIns="68580" anchor="ctr"/>
            <a:lstStyle/>
            <a:p>
              <a:pPr defTabSz="3762375"/>
              <a:r>
                <a:rPr lang="en-US" sz="6600" b="0" dirty="0" smtClean="0">
                  <a:ln w="3175">
                    <a:noFill/>
                  </a:ln>
                  <a:solidFill>
                    <a:srgbClr val="FF6600"/>
                  </a:solidFill>
                  <a:latin typeface="Arial Black" pitchFamily="34" charset="0"/>
                </a:rPr>
                <a:t>Design: Three Basic Security Elements</a:t>
              </a:r>
            </a:p>
          </p:txBody>
        </p:sp>
        <p:sp>
          <p:nvSpPr>
            <p:cNvPr id="2153" name="Overview Header"/>
            <p:cNvSpPr>
              <a:spLocks noChangeArrowheads="1"/>
            </p:cNvSpPr>
            <p:nvPr/>
          </p:nvSpPr>
          <p:spPr bwMode="auto">
            <a:xfrm>
              <a:off x="11430000" y="4572000"/>
              <a:ext cx="21031200" cy="1828800"/>
            </a:xfrm>
            <a:prstGeom prst="rect">
              <a:avLst/>
            </a:prstGeom>
            <a:gradFill flip="none" rotWithShape="1">
              <a:gsLst>
                <a:gs pos="50000">
                  <a:srgbClr val="2850BB">
                    <a:lumMod val="60000"/>
                  </a:srgbClr>
                </a:gs>
                <a:gs pos="0">
                  <a:srgbClr val="2850BB">
                    <a:lumMod val="10000"/>
                  </a:srgbClr>
                </a:gs>
                <a:gs pos="100000">
                  <a:srgbClr val="2850BB">
                    <a:lumMod val="10000"/>
                  </a:srgbClr>
                </a:gs>
              </a:gsLst>
              <a:lin ang="162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7160" tIns="68580" rIns="137160" bIns="68580" anchor="ctr"/>
            <a:lstStyle/>
            <a:p>
              <a:pPr defTabSz="3762375"/>
              <a:r>
                <a:rPr lang="en-US" sz="6600" b="0" dirty="0" smtClean="0">
                  <a:ln w="3175">
                    <a:noFill/>
                  </a:ln>
                  <a:solidFill>
                    <a:srgbClr val="FF6600"/>
                  </a:solidFill>
                  <a:latin typeface="Arial Black" pitchFamily="34" charset="0"/>
                </a:rPr>
                <a:t>Overview</a:t>
              </a:r>
              <a:endParaRPr lang="en-US" sz="6000" b="0" dirty="0">
                <a:ln w="3175">
                  <a:noFill/>
                </a:ln>
                <a:solidFill>
                  <a:srgbClr val="FF6600"/>
                </a:solidFill>
                <a:latin typeface="Arial Black" pitchFamily="34" charset="0"/>
              </a:endParaRPr>
            </a:p>
          </p:txBody>
        </p:sp>
        <p:sp>
          <p:nvSpPr>
            <p:cNvPr id="25" name="Innovations Header"/>
            <p:cNvSpPr>
              <a:spLocks noChangeArrowheads="1"/>
            </p:cNvSpPr>
            <p:nvPr/>
          </p:nvSpPr>
          <p:spPr bwMode="auto">
            <a:xfrm>
              <a:off x="33375600" y="4572000"/>
              <a:ext cx="10058400" cy="1828800"/>
            </a:xfrm>
            <a:prstGeom prst="rect">
              <a:avLst/>
            </a:prstGeom>
            <a:gradFill flip="none" rotWithShape="1">
              <a:gsLst>
                <a:gs pos="50000">
                  <a:srgbClr val="2850BB">
                    <a:lumMod val="60000"/>
                  </a:srgbClr>
                </a:gs>
                <a:gs pos="0">
                  <a:srgbClr val="2850BB">
                    <a:lumMod val="10000"/>
                  </a:srgbClr>
                </a:gs>
                <a:gs pos="100000">
                  <a:srgbClr val="2850BB">
                    <a:lumMod val="10000"/>
                  </a:srgbClr>
                </a:gs>
              </a:gsLst>
              <a:lin ang="162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7160" tIns="68580" rIns="137160" bIns="68580" anchor="ctr"/>
            <a:lstStyle/>
            <a:p>
              <a:pPr defTabSz="3762375"/>
              <a:r>
                <a:rPr lang="en-US" sz="6600" b="0" dirty="0" smtClean="0">
                  <a:ln w="3175">
                    <a:noFill/>
                  </a:ln>
                  <a:solidFill>
                    <a:srgbClr val="FF6600"/>
                  </a:solidFill>
                  <a:latin typeface="Arial Black" pitchFamily="34" charset="0"/>
                </a:rPr>
                <a:t>Protect Process</a:t>
              </a:r>
              <a:endParaRPr lang="en-US" sz="6600" b="0" dirty="0">
                <a:ln w="3175">
                  <a:noFill/>
                </a:ln>
                <a:solidFill>
                  <a:srgbClr val="FF6600"/>
                </a:solidFill>
                <a:latin typeface="Arial Black" pitchFamily="34" charset="0"/>
              </a:endParaRPr>
            </a:p>
          </p:txBody>
        </p:sp>
        <p:sp>
          <p:nvSpPr>
            <p:cNvPr id="27" name="Security Header"/>
            <p:cNvSpPr>
              <a:spLocks noChangeArrowheads="1"/>
            </p:cNvSpPr>
            <p:nvPr/>
          </p:nvSpPr>
          <p:spPr bwMode="auto">
            <a:xfrm>
              <a:off x="457200" y="4572000"/>
              <a:ext cx="10058400" cy="1828800"/>
            </a:xfrm>
            <a:prstGeom prst="rect">
              <a:avLst/>
            </a:prstGeom>
            <a:gradFill flip="none" rotWithShape="1">
              <a:gsLst>
                <a:gs pos="50000">
                  <a:srgbClr val="2850BB">
                    <a:lumMod val="60000"/>
                  </a:srgbClr>
                </a:gs>
                <a:gs pos="0">
                  <a:srgbClr val="2850BB">
                    <a:lumMod val="10000"/>
                  </a:srgbClr>
                </a:gs>
                <a:gs pos="100000">
                  <a:srgbClr val="2850BB">
                    <a:lumMod val="10000"/>
                  </a:srgbClr>
                </a:gs>
              </a:gsLst>
              <a:lin ang="162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37160" tIns="68580" rIns="137160" bIns="68580" anchor="ctr"/>
            <a:lstStyle/>
            <a:p>
              <a:pPr defTabSz="3762375"/>
              <a:r>
                <a:rPr lang="en-US" sz="6600" b="0" dirty="0" smtClean="0">
                  <a:ln w="3175">
                    <a:noFill/>
                  </a:ln>
                  <a:solidFill>
                    <a:srgbClr val="FF6600"/>
                  </a:solidFill>
                  <a:latin typeface="Arial Black" pitchFamily="34" charset="0"/>
                </a:rPr>
                <a:t>Security Analysis</a:t>
              </a:r>
              <a:endParaRPr lang="en-US" sz="6600" b="0" dirty="0">
                <a:ln w="3175">
                  <a:noFill/>
                </a:ln>
                <a:solidFill>
                  <a:srgbClr val="FF6600"/>
                </a:solidFill>
                <a:latin typeface="Arial Black" pitchFamily="34" charset="0"/>
              </a:endParaRPr>
            </a:p>
          </p:txBody>
        </p:sp>
      </p:grpSp>
      <p:sp>
        <p:nvSpPr>
          <p:cNvPr id="3" name="Banner Background"/>
          <p:cNvSpPr/>
          <p:nvPr/>
        </p:nvSpPr>
        <p:spPr bwMode="auto">
          <a:xfrm>
            <a:off x="457200" y="457200"/>
            <a:ext cx="42976800" cy="36576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</a:endParaRPr>
          </a:p>
        </p:txBody>
      </p:sp>
      <p:sp>
        <p:nvSpPr>
          <p:cNvPr id="2" name="Banner Text"/>
          <p:cNvSpPr/>
          <p:nvPr/>
        </p:nvSpPr>
        <p:spPr>
          <a:xfrm>
            <a:off x="710275" y="587022"/>
            <a:ext cx="42595800" cy="34009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0" dirty="0" smtClean="0">
                <a:ln w="38100">
                  <a:noFill/>
                  <a:prstDash val="solid"/>
                  <a:miter lim="800000"/>
                </a:ln>
                <a:solidFill>
                  <a:srgbClr val="FF6600"/>
                </a:solidFill>
                <a:effectLst>
                  <a:glow rad="152400">
                    <a:schemeClr val="tx1">
                      <a:alpha val="75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Distributed Authentication/Authorization</a:t>
            </a:r>
          </a:p>
          <a:p>
            <a:pPr algn="ctr"/>
            <a:r>
              <a:rPr lang="en-US" sz="10000" b="0" dirty="0" smtClean="0">
                <a:ln w="38100">
                  <a:noFill/>
                  <a:prstDash val="solid"/>
                  <a:miter lim="800000"/>
                </a:ln>
                <a:solidFill>
                  <a:srgbClr val="FF6600"/>
                </a:solidFill>
                <a:effectLst>
                  <a:glow rad="152400">
                    <a:schemeClr val="tx1">
                      <a:alpha val="75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With Page-wise File Access for Mobile Information System</a:t>
            </a:r>
            <a:endParaRPr lang="en-US" sz="10000" b="0" dirty="0">
              <a:ln w="38100">
                <a:noFill/>
                <a:prstDash val="solid"/>
                <a:miter lim="800000"/>
              </a:ln>
              <a:solidFill>
                <a:srgbClr val="FF6600"/>
              </a:solidFill>
              <a:effectLst>
                <a:glow rad="152400">
                  <a:schemeClr val="tx1">
                    <a:alpha val="75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0" y="6400799"/>
            <a:ext cx="21031200" cy="11095345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pPr algn="l"/>
            <a:r>
              <a:rPr lang="en-US" sz="4800" u="sng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Objective</a:t>
            </a:r>
            <a:r>
              <a:rPr lang="en-US" sz="4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Provide a security system of storing private information in clouds with high reliability, and low susceptibility to unauthorized accessing</a:t>
            </a:r>
          </a:p>
          <a:p>
            <a:pPr algn="l"/>
            <a:endParaRPr lang="en-US" sz="11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Problems: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Encryption may help hide information, but encryptions can be broken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Key-loggers can capture entered passwords or keys used for encryption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Zero-day </a:t>
            </a: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malware attacks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24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Key idea: </a:t>
            </a:r>
            <a:r>
              <a:rPr lang="en-US" sz="4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average user has multiple mobile devices that can access the internet </a:t>
            </a:r>
            <a:r>
              <a:rPr lang="en-US" sz="46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e.g. desktop, laptop, smart phone</a:t>
            </a:r>
            <a:r>
              <a:rPr lang="en-US" sz="4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and/or </a:t>
            </a:r>
            <a:r>
              <a:rPr lang="en-US" sz="46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tablet</a:t>
            </a:r>
          </a:p>
          <a:p>
            <a:pPr algn="l"/>
            <a:r>
              <a:rPr lang="en-US" sz="4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Solutions: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Encrypt files on multiple devices then split the data and store the pieces on each device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Utilize on-screen, varying keyboards of multiple devices for password entry</a:t>
            </a:r>
          </a:p>
          <a:p>
            <a:pPr marL="571500" indent="-571500" algn="l">
              <a:buFont typeface="Wingdings" pitchFamily="2" charset="2"/>
              <a:buChar char="Ø"/>
            </a:pPr>
            <a:r>
              <a:rPr lang="en-US" sz="4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Dynamically obfuscate password entering and file protection</a:t>
            </a:r>
            <a:endParaRPr lang="en-US" sz="28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Result: </a:t>
            </a:r>
            <a:r>
              <a:rPr lang="en-US" sz="4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 order to capture password entry or access protected files, the attacker must compromise all devices and </a:t>
            </a:r>
            <a:r>
              <a:rPr lang="en-US" sz="44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owner’s knowledge!</a:t>
            </a:r>
            <a:endParaRPr lang="en-US" sz="4400" b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User"/>
          <p:cNvGrpSpPr/>
          <p:nvPr/>
        </p:nvGrpSpPr>
        <p:grpSpPr>
          <a:xfrm>
            <a:off x="11492140" y="25298268"/>
            <a:ext cx="2279716" cy="4069779"/>
            <a:chOff x="12496800" y="20352779"/>
            <a:chExt cx="2607344" cy="4560435"/>
          </a:xfrm>
        </p:grpSpPr>
        <p:pic>
          <p:nvPicPr>
            <p:cNvPr id="2173" name="Gir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2268" y1="51029" x2="32268" y2="51029"/>
                          <a14:foregroundMark x1="39297" y1="89300" x2="34185" y2="97737"/>
                          <a14:foregroundMark x1="33866" y1="98560" x2="78275" y2="991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96800" y="20865540"/>
              <a:ext cx="2607344" cy="4047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800000"/>
                      </a:gs>
                      <a:gs pos="50000">
                        <a:srgbClr val="800000">
                          <a:gamma/>
                          <a:tint val="73725"/>
                          <a:invGamma/>
                        </a:srgbClr>
                      </a:gs>
                      <a:gs pos="100000">
                        <a:srgbClr val="800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2733672" y="20352779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</a:rPr>
                <a:t>USER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53" name="Slave1"/>
          <p:cNvGrpSpPr/>
          <p:nvPr/>
        </p:nvGrpSpPr>
        <p:grpSpPr>
          <a:xfrm>
            <a:off x="18440400" y="30053770"/>
            <a:ext cx="2411837" cy="2329009"/>
            <a:chOff x="15996591" y="23602950"/>
            <a:chExt cx="2906415" cy="2784754"/>
          </a:xfrm>
        </p:grpSpPr>
        <p:pic>
          <p:nvPicPr>
            <p:cNvPr id="2168" name="AndroidPhone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67455" y1="3419" x2="50182" y2="1282"/>
                          <a14:foregroundMark x1="40182" y1="2991" x2="61091" y2="3846"/>
                          <a14:foregroundMark x1="70545" y1="10470" x2="71818" y2="89744"/>
                          <a14:foregroundMark x1="29091" y1="90812" x2="28727" y2="9829"/>
                          <a14:foregroundMark x1="28182" y1="90598" x2="41818" y2="98077"/>
                          <a14:foregroundMark x1="41818" y1="98291" x2="61636" y2="97863"/>
                          <a14:foregroundMark x1="61636" y1="97863" x2="47636" y2="68590"/>
                          <a14:foregroundMark x1="41091" y1="92308" x2="52000" y2="88889"/>
                          <a14:foregroundMark x1="71455" y1="11325" x2="71636" y2="2029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6800" y="24090059"/>
              <a:ext cx="2286000" cy="1947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800000"/>
                      </a:gs>
                      <a:gs pos="50000">
                        <a:srgbClr val="800000">
                          <a:gamma/>
                          <a:tint val="73725"/>
                          <a:invGamma/>
                        </a:srgbClr>
                      </a:gs>
                      <a:gs pos="100000">
                        <a:srgbClr val="800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5996591" y="23602950"/>
              <a:ext cx="2906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</a:rPr>
                <a:t>Slave Device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281605" y="25946100"/>
              <a:ext cx="2336385" cy="441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</a:rPr>
                <a:t>(Android Device)</a:t>
              </a:r>
              <a:endParaRPr lang="en-US" sz="18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52" name="Master"/>
          <p:cNvGrpSpPr/>
          <p:nvPr/>
        </p:nvGrpSpPr>
        <p:grpSpPr>
          <a:xfrm>
            <a:off x="17962682" y="24545855"/>
            <a:ext cx="3242308" cy="2202527"/>
            <a:chOff x="16283084" y="20836162"/>
            <a:chExt cx="3907600" cy="2570146"/>
          </a:xfrm>
        </p:grpSpPr>
        <p:pic>
          <p:nvPicPr>
            <p:cNvPr id="2170" name="PC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8456" y="20874263"/>
              <a:ext cx="3130314" cy="2532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800000"/>
                      </a:gs>
                      <a:gs pos="50000">
                        <a:srgbClr val="800000">
                          <a:gamma/>
                          <a:tint val="73725"/>
                          <a:invGamma/>
                        </a:srgbClr>
                      </a:gs>
                      <a:gs pos="100000">
                        <a:srgbClr val="800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6831770" y="20836162"/>
              <a:ext cx="3358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</a:rPr>
                <a:t>Master Device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16283084" y="22890454"/>
              <a:ext cx="2057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</a:rPr>
                <a:t>(PC)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175" name="Picture 127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44833" y1="27667" x2="44833" y2="27667"/>
                        <a14:foregroundMark x1="54333" y1="54667" x2="54333" y2="54667"/>
                        <a14:foregroundMark x1="50333" y1="91667" x2="50333" y2="9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77" r="20123"/>
          <a:stretch/>
        </p:blipFill>
        <p:spPr bwMode="auto">
          <a:xfrm rot="9511852">
            <a:off x="19476033" y="26445509"/>
            <a:ext cx="885825" cy="72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800000"/>
                    </a:gs>
                    <a:gs pos="50000">
                      <a:srgbClr val="800000">
                        <a:gamma/>
                        <a:tint val="73725"/>
                        <a:invGamma/>
                      </a:srgbClr>
                    </a:gs>
                    <a:gs pos="100000">
                      <a:srgbClr val="8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27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44833" y1="27667" x2="44833" y2="27667"/>
                        <a14:foregroundMark x1="54333" y1="54667" x2="54333" y2="54667"/>
                        <a14:foregroundMark x1="50333" y1="91667" x2="50333" y2="9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77" r="20123"/>
          <a:stretch/>
        </p:blipFill>
        <p:spPr bwMode="auto">
          <a:xfrm rot="18840000">
            <a:off x="21731802" y="29141577"/>
            <a:ext cx="885825" cy="72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800000"/>
                    </a:gs>
                    <a:gs pos="50000">
                      <a:srgbClr val="800000">
                        <a:gamma/>
                        <a:tint val="73725"/>
                        <a:invGamma/>
                      </a:srgbClr>
                    </a:gs>
                    <a:gs pos="100000">
                      <a:srgbClr val="8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27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44833" y1="27667" x2="44833" y2="27667"/>
                        <a14:foregroundMark x1="54333" y1="54667" x2="54333" y2="54667"/>
                        <a14:foregroundMark x1="50333" y1="91667" x2="50333" y2="9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77" r="20123"/>
          <a:stretch/>
        </p:blipFill>
        <p:spPr bwMode="auto">
          <a:xfrm rot="741208">
            <a:off x="19627740" y="29421095"/>
            <a:ext cx="885825" cy="72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800000"/>
                    </a:gs>
                    <a:gs pos="50000">
                      <a:srgbClr val="800000">
                        <a:gamma/>
                        <a:tint val="73725"/>
                        <a:invGamma/>
                      </a:srgbClr>
                    </a:gs>
                    <a:gs pos="100000">
                      <a:srgbClr val="8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grpSp>
        <p:nvGrpSpPr>
          <p:cNvPr id="2062" name="RouterW/signals"/>
          <p:cNvGrpSpPr/>
          <p:nvPr/>
        </p:nvGrpSpPr>
        <p:grpSpPr>
          <a:xfrm>
            <a:off x="19143468" y="27477805"/>
            <a:ext cx="2695814" cy="1967610"/>
            <a:chOff x="21230986" y="29485703"/>
            <a:chExt cx="2695814" cy="1967610"/>
          </a:xfrm>
        </p:grpSpPr>
        <p:pic>
          <p:nvPicPr>
            <p:cNvPr id="73" name="Picture 127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>
                          <a14:foregroundMark x1="44833" y1="27667" x2="44833" y2="27667"/>
                          <a14:foregroundMark x1="54333" y1="54667" x2="54333" y2="54667"/>
                          <a14:foregroundMark x1="50333" y1="91667" x2="50333" y2="9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77" r="20123"/>
            <a:stretch/>
          </p:blipFill>
          <p:spPr bwMode="auto">
            <a:xfrm rot="16200000">
              <a:off x="21052045" y="29674170"/>
              <a:ext cx="1958084" cy="1600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800000"/>
                      </a:gs>
                      <a:gs pos="50000">
                        <a:srgbClr val="800000">
                          <a:gamma/>
                          <a:tint val="73725"/>
                          <a:invGamma/>
                        </a:srgbClr>
                      </a:gs>
                      <a:gs pos="100000">
                        <a:srgbClr val="800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127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0" b="100000" l="0" r="100000">
                          <a14:foregroundMark x1="44833" y1="27667" x2="44833" y2="27667"/>
                          <a14:foregroundMark x1="54333" y1="54667" x2="54333" y2="54667"/>
                          <a14:foregroundMark x1="50333" y1="91667" x2="50333" y2="916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77" r="20123"/>
            <a:stretch/>
          </p:blipFill>
          <p:spPr bwMode="auto">
            <a:xfrm rot="5400000" flipH="1">
              <a:off x="22147659" y="29664644"/>
              <a:ext cx="1958082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800000"/>
                      </a:gs>
                      <a:gs pos="50000">
                        <a:srgbClr val="800000">
                          <a:gamma/>
                          <a:tint val="73725"/>
                          <a:invGamma/>
                        </a:srgbClr>
                      </a:gs>
                      <a:gs pos="100000">
                        <a:srgbClr val="800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72" name="Router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23127" y="29495229"/>
              <a:ext cx="1837863" cy="1676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800000"/>
                      </a:gs>
                      <a:gs pos="50000">
                        <a:srgbClr val="800000">
                          <a:gamma/>
                          <a:tint val="73725"/>
                          <a:invGamma/>
                        </a:srgbClr>
                      </a:gs>
                      <a:gs pos="100000">
                        <a:srgbClr val="800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Security Elements"/>
          <p:cNvGrpSpPr/>
          <p:nvPr/>
        </p:nvGrpSpPr>
        <p:grpSpPr>
          <a:xfrm>
            <a:off x="11430000" y="20116800"/>
            <a:ext cx="21031200" cy="3657600"/>
            <a:chOff x="11410950" y="20737412"/>
            <a:chExt cx="21031200" cy="365760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25584150" y="20737412"/>
              <a:ext cx="6858000" cy="3657600"/>
            </a:xfrm>
            <a:prstGeom prst="rect">
              <a:avLst/>
            </a:prstGeom>
            <a:gradFill rotWithShape="1">
              <a:gsLst>
                <a:gs pos="0">
                  <a:srgbClr val="002060">
                    <a:lumMod val="60000"/>
                  </a:srgbClr>
                </a:gs>
                <a:gs pos="50000">
                  <a:srgbClr val="0033CC">
                    <a:lumMod val="80000"/>
                  </a:srgbClr>
                </a:gs>
                <a:gs pos="100000">
                  <a:srgbClr val="002060">
                    <a:lumMod val="60000"/>
                  </a:srgbClr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37160" tIns="68580" rIns="137160" bIns="6858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300" b="1" i="0" u="none" strike="noStrike" cap="none" normalizeH="0" baseline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8497550" y="20737412"/>
              <a:ext cx="6858000" cy="3657600"/>
            </a:xfrm>
            <a:prstGeom prst="rect">
              <a:avLst/>
            </a:prstGeom>
            <a:gradFill rotWithShape="1">
              <a:gsLst>
                <a:gs pos="0">
                  <a:srgbClr val="008000">
                    <a:lumMod val="60000"/>
                  </a:srgbClr>
                </a:gs>
                <a:gs pos="50000">
                  <a:srgbClr val="00FF00">
                    <a:lumMod val="80000"/>
                  </a:srgbClr>
                </a:gs>
                <a:gs pos="100000">
                  <a:srgbClr val="008000">
                    <a:lumMod val="60000"/>
                  </a:srgbClr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37160" tIns="68580" rIns="137160" bIns="6858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300" b="1" i="0" u="none" strike="noStrike" cap="none" normalizeH="0" baseline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1410950" y="20737412"/>
              <a:ext cx="6858000" cy="365760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lumMod val="60000"/>
                  </a:srgbClr>
                </a:gs>
                <a:gs pos="50000">
                  <a:srgbClr val="FF0000">
                    <a:lumMod val="80000"/>
                  </a:srgbClr>
                </a:gs>
                <a:gs pos="100000">
                  <a:srgbClr val="C00000">
                    <a:lumMod val="60000"/>
                  </a:srgbClr>
                </a:gs>
              </a:gsLst>
              <a:lin ang="5400000" scaled="0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37160" tIns="68580" rIns="137160" bIns="6858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300" b="1" i="0" u="none" strike="noStrike" cap="none" normalizeH="0" baseline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</a:endParaRPr>
            </a:p>
          </p:txBody>
        </p:sp>
        <p:sp>
          <p:nvSpPr>
            <p:cNvPr id="2061" name="TextBox 2060"/>
            <p:cNvSpPr txBox="1"/>
            <p:nvPr/>
          </p:nvSpPr>
          <p:spPr>
            <a:xfrm>
              <a:off x="11410950" y="20737412"/>
              <a:ext cx="21031200" cy="3400931"/>
            </a:xfrm>
            <a:prstGeom prst="rect">
              <a:avLst/>
            </a:prstGeom>
            <a:noFill/>
          </p:spPr>
          <p:txBody>
            <a:bodyPr wrap="square" lIns="182880" rIns="182880" numCol="3" spcCol="457200" rtlCol="0">
              <a:spAutoFit/>
            </a:bodyPr>
            <a:lstStyle/>
            <a:p>
              <a:pPr marL="742950" indent="-742950" algn="l">
                <a:buFont typeface="+mj-lt"/>
                <a:buAutoNum type="arabicPeriod"/>
              </a:pPr>
              <a:r>
                <a:rPr lang="en-US" sz="4400" u="sng" dirty="0" smtClean="0">
                  <a:solidFill>
                    <a:schemeClr val="bg1"/>
                  </a:solidFill>
                </a:rPr>
                <a:t>What</a:t>
              </a:r>
              <a:r>
                <a:rPr lang="en-US" u="sng" dirty="0" smtClean="0">
                  <a:solidFill>
                    <a:schemeClr val="bg1"/>
                  </a:solidFill>
                </a:rPr>
                <a:t> </a:t>
              </a:r>
              <a:r>
                <a:rPr lang="en-US" sz="4000" u="sng" dirty="0" smtClean="0">
                  <a:solidFill>
                    <a:schemeClr val="bg1"/>
                  </a:solidFill>
                </a:rPr>
                <a:t>You</a:t>
              </a:r>
              <a:r>
                <a:rPr lang="en-US" u="sng" dirty="0" smtClean="0">
                  <a:solidFill>
                    <a:schemeClr val="bg1"/>
                  </a:solidFill>
                </a:rPr>
                <a:t> Know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marL="571500" indent="-571500" algn="l">
                <a:buFont typeface="Arial" pitchFamily="34" charset="0"/>
                <a:buChar char="•"/>
              </a:pPr>
              <a:r>
                <a:rPr lang="en-US" sz="4000" b="0" dirty="0" smtClean="0">
                  <a:solidFill>
                    <a:schemeClr val="bg1"/>
                  </a:solidFill>
                </a:rPr>
                <a:t>Device-specific passwords and input ordering</a:t>
              </a:r>
            </a:p>
            <a:p>
              <a:pPr marL="571500" indent="-571500" algn="l">
                <a:buFont typeface="Arial" pitchFamily="34" charset="0"/>
                <a:buChar char="•"/>
              </a:pPr>
              <a:endParaRPr lang="en-US" sz="4000" b="0" dirty="0" smtClean="0">
                <a:solidFill>
                  <a:schemeClr val="bg1"/>
                </a:solidFill>
              </a:endParaRPr>
            </a:p>
            <a:p>
              <a:pPr marL="571500" indent="-571500" algn="l">
                <a:buFont typeface="Arial" pitchFamily="34" charset="0"/>
                <a:buChar char="•"/>
              </a:pPr>
              <a:endParaRPr lang="en-US" sz="4000" b="0" dirty="0" smtClean="0">
                <a:solidFill>
                  <a:schemeClr val="bg1"/>
                </a:solidFill>
              </a:endParaRPr>
            </a:p>
            <a:p>
              <a:pPr marL="742950" indent="-742950" algn="l">
                <a:buFont typeface="+mj-lt"/>
                <a:buAutoNum type="arabicPeriod" startAt="2"/>
              </a:pPr>
              <a:r>
                <a:rPr lang="en-US" u="sng" dirty="0" smtClean="0">
                  <a:solidFill>
                    <a:schemeClr val="bg1"/>
                  </a:solidFill>
                </a:rPr>
                <a:t>What You Own</a:t>
              </a:r>
            </a:p>
            <a:p>
              <a:pPr marL="742950" indent="-742950" algn="l">
                <a:buFont typeface="Arial" pitchFamily="34" charset="0"/>
                <a:buChar char="•"/>
              </a:pPr>
              <a:r>
                <a:rPr lang="en-US" sz="4000" b="0" dirty="0" smtClean="0">
                  <a:solidFill>
                    <a:schemeClr val="bg1"/>
                  </a:solidFill>
                </a:rPr>
                <a:t>Devices connected to the system</a:t>
              </a:r>
            </a:p>
            <a:p>
              <a:pPr marL="742950" indent="-742950" algn="l">
                <a:buFont typeface="Arial" pitchFamily="34" charset="0"/>
                <a:buChar char="•"/>
              </a:pPr>
              <a:r>
                <a:rPr lang="en-US" sz="4000" b="0" dirty="0" smtClean="0">
                  <a:solidFill>
                    <a:schemeClr val="bg1"/>
                  </a:solidFill>
                </a:rPr>
                <a:t>Accounts with cloud storage services </a:t>
              </a:r>
            </a:p>
            <a:p>
              <a:pPr marL="742950" indent="-742950" algn="l">
                <a:buFont typeface="+mj-lt"/>
                <a:buAutoNum type="arabicPeriod" startAt="3"/>
              </a:pPr>
              <a:r>
                <a:rPr lang="en-US" u="sng" dirty="0" smtClean="0">
                  <a:solidFill>
                    <a:schemeClr val="bg1"/>
                  </a:solidFill>
                </a:rPr>
                <a:t>System States</a:t>
              </a:r>
            </a:p>
            <a:p>
              <a:pPr marL="742950" indent="-742950" algn="l">
                <a:buFont typeface="Arial" pitchFamily="34" charset="0"/>
                <a:buChar char="•"/>
              </a:pPr>
              <a:r>
                <a:rPr lang="en-US" b="0" dirty="0" smtClean="0">
                  <a:solidFill>
                    <a:schemeClr val="bg1"/>
                  </a:solidFill>
                </a:rPr>
                <a:t>The parameters used to govern device authentication and user authorization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64" name="Cloud Storage"/>
          <p:cNvGrpSpPr/>
          <p:nvPr/>
        </p:nvGrpSpPr>
        <p:grpSpPr>
          <a:xfrm>
            <a:off x="21726191" y="24864888"/>
            <a:ext cx="4322530" cy="3096031"/>
            <a:chOff x="23224201" y="25553288"/>
            <a:chExt cx="4322530" cy="3096031"/>
          </a:xfrm>
        </p:grpSpPr>
        <p:sp>
          <p:nvSpPr>
            <p:cNvPr id="2056" name="Cloud 2055"/>
            <p:cNvSpPr/>
            <p:nvPr/>
          </p:nvSpPr>
          <p:spPr bwMode="auto">
            <a:xfrm>
              <a:off x="23224201" y="25975611"/>
              <a:ext cx="4322530" cy="2673708"/>
            </a:xfrm>
            <a:prstGeom prst="cloud">
              <a:avLst/>
            </a:prstGeom>
            <a:gradFill flip="none" rotWithShape="1">
              <a:gsLst>
                <a:gs pos="85000">
                  <a:srgbClr val="7D8496">
                    <a:lumMod val="68000"/>
                    <a:lumOff val="32000"/>
                  </a:srgbClr>
                </a:gs>
                <a:gs pos="100000">
                  <a:srgbClr val="E6E6E6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37160" tIns="68580" rIns="137160" bIns="6858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300" b="1" i="0" u="none" strike="noStrike" cap="none" normalizeH="0" baseline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</a:endParaRPr>
            </a:p>
          </p:txBody>
        </p:sp>
        <p:pic>
          <p:nvPicPr>
            <p:cNvPr id="82" name="Picture 2" descr="http://blogs.elon.edu/technology/files/2012/11/Google-Drive-Logo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7131" y="26591271"/>
              <a:ext cx="787711" cy="817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79" name="Picture 131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81218" y="26512007"/>
              <a:ext cx="828207" cy="800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800000"/>
                      </a:gs>
                      <a:gs pos="50000">
                        <a:srgbClr val="800000">
                          <a:gamma/>
                          <a:tint val="73725"/>
                          <a:invGamma/>
                        </a:srgbClr>
                      </a:gs>
                      <a:gs pos="100000">
                        <a:srgbClr val="800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80" name="Picture 132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8000" b="80667" l="15000" r="81833">
                          <a14:foregroundMark x1="58667" y1="29111" x2="63000" y2="32889"/>
                          <a14:foregroundMark x1="73000" y1="70222" x2="74167" y2="69556"/>
                          <a14:foregroundMark x1="75167" y1="69111" x2="75167" y2="69111"/>
                          <a14:foregroundMark x1="74667" y1="69556" x2="75500" y2="68444"/>
                          <a14:foregroundMark x1="75833" y1="56444" x2="76167" y2="54667"/>
                          <a14:backgroundMark x1="26167" y1="51333" x2="26167" y2="51333"/>
                          <a14:backgroundMark x1="24000" y1="52667" x2="27000" y2="50889"/>
                          <a14:backgroundMark x1="28000" y1="50667" x2="23667" y2="50444"/>
                          <a14:backgroundMark x1="25667" y1="43333" x2="22833" y2="43111"/>
                          <a14:backgroundMark x1="73833" y1="60667" x2="77167" y2="61111"/>
                          <a14:backgroundMark x1="71000" y1="72444" x2="74833" y2="72222"/>
                          <a14:backgroundMark x1="69833" y1="69556" x2="72333" y2="6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0986" y="27087069"/>
              <a:ext cx="1852752" cy="128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800000"/>
                      </a:gs>
                      <a:gs pos="50000">
                        <a:srgbClr val="800000">
                          <a:gamma/>
                          <a:tint val="73725"/>
                          <a:invGamma/>
                        </a:srgbClr>
                      </a:gs>
                      <a:gs pos="100000">
                        <a:srgbClr val="800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TextBox 2062"/>
            <p:cNvSpPr txBox="1"/>
            <p:nvPr/>
          </p:nvSpPr>
          <p:spPr>
            <a:xfrm>
              <a:off x="23836229" y="25553288"/>
              <a:ext cx="3026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</a:rPr>
                <a:t>Cloud Storage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070" name="Curved Connector 2069"/>
          <p:cNvCxnSpPr/>
          <p:nvPr/>
        </p:nvCxnSpPr>
        <p:spPr bwMode="auto">
          <a:xfrm rot="5400000" flipH="1" flipV="1">
            <a:off x="20333137" y="26722347"/>
            <a:ext cx="1657571" cy="1062086"/>
          </a:xfrm>
          <a:prstGeom prst="curvedConnector3">
            <a:avLst>
              <a:gd name="adj1" fmla="val 99419"/>
            </a:avLst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73025" cap="rnd" cmpd="sng" algn="ctr">
            <a:solidFill>
              <a:srgbClr val="0033CC">
                <a:alpha val="77000"/>
              </a:srgbClr>
            </a:solidFill>
            <a:prstDash val="sysDash"/>
            <a:round/>
            <a:headEnd type="arrow" w="sm" len="sm"/>
            <a:tailEnd type="arrow" w="sm" len="sm"/>
          </a:ln>
          <a:effectLst>
            <a:glow rad="190500">
              <a:srgbClr val="00B0F0">
                <a:alpha val="50000"/>
              </a:srgbClr>
            </a:glow>
          </a:effectLst>
          <a:extLst/>
        </p:spPr>
      </p:cxnSp>
      <p:grpSp>
        <p:nvGrpSpPr>
          <p:cNvPr id="64" name="SlavePW"/>
          <p:cNvGrpSpPr/>
          <p:nvPr/>
        </p:nvGrpSpPr>
        <p:grpSpPr>
          <a:xfrm>
            <a:off x="13628523" y="29996866"/>
            <a:ext cx="3800601" cy="2024999"/>
            <a:chOff x="13122248" y="29679822"/>
            <a:chExt cx="3800601" cy="2024999"/>
          </a:xfrm>
        </p:grpSpPr>
        <p:pic>
          <p:nvPicPr>
            <p:cNvPr id="2181" name="Slave Keyboard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50235" y="30183080"/>
              <a:ext cx="3023791" cy="1521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800000"/>
                      </a:gs>
                      <a:gs pos="50000">
                        <a:srgbClr val="800000">
                          <a:gamma/>
                          <a:tint val="73725"/>
                          <a:invGamma/>
                        </a:srgbClr>
                      </a:gs>
                      <a:gs pos="100000">
                        <a:srgbClr val="800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9" name="TextBox 148"/>
            <p:cNvSpPr txBox="1"/>
            <p:nvPr/>
          </p:nvSpPr>
          <p:spPr>
            <a:xfrm>
              <a:off x="13851234" y="29679822"/>
              <a:ext cx="266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0000"/>
                  </a:solidFill>
                </a:rPr>
                <a:t>Slave Keyboard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pic>
          <p:nvPicPr>
            <p:cNvPr id="160" name="Picture 146" descr="C:\Users\Gregg\AppData\Local\Microsoft\Windows\Temporary Internet Files\Content.IE5\IH0083GR\MC900233154[1].wmf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877772" y="30358020"/>
              <a:ext cx="1045077" cy="104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146" descr="C:\Users\Gregg\AppData\Local\Microsoft\Windows\Temporary Internet Files\Content.IE5\IH0083GR\MC900233154[1].wmf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22248" y="30612555"/>
              <a:ext cx="1045077" cy="104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146" descr="C:\Users\Gregg\AppData\Local\Microsoft\Windows\Temporary Internet Files\Content.IE5\IH0083GR\MC900233154[1].wmf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957423" y="30391014"/>
              <a:ext cx="1045077" cy="104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Oval 166"/>
            <p:cNvSpPr/>
            <p:nvPr/>
          </p:nvSpPr>
          <p:spPr bwMode="auto">
            <a:xfrm>
              <a:off x="13976825" y="30475307"/>
              <a:ext cx="381000" cy="37115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37160" tIns="68580" rIns="137160" bIns="6858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300" b="1" i="0" u="none" strike="noStrike" cap="none" normalizeH="0" baseline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</a:endParaRPr>
            </a:p>
          </p:txBody>
        </p:sp>
        <p:sp>
          <p:nvSpPr>
            <p:cNvPr id="168" name="Oval 167"/>
            <p:cNvSpPr/>
            <p:nvPr/>
          </p:nvSpPr>
          <p:spPr bwMode="auto">
            <a:xfrm>
              <a:off x="14702901" y="30172440"/>
              <a:ext cx="381000" cy="37115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37160" tIns="68580" rIns="137160" bIns="6858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300" b="1" i="0" u="none" strike="noStrike" cap="none" normalizeH="0" baseline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</a:endParaRPr>
            </a:p>
          </p:txBody>
        </p:sp>
        <p:sp>
          <p:nvSpPr>
            <p:cNvPr id="169" name="Oval 168"/>
            <p:cNvSpPr/>
            <p:nvPr/>
          </p:nvSpPr>
          <p:spPr bwMode="auto">
            <a:xfrm>
              <a:off x="15615835" y="30171197"/>
              <a:ext cx="381000" cy="371159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137160" tIns="68580" rIns="137160" bIns="6858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37623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300" b="1" i="0" u="none" strike="noStrike" cap="none" normalizeH="0" baseline="0" smtClean="0">
                <a:ln>
                  <a:noFill/>
                </a:ln>
                <a:solidFill>
                  <a:srgbClr val="FF99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6" name="Left-Right Arrow Callout 75"/>
          <p:cNvSpPr/>
          <p:nvPr/>
        </p:nvSpPr>
        <p:spPr bwMode="auto">
          <a:xfrm rot="5400000">
            <a:off x="14925691" y="27085383"/>
            <a:ext cx="1739822" cy="4334159"/>
          </a:xfrm>
          <a:prstGeom prst="leftRightArrowCallout">
            <a:avLst>
              <a:gd name="adj1" fmla="val 26790"/>
              <a:gd name="adj2" fmla="val 34848"/>
              <a:gd name="adj3" fmla="val 19518"/>
              <a:gd name="adj4" fmla="val 48123"/>
            </a:avLst>
          </a:prstGeom>
          <a:gradFill rotWithShape="1">
            <a:gsLst>
              <a:gs pos="0">
                <a:srgbClr val="C00000">
                  <a:lumMod val="60000"/>
                </a:srgbClr>
              </a:gs>
              <a:gs pos="50000">
                <a:srgbClr val="FF0000">
                  <a:lumMod val="80000"/>
                </a:srgbClr>
              </a:gs>
              <a:gs pos="100000">
                <a:srgbClr val="C00000">
                  <a:lumMod val="60000"/>
                </a:srgbClr>
              </a:gs>
            </a:gsLst>
            <a:lin ang="108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square" lIns="137160" tIns="68580" rIns="137160" bIns="6858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/>
                </a:solidFill>
              </a:rPr>
              <a:t>User switches devices multiple times while entering password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7" name="Right Brace 76"/>
          <p:cNvSpPr/>
          <p:nvPr/>
        </p:nvSpPr>
        <p:spPr bwMode="auto">
          <a:xfrm rot="16200000">
            <a:off x="14470426" y="21127914"/>
            <a:ext cx="777148" cy="6070120"/>
          </a:xfrm>
          <a:prstGeom prst="rightBrace">
            <a:avLst/>
          </a:prstGeom>
          <a:solidFill>
            <a:schemeClr val="accent2">
              <a:lumMod val="20000"/>
              <a:lumOff val="80000"/>
            </a:schemeClr>
          </a:solidFill>
          <a:ln w="76200" cap="flat" cmpd="dbl" algn="ctr">
            <a:solidFill>
              <a:srgbClr val="C00000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</a:endParaRPr>
          </a:p>
        </p:txBody>
      </p:sp>
      <p:sp>
        <p:nvSpPr>
          <p:cNvPr id="182" name="Right Brace 181"/>
          <p:cNvSpPr/>
          <p:nvPr/>
        </p:nvSpPr>
        <p:spPr bwMode="auto">
          <a:xfrm rot="16200000">
            <a:off x="21557026" y="20952325"/>
            <a:ext cx="777148" cy="6402586"/>
          </a:xfrm>
          <a:prstGeom prst="rightBrace">
            <a:avLst/>
          </a:prstGeom>
          <a:solidFill>
            <a:schemeClr val="accent2">
              <a:lumMod val="20000"/>
              <a:lumOff val="80000"/>
            </a:schemeClr>
          </a:solidFill>
          <a:ln w="76200" cap="flat" cmpd="dbl" algn="ctr">
            <a:solidFill>
              <a:srgbClr val="008000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</a:endParaRPr>
          </a:p>
        </p:txBody>
      </p:sp>
      <p:sp>
        <p:nvSpPr>
          <p:cNvPr id="183" name="Right Brace 182"/>
          <p:cNvSpPr/>
          <p:nvPr/>
        </p:nvSpPr>
        <p:spPr bwMode="auto">
          <a:xfrm rot="16200000">
            <a:off x="28643626" y="21347403"/>
            <a:ext cx="777148" cy="5631141"/>
          </a:xfrm>
          <a:prstGeom prst="rightBrace">
            <a:avLst/>
          </a:prstGeom>
          <a:solidFill>
            <a:schemeClr val="accent2">
              <a:lumMod val="20000"/>
              <a:lumOff val="80000"/>
            </a:schemeClr>
          </a:solidFill>
          <a:ln w="76200" cap="flat" cmpd="dbl" algn="ctr">
            <a:solidFill>
              <a:srgbClr val="002060"/>
            </a:solidFill>
            <a:prstDash val="solid"/>
            <a:bevel/>
            <a:headEnd type="none" w="med" len="med"/>
            <a:tailEnd type="none" w="med" len="med"/>
          </a:ln>
          <a:effectLst/>
          <a:ex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</a:endParaRPr>
          </a:p>
        </p:txBody>
      </p:sp>
      <p:pic>
        <p:nvPicPr>
          <p:cNvPr id="2197" name="Picture 149"/>
          <p:cNvPicPr>
            <a:picLocks noChangeAspect="1" noChangeArrowheads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ackgroundRemoval t="0" b="100000" l="0" r="100000">
                        <a14:foregroundMark x1="12840" y1="15638" x2="86381" y2="19342"/>
                        <a14:foregroundMark x1="87549" y1="31687" x2="85214" y2="11523"/>
                        <a14:foregroundMark x1="89494" y1="21811" x2="64202" y2="3292"/>
                        <a14:foregroundMark x1="31907" y1="33333" x2="23735" y2="6173"/>
                        <a14:foregroundMark x1="43191" y1="29218" x2="42023" y2="6996"/>
                        <a14:foregroundMark x1="87160" y1="6173" x2="15175" y2="4527"/>
                        <a14:foregroundMark x1="14008" y1="6173" x2="10117" y2="36214"/>
                        <a14:foregroundMark x1="10506" y1="38683" x2="10895" y2="83539"/>
                        <a14:foregroundMark x1="10895" y1="92181" x2="59533" y2="942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3804" y="26199010"/>
            <a:ext cx="1911782" cy="180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800000"/>
                    </a:gs>
                    <a:gs pos="50000">
                      <a:srgbClr val="800000">
                        <a:gamma/>
                        <a:tint val="73725"/>
                        <a:invGamma/>
                      </a:srgbClr>
                    </a:gs>
                    <a:gs pos="100000">
                      <a:srgbClr val="8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8" name="Picture 150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ackgroundRemoval t="0" b="100000" l="0" r="100000">
                        <a14:foregroundMark x1="12658" y1="5034" x2="88608" y2="92953"/>
                        <a14:foregroundMark x1="12342" y1="93960" x2="89241" y2="6040"/>
                        <a14:foregroundMark x1="89873" y1="6376" x2="90190" y2="90604"/>
                        <a14:foregroundMark x1="87658" y1="94631" x2="13291" y2="94631"/>
                        <a14:foregroundMark x1="10443" y1="92617" x2="10127" y2="8054"/>
                        <a14:foregroundMark x1="13924" y1="5369" x2="84494" y2="4362"/>
                        <a14:foregroundMark x1="16456" y1="8054" x2="78797" y2="7383"/>
                        <a14:foregroundMark x1="11709" y1="13087" x2="87025" y2="11745"/>
                        <a14:foregroundMark x1="11392" y1="22483" x2="87025" y2="17114"/>
                        <a14:foregroundMark x1="87342" y1="25839" x2="13291" y2="16443"/>
                        <a14:foregroundMark x1="54747" y1="15772" x2="48734" y2="27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152" y="26199010"/>
            <a:ext cx="1930748" cy="181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800000"/>
                    </a:gs>
                    <a:gs pos="50000">
                      <a:srgbClr val="800000">
                        <a:gamma/>
                        <a:tint val="73725"/>
                        <a:invGamma/>
                      </a:srgbClr>
                    </a:gs>
                    <a:gs pos="100000">
                      <a:srgbClr val="8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99" name="Picture 151"/>
          <p:cNvPicPr>
            <a:picLocks noChangeAspect="1" noChangeArrowheads="1"/>
          </p:cNvPicPr>
          <p:nvPr/>
        </p:nvPicPr>
        <p:blipFill>
          <a:blip r:embed="rId31"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0" b="100000" l="0" r="100000">
                        <a14:foregroundMark x1="10573" y1="7438" x2="10573" y2="90909"/>
                        <a14:foregroundMark x1="12775" y1="94628" x2="85463" y2="94628"/>
                        <a14:foregroundMark x1="88987" y1="93802" x2="90308" y2="8264"/>
                        <a14:foregroundMark x1="88106" y1="5785" x2="14978" y2="5372"/>
                        <a14:foregroundMark x1="12335" y1="8264" x2="78414" y2="7438"/>
                        <a14:foregroundMark x1="88106" y1="14050" x2="14978" y2="12810"/>
                        <a14:foregroundMark x1="11894" y1="19835" x2="85463" y2="18595"/>
                        <a14:foregroundMark x1="87225" y1="22727" x2="12775" y2="23554"/>
                        <a14:foregroundMark x1="37004" y1="14463" x2="37885" y2="28512"/>
                        <a14:foregroundMark x1="23789" y1="12397" x2="19383" y2="6612"/>
                        <a14:foregroundMark x1="38767" y1="12397" x2="56388" y2="7025"/>
                        <a14:foregroundMark x1="55507" y1="13223" x2="71806" y2="7438"/>
                        <a14:foregroundMark x1="26872" y1="12397" x2="40969" y2="7438"/>
                        <a14:foregroundMark x1="59031" y1="16942" x2="51982" y2="17769"/>
                        <a14:foregroundMark x1="90749" y1="36364" x2="90308" y2="90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5465" y="26199010"/>
            <a:ext cx="1930749" cy="184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800000"/>
                    </a:gs>
                    <a:gs pos="50000">
                      <a:srgbClr val="800000">
                        <a:gamma/>
                        <a:tint val="73725"/>
                        <a:invGamma/>
                      </a:srgbClr>
                    </a:gs>
                    <a:gs pos="100000">
                      <a:srgbClr val="8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02" name="Picture 154" descr="C:\Users\Gregg\AppData\Local\Microsoft\Windows\Temporary Internet Files\Content.IE5\IH0083GR\MC900239539[1].wmf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613" y="24590146"/>
            <a:ext cx="1087297" cy="112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27471816" y="24736690"/>
            <a:ext cx="4646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Seed used for communication keys stored on each device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635361" y="25721027"/>
            <a:ext cx="4954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Protected File Information: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6015494" y="28001363"/>
            <a:ext cx="61409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itchFamily="49" charset="0"/>
              <a:buChar char="o"/>
            </a:pPr>
            <a:r>
              <a:rPr lang="en-US" sz="2800" b="0" dirty="0" smtClean="0">
                <a:solidFill>
                  <a:schemeClr val="tx1"/>
                </a:solidFill>
              </a:rPr>
              <a:t>Split-File Info keeps track of parameters for protected file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b="0" dirty="0" smtClean="0">
                <a:solidFill>
                  <a:schemeClr val="tx1"/>
                </a:solidFill>
              </a:rPr>
              <a:t>Stored in index file</a:t>
            </a:r>
          </a:p>
          <a:p>
            <a:pPr marL="514350" indent="-514350" algn="l">
              <a:buFont typeface="Courier New" pitchFamily="49" charset="0"/>
              <a:buChar char="o"/>
            </a:pPr>
            <a:r>
              <a:rPr lang="en-US" sz="2800" b="0" dirty="0" smtClean="0">
                <a:solidFill>
                  <a:schemeClr val="tx1"/>
                </a:solidFill>
              </a:rPr>
              <a:t>Split-File Info keeps track of parameters for index file, which is also split an stored in multiple devices</a:t>
            </a:r>
          </a:p>
          <a:p>
            <a:pPr marL="514350" indent="-514350" algn="l">
              <a:buFont typeface="Courier New" pitchFamily="49" charset="0"/>
              <a:buChar char="o"/>
            </a:pPr>
            <a:r>
              <a:rPr lang="en-US" sz="2800" b="0" dirty="0" smtClean="0">
                <a:solidFill>
                  <a:schemeClr val="tx1"/>
                </a:solidFill>
              </a:rPr>
              <a:t>Protect info keeps track of auth. parameters used to protect and unprotect files</a:t>
            </a:r>
          </a:p>
          <a:p>
            <a:pPr marL="514350" indent="-514350" algn="l">
              <a:buFont typeface="Courier New" pitchFamily="49" charset="0"/>
              <a:buChar char="o"/>
            </a:pP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392" name="Rectangle 11"/>
          <p:cNvSpPr>
            <a:spLocks noChangeArrowheads="1"/>
          </p:cNvSpPr>
          <p:nvPr/>
        </p:nvSpPr>
        <p:spPr bwMode="auto">
          <a:xfrm>
            <a:off x="33606771" y="15390780"/>
            <a:ext cx="3870945" cy="99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0834" rIns="89991" bIns="44996"/>
          <a:lstStyle/>
          <a:p>
            <a:pPr algn="l" defTabSz="914305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</a:pPr>
            <a:r>
              <a:rPr lang="en-US" sz="2400" u="sng" dirty="0">
                <a:solidFill>
                  <a:schemeClr val="tx1"/>
                </a:solidFill>
                <a:latin typeface="+mn-lt"/>
              </a:rPr>
              <a:t>On all devices:</a:t>
            </a:r>
          </a:p>
          <a:p>
            <a:pPr algn="l" defTabSz="914305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 A piece of encrypted original file is stored on each device</a:t>
            </a:r>
          </a:p>
          <a:p>
            <a:pPr defTabSz="914305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</a:pPr>
            <a:endParaRPr lang="en-US" sz="1800" b="0" dirty="0">
              <a:solidFill>
                <a:srgbClr val="002060"/>
              </a:solidFill>
              <a:latin typeface="+mn-lt"/>
            </a:endParaRPr>
          </a:p>
          <a:p>
            <a:pPr defTabSz="914305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</a:pPr>
            <a:endParaRPr lang="en-US" sz="1800" b="0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98" name="Title 1"/>
          <p:cNvSpPr txBox="1">
            <a:spLocks/>
          </p:cNvSpPr>
          <p:nvPr/>
        </p:nvSpPr>
        <p:spPr>
          <a:xfrm>
            <a:off x="34337040" y="13820379"/>
            <a:ext cx="8229600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>
            <a:lvl1pPr algn="l" defTabSz="914305" rtl="0" eaLnBrk="1" latinLnBrk="0" hangingPunct="1">
              <a:spcBef>
                <a:spcPct val="0"/>
              </a:spcBef>
              <a:buNone/>
              <a:defRPr sz="4000" b="1" u="sng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0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404" name="TextBox 403"/>
          <p:cNvSpPr txBox="1"/>
          <p:nvPr/>
        </p:nvSpPr>
        <p:spPr>
          <a:xfrm>
            <a:off x="36756429" y="13831022"/>
            <a:ext cx="1641286" cy="33854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l" defTabSz="914305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+mn-lt"/>
              </a:rPr>
              <a:t>Slave </a:t>
            </a:r>
            <a:r>
              <a:rPr lang="en-US" sz="1600" dirty="0" smtClean="0">
                <a:solidFill>
                  <a:prstClr val="black"/>
                </a:solidFill>
                <a:latin typeface="+mn-lt"/>
              </a:rPr>
              <a:t>Device</a:t>
            </a:r>
            <a:endParaRPr lang="en-US" sz="1600" dirty="0">
              <a:solidFill>
                <a:prstClr val="black"/>
              </a:solidFill>
              <a:latin typeface="+mn-lt"/>
            </a:endParaRPr>
          </a:p>
        </p:txBody>
      </p:sp>
      <p:grpSp>
        <p:nvGrpSpPr>
          <p:cNvPr id="408" name="Group 407"/>
          <p:cNvGrpSpPr/>
          <p:nvPr/>
        </p:nvGrpSpPr>
        <p:grpSpPr>
          <a:xfrm>
            <a:off x="40942997" y="14635545"/>
            <a:ext cx="1143000" cy="1049337"/>
            <a:chOff x="8481108" y="6038311"/>
            <a:chExt cx="1143000" cy="1049337"/>
          </a:xfrm>
        </p:grpSpPr>
        <p:pic>
          <p:nvPicPr>
            <p:cNvPr id="409" name="Picture 16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1108" y="6038311"/>
              <a:ext cx="1143000" cy="1049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0" name="Rectangle 17"/>
            <p:cNvSpPr>
              <a:spLocks noChangeArrowheads="1"/>
            </p:cNvSpPr>
            <p:nvPr/>
          </p:nvSpPr>
          <p:spPr bwMode="auto">
            <a:xfrm>
              <a:off x="8775074" y="6557211"/>
              <a:ext cx="685800" cy="34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/>
            <a:p>
              <a:pPr algn="l" defTabSz="914305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57153" algn="l"/>
                  <a:tab pos="914305" algn="l"/>
                  <a:tab pos="1371458" algn="l"/>
                  <a:tab pos="1828610" algn="l"/>
                  <a:tab pos="2285763" algn="l"/>
                  <a:tab pos="2742915" algn="l"/>
                  <a:tab pos="3200068" algn="l"/>
                  <a:tab pos="3657220" algn="l"/>
                  <a:tab pos="4114373" algn="l"/>
                  <a:tab pos="4571526" algn="l"/>
                  <a:tab pos="5028678" algn="l"/>
                  <a:tab pos="5485831" algn="l"/>
                  <a:tab pos="5942984" algn="l"/>
                  <a:tab pos="6400137" algn="l"/>
                  <a:tab pos="6857289" algn="l"/>
                  <a:tab pos="7314442" algn="l"/>
                  <a:tab pos="7771595" algn="l"/>
                  <a:tab pos="8228747" algn="l"/>
                  <a:tab pos="8685900" algn="l"/>
                  <a:tab pos="9143052" algn="l"/>
                </a:tabLst>
              </a:pPr>
              <a:r>
                <a:rPr lang="en-US" sz="1800" b="0" dirty="0" smtClean="0">
                  <a:solidFill>
                    <a:srgbClr val="000000"/>
                  </a:solidFill>
                  <a:latin typeface="Calibri"/>
                </a:rPr>
                <a:t>1/2</a:t>
              </a:r>
              <a:endParaRPr lang="en-US" sz="1800" b="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411" name="TextBox 410"/>
          <p:cNvSpPr txBox="1"/>
          <p:nvPr/>
        </p:nvSpPr>
        <p:spPr>
          <a:xfrm>
            <a:off x="38596900" y="13821061"/>
            <a:ext cx="1641286" cy="33854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l" defTabSz="914305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+mn-lt"/>
              </a:rPr>
              <a:t>Master Device</a:t>
            </a:r>
          </a:p>
        </p:txBody>
      </p:sp>
      <p:grpSp>
        <p:nvGrpSpPr>
          <p:cNvPr id="412" name="Group 411"/>
          <p:cNvGrpSpPr/>
          <p:nvPr/>
        </p:nvGrpSpPr>
        <p:grpSpPr>
          <a:xfrm>
            <a:off x="37456205" y="15729789"/>
            <a:ext cx="1082860" cy="1013069"/>
            <a:chOff x="5749979" y="1595887"/>
            <a:chExt cx="1484813" cy="1411804"/>
          </a:xfrm>
        </p:grpSpPr>
        <p:pic>
          <p:nvPicPr>
            <p:cNvPr id="413" name="Picture 2" descr="C:\Users\justin\Desktop\slides pics\linksys.jp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979" y="1831205"/>
              <a:ext cx="1288119" cy="1176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5" name="Picture 3" descr="C:\Users\Justin\Desktop\Dropbox\ELEC 4000 - Dr. Wu senior design Justin\Senior design In-progress\slides pics\wifiaccesspoint.jp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57" y="1626886"/>
              <a:ext cx="597235" cy="44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6" name="Picture 4" descr="C:\Users\Justin\Desktop\Dropbox\ELEC 4000 - Dr. Wu senior design Justin\Senior design In-progress\slides pics\wifiaccesspoint.jp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456" y="1595887"/>
              <a:ext cx="502987" cy="376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9" name="Picture 7" descr="C:\Users\Justin\Desktop\Dropbox\ELEC 4000 - Dr. Wu senior design Justin\Senior design In-progress\slides pics\tumblr_m6aoil08Jl1rsoomm.jpg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87195">
            <a:off x="38079178" y="15250804"/>
            <a:ext cx="527096" cy="46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" name="Picture 2" descr="C:\Users\justin\Desktop\cartoon-woman.jpg"/>
          <p:cNvPicPr>
            <a:picLocks noChangeAspect="1" noChangeArrowheads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19"/>
          <a:stretch/>
        </p:blipFill>
        <p:spPr bwMode="auto">
          <a:xfrm flipH="1">
            <a:off x="34349914" y="13834635"/>
            <a:ext cx="1580067" cy="1521163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" name="Picture 4" descr="C:\Users\justin\Desktop\Home_Hero_UI_Large.jpg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2482" y="13858610"/>
            <a:ext cx="1575997" cy="148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/>
          <p:cNvSpPr/>
          <p:nvPr/>
        </p:nvSpPr>
        <p:spPr bwMode="auto">
          <a:xfrm>
            <a:off x="33380257" y="6400799"/>
            <a:ext cx="10053743" cy="109494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</a:endParaRPr>
          </a:p>
        </p:txBody>
      </p:sp>
      <p:sp>
        <p:nvSpPr>
          <p:cNvPr id="546" name="Innovations Header"/>
          <p:cNvSpPr>
            <a:spLocks noChangeArrowheads="1"/>
          </p:cNvSpPr>
          <p:nvPr/>
        </p:nvSpPr>
        <p:spPr bwMode="auto">
          <a:xfrm>
            <a:off x="33375600" y="17830800"/>
            <a:ext cx="10058400" cy="1828800"/>
          </a:xfrm>
          <a:prstGeom prst="rect">
            <a:avLst/>
          </a:prstGeom>
          <a:gradFill flip="none" rotWithShape="1">
            <a:gsLst>
              <a:gs pos="50000">
                <a:srgbClr val="2850BB">
                  <a:lumMod val="60000"/>
                </a:srgbClr>
              </a:gs>
              <a:gs pos="0">
                <a:srgbClr val="2850BB">
                  <a:lumMod val="10000"/>
                </a:srgbClr>
              </a:gs>
              <a:gs pos="100000">
                <a:srgbClr val="2850BB">
                  <a:lumMod val="10000"/>
                </a:srgbClr>
              </a:gs>
            </a:gsLst>
            <a:lin ang="162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defTabSz="3762375"/>
            <a:r>
              <a:rPr lang="en-US" sz="6600" b="0" dirty="0" smtClean="0">
                <a:ln w="3175">
                  <a:noFill/>
                </a:ln>
                <a:solidFill>
                  <a:srgbClr val="FF6600"/>
                </a:solidFill>
                <a:latin typeface="Arial Black" pitchFamily="34" charset="0"/>
              </a:rPr>
              <a:t>Unprotect Process</a:t>
            </a:r>
            <a:endParaRPr lang="en-US" sz="6600" b="0" dirty="0">
              <a:ln w="3175">
                <a:noFill/>
              </a:ln>
              <a:solidFill>
                <a:srgbClr val="FF6600"/>
              </a:solidFill>
              <a:latin typeface="Arial Black" pitchFamily="34" charset="0"/>
            </a:endParaRPr>
          </a:p>
        </p:txBody>
      </p:sp>
      <p:sp>
        <p:nvSpPr>
          <p:cNvPr id="547" name="Rectangle 546"/>
          <p:cNvSpPr/>
          <p:nvPr/>
        </p:nvSpPr>
        <p:spPr bwMode="auto">
          <a:xfrm>
            <a:off x="33380257" y="19659602"/>
            <a:ext cx="10058400" cy="1280159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>
            <a:off x="33375600" y="25992729"/>
            <a:ext cx="10058400" cy="0"/>
          </a:xfrm>
          <a:prstGeom prst="line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/>
          <p:nvPr/>
        </p:nvCxnSpPr>
        <p:spPr bwMode="auto">
          <a:xfrm>
            <a:off x="33394437" y="13713566"/>
            <a:ext cx="10030039" cy="0"/>
          </a:xfrm>
          <a:prstGeom prst="line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Box 140"/>
          <p:cNvSpPr txBox="1"/>
          <p:nvPr/>
        </p:nvSpPr>
        <p:spPr>
          <a:xfrm>
            <a:off x="33394437" y="6400799"/>
            <a:ext cx="627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55" name="TextBox 554"/>
          <p:cNvSpPr txBox="1"/>
          <p:nvPr/>
        </p:nvSpPr>
        <p:spPr>
          <a:xfrm>
            <a:off x="33394437" y="13716080"/>
            <a:ext cx="627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2</a:t>
            </a:r>
            <a:endParaRPr lang="en-US" sz="6000" dirty="0"/>
          </a:p>
        </p:txBody>
      </p:sp>
      <p:sp>
        <p:nvSpPr>
          <p:cNvPr id="556" name="TextBox 555"/>
          <p:cNvSpPr txBox="1"/>
          <p:nvPr/>
        </p:nvSpPr>
        <p:spPr>
          <a:xfrm>
            <a:off x="33375600" y="19654507"/>
            <a:ext cx="627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557" name="TextBox 556"/>
          <p:cNvSpPr txBox="1"/>
          <p:nvPr/>
        </p:nvSpPr>
        <p:spPr>
          <a:xfrm>
            <a:off x="33375600" y="25990663"/>
            <a:ext cx="627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2</a:t>
            </a:r>
            <a:endParaRPr lang="en-US" sz="6000" dirty="0"/>
          </a:p>
        </p:txBody>
      </p:sp>
      <p:pic>
        <p:nvPicPr>
          <p:cNvPr id="313" name="Picture 2" descr="C:\Users\justin\Desktop\System Desktop PC Fujitsu Siemens Esprimo P2540.jpg"/>
          <p:cNvPicPr>
            <a:picLocks noChangeAspect="1" noChangeArrowheads="1"/>
          </p:cNvPicPr>
          <p:nvPr/>
        </p:nvPicPr>
        <p:blipFill rotWithShape="1">
          <a:blip r:embed="rId40" cstate="print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0" b="100000" l="66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46" r="14236"/>
          <a:stretch/>
        </p:blipFill>
        <p:spPr bwMode="auto">
          <a:xfrm>
            <a:off x="22616540" y="29755180"/>
            <a:ext cx="1310848" cy="181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" name="TextBox 313"/>
          <p:cNvSpPr txBox="1"/>
          <p:nvPr/>
        </p:nvSpPr>
        <p:spPr>
          <a:xfrm>
            <a:off x="21505758" y="31584453"/>
            <a:ext cx="3150553" cy="52321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Java Server</a:t>
            </a:r>
          </a:p>
        </p:txBody>
      </p:sp>
      <p:sp>
        <p:nvSpPr>
          <p:cNvPr id="196" name="Rectangle 11"/>
          <p:cNvSpPr>
            <a:spLocks noChangeArrowheads="1"/>
          </p:cNvSpPr>
          <p:nvPr/>
        </p:nvSpPr>
        <p:spPr bwMode="auto">
          <a:xfrm>
            <a:off x="33497312" y="27120058"/>
            <a:ext cx="2787927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0834" rIns="89991" bIns="44996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On all devices: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Pieces </a:t>
            </a:r>
            <a:r>
              <a:rPr lang="en-US" sz="2000" kern="0" dirty="0" smtClean="0">
                <a:solidFill>
                  <a:schemeClr val="tx1"/>
                </a:solidFill>
              </a:rPr>
              <a:t>of the 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unprotected 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page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are shredded, all other pages remain </a:t>
            </a:r>
            <a:r>
              <a:rPr lang="en-US" sz="2000" kern="0" noProof="0" dirty="0" smtClean="0">
                <a:solidFill>
                  <a:schemeClr val="tx1"/>
                </a:solidFill>
              </a:rPr>
              <a:t>protected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kumimoji="0" lang="en-US" sz="2400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On the </a:t>
            </a:r>
            <a:r>
              <a:rPr kumimoji="0" lang="en-US" sz="240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Master:</a:t>
            </a:r>
            <a:endParaRPr kumimoji="0" lang="en-US" sz="2400" i="0" u="sng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One</a:t>
            </a:r>
            <a:r>
              <a:rPr kumimoji="0" lang="en-US" sz="2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page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unprotected, </a:t>
            </a:r>
            <a:r>
              <a:rPr lang="en-US" sz="2000" kern="0" dirty="0" smtClean="0">
                <a:solidFill>
                  <a:schemeClr val="tx1"/>
                </a:solidFill>
              </a:rPr>
              <a:t>and displayed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After </a:t>
            </a:r>
            <a:r>
              <a:rPr lang="en-US" sz="2000" kern="0" dirty="0" smtClean="0">
                <a:solidFill>
                  <a:schemeClr val="tx1"/>
                </a:solidFill>
              </a:rPr>
              <a:t>the PDF of </a:t>
            </a:r>
            <a:r>
              <a:rPr lang="en-US" sz="2000" kern="0" smtClean="0">
                <a:solidFill>
                  <a:schemeClr val="tx1"/>
                </a:solidFill>
              </a:rPr>
              <a:t>the page is </a:t>
            </a:r>
            <a:r>
              <a:rPr lang="en-US" sz="2000" kern="0" dirty="0" smtClean="0">
                <a:solidFill>
                  <a:schemeClr val="tx1"/>
                </a:solidFill>
              </a:rPr>
              <a:t>closed, it is protected again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</p:txBody>
      </p:sp>
      <p:sp>
        <p:nvSpPr>
          <p:cNvPr id="197" name="Rectangle 14"/>
          <p:cNvSpPr>
            <a:spLocks noChangeArrowheads="1"/>
          </p:cNvSpPr>
          <p:nvPr/>
        </p:nvSpPr>
        <p:spPr bwMode="auto">
          <a:xfrm>
            <a:off x="34719070" y="25841404"/>
            <a:ext cx="457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8033" rIns="89991" bIns="44996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8044504" y="28252502"/>
            <a:ext cx="1812227" cy="33854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Slave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Device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1578180" y="31607537"/>
            <a:ext cx="1568194" cy="523210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Page Y of Document X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36116890" y="28377588"/>
            <a:ext cx="1230184" cy="929693"/>
            <a:chOff x="3942054" y="2845387"/>
            <a:chExt cx="1484810" cy="1411801"/>
          </a:xfrm>
        </p:grpSpPr>
        <p:pic>
          <p:nvPicPr>
            <p:cNvPr id="221" name="Picture 2" descr="C:\Users\justin\Desktop\slides pics\linksys.jpg"/>
            <p:cNvPicPr>
              <a:picLocks noChangeAspect="1" noChangeArrowheads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054" y="3080703"/>
              <a:ext cx="1288122" cy="1176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2" name="Picture 2" descr="C:\Users\Justin\Desktop\Dropbox\ELEC 4000 - Dr. Wu senior design Justin\Senior design In-progress\slides pics\wifi logo.jpg"/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981" y="3222171"/>
              <a:ext cx="490210" cy="33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3" name="Picture 3" descr="C:\Users\Justin\Desktop\Dropbox\ELEC 4000 - Dr. Wu senior design Justin\Senior design In-progress\slides pics\wifiaccesspoint.jp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628" y="2876388"/>
              <a:ext cx="597236" cy="44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4" descr="C:\Users\Justin\Desktop\Dropbox\ELEC 4000 - Dr. Wu senior design Justin\Senior design In-progress\slides pics\wifiaccesspoint.jp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528" y="2845387"/>
              <a:ext cx="502988" cy="376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5" name="Picture 5" descr="C:\Users\Justin\Desktop\Dropbox\ELEC 4000 - Dr. Wu senior design Justin\Senior design In-progress\slides pics\tumblr_m6aoil08Jl1rsoomm.jpg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83788">
            <a:off x="37614801" y="27117223"/>
            <a:ext cx="492917" cy="4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7" descr="C:\Users\Justin\Desktop\Dropbox\ELEC 4000 - Dr. Wu senior design Justin\Senior design In-progress\slides pics\tumblr_m6aoil08Jl1rsoomm.jpg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22349">
            <a:off x="38097103" y="29064346"/>
            <a:ext cx="491243" cy="43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4" descr="C:\Users\justin\Desktop\Home_Hero_UI_Large.jpg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4504" y="26439578"/>
            <a:ext cx="1280854" cy="120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TextBox 243"/>
          <p:cNvSpPr txBox="1"/>
          <p:nvPr/>
        </p:nvSpPr>
        <p:spPr>
          <a:xfrm>
            <a:off x="39813783" y="26052855"/>
            <a:ext cx="803473" cy="5847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Index File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7" name="Title 1"/>
          <p:cNvSpPr txBox="1">
            <a:spLocks/>
          </p:cNvSpPr>
          <p:nvPr/>
        </p:nvSpPr>
        <p:spPr>
          <a:xfrm>
            <a:off x="33909391" y="25755600"/>
            <a:ext cx="6019409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 fontScale="97500"/>
          </a:bodyPr>
          <a:lstStyle>
            <a:lvl1pPr algn="l" defTabSz="914305" rtl="0" eaLnBrk="1" latinLnBrk="0" hangingPunct="1">
              <a:spcBef>
                <a:spcPct val="0"/>
              </a:spcBef>
              <a:buNone/>
              <a:defRPr sz="4000" b="1" u="sng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0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“</a:t>
            </a:r>
            <a:r>
              <a:rPr kumimoji="0" lang="en-US" sz="4000" b="1" i="0" u="sng" strike="noStrike" kern="1200" cap="none" spc="0" normalizeH="0" baseline="0" noProof="0" dirty="0" err="1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Unprotection</a:t>
            </a: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” Process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37414200" y="26618635"/>
            <a:ext cx="1334909" cy="584765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Device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Title 1"/>
          <p:cNvSpPr>
            <a:spLocks noGrp="1"/>
          </p:cNvSpPr>
          <p:nvPr>
            <p:ph type="title"/>
          </p:nvPr>
        </p:nvSpPr>
        <p:spPr bwMode="auto">
          <a:xfrm>
            <a:off x="33418811" y="19654507"/>
            <a:ext cx="6004650" cy="79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u="sng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User clicks “</a:t>
            </a:r>
            <a:r>
              <a:rPr lang="en-US" sz="3900" b="1" u="sng" kern="1200" dirty="0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Un-Protect</a:t>
            </a:r>
            <a:r>
              <a:rPr lang="en-US" sz="3900" b="1" u="sng" kern="1200" dirty="0">
                <a:solidFill>
                  <a:srgbClr val="F79646">
                    <a:lumMod val="75000"/>
                  </a:srgbClr>
                </a:solidFill>
                <a:latin typeface="Calibri"/>
              </a:rPr>
              <a:t>”</a:t>
            </a:r>
          </a:p>
        </p:txBody>
      </p:sp>
      <p:sp>
        <p:nvSpPr>
          <p:cNvPr id="388" name="Rectangle 13"/>
          <p:cNvSpPr>
            <a:spLocks noChangeArrowheads="1"/>
          </p:cNvSpPr>
          <p:nvPr/>
        </p:nvSpPr>
        <p:spPr bwMode="auto">
          <a:xfrm>
            <a:off x="33544265" y="20681880"/>
            <a:ext cx="2439298" cy="354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0834" rIns="89991" bIns="44996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On </a:t>
            </a:r>
            <a:r>
              <a:rPr kumimoji="0" 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all </a:t>
            </a: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devices: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User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enters password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kumimoji="0" lang="en-US" sz="2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On the </a:t>
            </a:r>
            <a:r>
              <a:rPr lang="en-US" sz="2400" u="sng" kern="0" dirty="0">
                <a:solidFill>
                  <a:schemeClr val="tx1"/>
                </a:solidFill>
              </a:rPr>
              <a:t>M</a:t>
            </a:r>
            <a:r>
              <a:rPr kumimoji="0" lang="en-US" sz="24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aster:</a:t>
            </a:r>
          </a:p>
          <a:p>
            <a:pPr marL="342865" marR="0" lvl="0" indent="-342865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User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presses 'submit' to enter password</a:t>
            </a:r>
          </a:p>
          <a:p>
            <a:pPr marL="342865" marR="0" lvl="0" indent="-342865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endParaRPr kumimoji="0" lang="en-US" sz="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865" marR="0" lvl="0" indent="-342865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User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chooses file package to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un-protect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</p:txBody>
      </p:sp>
      <p:cxnSp>
        <p:nvCxnSpPr>
          <p:cNvPr id="605" name="AutoShape 7"/>
          <p:cNvCxnSpPr>
            <a:cxnSpLocks noChangeShapeType="1"/>
          </p:cNvCxnSpPr>
          <p:nvPr/>
        </p:nvCxnSpPr>
        <p:spPr bwMode="auto">
          <a:xfrm flipV="1">
            <a:off x="41465782" y="12347576"/>
            <a:ext cx="1756532" cy="54718"/>
          </a:xfrm>
          <a:prstGeom prst="bentConnector3">
            <a:avLst>
              <a:gd name="adj1" fmla="val 6619"/>
            </a:avLst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606" name="Picture 2" descr="C:\Users\justin\Desktop\cartoon-woman.jpg"/>
          <p:cNvPicPr>
            <a:picLocks noChangeAspect="1" noChangeArrowheads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19"/>
          <a:stretch/>
        </p:blipFill>
        <p:spPr bwMode="auto">
          <a:xfrm flipH="1">
            <a:off x="36661217" y="7355457"/>
            <a:ext cx="1580067" cy="1521163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8" name="AutoShape 7"/>
          <p:cNvCxnSpPr>
            <a:cxnSpLocks noChangeShapeType="1"/>
            <a:endCxn id="661" idx="0"/>
          </p:cNvCxnSpPr>
          <p:nvPr/>
        </p:nvCxnSpPr>
        <p:spPr bwMode="auto">
          <a:xfrm rot="16200000" flipH="1">
            <a:off x="41607235" y="9271054"/>
            <a:ext cx="426284" cy="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09" name="Group 12"/>
          <p:cNvGrpSpPr/>
          <p:nvPr/>
        </p:nvGrpSpPr>
        <p:grpSpPr>
          <a:xfrm>
            <a:off x="40690800" y="6600794"/>
            <a:ext cx="2150514" cy="2487872"/>
            <a:chOff x="609600" y="1032190"/>
            <a:chExt cx="2024061" cy="2219472"/>
          </a:xfrm>
        </p:grpSpPr>
        <p:sp>
          <p:nvSpPr>
            <p:cNvPr id="610" name="Rounded Rectangle 609"/>
            <p:cNvSpPr/>
            <p:nvPr/>
          </p:nvSpPr>
          <p:spPr>
            <a:xfrm>
              <a:off x="609600" y="1314504"/>
              <a:ext cx="2024061" cy="1937158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t" anchorCtr="0">
              <a:normAutofit fontScale="92500"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Submit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1" name="TextBox 610"/>
            <p:cNvSpPr txBox="1"/>
            <p:nvPr/>
          </p:nvSpPr>
          <p:spPr>
            <a:xfrm>
              <a:off x="664218" y="1032190"/>
              <a:ext cx="1904999" cy="3099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sng" strike="noStrike" kern="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Master Login</a:t>
              </a:r>
            </a:p>
          </p:txBody>
        </p:sp>
      </p:grpSp>
      <p:sp>
        <p:nvSpPr>
          <p:cNvPr id="613" name="Rectangle 9"/>
          <p:cNvSpPr>
            <a:spLocks noChangeArrowheads="1"/>
          </p:cNvSpPr>
          <p:nvPr/>
        </p:nvSpPr>
        <p:spPr bwMode="auto">
          <a:xfrm>
            <a:off x="34764115" y="9604376"/>
            <a:ext cx="2057400" cy="26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5" rIns="91430" bIns="4571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614" name="Rectangle 10"/>
          <p:cNvSpPr>
            <a:spLocks noChangeArrowheads="1"/>
          </p:cNvSpPr>
          <p:nvPr/>
        </p:nvSpPr>
        <p:spPr bwMode="auto">
          <a:xfrm>
            <a:off x="33473059" y="7846701"/>
            <a:ext cx="3444928" cy="382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44996" rIns="89991" bIns="44996"/>
          <a:lstStyle/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kumimoji="0" lang="en-US" sz="240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All devices</a:t>
            </a:r>
            <a:r>
              <a:rPr kumimoji="0" lang="en-US" sz="2400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</a:t>
            </a: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lang="en-US" sz="1800" kern="0" dirty="0" smtClean="0">
                <a:solidFill>
                  <a:schemeClr val="tx1"/>
                </a:solidFill>
              </a:rPr>
              <a:t>	  </a:t>
            </a:r>
            <a:r>
              <a:rPr lang="en-US" sz="2000" kern="0" dirty="0" smtClean="0">
                <a:solidFill>
                  <a:schemeClr val="tx1"/>
                </a:solidFill>
              </a:rPr>
              <a:t>1.</a:t>
            </a:r>
            <a:r>
              <a:rPr lang="en-US" sz="1800" kern="0" dirty="0" smtClean="0">
                <a:solidFill>
                  <a:schemeClr val="tx1"/>
                </a:solidFill>
              </a:rPr>
              <a:t>  </a:t>
            </a:r>
            <a:r>
              <a:rPr lang="en-US" sz="2000" kern="0" dirty="0" smtClean="0">
                <a:solidFill>
                  <a:schemeClr val="tx1"/>
                </a:solidFill>
              </a:rPr>
              <a:t>D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isplay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varying keyboards with varying grouping</a:t>
            </a: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endParaRPr kumimoji="0" lang="en-US" sz="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indent="-346075" algn="l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571500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kern="0" dirty="0" smtClean="0">
                <a:solidFill>
                  <a:schemeClr val="tx1"/>
                </a:solidFill>
              </a:rPr>
              <a:t>2. User </a:t>
            </a:r>
            <a:r>
              <a:rPr lang="en-US" sz="2000" kern="0" dirty="0">
                <a:solidFill>
                  <a:schemeClr val="tx1"/>
                </a:solidFill>
              </a:rPr>
              <a:t>enters password on any combination of devices they </a:t>
            </a:r>
            <a:r>
              <a:rPr lang="en-US" sz="2000" kern="0" dirty="0" smtClean="0">
                <a:solidFill>
                  <a:schemeClr val="tx1"/>
                </a:solidFill>
              </a:rPr>
              <a:t>choose.</a:t>
            </a:r>
            <a:endParaRPr lang="en-US" sz="2000" kern="0" dirty="0">
              <a:solidFill>
                <a:schemeClr val="tx1"/>
              </a:solidFill>
            </a:endParaRPr>
          </a:p>
          <a:p>
            <a:pPr marL="342865" marR="0" lvl="0" indent="-342865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endParaRPr lang="en-US" sz="800" kern="0" dirty="0">
              <a:solidFill>
                <a:schemeClr val="tx1"/>
              </a:solidFill>
            </a:endParaRP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lang="en-US" sz="2400" u="sng" kern="0" dirty="0" smtClean="0">
                <a:solidFill>
                  <a:schemeClr val="tx1"/>
                </a:solidFill>
              </a:rPr>
              <a:t>On Master Device</a:t>
            </a:r>
            <a:r>
              <a:rPr lang="en-US" sz="2400" kern="0" dirty="0" smtClean="0">
                <a:solidFill>
                  <a:schemeClr val="tx1"/>
                </a:solidFill>
              </a:rPr>
              <a:t>:</a:t>
            </a:r>
          </a:p>
          <a:p>
            <a:pPr marL="393700" marR="0" lvl="0" indent="-282575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63500" algn="l"/>
                <a:tab pos="571500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1. User </a:t>
            </a:r>
            <a:r>
              <a:rPr lang="en-US" sz="2000" kern="0" dirty="0">
                <a:solidFill>
                  <a:schemeClr val="tx1"/>
                </a:solidFill>
              </a:rPr>
              <a:t>chooses “Submit” and is returned to main menu after seeing a ‘pass’/’fail’ notice.</a:t>
            </a:r>
          </a:p>
          <a:p>
            <a:pPr marL="342865" marR="0" lvl="0" indent="-342865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endParaRPr lang="en-US" sz="800" kern="0" dirty="0">
              <a:solidFill>
                <a:schemeClr val="tx1"/>
              </a:solidFill>
            </a:endParaRPr>
          </a:p>
          <a:p>
            <a:pPr marL="400050" marR="0" lvl="0" indent="-288925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lang="en-US" sz="2000" kern="0" dirty="0">
                <a:solidFill>
                  <a:schemeClr val="tx1"/>
                </a:solidFill>
              </a:rPr>
              <a:t>2</a:t>
            </a:r>
            <a:r>
              <a:rPr lang="en-US" sz="2000" kern="0" dirty="0" smtClean="0">
                <a:solidFill>
                  <a:schemeClr val="tx1"/>
                </a:solidFill>
              </a:rPr>
              <a:t>. If </a:t>
            </a:r>
            <a:r>
              <a:rPr lang="en-US" sz="2000" kern="0" dirty="0">
                <a:solidFill>
                  <a:schemeClr val="tx1"/>
                </a:solidFill>
              </a:rPr>
              <a:t>password passed, the “Protect” and “</a:t>
            </a:r>
            <a:r>
              <a:rPr lang="en-US" sz="2000" kern="0" dirty="0" smtClean="0">
                <a:solidFill>
                  <a:schemeClr val="tx1"/>
                </a:solidFill>
              </a:rPr>
              <a:t>Un-Protect</a:t>
            </a:r>
            <a:r>
              <a:rPr lang="en-US" sz="2000" kern="0" dirty="0">
                <a:solidFill>
                  <a:schemeClr val="tx1"/>
                </a:solidFill>
              </a:rPr>
              <a:t>” options will become </a:t>
            </a:r>
            <a:r>
              <a:rPr lang="en-US" sz="2000" kern="0" dirty="0" smtClean="0">
                <a:solidFill>
                  <a:schemeClr val="tx1"/>
                </a:solidFill>
              </a:rPr>
              <a:t>available.</a:t>
            </a:r>
            <a:endParaRPr lang="en-US" sz="2000" kern="0" dirty="0">
              <a:solidFill>
                <a:schemeClr val="tx1"/>
              </a:solidFill>
            </a:endParaRPr>
          </a:p>
          <a:p>
            <a:pPr marR="0" lvl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 </a:t>
            </a:r>
          </a:p>
        </p:txBody>
      </p:sp>
      <p:cxnSp>
        <p:nvCxnSpPr>
          <p:cNvPr id="615" name="AutoShape 7"/>
          <p:cNvCxnSpPr>
            <a:cxnSpLocks noChangeShapeType="1"/>
          </p:cNvCxnSpPr>
          <p:nvPr/>
        </p:nvCxnSpPr>
        <p:spPr bwMode="auto">
          <a:xfrm>
            <a:off x="39756509" y="8029892"/>
            <a:ext cx="929078" cy="2078"/>
          </a:xfrm>
          <a:prstGeom prst="bentConnector3">
            <a:avLst>
              <a:gd name="adj1" fmla="val -11696"/>
            </a:avLst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6" name="Title 1"/>
          <p:cNvSpPr txBox="1">
            <a:spLocks/>
          </p:cNvSpPr>
          <p:nvPr/>
        </p:nvSpPr>
        <p:spPr>
          <a:xfrm>
            <a:off x="33985200" y="6600794"/>
            <a:ext cx="4396266" cy="790606"/>
          </a:xfrm>
          <a:prstGeom prst="rect">
            <a:avLst/>
          </a:prstGeom>
        </p:spPr>
        <p:txBody>
          <a:bodyPr vert="horz" lIns="91430" tIns="45715" rIns="91430" bIns="45715" rtlCol="0" anchor="ctr">
            <a:normAutofit fontScale="52500" lnSpcReduction="20000"/>
          </a:bodyPr>
          <a:lstStyle>
            <a:lvl1pPr algn="l" defTabSz="914305" rtl="0" eaLnBrk="1" latinLnBrk="0" hangingPunct="1">
              <a:spcBef>
                <a:spcPct val="0"/>
              </a:spcBef>
              <a:buNone/>
              <a:defRPr sz="4000" b="1" u="sng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0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900" b="1" i="0" u="sng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 user clicks “Log In”</a:t>
            </a: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cxnSp>
        <p:nvCxnSpPr>
          <p:cNvPr id="620" name="AutoShape 7"/>
          <p:cNvCxnSpPr>
            <a:cxnSpLocks noChangeShapeType="1"/>
            <a:endCxn id="610" idx="1"/>
          </p:cNvCxnSpPr>
          <p:nvPr/>
        </p:nvCxnSpPr>
        <p:spPr bwMode="auto">
          <a:xfrm flipV="1">
            <a:off x="40388459" y="8002957"/>
            <a:ext cx="302341" cy="27579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1" name="Group 40"/>
          <p:cNvGrpSpPr/>
          <p:nvPr/>
        </p:nvGrpSpPr>
        <p:grpSpPr>
          <a:xfrm>
            <a:off x="38304054" y="9147963"/>
            <a:ext cx="2145979" cy="2129637"/>
            <a:chOff x="460426" y="1519105"/>
            <a:chExt cx="1470501" cy="1735334"/>
          </a:xfrm>
        </p:grpSpPr>
        <p:sp>
          <p:nvSpPr>
            <p:cNvPr id="624" name="Rounded Rectangle 623"/>
            <p:cNvSpPr/>
            <p:nvPr/>
          </p:nvSpPr>
          <p:spPr>
            <a:xfrm>
              <a:off x="460426" y="1519105"/>
              <a:ext cx="1470501" cy="1636618"/>
            </a:xfrm>
            <a:prstGeom prst="roundRect">
              <a:avLst/>
            </a:prstGeom>
            <a:solidFill>
              <a:srgbClr val="4F81BD">
                <a:alpha val="2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 anchorCtr="0">
              <a:normAutofit fontScale="92500" lnSpcReduction="10000"/>
            </a:bodyPr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u="sng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Slave Login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Ex</a:t>
              </a: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 Letters </a:t>
              </a:r>
              <a:r>
                <a:rPr kumimoji="0" lang="en-US" sz="17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‘</a:t>
              </a:r>
              <a:r>
                <a:rPr lang="en-US" sz="1600" kern="0" noProof="0" dirty="0" smtClean="0">
                  <a:solidFill>
                    <a:sysClr val="windowText" lastClr="000000"/>
                  </a:solidFill>
                </a:rPr>
                <a:t>E</a:t>
              </a:r>
              <a:r>
                <a:rPr lang="en-US" sz="1600" kern="0" dirty="0" err="1" smtClean="0">
                  <a:solidFill>
                    <a:sysClr val="windowText" lastClr="000000"/>
                  </a:solidFill>
                </a:rPr>
                <a:t>agl</a:t>
              </a:r>
              <a:r>
                <a:rPr lang="en-US" sz="1600" kern="0" dirty="0" smtClean="0">
                  <a:solidFill>
                    <a:sysClr val="windowText" lastClr="000000"/>
                  </a:solidFill>
                </a:rPr>
                <a:t>’</a:t>
              </a:r>
              <a:r>
                <a:rPr kumimoji="0" lang="en-US" sz="17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pressed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3" name="TextBox 622"/>
            <p:cNvSpPr txBox="1"/>
            <p:nvPr/>
          </p:nvSpPr>
          <p:spPr>
            <a:xfrm>
              <a:off x="579665" y="3048000"/>
              <a:ext cx="1172936" cy="20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626" name="Picture 625" descr="C:\Users\Justin\Desktop\2012-12-20-14.18.11-e1356044525795.png"/>
          <p:cNvPicPr/>
          <p:nvPr/>
        </p:nvPicPr>
        <p:blipFill rotWithShape="1"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7"/>
          <a:stretch/>
        </p:blipFill>
        <p:spPr bwMode="auto">
          <a:xfrm>
            <a:off x="38518226" y="9575439"/>
            <a:ext cx="1702075" cy="8639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8" name="TextBox 627"/>
          <p:cNvSpPr txBox="1"/>
          <p:nvPr/>
        </p:nvSpPr>
        <p:spPr>
          <a:xfrm>
            <a:off x="41291036" y="9559613"/>
            <a:ext cx="1152364" cy="36933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Pass?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9" name="Cloud 628"/>
          <p:cNvSpPr/>
          <p:nvPr/>
        </p:nvSpPr>
        <p:spPr>
          <a:xfrm>
            <a:off x="39800860" y="11972497"/>
            <a:ext cx="2261540" cy="1627255"/>
          </a:xfrm>
          <a:prstGeom prst="cloud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91430" tIns="45715" rIns="91430" bIns="45715" rtlCol="0" anchor="ctr">
            <a:normAutofit fontScale="925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 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ysClr val="windowText" lastClr="000000"/>
                </a:solidFill>
                <a:latin typeface="+mn-lt"/>
              </a:rPr>
              <a:t>‘War_’ then ‘e’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9" name="TextBox 638"/>
          <p:cNvSpPr txBox="1"/>
          <p:nvPr/>
        </p:nvSpPr>
        <p:spPr>
          <a:xfrm>
            <a:off x="38426263" y="7107696"/>
            <a:ext cx="2189446" cy="36933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 Device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0" name="Rounded Rectangle 639"/>
          <p:cNvSpPr/>
          <p:nvPr/>
        </p:nvSpPr>
        <p:spPr>
          <a:xfrm>
            <a:off x="41080145" y="10271985"/>
            <a:ext cx="1383046" cy="1251902"/>
          </a:xfrm>
          <a:prstGeom prst="roundRect">
            <a:avLst/>
          </a:prstGeom>
          <a:solidFill>
            <a:srgbClr val="4F81BD">
              <a:alpha val="2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91430" tIns="45715" rIns="91430" bIns="45715" rtlCol="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Distributed ISS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Protect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Un-Protect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41" name="TextBox 640"/>
          <p:cNvSpPr txBox="1"/>
          <p:nvPr/>
        </p:nvSpPr>
        <p:spPr>
          <a:xfrm>
            <a:off x="42050598" y="11981790"/>
            <a:ext cx="1059582" cy="371541"/>
          </a:xfrm>
          <a:prstGeom prst="rect">
            <a:avLst/>
          </a:prstGeom>
          <a:noFill/>
        </p:spPr>
        <p:txBody>
          <a:bodyPr wrap="non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Server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42" name="AutoShape 7"/>
          <p:cNvCxnSpPr>
            <a:cxnSpLocks noChangeShapeType="1"/>
            <a:stCxn id="626" idx="3"/>
          </p:cNvCxnSpPr>
          <p:nvPr/>
        </p:nvCxnSpPr>
        <p:spPr bwMode="auto">
          <a:xfrm>
            <a:off x="40220301" y="10007420"/>
            <a:ext cx="549506" cy="2024290"/>
          </a:xfrm>
          <a:prstGeom prst="bentConnector2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44" name="Oval 643"/>
          <p:cNvSpPr/>
          <p:nvPr/>
        </p:nvSpPr>
        <p:spPr>
          <a:xfrm>
            <a:off x="39416963" y="9899494"/>
            <a:ext cx="240897" cy="2428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91430" tIns="45715" rIns="91430" bIns="4571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45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542" y="10024729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6" name="Oval 645"/>
          <p:cNvSpPr/>
          <p:nvPr/>
        </p:nvSpPr>
        <p:spPr>
          <a:xfrm>
            <a:off x="38563786" y="9731015"/>
            <a:ext cx="240897" cy="2428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91430" tIns="45715" rIns="91430" bIns="4571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47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263" y="9882516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8" name="Oval 647"/>
          <p:cNvSpPr/>
          <p:nvPr/>
        </p:nvSpPr>
        <p:spPr>
          <a:xfrm>
            <a:off x="39097377" y="9891815"/>
            <a:ext cx="240897" cy="2428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91430" tIns="45715" rIns="91430" bIns="4571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49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3854" y="10043316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7" name="AutoShape 7"/>
          <p:cNvCxnSpPr>
            <a:cxnSpLocks noChangeShapeType="1"/>
          </p:cNvCxnSpPr>
          <p:nvPr/>
        </p:nvCxnSpPr>
        <p:spPr bwMode="auto">
          <a:xfrm flipV="1">
            <a:off x="39014427" y="11125712"/>
            <a:ext cx="566350" cy="468356"/>
          </a:xfrm>
          <a:prstGeom prst="bentConnector2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8" name="AutoShape 7"/>
          <p:cNvCxnSpPr>
            <a:cxnSpLocks noChangeShapeType="1"/>
          </p:cNvCxnSpPr>
          <p:nvPr/>
        </p:nvCxnSpPr>
        <p:spPr bwMode="auto">
          <a:xfrm flipH="1">
            <a:off x="41277098" y="8081538"/>
            <a:ext cx="1640416" cy="3938271"/>
          </a:xfrm>
          <a:prstGeom prst="bentConnector4">
            <a:avLst>
              <a:gd name="adj1" fmla="val -7741"/>
              <a:gd name="adj2" fmla="val 93194"/>
            </a:avLst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9" name="AutoShape 7"/>
          <p:cNvCxnSpPr>
            <a:cxnSpLocks noChangeShapeType="1"/>
            <a:stCxn id="661" idx="2"/>
            <a:endCxn id="675" idx="0"/>
          </p:cNvCxnSpPr>
          <p:nvPr/>
        </p:nvCxnSpPr>
        <p:spPr bwMode="auto">
          <a:xfrm rot="16200000" flipH="1">
            <a:off x="41687742" y="10125391"/>
            <a:ext cx="266937" cy="166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0" name="Oval 659"/>
          <p:cNvSpPr/>
          <p:nvPr/>
        </p:nvSpPr>
        <p:spPr>
          <a:xfrm>
            <a:off x="41277098" y="10671176"/>
            <a:ext cx="1053616" cy="51125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91430" tIns="45715" rIns="91430" bIns="4571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1" name="Diamond 660"/>
          <p:cNvSpPr/>
          <p:nvPr/>
        </p:nvSpPr>
        <p:spPr>
          <a:xfrm>
            <a:off x="41233051" y="9484196"/>
            <a:ext cx="1174655" cy="508558"/>
          </a:xfrm>
          <a:prstGeom prst="diamond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91430" tIns="45715" rIns="91430" bIns="4571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62" name="AutoShape 7"/>
          <p:cNvCxnSpPr>
            <a:cxnSpLocks noChangeShapeType="1"/>
            <a:stCxn id="661" idx="3"/>
          </p:cNvCxnSpPr>
          <p:nvPr/>
        </p:nvCxnSpPr>
        <p:spPr bwMode="auto">
          <a:xfrm flipV="1">
            <a:off x="42407706" y="9225114"/>
            <a:ext cx="122599" cy="513362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63" name="TextBox 662"/>
          <p:cNvSpPr txBox="1"/>
          <p:nvPr/>
        </p:nvSpPr>
        <p:spPr>
          <a:xfrm>
            <a:off x="41832552" y="9967872"/>
            <a:ext cx="710567" cy="36933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64" name="Group 663"/>
          <p:cNvGrpSpPr/>
          <p:nvPr/>
        </p:nvGrpSpPr>
        <p:grpSpPr>
          <a:xfrm>
            <a:off x="37074214" y="9537368"/>
            <a:ext cx="1082857" cy="1013067"/>
            <a:chOff x="3942054" y="2845387"/>
            <a:chExt cx="1484810" cy="1411801"/>
          </a:xfrm>
        </p:grpSpPr>
        <p:pic>
          <p:nvPicPr>
            <p:cNvPr id="665" name="Picture 2" descr="C:\Users\justin\Desktop\slides pics\linksys.jp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054" y="3080703"/>
              <a:ext cx="1288122" cy="1176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6" name="Picture 2" descr="C:\Users\Justin\Desktop\Dropbox\ELEC 4000 - Dr. Wu senior design Justin\Senior design In-progress\slides pics\wifi logo.jpg"/>
            <p:cNvPicPr>
              <a:picLocks noChangeAspect="1" noChangeArrowheads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981" y="3222171"/>
              <a:ext cx="490210" cy="33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7" name="Picture 3" descr="C:\Users\Justin\Desktop\Dropbox\ELEC 4000 - Dr. Wu senior design Justin\Senior design In-progress\slides pics\wifiaccesspoint.jp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628" y="2876388"/>
              <a:ext cx="597236" cy="44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8" name="Picture 4" descr="C:\Users\Justin\Desktop\Dropbox\ELEC 4000 - Dr. Wu senior design Justin\Senior design In-progress\slides pics\wifiaccesspoint.jp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528" y="2845387"/>
              <a:ext cx="502988" cy="376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75" name="Picture 674"/>
          <p:cNvPicPr/>
          <p:nvPr/>
        </p:nvPicPr>
        <p:blipFill rotWithShape="1">
          <a:blip r:embed="rId50"/>
          <a:srcRect l="19258" t="55311" r="18286" b="6101"/>
          <a:stretch/>
        </p:blipFill>
        <p:spPr bwMode="auto">
          <a:xfrm>
            <a:off x="41014877" y="10259692"/>
            <a:ext cx="1614330" cy="1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6" name="Picture 5" descr="C:\Users\Justin\Desktop\Dropbox\ELEC 4000 - Dr. Wu senior design Justin\Senior design In-progress\slides pics\tumblr_m6aoil08Jl1rsoom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47418">
            <a:off x="38734918" y="8466364"/>
            <a:ext cx="463207" cy="40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7" name="Picture 6" descr="C:\Users\Justin\Desktop\Dropbox\ELEC 4000 - Dr. Wu senior design Justin\Senior design In-progress\slides pics\tumblr_m6aoil08Jl1rsoomm.jpg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1378">
            <a:off x="38053395" y="11187217"/>
            <a:ext cx="503201" cy="44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9" name="Oval 678"/>
          <p:cNvSpPr/>
          <p:nvPr/>
        </p:nvSpPr>
        <p:spPr>
          <a:xfrm>
            <a:off x="41327432" y="10367136"/>
            <a:ext cx="1010239" cy="42465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91430" tIns="45715" rIns="91430" bIns="4571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80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3034" y="10647143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1" name="Picture 6" descr="C:\Users\Justin\Desktop\Dropbox\ELEC 4000 - Dr. Wu senior design Justin\Senior design In-progress\slides pics\tumblr_m6aoil08Jl1rsoomm.jpg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59954">
            <a:off x="41812684" y="12710054"/>
            <a:ext cx="503201" cy="44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2" name="Picture 2" descr="C:\Users\justin\Desktop\System Desktop PC Fujitsu Siemens Esprimo P2540.jpg"/>
          <p:cNvPicPr>
            <a:picLocks noChangeAspect="1" noChangeArrowheads="1"/>
          </p:cNvPicPr>
          <p:nvPr/>
        </p:nvPicPr>
        <p:blipFill rotWithShape="1"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6" r="14236"/>
          <a:stretch/>
        </p:blipFill>
        <p:spPr bwMode="auto">
          <a:xfrm>
            <a:off x="42307914" y="12468289"/>
            <a:ext cx="738021" cy="101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3" name="TextBox 682"/>
          <p:cNvSpPr txBox="1"/>
          <p:nvPr/>
        </p:nvSpPr>
        <p:spPr>
          <a:xfrm>
            <a:off x="42418633" y="9451976"/>
            <a:ext cx="710567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07" name="Picture 4" descr="C:\Users\justin\Desktop\Home_Hero_UI_Large.jpg"/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5103" y="7155613"/>
            <a:ext cx="1815512" cy="170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3" name="Picture 672"/>
          <p:cNvPicPr/>
          <p:nvPr/>
        </p:nvPicPr>
        <p:blipFill rotWithShape="1">
          <a:blip r:embed="rId54">
            <a:extLst>
              <a:ext uri="{BEBA8EAE-BF5A-486C-A8C5-ECC9F3942E4B}">
                <a14:imgProps xmlns:a14="http://schemas.microsoft.com/office/drawing/2010/main">
                  <a14:imgLayer r:embed="rId55">
                    <a14:imgEffect>
                      <a14:sharpenSoften amount="100000"/>
                    </a14:imgEffect>
                    <a14:imgEffect>
                      <a14:brightnessContrast bright="-22000" contrast="44000"/>
                    </a14:imgEffect>
                  </a14:imgLayer>
                </a14:imgProps>
              </a:ext>
            </a:extLst>
          </a:blip>
          <a:srcRect l="2895" t="25352" r="2546" b="3051"/>
          <a:stretch/>
        </p:blipFill>
        <p:spPr bwMode="auto">
          <a:xfrm rot="354413">
            <a:off x="39136973" y="7668153"/>
            <a:ext cx="506014" cy="53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4356681" y="25277464"/>
            <a:ext cx="3050122" cy="2999003"/>
          </a:xfrm>
          <a:prstGeom prst="rect">
            <a:avLst/>
          </a:prstGeom>
        </p:spPr>
      </p:pic>
      <p:sp>
        <p:nvSpPr>
          <p:cNvPr id="302" name="Oval 301"/>
          <p:cNvSpPr/>
          <p:nvPr/>
        </p:nvSpPr>
        <p:spPr>
          <a:xfrm>
            <a:off x="41603049" y="7954928"/>
            <a:ext cx="403721" cy="271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grpSp>
        <p:nvGrpSpPr>
          <p:cNvPr id="303" name="Group 302"/>
          <p:cNvGrpSpPr/>
          <p:nvPr/>
        </p:nvGrpSpPr>
        <p:grpSpPr>
          <a:xfrm>
            <a:off x="41813061" y="7011643"/>
            <a:ext cx="552475" cy="943284"/>
            <a:chOff x="5091032" y="2235741"/>
            <a:chExt cx="552475" cy="943284"/>
          </a:xfrm>
        </p:grpSpPr>
        <p:sp>
          <p:nvSpPr>
            <p:cNvPr id="304" name="Oval 303"/>
            <p:cNvSpPr/>
            <p:nvPr/>
          </p:nvSpPr>
          <p:spPr>
            <a:xfrm>
              <a:off x="5091032" y="2754901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5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965" y="2924577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6" name="Oval 305"/>
            <p:cNvSpPr/>
            <p:nvPr/>
          </p:nvSpPr>
          <p:spPr>
            <a:xfrm>
              <a:off x="5230732" y="2235741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870" y="2393739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" name="Oval 307"/>
            <p:cNvSpPr/>
            <p:nvPr/>
          </p:nvSpPr>
          <p:spPr>
            <a:xfrm>
              <a:off x="5141832" y="2501206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9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504" y="2648187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0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462" y="8226096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40625731" y="6976513"/>
            <a:ext cx="2253742" cy="2149629"/>
          </a:xfrm>
          <a:prstGeom prst="rect">
            <a:avLst/>
          </a:prstGeom>
        </p:spPr>
      </p:pic>
      <p:sp>
        <p:nvSpPr>
          <p:cNvPr id="312" name="Oval 311"/>
          <p:cNvSpPr/>
          <p:nvPr/>
        </p:nvSpPr>
        <p:spPr>
          <a:xfrm>
            <a:off x="42347017" y="7277782"/>
            <a:ext cx="275250" cy="23325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42201287" y="7444812"/>
            <a:ext cx="275250" cy="23325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42026049" y="7603066"/>
            <a:ext cx="275250" cy="23325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41589552" y="7874561"/>
            <a:ext cx="326099" cy="297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8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6857" y="8070008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517" y="7740069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8239" y="7579480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8811" y="7381283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4" descr="http://www.stickyalbums.com/member/wp-content/uploads/2012/02/android_icon_.png"/>
          <p:cNvPicPr>
            <a:picLocks noChangeAspect="1" noChangeArrowheads="1"/>
          </p:cNvPicPr>
          <p:nvPr/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38089508" y="11461696"/>
            <a:ext cx="1219200" cy="1219200"/>
          </a:xfrm>
          <a:prstGeom prst="rect">
            <a:avLst/>
          </a:prstGeom>
          <a:noFill/>
        </p:spPr>
      </p:pic>
      <p:pic>
        <p:nvPicPr>
          <p:cNvPr id="324" name="Picture 2" descr="C:\Users\justin\Desktop\cartoon-woman.jpg"/>
          <p:cNvPicPr>
            <a:picLocks noChangeAspect="1" noChangeArrowheads="1"/>
          </p:cNvPicPr>
          <p:nvPr/>
        </p:nvPicPr>
        <p:blipFill rotWithShape="1"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19"/>
          <a:stretch/>
        </p:blipFill>
        <p:spPr bwMode="auto">
          <a:xfrm flipH="1">
            <a:off x="36046394" y="20605951"/>
            <a:ext cx="1580067" cy="1521163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5" name="AutoShape 7"/>
          <p:cNvCxnSpPr>
            <a:cxnSpLocks noChangeShapeType="1"/>
            <a:endCxn id="449" idx="0"/>
          </p:cNvCxnSpPr>
          <p:nvPr/>
        </p:nvCxnSpPr>
        <p:spPr bwMode="auto">
          <a:xfrm rot="16200000" flipH="1">
            <a:off x="40819879" y="22426442"/>
            <a:ext cx="426284" cy="1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26" name="Group 12"/>
          <p:cNvGrpSpPr/>
          <p:nvPr/>
        </p:nvGrpSpPr>
        <p:grpSpPr>
          <a:xfrm>
            <a:off x="39903444" y="19756182"/>
            <a:ext cx="2150514" cy="2487872"/>
            <a:chOff x="609600" y="1032190"/>
            <a:chExt cx="2024061" cy="2219472"/>
          </a:xfrm>
        </p:grpSpPr>
        <p:sp>
          <p:nvSpPr>
            <p:cNvPr id="327" name="Rounded Rectangle 326"/>
            <p:cNvSpPr/>
            <p:nvPr/>
          </p:nvSpPr>
          <p:spPr>
            <a:xfrm>
              <a:off x="609600" y="1314504"/>
              <a:ext cx="2024061" cy="1937158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tlCol="0" anchor="t" anchorCtr="0">
              <a:normAutofit fontScale="92500"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Login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Submit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664218" y="1032190"/>
              <a:ext cx="1904999" cy="30990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sng" strike="noStrike" kern="0" cap="none" spc="0" normalizeH="0" baseline="0" noProof="0" dirty="0"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Master Login</a:t>
              </a:r>
            </a:p>
          </p:txBody>
        </p:sp>
      </p:grpSp>
      <p:cxnSp>
        <p:nvCxnSpPr>
          <p:cNvPr id="329" name="AutoShape 7"/>
          <p:cNvCxnSpPr>
            <a:cxnSpLocks noChangeShapeType="1"/>
          </p:cNvCxnSpPr>
          <p:nvPr/>
        </p:nvCxnSpPr>
        <p:spPr bwMode="auto">
          <a:xfrm>
            <a:off x="38969153" y="21185280"/>
            <a:ext cx="929078" cy="2078"/>
          </a:xfrm>
          <a:prstGeom prst="bentConnector3">
            <a:avLst>
              <a:gd name="adj1" fmla="val -11696"/>
            </a:avLst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30" name="AutoShape 7"/>
          <p:cNvCxnSpPr>
            <a:cxnSpLocks noChangeShapeType="1"/>
            <a:endCxn id="327" idx="1"/>
          </p:cNvCxnSpPr>
          <p:nvPr/>
        </p:nvCxnSpPr>
        <p:spPr bwMode="auto">
          <a:xfrm flipV="1">
            <a:off x="39601103" y="21158345"/>
            <a:ext cx="302341" cy="27579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31" name="Group 40"/>
          <p:cNvGrpSpPr/>
          <p:nvPr/>
        </p:nvGrpSpPr>
        <p:grpSpPr>
          <a:xfrm>
            <a:off x="37364190" y="22399358"/>
            <a:ext cx="2145979" cy="2129637"/>
            <a:chOff x="460426" y="1519105"/>
            <a:chExt cx="1470501" cy="1735334"/>
          </a:xfrm>
        </p:grpSpPr>
        <p:sp>
          <p:nvSpPr>
            <p:cNvPr id="332" name="Rounded Rectangle 331"/>
            <p:cNvSpPr/>
            <p:nvPr/>
          </p:nvSpPr>
          <p:spPr>
            <a:xfrm>
              <a:off x="460426" y="1519105"/>
              <a:ext cx="1470501" cy="1636618"/>
            </a:xfrm>
            <a:prstGeom prst="roundRect">
              <a:avLst/>
            </a:prstGeom>
            <a:solidFill>
              <a:srgbClr val="4F81BD">
                <a:alpha val="25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t" anchorCtr="0">
              <a:normAutofit fontScale="92500" lnSpcReduction="10000"/>
            </a:bodyPr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u="sng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Slave Login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Ex</a:t>
              </a: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 Letters </a:t>
              </a:r>
              <a:r>
                <a:rPr lang="en-US" sz="1700" kern="0" dirty="0" smtClean="0">
                  <a:solidFill>
                    <a:sysClr val="windowText" lastClr="000000"/>
                  </a:solidFill>
                  <a:latin typeface="+mn-lt"/>
                </a:rPr>
                <a:t>‘</a:t>
              </a:r>
              <a:r>
                <a:rPr lang="en-US" sz="1700" kern="0" dirty="0" err="1" smtClean="0">
                  <a:solidFill>
                    <a:sysClr val="windowText" lastClr="000000"/>
                  </a:solidFill>
                  <a:latin typeface="+mn-lt"/>
                </a:rPr>
                <a:t>Eagl</a:t>
              </a:r>
              <a:r>
                <a:rPr lang="en-US" sz="1700" kern="0" dirty="0" smtClean="0">
                  <a:solidFill>
                    <a:sysClr val="windowText" lastClr="000000"/>
                  </a:solidFill>
                  <a:latin typeface="+mn-lt"/>
                </a:rPr>
                <a:t>’</a:t>
              </a:r>
              <a:r>
                <a:rPr kumimoji="0" lang="en-US" sz="17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pressed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579665" y="3048000"/>
              <a:ext cx="1172936" cy="20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34" name="Picture 333" descr="C:\Users\Justin\Desktop\2012-12-20-14.18.11-e1356044525795.png"/>
          <p:cNvPicPr/>
          <p:nvPr/>
        </p:nvPicPr>
        <p:blipFill rotWithShape="1"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7"/>
          <a:stretch/>
        </p:blipFill>
        <p:spPr bwMode="auto">
          <a:xfrm>
            <a:off x="37578362" y="22826834"/>
            <a:ext cx="1702075" cy="8639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5" name="TextBox 334"/>
          <p:cNvSpPr txBox="1"/>
          <p:nvPr/>
        </p:nvSpPr>
        <p:spPr>
          <a:xfrm>
            <a:off x="40503680" y="22715001"/>
            <a:ext cx="1152364" cy="36933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Pass?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6" name="Cloud 335"/>
          <p:cNvSpPr/>
          <p:nvPr/>
        </p:nvSpPr>
        <p:spPr>
          <a:xfrm>
            <a:off x="41328255" y="24690025"/>
            <a:ext cx="1968067" cy="1430570"/>
          </a:xfrm>
          <a:prstGeom prst="cloud">
            <a:avLst/>
          </a:prstGeom>
          <a:solidFill>
            <a:srgbClr val="4F81BD">
              <a:lumMod val="20000"/>
              <a:lumOff val="8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91430" tIns="45715" rIns="91430" bIns="45715" rtlCol="0" anchor="ctr">
            <a:normAutofit fontScale="925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 Stream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</a:t>
            </a:r>
            <a:r>
              <a:rPr lang="en-US" sz="1800" kern="0" dirty="0" smtClean="0">
                <a:solidFill>
                  <a:sysClr val="windowText" lastClr="000000"/>
                </a:solidFill>
                <a:latin typeface="+mn-lt"/>
              </a:rPr>
              <a:t>War_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 then ‘e’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37811440" y="20358190"/>
            <a:ext cx="2189446" cy="36933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 Device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45" name="AutoShape 7"/>
          <p:cNvCxnSpPr>
            <a:cxnSpLocks noChangeShapeType="1"/>
          </p:cNvCxnSpPr>
          <p:nvPr/>
        </p:nvCxnSpPr>
        <p:spPr bwMode="auto">
          <a:xfrm>
            <a:off x="39107904" y="23163709"/>
            <a:ext cx="2444704" cy="1922855"/>
          </a:xfrm>
          <a:prstGeom prst="bentConnector3">
            <a:avLst>
              <a:gd name="adj1" fmla="val 32078"/>
            </a:avLst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4" name="Oval 353"/>
          <p:cNvSpPr/>
          <p:nvPr/>
        </p:nvSpPr>
        <p:spPr>
          <a:xfrm>
            <a:off x="38477099" y="23150889"/>
            <a:ext cx="240897" cy="2428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91430" tIns="45715" rIns="91430" bIns="4571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55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678" y="23276124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5" name="Oval 424"/>
          <p:cNvSpPr/>
          <p:nvPr/>
        </p:nvSpPr>
        <p:spPr>
          <a:xfrm>
            <a:off x="37623922" y="22982410"/>
            <a:ext cx="240897" cy="2428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91430" tIns="45715" rIns="91430" bIns="4571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42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0399" y="23133911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3" name="Oval 442"/>
          <p:cNvSpPr/>
          <p:nvPr/>
        </p:nvSpPr>
        <p:spPr>
          <a:xfrm>
            <a:off x="38157513" y="23143210"/>
            <a:ext cx="240897" cy="24284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91430" tIns="45715" rIns="91430" bIns="4571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44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990" y="23294711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5" name="AutoShape 7"/>
          <p:cNvCxnSpPr>
            <a:cxnSpLocks noChangeShapeType="1"/>
          </p:cNvCxnSpPr>
          <p:nvPr/>
        </p:nvCxnSpPr>
        <p:spPr bwMode="auto">
          <a:xfrm flipV="1">
            <a:off x="36256152" y="24148260"/>
            <a:ext cx="1108038" cy="679548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6" name="AutoShape 7"/>
          <p:cNvCxnSpPr>
            <a:cxnSpLocks noChangeShapeType="1"/>
          </p:cNvCxnSpPr>
          <p:nvPr/>
        </p:nvCxnSpPr>
        <p:spPr bwMode="auto">
          <a:xfrm rot="16200000" flipH="1">
            <a:off x="40671520" y="22695563"/>
            <a:ext cx="3520433" cy="603157"/>
          </a:xfrm>
          <a:prstGeom prst="bentConnector3">
            <a:avLst>
              <a:gd name="adj1" fmla="val -866"/>
            </a:avLst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7" name="AutoShape 7"/>
          <p:cNvCxnSpPr>
            <a:cxnSpLocks noChangeShapeType="1"/>
            <a:stCxn id="449" idx="2"/>
          </p:cNvCxnSpPr>
          <p:nvPr/>
        </p:nvCxnSpPr>
        <p:spPr bwMode="auto">
          <a:xfrm rot="16200000" flipH="1">
            <a:off x="40900386" y="23280779"/>
            <a:ext cx="266937" cy="1663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49" name="Diamond 448"/>
          <p:cNvSpPr/>
          <p:nvPr/>
        </p:nvSpPr>
        <p:spPr>
          <a:xfrm>
            <a:off x="40445695" y="22639584"/>
            <a:ext cx="1174655" cy="508558"/>
          </a:xfrm>
          <a:prstGeom prst="diamond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91430" tIns="45715" rIns="91430" bIns="4571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0" name="AutoShape 7"/>
          <p:cNvCxnSpPr>
            <a:cxnSpLocks noChangeShapeType="1"/>
            <a:stCxn id="449" idx="3"/>
          </p:cNvCxnSpPr>
          <p:nvPr/>
        </p:nvCxnSpPr>
        <p:spPr bwMode="auto">
          <a:xfrm flipV="1">
            <a:off x="41620350" y="22380502"/>
            <a:ext cx="122599" cy="513362"/>
          </a:xfrm>
          <a:prstGeom prst="bentConnector2">
            <a:avLst/>
          </a:prstGeom>
          <a:noFill/>
          <a:ln w="3816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1" name="TextBox 450"/>
          <p:cNvSpPr txBox="1"/>
          <p:nvPr/>
        </p:nvSpPr>
        <p:spPr>
          <a:xfrm>
            <a:off x="41045196" y="23123260"/>
            <a:ext cx="710567" cy="36933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Yes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52" name="Group 451"/>
          <p:cNvGrpSpPr/>
          <p:nvPr/>
        </p:nvGrpSpPr>
        <p:grpSpPr>
          <a:xfrm>
            <a:off x="36155670" y="22809605"/>
            <a:ext cx="1082857" cy="1013067"/>
            <a:chOff x="3942054" y="2845387"/>
            <a:chExt cx="1484810" cy="1411801"/>
          </a:xfrm>
        </p:grpSpPr>
        <p:pic>
          <p:nvPicPr>
            <p:cNvPr id="453" name="Picture 2" descr="C:\Users\justin\Desktop\slides pics\linksys.jp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054" y="3080703"/>
              <a:ext cx="1288122" cy="1176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4" name="Picture 2" descr="C:\Users\Justin\Desktop\Dropbox\ELEC 4000 - Dr. Wu senior design Justin\Senior design In-progress\slides pics\wifi logo.jpg"/>
            <p:cNvPicPr>
              <a:picLocks noChangeAspect="1" noChangeArrowheads="1"/>
            </p:cNvPicPr>
            <p:nvPr/>
          </p:nvPicPr>
          <p:blipFill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981" y="3222171"/>
              <a:ext cx="490210" cy="33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5" name="Picture 3" descr="C:\Users\Justin\Desktop\Dropbox\ELEC 4000 - Dr. Wu senior design Justin\Senior design In-progress\slides pics\wifiaccesspoint.jp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628" y="2876388"/>
              <a:ext cx="597236" cy="44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6" name="Picture 4" descr="C:\Users\Justin\Desktop\Dropbox\ELEC 4000 - Dr. Wu senior design Justin\Senior design In-progress\slides pics\wifiaccesspoint.jp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528" y="2845387"/>
              <a:ext cx="502988" cy="376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8" name="Picture 5" descr="C:\Users\Justin\Desktop\Dropbox\ELEC 4000 - Dr. Wu senior design Justin\Senior design In-progress\slides pics\tumblr_m6aoil08Jl1rsoom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47418">
            <a:off x="38120095" y="21716858"/>
            <a:ext cx="463207" cy="40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6" descr="C:\Users\Justin\Desktop\Dropbox\ELEC 4000 - Dr. Wu senior design Justin\Senior design In-progress\slides pics\tumblr_m6aoil08Jl1rsoomm.jpg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2388">
            <a:off x="36067486" y="24092378"/>
            <a:ext cx="503201" cy="44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2" name="Picture 6" descr="C:\Users\Justin\Desktop\Dropbox\ELEC 4000 - Dr. Wu senior design Justin\Senior design In-progress\slides pics\tumblr_m6aoil08Jl1rsoomm.jpg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85742">
            <a:off x="37015264" y="24574264"/>
            <a:ext cx="503201" cy="50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3" name="Picture 2" descr="C:\Users\justin\Desktop\System Desktop PC Fujitsu Siemens Esprimo P2540.jpg"/>
          <p:cNvPicPr>
            <a:picLocks noChangeAspect="1" noChangeArrowheads="1"/>
          </p:cNvPicPr>
          <p:nvPr/>
        </p:nvPicPr>
        <p:blipFill rotWithShape="1"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6" r="14236"/>
          <a:stretch/>
        </p:blipFill>
        <p:spPr bwMode="auto">
          <a:xfrm>
            <a:off x="37465911" y="24880964"/>
            <a:ext cx="738021" cy="101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4" name="TextBox 463"/>
          <p:cNvSpPr txBox="1"/>
          <p:nvPr/>
        </p:nvSpPr>
        <p:spPr>
          <a:xfrm>
            <a:off x="41631277" y="22607364"/>
            <a:ext cx="710567" cy="369322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65" name="Picture 4" descr="C:\Users\justin\Desktop\Home_Hero_UI_Large.jpg"/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735" y="20425427"/>
            <a:ext cx="1815512" cy="170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6" name="Picture 465"/>
          <p:cNvPicPr/>
          <p:nvPr/>
        </p:nvPicPr>
        <p:blipFill rotWithShape="1">
          <a:blip r:embed="rId54">
            <a:extLst>
              <a:ext uri="{BEBA8EAE-BF5A-486C-A8C5-ECC9F3942E4B}">
                <a14:imgProps xmlns:a14="http://schemas.microsoft.com/office/drawing/2010/main">
                  <a14:imgLayer r:embed="rId55">
                    <a14:imgEffect>
                      <a14:sharpenSoften amount="100000"/>
                    </a14:imgEffect>
                    <a14:imgEffect>
                      <a14:brightnessContrast bright="-22000" contrast="44000"/>
                    </a14:imgEffect>
                  </a14:imgLayer>
                </a14:imgProps>
              </a:ext>
            </a:extLst>
          </a:blip>
          <a:srcRect l="2895" t="25352" r="2546" b="3051"/>
          <a:stretch/>
        </p:blipFill>
        <p:spPr bwMode="auto">
          <a:xfrm rot="354413">
            <a:off x="38522150" y="20918647"/>
            <a:ext cx="506014" cy="53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7" name="Oval 466"/>
          <p:cNvSpPr/>
          <p:nvPr/>
        </p:nvSpPr>
        <p:spPr>
          <a:xfrm>
            <a:off x="40815693" y="21110316"/>
            <a:ext cx="403721" cy="271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/>
          </a:p>
        </p:txBody>
      </p:sp>
      <p:grpSp>
        <p:nvGrpSpPr>
          <p:cNvPr id="468" name="Group 467"/>
          <p:cNvGrpSpPr/>
          <p:nvPr/>
        </p:nvGrpSpPr>
        <p:grpSpPr>
          <a:xfrm>
            <a:off x="41025705" y="20167031"/>
            <a:ext cx="552475" cy="943284"/>
            <a:chOff x="5091032" y="2235741"/>
            <a:chExt cx="552475" cy="943284"/>
          </a:xfrm>
        </p:grpSpPr>
        <p:sp>
          <p:nvSpPr>
            <p:cNvPr id="469" name="Oval 468"/>
            <p:cNvSpPr/>
            <p:nvPr/>
          </p:nvSpPr>
          <p:spPr>
            <a:xfrm>
              <a:off x="5091032" y="2754901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0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965" y="2924577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" name="Oval 470"/>
            <p:cNvSpPr/>
            <p:nvPr/>
          </p:nvSpPr>
          <p:spPr>
            <a:xfrm>
              <a:off x="5230732" y="2235741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2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8870" y="2393739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3" name="Oval 472"/>
            <p:cNvSpPr/>
            <p:nvPr/>
          </p:nvSpPr>
          <p:spPr>
            <a:xfrm>
              <a:off x="5141832" y="2501206"/>
              <a:ext cx="240897" cy="2428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4" name="Picture 8" descr="http://www.clker.com/cliparts/U/2/w/h/l/f/mouse-pointer-hi.png"/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9504" y="2648187"/>
              <a:ext cx="234637" cy="254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75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7106" y="21381484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6" name="Picture 475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9838375" y="20131901"/>
            <a:ext cx="2253742" cy="2149629"/>
          </a:xfrm>
          <a:prstGeom prst="rect">
            <a:avLst/>
          </a:prstGeom>
        </p:spPr>
      </p:pic>
      <p:sp>
        <p:nvSpPr>
          <p:cNvPr id="477" name="Oval 476"/>
          <p:cNvSpPr/>
          <p:nvPr/>
        </p:nvSpPr>
        <p:spPr>
          <a:xfrm>
            <a:off x="41559661" y="20433170"/>
            <a:ext cx="275250" cy="23325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/>
          <p:cNvSpPr/>
          <p:nvPr/>
        </p:nvSpPr>
        <p:spPr>
          <a:xfrm>
            <a:off x="41413931" y="20600200"/>
            <a:ext cx="275250" cy="23325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/>
          <p:cNvSpPr/>
          <p:nvPr/>
        </p:nvSpPr>
        <p:spPr>
          <a:xfrm>
            <a:off x="41238693" y="20758454"/>
            <a:ext cx="275250" cy="23325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/>
          <p:cNvSpPr/>
          <p:nvPr/>
        </p:nvSpPr>
        <p:spPr>
          <a:xfrm>
            <a:off x="40802196" y="21029949"/>
            <a:ext cx="326099" cy="297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9501" y="21225396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2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6161" y="20895457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3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883" y="20734868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4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1455" y="20536671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5" name="Picture 4" descr="http://www.stickyalbums.com/member/wp-content/uploads/2012/02/android_icon_.png"/>
          <p:cNvPicPr>
            <a:picLocks noChangeAspect="1" noChangeArrowheads="1"/>
          </p:cNvPicPr>
          <p:nvPr/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35111788" y="24467107"/>
            <a:ext cx="1219200" cy="1219200"/>
          </a:xfrm>
          <a:prstGeom prst="rect">
            <a:avLst/>
          </a:prstGeom>
          <a:noFill/>
        </p:spPr>
      </p:pic>
      <p:pic>
        <p:nvPicPr>
          <p:cNvPr id="486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492" y="24141085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7" name="Picture 2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080" y="23393729"/>
            <a:ext cx="1842759" cy="1387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8" name="Oval 487"/>
          <p:cNvSpPr/>
          <p:nvPr/>
        </p:nvSpPr>
        <p:spPr>
          <a:xfrm>
            <a:off x="40242619" y="24141085"/>
            <a:ext cx="1189507" cy="48515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91430" tIns="45715" rIns="91430" bIns="4571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89" name="Picture 8" descr="http://www.clker.com/cliparts/U/2/w/h/l/f/mouse-pointer-hi.png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098" y="24526623"/>
            <a:ext cx="234637" cy="25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0" name="TextBox 489"/>
          <p:cNvSpPr txBox="1"/>
          <p:nvPr/>
        </p:nvSpPr>
        <p:spPr>
          <a:xfrm>
            <a:off x="38315755" y="25286017"/>
            <a:ext cx="2807550" cy="646331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Use To Un-Protect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Then Open File Viewer</a:t>
            </a:r>
          </a:p>
        </p:txBody>
      </p:sp>
      <p:cxnSp>
        <p:nvCxnSpPr>
          <p:cNvPr id="491" name="AutoShape 7"/>
          <p:cNvCxnSpPr>
            <a:cxnSpLocks noChangeShapeType="1"/>
          </p:cNvCxnSpPr>
          <p:nvPr/>
        </p:nvCxnSpPr>
        <p:spPr bwMode="auto">
          <a:xfrm rot="10800000" flipV="1">
            <a:off x="40802196" y="25585451"/>
            <a:ext cx="629930" cy="7910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492" name="Picture 4" descr="http://www.stickyalbums.com/member/wp-content/uploads/2012/02/android_icon_.png"/>
          <p:cNvPicPr>
            <a:picLocks noChangeAspect="1" noChangeArrowheads="1"/>
          </p:cNvPicPr>
          <p:nvPr/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38323346" y="28503761"/>
            <a:ext cx="995542" cy="995542"/>
          </a:xfrm>
          <a:prstGeom prst="rect">
            <a:avLst/>
          </a:prstGeom>
          <a:noFill/>
        </p:spPr>
      </p:pic>
      <p:pic>
        <p:nvPicPr>
          <p:cNvPr id="493" name="Picture 4" descr="http://www.stickyalbums.com/member/wp-content/uploads/2012/02/android_icon_.png"/>
          <p:cNvPicPr>
            <a:picLocks noChangeAspect="1" noChangeArrowheads="1"/>
          </p:cNvPicPr>
          <p:nvPr/>
        </p:nvPicPr>
        <p:blipFill>
          <a:blip r:embed="rId58" cstate="print"/>
          <a:srcRect/>
          <a:stretch>
            <a:fillRect/>
          </a:stretch>
        </p:blipFill>
        <p:spPr bwMode="auto">
          <a:xfrm>
            <a:off x="37045988" y="14147511"/>
            <a:ext cx="971275" cy="971275"/>
          </a:xfrm>
          <a:prstGeom prst="rect">
            <a:avLst/>
          </a:prstGeom>
          <a:noFill/>
        </p:spPr>
      </p:pic>
      <p:pic>
        <p:nvPicPr>
          <p:cNvPr id="525" name="Picture 2" descr="http://iconbug.com/data/5b/507/52ff0e80b07d28b590bbc4b30befde52.png"/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9935" y="15344736"/>
            <a:ext cx="832799" cy="84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8" name="TextBox 527"/>
          <p:cNvSpPr txBox="1"/>
          <p:nvPr/>
        </p:nvSpPr>
        <p:spPr>
          <a:xfrm>
            <a:off x="39097377" y="16131661"/>
            <a:ext cx="11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File.pdf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2" name="Straight Arrow Connector 531"/>
          <p:cNvCxnSpPr/>
          <p:nvPr/>
        </p:nvCxnSpPr>
        <p:spPr>
          <a:xfrm>
            <a:off x="41940099" y="14158127"/>
            <a:ext cx="55836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Rounded Rectangle 532"/>
          <p:cNvSpPr/>
          <p:nvPr/>
        </p:nvSpPr>
        <p:spPr>
          <a:xfrm>
            <a:off x="42498461" y="13924469"/>
            <a:ext cx="896601" cy="4597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Protect File</a:t>
            </a:r>
            <a:endParaRPr lang="en-US" sz="1400" dirty="0"/>
          </a:p>
        </p:txBody>
      </p:sp>
      <p:sp>
        <p:nvSpPr>
          <p:cNvPr id="534" name="Rounded Rectangle 533"/>
          <p:cNvSpPr/>
          <p:nvPr/>
        </p:nvSpPr>
        <p:spPr>
          <a:xfrm>
            <a:off x="41087800" y="13732886"/>
            <a:ext cx="1007112" cy="3601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5" name="Picture 2" descr="http://iconbug.com/data/5b/507/52ff0e80b07d28b590bbc4b30befde52.png"/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5545" y="13732886"/>
            <a:ext cx="646537" cy="65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6" name="TextBox 535"/>
          <p:cNvSpPr txBox="1"/>
          <p:nvPr/>
        </p:nvSpPr>
        <p:spPr>
          <a:xfrm>
            <a:off x="41012828" y="14292738"/>
            <a:ext cx="11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File_1.pdf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8" name="TextBox 537"/>
          <p:cNvSpPr txBox="1"/>
          <p:nvPr/>
        </p:nvSpPr>
        <p:spPr>
          <a:xfrm>
            <a:off x="41012758" y="15278751"/>
            <a:ext cx="11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File_2.pdf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0" name="TextBox 539"/>
          <p:cNvSpPr txBox="1"/>
          <p:nvPr/>
        </p:nvSpPr>
        <p:spPr>
          <a:xfrm>
            <a:off x="40964512" y="16266116"/>
            <a:ext cx="11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File_3.pdf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1" name="Oval 540"/>
          <p:cNvSpPr/>
          <p:nvPr/>
        </p:nvSpPr>
        <p:spPr>
          <a:xfrm>
            <a:off x="41434468" y="16650601"/>
            <a:ext cx="167425" cy="2283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4" name="Straight Arrow Connector 543"/>
          <p:cNvCxnSpPr/>
          <p:nvPr/>
        </p:nvCxnSpPr>
        <p:spPr>
          <a:xfrm>
            <a:off x="42108120" y="15076150"/>
            <a:ext cx="448056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ounded Rectangle 544"/>
          <p:cNvSpPr/>
          <p:nvPr/>
        </p:nvSpPr>
        <p:spPr>
          <a:xfrm>
            <a:off x="42515657" y="14831310"/>
            <a:ext cx="879405" cy="45166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Protect File</a:t>
            </a:r>
            <a:endParaRPr lang="en-US" sz="1400" dirty="0"/>
          </a:p>
        </p:txBody>
      </p:sp>
      <p:cxnSp>
        <p:nvCxnSpPr>
          <p:cNvPr id="548" name="Straight Arrow Connector 547"/>
          <p:cNvCxnSpPr/>
          <p:nvPr/>
        </p:nvCxnSpPr>
        <p:spPr>
          <a:xfrm>
            <a:off x="42108120" y="16198661"/>
            <a:ext cx="448056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Rounded Rectangle 548"/>
          <p:cNvSpPr/>
          <p:nvPr/>
        </p:nvSpPr>
        <p:spPr>
          <a:xfrm>
            <a:off x="42533172" y="15896408"/>
            <a:ext cx="861458" cy="5185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3"/>
                </a:solidFill>
              </a:rPr>
              <a:t>Protect File</a:t>
            </a:r>
            <a:endParaRPr lang="en-US" sz="1400" dirty="0">
              <a:solidFill>
                <a:schemeClr val="accent3"/>
              </a:solidFill>
            </a:endParaRPr>
          </a:p>
        </p:txBody>
      </p:sp>
      <p:pic>
        <p:nvPicPr>
          <p:cNvPr id="558" name="Picture 2" descr="http://iconbug.com/data/5b/507/52ff0e80b07d28b590bbc4b30befde52.png"/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463" y="14686884"/>
            <a:ext cx="646537" cy="65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9" name="Picture 2" descr="http://iconbug.com/data/5b/507/52ff0e80b07d28b590bbc4b30befde52.png"/>
          <p:cNvPicPr>
            <a:picLocks noChangeAspect="1" noChangeArrowheads="1"/>
          </p:cNvPicPr>
          <p:nvPr/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103" y="15634889"/>
            <a:ext cx="646537" cy="65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/>
          <p:nvPr/>
        </p:nvCxnSpPr>
        <p:spPr bwMode="auto">
          <a:xfrm>
            <a:off x="39423461" y="15076150"/>
            <a:ext cx="177642" cy="314630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40038284" y="14292738"/>
            <a:ext cx="1146179" cy="1392144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40055182" y="15193399"/>
            <a:ext cx="1129281" cy="495755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40058861" y="15689385"/>
            <a:ext cx="1169187" cy="140580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endCxn id="541" idx="1"/>
          </p:cNvCxnSpPr>
          <p:nvPr/>
        </p:nvCxnSpPr>
        <p:spPr bwMode="auto">
          <a:xfrm>
            <a:off x="40038284" y="15704721"/>
            <a:ext cx="1420703" cy="979321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0" name="Oval 559"/>
          <p:cNvSpPr/>
          <p:nvPr/>
        </p:nvSpPr>
        <p:spPr>
          <a:xfrm>
            <a:off x="42826047" y="16523018"/>
            <a:ext cx="167425" cy="16990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/>
          <p:cNvSpPr/>
          <p:nvPr/>
        </p:nvSpPr>
        <p:spPr>
          <a:xfrm>
            <a:off x="42837575" y="17149167"/>
            <a:ext cx="167425" cy="16990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Rectangle 565"/>
          <p:cNvSpPr/>
          <p:nvPr/>
        </p:nvSpPr>
        <p:spPr>
          <a:xfrm>
            <a:off x="41605200" y="29559772"/>
            <a:ext cx="1403797" cy="8062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Unprotect Document X page Y</a:t>
            </a:r>
          </a:p>
        </p:txBody>
      </p:sp>
      <p:sp>
        <p:nvSpPr>
          <p:cNvPr id="576" name="Flowchart: Decision 575"/>
          <p:cNvSpPr/>
          <p:nvPr/>
        </p:nvSpPr>
        <p:spPr>
          <a:xfrm>
            <a:off x="39151197" y="30887745"/>
            <a:ext cx="1941939" cy="781622"/>
          </a:xfrm>
          <a:prstGeom prst="flowChartDecisi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PDF closed?</a:t>
            </a:r>
            <a:endParaRPr lang="en-US" sz="1400" dirty="0"/>
          </a:p>
        </p:txBody>
      </p:sp>
      <p:sp>
        <p:nvSpPr>
          <p:cNvPr id="577" name="Rectangle 576"/>
          <p:cNvSpPr/>
          <p:nvPr/>
        </p:nvSpPr>
        <p:spPr>
          <a:xfrm>
            <a:off x="36477397" y="31474200"/>
            <a:ext cx="1614047" cy="8062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</a:t>
            </a:r>
            <a:r>
              <a:rPr lang="en-US" sz="1400" dirty="0" smtClean="0">
                <a:solidFill>
                  <a:schemeClr val="bg1"/>
                </a:solidFill>
              </a:rPr>
              <a:t>rotect  current page</a:t>
            </a:r>
          </a:p>
        </p:txBody>
      </p:sp>
      <p:pic>
        <p:nvPicPr>
          <p:cNvPr id="601" name="Picture 2" descr="http://iconbug.com/data/5b/507/52ff0e80b07d28b590bbc4b30befde52.png"/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2605" y="30905434"/>
            <a:ext cx="775895" cy="7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5" name="TextBox 624"/>
          <p:cNvSpPr txBox="1">
            <a:spLocks noChangeArrowheads="1"/>
          </p:cNvSpPr>
          <p:nvPr/>
        </p:nvSpPr>
        <p:spPr bwMode="auto">
          <a:xfrm>
            <a:off x="40093716" y="31604076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600" dirty="0" smtClean="0">
                <a:ea typeface="宋体" charset="-122"/>
              </a:rPr>
              <a:t>yes</a:t>
            </a:r>
            <a:endParaRPr lang="en-US" altLang="zh-CN" sz="1600" dirty="0">
              <a:ea typeface="宋体" charset="-122"/>
            </a:endParaRPr>
          </a:p>
        </p:txBody>
      </p:sp>
      <p:sp>
        <p:nvSpPr>
          <p:cNvPr id="684" name="TextBox 683"/>
          <p:cNvSpPr txBox="1">
            <a:spLocks noChangeArrowheads="1"/>
          </p:cNvSpPr>
          <p:nvPr/>
        </p:nvSpPr>
        <p:spPr bwMode="auto">
          <a:xfrm>
            <a:off x="39049221" y="30802889"/>
            <a:ext cx="4347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600" dirty="0" smtClean="0">
                <a:ea typeface="宋体" charset="-122"/>
              </a:rPr>
              <a:t>no</a:t>
            </a:r>
            <a:endParaRPr lang="en-US" altLang="zh-CN" sz="1600" dirty="0">
              <a:ea typeface="宋体" charset="-122"/>
            </a:endParaRPr>
          </a:p>
        </p:txBody>
      </p:sp>
      <p:cxnSp>
        <p:nvCxnSpPr>
          <p:cNvPr id="56" name="Straight Arrow Connector 55"/>
          <p:cNvCxnSpPr>
            <a:stCxn id="230" idx="3"/>
            <a:endCxn id="232" idx="1"/>
          </p:cNvCxnSpPr>
          <p:nvPr/>
        </p:nvCxnSpPr>
        <p:spPr bwMode="auto">
          <a:xfrm flipV="1">
            <a:off x="39325358" y="27036430"/>
            <a:ext cx="615289" cy="6326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85" name="Picture 684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41271697" y="27589288"/>
            <a:ext cx="2094238" cy="1389315"/>
          </a:xfrm>
          <a:prstGeom prst="rect">
            <a:avLst/>
          </a:prstGeom>
        </p:spPr>
      </p:pic>
      <p:cxnSp>
        <p:nvCxnSpPr>
          <p:cNvPr id="59" name="Elbow Connector 58"/>
          <p:cNvCxnSpPr>
            <a:stCxn id="232" idx="3"/>
            <a:endCxn id="685" idx="0"/>
          </p:cNvCxnSpPr>
          <p:nvPr/>
        </p:nvCxnSpPr>
        <p:spPr bwMode="auto">
          <a:xfrm>
            <a:off x="41158927" y="27036430"/>
            <a:ext cx="1159889" cy="552858"/>
          </a:xfrm>
          <a:prstGeom prst="bentConnector2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6" name="Group 685"/>
          <p:cNvGrpSpPr/>
          <p:nvPr/>
        </p:nvGrpSpPr>
        <p:grpSpPr>
          <a:xfrm>
            <a:off x="39199991" y="27320030"/>
            <a:ext cx="813028" cy="885163"/>
            <a:chOff x="9207569" y="223001"/>
            <a:chExt cx="1143000" cy="1049337"/>
          </a:xfrm>
        </p:grpSpPr>
        <p:pic>
          <p:nvPicPr>
            <p:cNvPr id="687" name="Picture 16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7569" y="223001"/>
              <a:ext cx="1143000" cy="1049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88" name="Rectangle 17"/>
            <p:cNvSpPr>
              <a:spLocks noChangeArrowheads="1"/>
            </p:cNvSpPr>
            <p:nvPr/>
          </p:nvSpPr>
          <p:spPr bwMode="auto">
            <a:xfrm>
              <a:off x="9404622" y="729045"/>
              <a:ext cx="767243" cy="415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/>
            <a:p>
              <a:pPr algn="l" defTabSz="914305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57153" algn="l"/>
                  <a:tab pos="914305" algn="l"/>
                  <a:tab pos="1371458" algn="l"/>
                  <a:tab pos="1828610" algn="l"/>
                  <a:tab pos="2285763" algn="l"/>
                  <a:tab pos="2742915" algn="l"/>
                  <a:tab pos="3200068" algn="l"/>
                  <a:tab pos="3657220" algn="l"/>
                  <a:tab pos="4114373" algn="l"/>
                  <a:tab pos="4571526" algn="l"/>
                  <a:tab pos="5028678" algn="l"/>
                  <a:tab pos="5485831" algn="l"/>
                  <a:tab pos="5942984" algn="l"/>
                  <a:tab pos="6400137" algn="l"/>
                  <a:tab pos="6857289" algn="l"/>
                  <a:tab pos="7314442" algn="l"/>
                  <a:tab pos="7771595" algn="l"/>
                  <a:tab pos="8228747" algn="l"/>
                  <a:tab pos="8685900" algn="l"/>
                  <a:tab pos="9143052" algn="l"/>
                </a:tabLst>
              </a:pPr>
              <a:r>
                <a:rPr lang="en-US" sz="1800" b="0" dirty="0" smtClean="0">
                  <a:solidFill>
                    <a:srgbClr val="000000"/>
                  </a:solidFill>
                  <a:latin typeface="Calibri"/>
                </a:rPr>
                <a:t>1/2</a:t>
              </a:r>
              <a:endParaRPr lang="en-US" sz="1800" b="0" dirty="0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689" name="Group 688"/>
          <p:cNvGrpSpPr/>
          <p:nvPr/>
        </p:nvGrpSpPr>
        <p:grpSpPr>
          <a:xfrm>
            <a:off x="37413231" y="30366049"/>
            <a:ext cx="813028" cy="885163"/>
            <a:chOff x="9207569" y="223001"/>
            <a:chExt cx="1143000" cy="1049337"/>
          </a:xfrm>
        </p:grpSpPr>
        <p:pic>
          <p:nvPicPr>
            <p:cNvPr id="690" name="Picture 16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7569" y="223001"/>
              <a:ext cx="1143000" cy="1049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91" name="Rectangle 17"/>
            <p:cNvSpPr>
              <a:spLocks noChangeArrowheads="1"/>
            </p:cNvSpPr>
            <p:nvPr/>
          </p:nvSpPr>
          <p:spPr bwMode="auto">
            <a:xfrm>
              <a:off x="9404622" y="729045"/>
              <a:ext cx="767243" cy="415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/>
            <a:p>
              <a:pPr algn="l" defTabSz="914305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57153" algn="l"/>
                  <a:tab pos="914305" algn="l"/>
                  <a:tab pos="1371458" algn="l"/>
                  <a:tab pos="1828610" algn="l"/>
                  <a:tab pos="2285763" algn="l"/>
                  <a:tab pos="2742915" algn="l"/>
                  <a:tab pos="3200068" algn="l"/>
                  <a:tab pos="3657220" algn="l"/>
                  <a:tab pos="4114373" algn="l"/>
                  <a:tab pos="4571526" algn="l"/>
                  <a:tab pos="5028678" algn="l"/>
                  <a:tab pos="5485831" algn="l"/>
                  <a:tab pos="5942984" algn="l"/>
                  <a:tab pos="6400137" algn="l"/>
                  <a:tab pos="6857289" algn="l"/>
                  <a:tab pos="7314442" algn="l"/>
                  <a:tab pos="7771595" algn="l"/>
                  <a:tab pos="8228747" algn="l"/>
                  <a:tab pos="8685900" algn="l"/>
                  <a:tab pos="9143052" algn="l"/>
                </a:tabLst>
              </a:pPr>
              <a:r>
                <a:rPr lang="en-US" sz="1800" b="0" dirty="0">
                  <a:solidFill>
                    <a:srgbClr val="000000"/>
                  </a:solidFill>
                  <a:latin typeface="Calibri"/>
                </a:rPr>
                <a:t>2</a:t>
              </a:r>
              <a:r>
                <a:rPr lang="en-US" sz="1800" b="0" dirty="0" smtClean="0">
                  <a:solidFill>
                    <a:srgbClr val="000000"/>
                  </a:solidFill>
                  <a:latin typeface="Calibri"/>
                </a:rPr>
                <a:t>/2</a:t>
              </a:r>
              <a:endParaRPr lang="en-US" sz="1800" b="0" dirty="0">
                <a:solidFill>
                  <a:srgbClr val="000000"/>
                </a:solidFill>
                <a:latin typeface="Calibri"/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 bwMode="auto">
          <a:xfrm>
            <a:off x="39885905" y="27921941"/>
            <a:ext cx="1731013" cy="1646028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39835425" y="29481269"/>
            <a:ext cx="1781493" cy="86700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>
            <a:stCxn id="685" idx="2"/>
            <a:endCxn id="566" idx="0"/>
          </p:cNvCxnSpPr>
          <p:nvPr/>
        </p:nvCxnSpPr>
        <p:spPr bwMode="auto">
          <a:xfrm flipH="1">
            <a:off x="42307099" y="28978603"/>
            <a:ext cx="11717" cy="581169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566" idx="2"/>
            <a:endCxn id="601" idx="0"/>
          </p:cNvCxnSpPr>
          <p:nvPr/>
        </p:nvCxnSpPr>
        <p:spPr bwMode="auto">
          <a:xfrm>
            <a:off x="42307099" y="30366049"/>
            <a:ext cx="13454" cy="539385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Elbow Connector 90"/>
          <p:cNvCxnSpPr/>
          <p:nvPr/>
        </p:nvCxnSpPr>
        <p:spPr bwMode="auto">
          <a:xfrm rot="10800000" flipV="1">
            <a:off x="38103508" y="31669366"/>
            <a:ext cx="2069227" cy="207971"/>
          </a:xfrm>
          <a:prstGeom prst="bentConnector3">
            <a:avLst>
              <a:gd name="adj1" fmla="val 1158"/>
            </a:avLst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/>
          <p:nvPr/>
        </p:nvCxnSpPr>
        <p:spPr bwMode="auto">
          <a:xfrm flipH="1">
            <a:off x="41087801" y="31297112"/>
            <a:ext cx="962797" cy="0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92" name="Group 691"/>
          <p:cNvGrpSpPr/>
          <p:nvPr/>
        </p:nvGrpSpPr>
        <p:grpSpPr>
          <a:xfrm>
            <a:off x="39278904" y="28890395"/>
            <a:ext cx="813028" cy="885163"/>
            <a:chOff x="9207569" y="223001"/>
            <a:chExt cx="1143000" cy="1049337"/>
          </a:xfrm>
        </p:grpSpPr>
        <p:pic>
          <p:nvPicPr>
            <p:cNvPr id="693" name="Picture 16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7569" y="223001"/>
              <a:ext cx="1143000" cy="1049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94" name="Rectangle 17"/>
            <p:cNvSpPr>
              <a:spLocks noChangeArrowheads="1"/>
            </p:cNvSpPr>
            <p:nvPr/>
          </p:nvSpPr>
          <p:spPr bwMode="auto">
            <a:xfrm>
              <a:off x="9404622" y="729045"/>
              <a:ext cx="767243" cy="415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0840" rIns="90000" bIns="45000"/>
            <a:lstStyle/>
            <a:p>
              <a:pPr algn="l" defTabSz="914305" fontAlgn="auto"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57153" algn="l"/>
                  <a:tab pos="914305" algn="l"/>
                  <a:tab pos="1371458" algn="l"/>
                  <a:tab pos="1828610" algn="l"/>
                  <a:tab pos="2285763" algn="l"/>
                  <a:tab pos="2742915" algn="l"/>
                  <a:tab pos="3200068" algn="l"/>
                  <a:tab pos="3657220" algn="l"/>
                  <a:tab pos="4114373" algn="l"/>
                  <a:tab pos="4571526" algn="l"/>
                  <a:tab pos="5028678" algn="l"/>
                  <a:tab pos="5485831" algn="l"/>
                  <a:tab pos="5942984" algn="l"/>
                  <a:tab pos="6400137" algn="l"/>
                  <a:tab pos="6857289" algn="l"/>
                  <a:tab pos="7314442" algn="l"/>
                  <a:tab pos="7771595" algn="l"/>
                  <a:tab pos="8228747" algn="l"/>
                  <a:tab pos="8685900" algn="l"/>
                  <a:tab pos="9143052" algn="l"/>
                </a:tabLst>
              </a:pPr>
              <a:r>
                <a:rPr lang="en-US" sz="1800" b="0" dirty="0">
                  <a:solidFill>
                    <a:srgbClr val="000000"/>
                  </a:solidFill>
                  <a:latin typeface="Calibri"/>
                </a:rPr>
                <a:t>2</a:t>
              </a:r>
              <a:r>
                <a:rPr lang="en-US" sz="1800" b="0" dirty="0" smtClean="0">
                  <a:solidFill>
                    <a:srgbClr val="000000"/>
                  </a:solidFill>
                  <a:latin typeface="Calibri"/>
                </a:rPr>
                <a:t>/2</a:t>
              </a:r>
              <a:endParaRPr lang="en-US" sz="1800" b="0" dirty="0">
                <a:solidFill>
                  <a:srgbClr val="000000"/>
                </a:solidFill>
                <a:latin typeface="Calibri"/>
              </a:endParaRPr>
            </a:p>
          </p:txBody>
        </p:sp>
      </p:grpSp>
      <p:pic>
        <p:nvPicPr>
          <p:cNvPr id="695" name="Picture 16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8440" y="30362857"/>
            <a:ext cx="813028" cy="88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96" name="Rectangle 17"/>
          <p:cNvSpPr>
            <a:spLocks noChangeArrowheads="1"/>
          </p:cNvSpPr>
          <p:nvPr/>
        </p:nvSpPr>
        <p:spPr bwMode="auto">
          <a:xfrm>
            <a:off x="36251259" y="30802889"/>
            <a:ext cx="545748" cy="35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/>
          <a:p>
            <a:pPr algn="l" defTabSz="914305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57153" algn="l"/>
                <a:tab pos="914305" algn="l"/>
                <a:tab pos="1371458" algn="l"/>
                <a:tab pos="1828610" algn="l"/>
                <a:tab pos="2285763" algn="l"/>
                <a:tab pos="2742915" algn="l"/>
                <a:tab pos="3200068" algn="l"/>
                <a:tab pos="3657220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5" algn="l"/>
                <a:tab pos="8228747" algn="l"/>
                <a:tab pos="8685900" algn="l"/>
                <a:tab pos="9143052" algn="l"/>
              </a:tabLst>
            </a:pPr>
            <a:r>
              <a:rPr lang="en-US" sz="1800" b="0" dirty="0" smtClean="0">
                <a:solidFill>
                  <a:srgbClr val="000000"/>
                </a:solidFill>
                <a:latin typeface="Calibri"/>
              </a:rPr>
              <a:t>1/2</a:t>
            </a:r>
            <a:endParaRPr lang="en-US" sz="1800" b="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97" name="Curved Connector 96"/>
          <p:cNvCxnSpPr>
            <a:stCxn id="576" idx="1"/>
            <a:endCxn id="576" idx="0"/>
          </p:cNvCxnSpPr>
          <p:nvPr/>
        </p:nvCxnSpPr>
        <p:spPr bwMode="auto">
          <a:xfrm rot="10800000" flipH="1">
            <a:off x="39151197" y="30887746"/>
            <a:ext cx="970970" cy="390811"/>
          </a:xfrm>
          <a:prstGeom prst="curvedConnector4">
            <a:avLst>
              <a:gd name="adj1" fmla="val -8673"/>
              <a:gd name="adj2" fmla="val 195437"/>
            </a:avLst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>
            <a:endCxn id="690" idx="2"/>
          </p:cNvCxnSpPr>
          <p:nvPr/>
        </p:nvCxnSpPr>
        <p:spPr bwMode="auto">
          <a:xfrm flipH="1" flipV="1">
            <a:off x="37819745" y="31251212"/>
            <a:ext cx="6526" cy="202616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Arrow Connector 104"/>
          <p:cNvCxnSpPr>
            <a:endCxn id="695" idx="2"/>
          </p:cNvCxnSpPr>
          <p:nvPr/>
        </p:nvCxnSpPr>
        <p:spPr bwMode="auto">
          <a:xfrm flipH="1" flipV="1">
            <a:off x="36534954" y="31248020"/>
            <a:ext cx="38808" cy="205808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Curved Connector 108"/>
          <p:cNvCxnSpPr/>
          <p:nvPr/>
        </p:nvCxnSpPr>
        <p:spPr bwMode="auto">
          <a:xfrm rot="5400000" flipH="1" flipV="1">
            <a:off x="35958391" y="27989999"/>
            <a:ext cx="2885052" cy="1860664"/>
          </a:xfrm>
          <a:prstGeom prst="curvedConnector3">
            <a:avLst>
              <a:gd name="adj1" fmla="val 36655"/>
            </a:avLst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Curved Connector 111"/>
          <p:cNvCxnSpPr>
            <a:stCxn id="690" idx="0"/>
            <a:endCxn id="492" idx="2"/>
          </p:cNvCxnSpPr>
          <p:nvPr/>
        </p:nvCxnSpPr>
        <p:spPr bwMode="auto">
          <a:xfrm rot="5400000" flipH="1" flipV="1">
            <a:off x="37887058" y="29431990"/>
            <a:ext cx="866746" cy="1001372"/>
          </a:xfrm>
          <a:prstGeom prst="curvedConnector3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97" name="Picture 2" descr="D:\Dropbox\Master Project\Master Project\Final Report\image\usb.png"/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903" y="25000989"/>
            <a:ext cx="702863" cy="66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8" name="Picture 4" descr="http://www.mcas.com.au/products/1-Products-Road/micro%20sd%2016gb.jpg"/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539" y="31069535"/>
            <a:ext cx="767871" cy="56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9" name="TextBox 698"/>
          <p:cNvSpPr txBox="1"/>
          <p:nvPr/>
        </p:nvSpPr>
        <p:spPr>
          <a:xfrm>
            <a:off x="20456250" y="25619748"/>
            <a:ext cx="170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</a:rPr>
              <a:t>(USB)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00" name="TextBox 699"/>
          <p:cNvSpPr txBox="1"/>
          <p:nvPr/>
        </p:nvSpPr>
        <p:spPr>
          <a:xfrm>
            <a:off x="19885958" y="31604076"/>
            <a:ext cx="170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</a:rPr>
              <a:t>(Micro SD)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01" name="TextBox 700"/>
          <p:cNvSpPr txBox="1"/>
          <p:nvPr/>
        </p:nvSpPr>
        <p:spPr>
          <a:xfrm>
            <a:off x="34731223" y="25640959"/>
            <a:ext cx="1812227" cy="33854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Slave </a:t>
            </a: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Device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2" name="TextBox 701"/>
          <p:cNvSpPr txBox="1"/>
          <p:nvPr/>
        </p:nvSpPr>
        <p:spPr>
          <a:xfrm>
            <a:off x="37897353" y="12687954"/>
            <a:ext cx="1641286" cy="33854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pPr algn="l" defTabSz="914305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+mn-lt"/>
              </a:rPr>
              <a:t>Slave </a:t>
            </a:r>
            <a:r>
              <a:rPr lang="en-US" sz="1600" dirty="0" smtClean="0">
                <a:solidFill>
                  <a:prstClr val="black"/>
                </a:solidFill>
                <a:latin typeface="+mn-lt"/>
              </a:rPr>
              <a:t>Device</a:t>
            </a:r>
            <a:endParaRPr lang="en-US" sz="1600" dirty="0">
              <a:solidFill>
                <a:prstClr val="black"/>
              </a:solidFill>
              <a:latin typeface="+mn-lt"/>
            </a:endParaRPr>
          </a:p>
        </p:txBody>
      </p:sp>
      <p:pic>
        <p:nvPicPr>
          <p:cNvPr id="526" name="Picture 4" descr="treasure-map.jpg"/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7791" y="16684042"/>
            <a:ext cx="987952" cy="68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7" name="TextBox 526"/>
          <p:cNvSpPr txBox="1"/>
          <p:nvPr/>
        </p:nvSpPr>
        <p:spPr>
          <a:xfrm>
            <a:off x="41045196" y="16753122"/>
            <a:ext cx="98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25000"/>
                  </a:schemeClr>
                </a:solidFill>
              </a:rPr>
              <a:t>File </a:t>
            </a:r>
          </a:p>
          <a:p>
            <a:r>
              <a:rPr lang="en-US" sz="1600" dirty="0" smtClean="0">
                <a:solidFill>
                  <a:schemeClr val="accent1">
                    <a:lumMod val="25000"/>
                  </a:schemeClr>
                </a:solidFill>
              </a:rPr>
              <a:t>Map</a:t>
            </a:r>
            <a:endParaRPr lang="en-US" sz="1600" dirty="0">
              <a:solidFill>
                <a:schemeClr val="accent1">
                  <a:lumMod val="25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40054555" y="15723809"/>
            <a:ext cx="1119869" cy="1361626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3" name="Oval 322"/>
          <p:cNvSpPr/>
          <p:nvPr/>
        </p:nvSpPr>
        <p:spPr>
          <a:xfrm>
            <a:off x="42826048" y="16830579"/>
            <a:ext cx="167425" cy="169904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00000"/>
            </a:gs>
            <a:gs pos="50000">
              <a:srgbClr val="800000">
                <a:gamma/>
                <a:tint val="73725"/>
                <a:invGamma/>
              </a:srgbClr>
            </a:gs>
            <a:gs pos="100000">
              <a:srgbClr val="8000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37160" tIns="68580" rIns="137160" bIns="68580" numCol="1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00000"/>
            </a:gs>
            <a:gs pos="50000">
              <a:srgbClr val="800000">
                <a:gamma/>
                <a:tint val="73725"/>
                <a:invGamma/>
              </a:srgbClr>
            </a:gs>
            <a:gs pos="100000">
              <a:srgbClr val="8000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37160" tIns="68580" rIns="137160" bIns="68580" numCol="1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6005</TotalTime>
  <Words>644</Words>
  <Application>Microsoft Office PowerPoint</Application>
  <PresentationFormat>Custom</PresentationFormat>
  <Paragraphs>213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宋体</vt:lpstr>
      <vt:lpstr>Arial</vt:lpstr>
      <vt:lpstr>Arial Black</vt:lpstr>
      <vt:lpstr>Calibri</vt:lpstr>
      <vt:lpstr>Courier New</vt:lpstr>
      <vt:lpstr>Segoe UI Symbol</vt:lpstr>
      <vt:lpstr>Wingdings</vt:lpstr>
      <vt:lpstr>Default Design</vt:lpstr>
      <vt:lpstr>User clicks “Un-Protect”</vt:lpstr>
    </vt:vector>
  </TitlesOfParts>
  <Company>Graphicsland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Microsoft account</cp:lastModifiedBy>
  <cp:revision>261</cp:revision>
  <dcterms:created xsi:type="dcterms:W3CDTF">2004-07-26T21:45:23Z</dcterms:created>
  <dcterms:modified xsi:type="dcterms:W3CDTF">2014-04-24T13:50:56Z</dcterms:modified>
  <cp:category>science research poster</cp:category>
</cp:coreProperties>
</file>