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0" r:id="rId8"/>
    <p:sldId id="268" r:id="rId9"/>
    <p:sldId id="270" r:id="rId10"/>
    <p:sldId id="269" r:id="rId11"/>
    <p:sldId id="267" r:id="rId12"/>
    <p:sldId id="27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MS18901986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MS18901986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microsoft.com/office/2007/relationships/media" Target="/home/dasitha/Desktop/MSc/source-code-demo/presentation/updated_demo_full_face_helmet_detection.mp4" TargetMode="External"/><Relationship Id="rId2" Type="http://schemas.openxmlformats.org/officeDocument/2006/relationships/video" Target="/home/dasitha/Desktop/MSc/source-code-demo/presentation/updated_demo_full_face_helmet_detection.mp4" TargetMode="External"/><Relationship Id="rId1" Type="http://schemas.openxmlformats.org/officeDocument/2006/relationships/hyperlink" Target="https://www.loom.com/share/efaa2fa292974826baa6aa466f88eba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170" y="1136650"/>
            <a:ext cx="11527155" cy="3076575"/>
          </a:xfrm>
        </p:spPr>
        <p:txBody>
          <a:bodyPr>
            <a:normAutofit/>
          </a:bodyPr>
          <a:p>
            <a:r>
              <a:rPr lang="x-none" altLang="en-US" b="1">
                <a:solidFill>
                  <a:schemeClr val="tx1"/>
                </a:solidFill>
                <a:latin typeface="DejaVu Sans" charset="0"/>
              </a:rPr>
              <a:t>DETECTION OF FACE COVERS INCLUDING FULL FACE HELMETS VIA CCTV CAMERAS WITH COMPUTER VISION AND MACHINE LEARNING </a:t>
            </a:r>
            <a:endParaRPr lang="x-none" altLang="en-US" b="1">
              <a:solidFill>
                <a:schemeClr val="tx1"/>
              </a:solidFill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6780" y="5720715"/>
            <a:ext cx="469201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latin typeface="DejaVu Sans" charset="0"/>
              </a:rPr>
              <a:t>A A DASITHA ABEYSINGHE</a:t>
            </a:r>
            <a:endParaRPr lang="x-none" altLang="en-US" sz="2400" b="1">
              <a:latin typeface="DejaVu Sans" charset="0"/>
            </a:endParaRPr>
          </a:p>
          <a:p>
            <a:r>
              <a:rPr lang="x-none" altLang="en-US" sz="2400" b="1">
                <a:latin typeface="DejaVu Sans" charset="0"/>
              </a:rPr>
              <a:t>MS18901986</a:t>
            </a:r>
            <a:endParaRPr lang="x-none" altLang="en-US" sz="2400" b="1">
              <a:latin typeface="DejaVu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582613"/>
          </a:xfrm>
        </p:spPr>
        <p:txBody>
          <a:bodyPr/>
          <a:p>
            <a:r>
              <a:rPr lang="x-none" altLang="en-US" b="1"/>
              <a:t>OBJECT DETECTION PROCESS</a:t>
            </a:r>
            <a:endParaRPr lang="x-none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68350" y="5699125"/>
            <a:ext cx="9758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Video Password : msc</a:t>
            </a:r>
            <a:endParaRPr lang="x-none" altLang="en-US"/>
          </a:p>
          <a:p>
            <a:r>
              <a:rPr lang="en-US" u="sng">
                <a:hlinkClick r:id="rId1" action="ppaction://hlinkfile"/>
              </a:rPr>
              <a:t>https://www.loom.com/share/efaa2fa292974826baa6aa466f88ebaf</a:t>
            </a:r>
            <a:endParaRPr lang="en-US" u="sng"/>
          </a:p>
        </p:txBody>
      </p:sp>
      <p:pic>
        <p:nvPicPr>
          <p:cNvPr id="8" name="updated_demo_full_face_helmet_detection.mp4">
            <a:hlinkClick r:id="" action="ppaction://media"/>
          </p:cNvPr>
          <p:cNvPicPr/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2955" y="822960"/>
            <a:ext cx="10028555" cy="480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6070"/>
            <a:ext cx="10972800" cy="582613"/>
          </a:xfrm>
        </p:spPr>
        <p:txBody>
          <a:bodyPr/>
          <a:p>
            <a:r>
              <a:rPr lang="x-none" altLang="en-US" b="1"/>
              <a:t>DATA MODELS EVALUATION RESULTS</a:t>
            </a:r>
            <a:endParaRPr lang="x-none" altLang="en-US" b="1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534035" y="1505585"/>
          <a:ext cx="1097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Framework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Neural Network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Dataset Images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Image Class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mPA </a:t>
                      </a:r>
                      <a:r>
                        <a:rPr lang="x-none"/>
                        <a:t>(mean Average Precision)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Percentage (%)</a:t>
                      </a: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ImageAI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YoloV3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194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Full Face Helmet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0.0695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6.95%</a:t>
                      </a: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Keras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RetinaNet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194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Full Face Helmet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0.5227</a:t>
                      </a: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52.27%</a:t>
                      </a: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000"/>
            <a:ext cx="10972800" cy="582613"/>
          </a:xfrm>
        </p:spPr>
        <p:txBody>
          <a:bodyPr/>
          <a:p>
            <a:r>
              <a:rPr lang="x-none" altLang="en-US" b="1"/>
              <a:t>LIMITATIONS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latin typeface="DejaVu Sans" charset="0"/>
              </a:rPr>
              <a:t>System will provide more accurate result for the images which </a:t>
            </a:r>
            <a:r>
              <a:rPr lang="x-none" altLang="en-US" b="1">
                <a:latin typeface="DejaVu Sans" charset="0"/>
              </a:rPr>
              <a:t>captured front side of the people</a:t>
            </a:r>
            <a:endParaRPr lang="x-none" altLang="en-US" b="1">
              <a:latin typeface="DejaVu Sans" charset="0"/>
            </a:endParaRPr>
          </a:p>
          <a:p>
            <a:r>
              <a:rPr lang="x-none" altLang="en-US" b="1">
                <a:latin typeface="DejaVu Sans" charset="0"/>
              </a:rPr>
              <a:t>High </a:t>
            </a:r>
            <a:r>
              <a:rPr lang="x-none" altLang="en-US" b="1">
                <a:latin typeface="DejaVu Sans" charset="0"/>
                <a:sym typeface="+mn-ea"/>
              </a:rPr>
              <a:t>quiality i</a:t>
            </a:r>
            <a:r>
              <a:rPr lang="x-none" altLang="en-US" b="1">
                <a:latin typeface="DejaVu Sans" charset="0"/>
              </a:rPr>
              <a:t>mages</a:t>
            </a:r>
            <a:r>
              <a:rPr lang="x-none" altLang="en-US">
                <a:latin typeface="DejaVu Sans" charset="0"/>
              </a:rPr>
              <a:t> will provide more accurate results </a:t>
            </a:r>
            <a:endParaRPr lang="x-none" altLang="en-US">
              <a:latin typeface="DejaVu Sans" charset="0"/>
            </a:endParaRPr>
          </a:p>
          <a:p>
            <a:r>
              <a:rPr lang="x-none" altLang="en-US" b="1">
                <a:latin typeface="DejaVu Sans" charset="0"/>
              </a:rPr>
              <a:t>CCTV cameras</a:t>
            </a:r>
            <a:r>
              <a:rPr lang="x-none" altLang="en-US">
                <a:latin typeface="DejaVu Sans" charset="0"/>
              </a:rPr>
              <a:t> will require to </a:t>
            </a:r>
            <a:r>
              <a:rPr lang="x-none" altLang="en-US" b="1">
                <a:latin typeface="DejaVu Sans" charset="0"/>
              </a:rPr>
              <a:t>locate in suitable places</a:t>
            </a:r>
            <a:r>
              <a:rPr lang="x-none" altLang="en-US">
                <a:latin typeface="DejaVu Sans" charset="0"/>
              </a:rPr>
              <a:t> to captcher the images accurately</a:t>
            </a:r>
            <a:endParaRPr lang="x-none" altLang="en-US">
              <a:latin typeface="DejaVu Sans" charset="0"/>
            </a:endParaRPr>
          </a:p>
          <a:p>
            <a:r>
              <a:rPr lang="x-none" altLang="en-US" b="1">
                <a:latin typeface="DejaVu Sans" charset="0"/>
              </a:rPr>
              <a:t>System </a:t>
            </a:r>
            <a:r>
              <a:rPr lang="x-none" altLang="en-US">
                <a:latin typeface="DejaVu Sans" charset="0"/>
              </a:rPr>
              <a:t>will require to host with a </a:t>
            </a:r>
            <a:r>
              <a:rPr lang="x-none" altLang="en-US" b="1">
                <a:latin typeface="DejaVu Sans" charset="0"/>
              </a:rPr>
              <a:t>high memory capacity</a:t>
            </a:r>
            <a:r>
              <a:rPr lang="x-none" altLang="en-US">
                <a:latin typeface="DejaVu Sans" charset="0"/>
              </a:rPr>
              <a:t> Server to process video feeds continuously without any interruption</a:t>
            </a:r>
            <a:endParaRPr lang="x-none" altLang="en-US">
              <a:latin typeface="DejaVu Sans" charset="0"/>
            </a:endParaRPr>
          </a:p>
          <a:p>
            <a:r>
              <a:rPr lang="x-none" altLang="en-US" b="1">
                <a:latin typeface="DejaVu Sans" charset="0"/>
              </a:rPr>
              <a:t>Custom dataset model</a:t>
            </a:r>
            <a:r>
              <a:rPr lang="x-none" altLang="en-US">
                <a:latin typeface="DejaVu Sans" charset="0"/>
              </a:rPr>
              <a:t> needs to </a:t>
            </a:r>
            <a:r>
              <a:rPr lang="x-none" altLang="en-US" b="1">
                <a:latin typeface="DejaVu Sans" charset="0"/>
              </a:rPr>
              <a:t>train </a:t>
            </a:r>
            <a:r>
              <a:rPr lang="x-none" altLang="en-US">
                <a:latin typeface="DejaVu Sans" charset="0"/>
              </a:rPr>
              <a:t>properly with </a:t>
            </a:r>
            <a:r>
              <a:rPr lang="x-none" altLang="en-US" b="1">
                <a:latin typeface="DejaVu Sans" charset="0"/>
              </a:rPr>
              <a:t>minimum 150 test image datasets</a:t>
            </a:r>
            <a:endParaRPr lang="x-none" altLang="en-US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3835"/>
            <a:ext cx="10972800" cy="582613"/>
          </a:xfrm>
        </p:spPr>
        <p:txBody>
          <a:bodyPr/>
          <a:p>
            <a:r>
              <a:rPr lang="x-none" altLang="en-US" b="1"/>
              <a:t>FUTURE IMPLEMENTATION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0435"/>
            <a:ext cx="10972800" cy="4953000"/>
          </a:xfrm>
        </p:spPr>
        <p:txBody>
          <a:bodyPr/>
          <a:p>
            <a:r>
              <a:rPr lang="x-none">
                <a:latin typeface="DejaVu Sans" charset="0"/>
              </a:rPr>
              <a:t>Data model </a:t>
            </a:r>
            <a:r>
              <a:rPr lang="x-none" altLang="en-US">
                <a:latin typeface="DejaVu Sans" charset="0"/>
              </a:rPr>
              <a:t>could train</a:t>
            </a:r>
            <a:r>
              <a:rPr lang="en-US">
                <a:latin typeface="DejaVu Sans" charset="0"/>
              </a:rPr>
              <a:t> to </a:t>
            </a:r>
            <a:r>
              <a:rPr lang="en-US" b="1">
                <a:latin typeface="DejaVu Sans" charset="0"/>
              </a:rPr>
              <a:t>detect </a:t>
            </a:r>
            <a:r>
              <a:rPr lang="x-none" altLang="en-US" b="1">
                <a:latin typeface="DejaVu Sans" charset="0"/>
              </a:rPr>
              <a:t>other face covers and </a:t>
            </a:r>
            <a:r>
              <a:rPr lang="en-US" b="1">
                <a:latin typeface="DejaVu Sans" charset="0"/>
              </a:rPr>
              <a:t>restricted objects</a:t>
            </a:r>
            <a:r>
              <a:rPr lang="en-US">
                <a:latin typeface="DejaVu Sans" charset="0"/>
              </a:rPr>
              <a:t> such as weapons, knifes, etc.</a:t>
            </a:r>
            <a:endParaRPr lang="en-US">
              <a:latin typeface="DejaVu Sans" charset="0"/>
            </a:endParaRPr>
          </a:p>
          <a:p>
            <a:pPr marL="0" indent="0">
              <a:buNone/>
            </a:pPr>
            <a:endParaRPr lang="en-US">
              <a:latin typeface="DejaVu Sans" charset="0"/>
            </a:endParaRPr>
          </a:p>
          <a:p>
            <a:r>
              <a:rPr lang="x-none" altLang="en-US">
                <a:latin typeface="DejaVu Sans" charset="0"/>
              </a:rPr>
              <a:t>System can </a:t>
            </a:r>
            <a:r>
              <a:rPr lang="x-none" altLang="en-US" b="1">
                <a:latin typeface="DejaVu Sans" charset="0"/>
              </a:rPr>
              <a:t>extend to host in cloud storages</a:t>
            </a:r>
            <a:r>
              <a:rPr lang="x-none" altLang="en-US">
                <a:latin typeface="DejaVu Sans" charset="0"/>
              </a:rPr>
              <a:t> and do the </a:t>
            </a:r>
            <a:r>
              <a:rPr lang="x-none" altLang="en-US" b="1">
                <a:latin typeface="DejaVu Sans" charset="0"/>
              </a:rPr>
              <a:t>forcast data analyzing</a:t>
            </a:r>
            <a:r>
              <a:rPr lang="x-none" altLang="en-US">
                <a:latin typeface="DejaVu Sans" charset="0"/>
              </a:rPr>
              <a:t> with hitorical incidents in multiple locations.</a:t>
            </a:r>
            <a:endParaRPr lang="x-none" altLang="en-US">
              <a:latin typeface="DejaVu Sans" charset="0"/>
            </a:endParaRPr>
          </a:p>
          <a:p>
            <a:endParaRPr lang="x-none" altLang="en-US">
              <a:latin typeface="DejaVu Sans" charset="0"/>
            </a:endParaRPr>
          </a:p>
          <a:p>
            <a:r>
              <a:rPr lang="x-none" altLang="en-US" b="1">
                <a:latin typeface="DejaVu Sans" charset="0"/>
              </a:rPr>
              <a:t>Encrypt </a:t>
            </a:r>
            <a:r>
              <a:rPr lang="x-none" altLang="en-US">
                <a:latin typeface="DejaVu Sans" charset="0"/>
              </a:rPr>
              <a:t>the </a:t>
            </a:r>
            <a:r>
              <a:rPr lang="x-none" altLang="en-US" b="1">
                <a:latin typeface="DejaVu Sans" charset="0"/>
              </a:rPr>
              <a:t>communication channels</a:t>
            </a:r>
            <a:r>
              <a:rPr lang="x-none" altLang="en-US">
                <a:latin typeface="DejaVu Sans" charset="0"/>
              </a:rPr>
              <a:t> to improve the security of the application</a:t>
            </a:r>
            <a:endParaRPr lang="x-none" altLang="en-US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95" y="2752725"/>
            <a:ext cx="10972800" cy="582613"/>
          </a:xfrm>
        </p:spPr>
        <p:txBody>
          <a:bodyPr/>
          <a:p>
            <a:pPr algn="ctr"/>
            <a:r>
              <a:rPr lang="x-none" altLang="en-US" b="1">
                <a:latin typeface="DejaVu Sans" charset="0"/>
              </a:rPr>
              <a:t>THANK YOU</a:t>
            </a:r>
            <a:endParaRPr lang="x-none" altLang="en-US" b="1">
              <a:latin typeface="DejaVu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582613"/>
          </a:xfrm>
        </p:spPr>
        <p:txBody>
          <a:bodyPr/>
          <a:p>
            <a:r>
              <a:rPr lang="x-none" altLang="en-US" b="1"/>
              <a:t>BACKGROUND TO THE STUDY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35" y="1070610"/>
            <a:ext cx="10972800" cy="4953000"/>
          </a:xfrm>
        </p:spPr>
        <p:txBody>
          <a:bodyPr/>
          <a:p>
            <a:r>
              <a:rPr lang="x-none" altLang="en-US" sz="2800" b="1">
                <a:latin typeface="DejaVu Sans" charset="0"/>
              </a:rPr>
              <a:t>P</a:t>
            </a:r>
            <a:r>
              <a:rPr lang="en-US" sz="2800" b="1">
                <a:latin typeface="DejaVu Sans" charset="0"/>
              </a:rPr>
              <a:t>ercentages of burglary, robbery and theft</a:t>
            </a:r>
            <a:r>
              <a:rPr lang="en-US" sz="2800">
                <a:latin typeface="DejaVu Sans" charset="0"/>
              </a:rPr>
              <a:t> from total crimes were approximately </a:t>
            </a:r>
            <a:r>
              <a:rPr lang="en-US" sz="2800" b="1">
                <a:latin typeface="DejaVu Sans" charset="0"/>
              </a:rPr>
              <a:t>35%</a:t>
            </a:r>
            <a:r>
              <a:rPr lang="en-US" sz="2800">
                <a:latin typeface="DejaVu Sans" charset="0"/>
              </a:rPr>
              <a:t> in Sri Lanka </a:t>
            </a:r>
            <a:r>
              <a:rPr lang="x-none" altLang="en-US" sz="2800">
                <a:latin typeface="DejaVu Sans" charset="0"/>
              </a:rPr>
              <a:t>according to the </a:t>
            </a:r>
            <a:r>
              <a:rPr lang="x-none" altLang="en-US" sz="2800" b="1">
                <a:latin typeface="DejaVu Sans" charset="0"/>
              </a:rPr>
              <a:t>report published in 2016 by the Sri Lankan crime intelligence analysis central bureau</a:t>
            </a:r>
            <a:endParaRPr lang="x-none" altLang="en-US" sz="2800" b="1">
              <a:latin typeface="DejaVu Sans" charset="0"/>
            </a:endParaRPr>
          </a:p>
          <a:p>
            <a:pPr marL="0" indent="0">
              <a:buNone/>
            </a:pPr>
            <a:endParaRPr lang="x-none" altLang="en-US" sz="2800" b="1">
              <a:latin typeface="DejaVu Sans" charset="0"/>
            </a:endParaRPr>
          </a:p>
          <a:p>
            <a:r>
              <a:rPr lang="x-none" altLang="en-US" sz="2800">
                <a:latin typeface="DejaVu Sans" charset="0"/>
              </a:rPr>
              <a:t>I</a:t>
            </a:r>
            <a:r>
              <a:rPr lang="en-US" sz="2800">
                <a:latin typeface="DejaVu Sans" charset="0"/>
              </a:rPr>
              <a:t>t has been found that ​ many</a:t>
            </a:r>
            <a:r>
              <a:rPr lang="en-US" sz="2800" b="1">
                <a:latin typeface="DejaVu Sans" charset="0"/>
              </a:rPr>
              <a:t> robbers committed crimes wearing full</a:t>
            </a:r>
            <a:r>
              <a:rPr lang="x-none" altLang="en-US" sz="2800" b="1">
                <a:latin typeface="DejaVu Sans" charset="0"/>
              </a:rPr>
              <a:t>-</a:t>
            </a:r>
            <a:r>
              <a:rPr lang="en-US" sz="2800" b="1">
                <a:latin typeface="DejaVu Sans" charset="0"/>
              </a:rPr>
              <a:t>face helmets</a:t>
            </a:r>
            <a:r>
              <a:rPr lang="en-US" sz="2800">
                <a:latin typeface="DejaVu Sans" charset="0"/>
              </a:rPr>
              <a:t> or face coverings</a:t>
            </a:r>
            <a:endParaRPr lang="en-US" sz="2800">
              <a:latin typeface="DejaVu Sans" charset="0"/>
            </a:endParaRPr>
          </a:p>
          <a:p>
            <a:endParaRPr lang="en-US" sz="2800">
              <a:latin typeface="DejaVu Sans" charset="0"/>
            </a:endParaRPr>
          </a:p>
          <a:p>
            <a:r>
              <a:rPr lang="x-none" altLang="en-US" sz="2800" b="1">
                <a:latin typeface="DejaVu Sans" charset="0"/>
              </a:rPr>
              <a:t>Solutions have not been implemented for CCTV surveillance </a:t>
            </a:r>
            <a:r>
              <a:rPr lang="x-none" altLang="en-US" sz="2800">
                <a:latin typeface="DejaVu Sans" charset="0"/>
              </a:rPr>
              <a:t>to </a:t>
            </a:r>
            <a:r>
              <a:rPr lang="x-none" altLang="en-US" sz="2800" b="1">
                <a:latin typeface="DejaVu Sans" charset="0"/>
              </a:rPr>
              <a:t>detect and notify authorities</a:t>
            </a:r>
            <a:r>
              <a:rPr lang="x-none" altLang="en-US" sz="2800">
                <a:latin typeface="DejaVu Sans" charset="0"/>
              </a:rPr>
              <a:t> to take action when the crime is committed</a:t>
            </a:r>
            <a:endParaRPr lang="x-none" altLang="en-US" sz="2800">
              <a:latin typeface="DejaVu Sans" charset="0"/>
            </a:endParaRPr>
          </a:p>
          <a:p>
            <a:endParaRPr lang="en-US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RESEARCH QUESTION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575"/>
            <a:ext cx="10972800" cy="5146675"/>
          </a:xfrm>
        </p:spPr>
        <p:txBody>
          <a:bodyPr/>
          <a:p>
            <a:r>
              <a:rPr lang="x-none" altLang="en-US" sz="2800">
                <a:latin typeface="DejaVu Sans" charset="0"/>
              </a:rPr>
              <a:t>Is it possible to improve the </a:t>
            </a:r>
            <a:r>
              <a:rPr lang="x-none" altLang="en-US" sz="2800" b="1">
                <a:latin typeface="DejaVu Sans" charset="0"/>
              </a:rPr>
              <a:t>effectiveness </a:t>
            </a:r>
            <a:r>
              <a:rPr lang="x-none" altLang="en-US" sz="2800">
                <a:latin typeface="DejaVu Sans" charset="0"/>
              </a:rPr>
              <a:t>of </a:t>
            </a:r>
            <a:r>
              <a:rPr lang="x-none" altLang="en-US" sz="2800" b="1">
                <a:latin typeface="DejaVu Sans" charset="0"/>
              </a:rPr>
              <a:t>detecting face covers</a:t>
            </a:r>
            <a:r>
              <a:rPr lang="x-none" altLang="en-US" sz="2800">
                <a:latin typeface="DejaVu Sans" charset="0"/>
              </a:rPr>
              <a:t> including </a:t>
            </a:r>
            <a:r>
              <a:rPr lang="x-none" altLang="en-US" sz="2800" b="1">
                <a:latin typeface="DejaVu Sans" charset="0"/>
              </a:rPr>
              <a:t>full face helmets</a:t>
            </a:r>
            <a:r>
              <a:rPr lang="x-none" altLang="en-US" sz="2800">
                <a:latin typeface="DejaVu Sans" charset="0"/>
              </a:rPr>
              <a:t> using </a:t>
            </a:r>
            <a:r>
              <a:rPr lang="x-none" altLang="en-US" sz="2800" b="1">
                <a:latin typeface="DejaVu Sans" charset="0"/>
              </a:rPr>
              <a:t>computer vision</a:t>
            </a:r>
            <a:r>
              <a:rPr lang="x-none" altLang="en-US" sz="2800">
                <a:latin typeface="DejaVu Sans" charset="0"/>
              </a:rPr>
              <a:t> and </a:t>
            </a:r>
            <a:r>
              <a:rPr lang="x-none" altLang="en-US" sz="2800" b="1">
                <a:latin typeface="DejaVu Sans" charset="0"/>
              </a:rPr>
              <a:t>machine learning</a:t>
            </a:r>
            <a:r>
              <a:rPr lang="x-none" altLang="en-US" sz="2800">
                <a:latin typeface="DejaVu Sans" charset="0"/>
              </a:rPr>
              <a:t>?  </a:t>
            </a:r>
            <a:endParaRPr lang="x-none" altLang="en-US" sz="2800">
              <a:latin typeface="DejaVu Sans" charset="0"/>
            </a:endParaRPr>
          </a:p>
          <a:p>
            <a:endParaRPr lang="x-none" altLang="en-US" sz="2800">
              <a:latin typeface="DejaVu Sans" charset="0"/>
            </a:endParaRPr>
          </a:p>
          <a:p>
            <a:endParaRPr lang="x-none" altLang="en-US" sz="280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pic>
        <p:nvPicPr>
          <p:cNvPr id="7" name="Picture 6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2459355"/>
            <a:ext cx="6219825" cy="3474720"/>
          </a:xfrm>
          <a:prstGeom prst="rect">
            <a:avLst/>
          </a:prstGeom>
        </p:spPr>
      </p:pic>
      <p:pic>
        <p:nvPicPr>
          <p:cNvPr id="8" name="Picture 7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45" y="2446655"/>
            <a:ext cx="4391660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1300"/>
            <a:ext cx="10972800" cy="582613"/>
          </a:xfrm>
        </p:spPr>
        <p:txBody>
          <a:bodyPr/>
          <a:p>
            <a:r>
              <a:rPr lang="x-none" altLang="en-US" b="1"/>
              <a:t>PURPOSE OF THE STUDY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b="1">
                <a:latin typeface="DejaVu Sans" charset="0"/>
                <a:sym typeface="+mn-ea"/>
              </a:rPr>
              <a:t>Verify</a:t>
            </a:r>
            <a:r>
              <a:rPr lang="x-none">
                <a:latin typeface="DejaVu Sans" charset="0"/>
                <a:sym typeface="+mn-ea"/>
              </a:rPr>
              <a:t> the </a:t>
            </a:r>
            <a:r>
              <a:rPr lang="x-none" b="1">
                <a:latin typeface="DejaVu Sans" charset="0"/>
                <a:sym typeface="+mn-ea"/>
              </a:rPr>
              <a:t>User Authentication</a:t>
            </a:r>
            <a:r>
              <a:rPr lang="x-none">
                <a:latin typeface="DejaVu Sans" charset="0"/>
                <a:sym typeface="+mn-ea"/>
              </a:rPr>
              <a:t> and </a:t>
            </a:r>
            <a:r>
              <a:rPr lang="x-none" b="1">
                <a:latin typeface="DejaVu Sans" charset="0"/>
                <a:sym typeface="+mn-ea"/>
              </a:rPr>
              <a:t>r</a:t>
            </a:r>
            <a:r>
              <a:rPr b="1">
                <a:latin typeface="DejaVu Sans" charset="0"/>
                <a:sym typeface="+mn-ea"/>
              </a:rPr>
              <a:t>educe </a:t>
            </a:r>
            <a:r>
              <a:rPr>
                <a:latin typeface="DejaVu Sans" charset="0"/>
                <a:sym typeface="+mn-ea"/>
              </a:rPr>
              <a:t>the </a:t>
            </a:r>
            <a:r>
              <a:rPr b="1">
                <a:latin typeface="DejaVu Sans" charset="0"/>
                <a:sym typeface="+mn-ea"/>
              </a:rPr>
              <a:t>false positive predictions</a:t>
            </a:r>
            <a:r>
              <a:rPr>
                <a:latin typeface="DejaVu Sans" charset="0"/>
                <a:sym typeface="+mn-ea"/>
              </a:rPr>
              <a:t> by </a:t>
            </a:r>
            <a:r>
              <a:rPr b="1">
                <a:latin typeface="DejaVu Sans" charset="0"/>
                <a:sym typeface="+mn-ea"/>
              </a:rPr>
              <a:t>improving</a:t>
            </a:r>
            <a:r>
              <a:rPr>
                <a:latin typeface="DejaVu Sans" charset="0"/>
                <a:sym typeface="+mn-ea"/>
              </a:rPr>
              <a:t> the </a:t>
            </a:r>
            <a:r>
              <a:rPr b="1">
                <a:latin typeface="DejaVu Sans" charset="0"/>
                <a:sym typeface="+mn-ea"/>
              </a:rPr>
              <a:t>effectiveness of detection full-face helmets</a:t>
            </a:r>
            <a:r>
              <a:rPr>
                <a:latin typeface="DejaVu Sans" charset="0"/>
                <a:sym typeface="+mn-ea"/>
              </a:rPr>
              <a:t> </a:t>
            </a:r>
            <a:r>
              <a:rPr lang="x-none">
                <a:latin typeface="DejaVu Sans" charset="0"/>
                <a:sym typeface="+mn-ea"/>
              </a:rPr>
              <a:t>with</a:t>
            </a:r>
            <a:r>
              <a:rPr>
                <a:latin typeface="DejaVu Sans" charset="0"/>
                <a:sym typeface="+mn-ea"/>
              </a:rPr>
              <a:t> computer vision and machine learning </a:t>
            </a:r>
            <a:r>
              <a:rPr lang="x-none">
                <a:latin typeface="DejaVu Sans" charset="0"/>
                <a:sym typeface="+mn-ea"/>
              </a:rPr>
              <a:t>technologies. </a:t>
            </a:r>
            <a:endParaRPr lang="x-none">
              <a:latin typeface="DejaVu Sans" charset="0"/>
              <a:sym typeface="+mn-ea"/>
            </a:endParaRPr>
          </a:p>
          <a:p>
            <a:r>
              <a:rPr lang="x-none" b="1">
                <a:latin typeface="DejaVu Sans" charset="0"/>
                <a:sym typeface="+mn-ea"/>
              </a:rPr>
              <a:t>Send</a:t>
            </a:r>
            <a:r>
              <a:rPr b="1">
                <a:latin typeface="DejaVu Sans" charset="0"/>
                <a:sym typeface="+mn-ea"/>
              </a:rPr>
              <a:t> emergency alerts</a:t>
            </a:r>
            <a:r>
              <a:rPr>
                <a:latin typeface="DejaVu Sans" charset="0"/>
                <a:sym typeface="+mn-ea"/>
              </a:rPr>
              <a:t> to the relevant authorities to take necessary actions before crime or robbery occurs in secure premises such as Banks, ATM, Jewellery shops, etc.</a:t>
            </a:r>
            <a:endParaRPr>
              <a:latin typeface="DejaVu Sans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1970"/>
            <a:ext cx="10972800" cy="582613"/>
          </a:xfrm>
        </p:spPr>
        <p:txBody>
          <a:bodyPr>
            <a:normAutofit fontScale="90000"/>
          </a:bodyPr>
          <a:p>
            <a:r>
              <a:rPr lang="x-none" altLang="en-US" b="1">
                <a:sym typeface="+mn-ea"/>
              </a:rPr>
              <a:t>BENEFITS / ANTICIPATED OUTCOMES</a:t>
            </a:r>
            <a:endParaRPr lang="x-none" altLang="en-US" b="1">
              <a:sym typeface="+mn-ea"/>
            </a:endParaRPr>
          </a:p>
          <a:p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3775"/>
            <a:ext cx="10972800" cy="4953000"/>
          </a:xfrm>
        </p:spPr>
        <p:txBody>
          <a:bodyPr>
            <a:normAutofit fontScale="70000"/>
          </a:bodyPr>
          <a:p>
            <a:r>
              <a:rPr lang="x-none" altLang="en-US">
                <a:latin typeface="DejaVu Sans" charset="0"/>
              </a:rPr>
              <a:t>Improve the </a:t>
            </a:r>
            <a:r>
              <a:rPr lang="x-none" altLang="en-US" b="1">
                <a:latin typeface="DejaVu Sans" charset="0"/>
              </a:rPr>
              <a:t>user authentication</a:t>
            </a:r>
            <a:r>
              <a:rPr lang="x-none" altLang="en-US">
                <a:latin typeface="DejaVu Sans" charset="0"/>
              </a:rPr>
              <a:t> </a:t>
            </a:r>
            <a:r>
              <a:rPr lang="x-none" altLang="en-US" b="1">
                <a:latin typeface="DejaVu Sans" charset="0"/>
              </a:rPr>
              <a:t>in a secured location</a:t>
            </a:r>
            <a:r>
              <a:rPr lang="x-none" altLang="en-US">
                <a:latin typeface="DejaVu Sans" charset="0"/>
              </a:rPr>
              <a:t> via computer vision and machine learning technologies.</a:t>
            </a:r>
            <a:endParaRPr lang="x-none" altLang="en-US">
              <a:latin typeface="DejaVu Sans" charset="0"/>
            </a:endParaRPr>
          </a:p>
          <a:p>
            <a:r>
              <a:rPr lang="en-US">
                <a:latin typeface="DejaVu Sans" charset="0"/>
              </a:rPr>
              <a:t>Develop </a:t>
            </a:r>
            <a:r>
              <a:rPr lang="en-US" b="1">
                <a:latin typeface="DejaVu Sans" charset="0"/>
              </a:rPr>
              <a:t>incident locations </a:t>
            </a:r>
            <a:r>
              <a:rPr lang="en-US">
                <a:latin typeface="DejaVu Sans" charset="0"/>
              </a:rPr>
              <a:t>map </a:t>
            </a:r>
            <a:r>
              <a:rPr lang="x-none" altLang="en-US">
                <a:latin typeface="DejaVu Sans" charset="0"/>
              </a:rPr>
              <a:t>related to </a:t>
            </a:r>
            <a:r>
              <a:rPr lang="en-US" b="1">
                <a:latin typeface="DejaVu Sans" charset="0"/>
                <a:sym typeface="+mn-ea"/>
              </a:rPr>
              <a:t>crime</a:t>
            </a:r>
            <a:r>
              <a:rPr lang="x-none" altLang="en-US" b="1">
                <a:latin typeface="DejaVu Sans" charset="0"/>
                <a:sym typeface="+mn-ea"/>
              </a:rPr>
              <a:t>s</a:t>
            </a:r>
            <a:r>
              <a:rPr lang="en-US" b="1">
                <a:latin typeface="DejaVu Sans" charset="0"/>
                <a:sym typeface="+mn-ea"/>
              </a:rPr>
              <a:t> or robber</a:t>
            </a:r>
            <a:r>
              <a:rPr lang="x-none" altLang="en-US" b="1">
                <a:latin typeface="DejaVu Sans" charset="0"/>
                <a:sym typeface="+mn-ea"/>
              </a:rPr>
              <a:t>ies </a:t>
            </a:r>
            <a:r>
              <a:rPr lang="x-none" altLang="en-US">
                <a:latin typeface="DejaVu Sans" charset="0"/>
                <a:sym typeface="+mn-ea"/>
              </a:rPr>
              <a:t>and </a:t>
            </a:r>
            <a:r>
              <a:rPr lang="en-US" b="1">
                <a:latin typeface="DejaVu Sans" charset="0"/>
              </a:rPr>
              <a:t>highlight </a:t>
            </a:r>
            <a:r>
              <a:rPr lang="x-none" altLang="en-US" b="1">
                <a:latin typeface="DejaVu Sans" charset="0"/>
              </a:rPr>
              <a:t>the</a:t>
            </a:r>
            <a:r>
              <a:rPr lang="en-US" b="1">
                <a:latin typeface="DejaVu Sans" charset="0"/>
              </a:rPr>
              <a:t> high-risk locations</a:t>
            </a:r>
            <a:r>
              <a:rPr lang="en-US">
                <a:latin typeface="DejaVu Sans" charset="0"/>
              </a:rPr>
              <a:t> and </a:t>
            </a:r>
            <a:r>
              <a:rPr lang="en-US" b="1">
                <a:latin typeface="DejaVu Sans" charset="0"/>
              </a:rPr>
              <a:t>forecast future incidents</a:t>
            </a:r>
            <a:r>
              <a:rPr lang="en-US">
                <a:latin typeface="DejaVu Sans" charset="0"/>
              </a:rPr>
              <a:t> based on </a:t>
            </a:r>
            <a:r>
              <a:rPr lang="x-none" altLang="en-US">
                <a:latin typeface="DejaVu Sans" charset="0"/>
              </a:rPr>
              <a:t>the </a:t>
            </a:r>
            <a:r>
              <a:rPr lang="en-US">
                <a:latin typeface="DejaVu Sans" charset="0"/>
              </a:rPr>
              <a:t>historical incidents.</a:t>
            </a:r>
            <a:endParaRPr lang="en-US">
              <a:latin typeface="DejaVu Sans" charset="0"/>
            </a:endParaRPr>
          </a:p>
          <a:p>
            <a:r>
              <a:rPr lang="en-US" b="1">
                <a:latin typeface="DejaVu Sans" charset="0"/>
              </a:rPr>
              <a:t>Business owners</a:t>
            </a:r>
            <a:r>
              <a:rPr lang="en-US">
                <a:latin typeface="DejaVu Sans" charset="0"/>
              </a:rPr>
              <a:t> </a:t>
            </a:r>
            <a:r>
              <a:rPr lang="x-none" altLang="en-US">
                <a:latin typeface="DejaVu Sans" charset="0"/>
              </a:rPr>
              <a:t>can </a:t>
            </a:r>
            <a:r>
              <a:rPr lang="en-US">
                <a:latin typeface="DejaVu Sans" charset="0"/>
              </a:rPr>
              <a:t>reduce the damage of robberies, theft </a:t>
            </a:r>
            <a:endParaRPr lang="en-US">
              <a:latin typeface="DejaVu Sans" charset="0"/>
            </a:endParaRPr>
          </a:p>
          <a:p>
            <a:r>
              <a:rPr lang="en-US" b="1">
                <a:latin typeface="DejaVu Sans" charset="0"/>
              </a:rPr>
              <a:t>Reduce the fear of crime</a:t>
            </a:r>
            <a:r>
              <a:rPr lang="en-US">
                <a:latin typeface="DejaVu Sans" charset="0"/>
              </a:rPr>
              <a:t> among the </a:t>
            </a:r>
            <a:r>
              <a:rPr lang="en-US" b="1">
                <a:latin typeface="DejaVu Sans" charset="0"/>
              </a:rPr>
              <a:t>general public</a:t>
            </a:r>
            <a:r>
              <a:rPr lang="en-US">
                <a:latin typeface="DejaVu Sans" charset="0"/>
              </a:rPr>
              <a:t> inside the financial or business locations where CCTV surveillance operate</a:t>
            </a:r>
            <a:endParaRPr lang="en-US">
              <a:latin typeface="DejaVu Sans" charset="0"/>
            </a:endParaRPr>
          </a:p>
          <a:p>
            <a:r>
              <a:rPr lang="en-US" b="1">
                <a:latin typeface="DejaVu Sans" charset="0"/>
              </a:rPr>
              <a:t>Discourage criminals</a:t>
            </a:r>
            <a:r>
              <a:rPr lang="en-US">
                <a:latin typeface="DejaVu Sans" charset="0"/>
              </a:rPr>
              <a:t> to commit crimes </a:t>
            </a:r>
            <a:endParaRPr lang="en-US">
              <a:latin typeface="DejaVu Sans" charset="0"/>
            </a:endParaRPr>
          </a:p>
          <a:p>
            <a:r>
              <a:rPr lang="en-US" b="1">
                <a:latin typeface="DejaVu Sans" charset="0"/>
              </a:rPr>
              <a:t>Reduce the death rate</a:t>
            </a:r>
            <a:r>
              <a:rPr lang="en-US">
                <a:latin typeface="DejaVu Sans" charset="0"/>
              </a:rPr>
              <a:t> occurs due to organized crimes </a:t>
            </a:r>
            <a:endParaRPr lang="en-US">
              <a:latin typeface="DejaVu Sans" charset="0"/>
            </a:endParaRPr>
          </a:p>
          <a:p>
            <a:r>
              <a:rPr lang="en-US" b="1">
                <a:latin typeface="DejaVu Sans" charset="0"/>
              </a:rPr>
              <a:t>Increase the safeguard</a:t>
            </a:r>
            <a:r>
              <a:rPr lang="en-US">
                <a:latin typeface="DejaVu Sans" charset="0"/>
              </a:rPr>
              <a:t> at premises where CCTV operate </a:t>
            </a:r>
            <a:r>
              <a:rPr lang="x-none" altLang="en-US">
                <a:latin typeface="DejaVu Sans" charset="0"/>
              </a:rPr>
              <a:t>by detecting unusual behaviours</a:t>
            </a:r>
            <a:endParaRPr lang="x-none" altLang="en-US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582613"/>
          </a:xfrm>
        </p:spPr>
        <p:txBody>
          <a:bodyPr/>
          <a:p>
            <a:r>
              <a:rPr lang="x-none" altLang="en-US" b="1"/>
              <a:t>METHODOLOGY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7265"/>
            <a:ext cx="10972800" cy="4953000"/>
          </a:xfrm>
        </p:spPr>
        <p:txBody>
          <a:bodyPr>
            <a:normAutofit fontScale="80000"/>
          </a:bodyPr>
          <a:p>
            <a:r>
              <a:rPr lang="x-none" altLang="en-US" b="1">
                <a:latin typeface="DejaVu Sans" charset="0"/>
                <a:sym typeface="+mn-ea"/>
              </a:rPr>
              <a:t>ImageAI &amp; Keras Frameworks </a:t>
            </a:r>
            <a:r>
              <a:rPr lang="x-none" altLang="en-US">
                <a:latin typeface="DejaVu Sans" charset="0"/>
                <a:sym typeface="+mn-ea"/>
              </a:rPr>
              <a:t>will use </a:t>
            </a:r>
            <a:r>
              <a:rPr lang="en-US">
                <a:latin typeface="DejaVu Sans" charset="0"/>
                <a:sym typeface="+mn-ea"/>
              </a:rPr>
              <a:t>to </a:t>
            </a:r>
            <a:r>
              <a:rPr lang="x-none" altLang="en-US">
                <a:latin typeface="DejaVu Sans" charset="0"/>
                <a:sym typeface="+mn-ea"/>
              </a:rPr>
              <a:t>build a </a:t>
            </a:r>
            <a:r>
              <a:rPr lang="x-none" altLang="en-US" b="1">
                <a:latin typeface="DejaVu Sans" charset="0"/>
                <a:sym typeface="+mn-ea"/>
              </a:rPr>
              <a:t>YoloV3 and RetinaNet custom data-set model</a:t>
            </a:r>
            <a:r>
              <a:rPr lang="x-none" altLang="en-US">
                <a:latin typeface="DejaVu Sans" charset="0"/>
                <a:sym typeface="+mn-ea"/>
              </a:rPr>
              <a:t> base on Region Convolutional Neural Networks </a:t>
            </a:r>
            <a:r>
              <a:rPr lang="x-none" altLang="en-US" b="1">
                <a:latin typeface="DejaVu Sans" charset="0"/>
                <a:sym typeface="+mn-ea"/>
              </a:rPr>
              <a:t>(R-CNN)</a:t>
            </a:r>
            <a:r>
              <a:rPr lang="x-none" altLang="en-US">
                <a:latin typeface="DejaVu Sans" charset="0"/>
                <a:sym typeface="+mn-ea"/>
              </a:rPr>
              <a:t> by using computer vision and machine learning technologies. </a:t>
            </a:r>
            <a:endParaRPr lang="x-none" altLang="en-US">
              <a:latin typeface="DejaVu Sans" charset="0"/>
              <a:sym typeface="+mn-ea"/>
            </a:endParaRPr>
          </a:p>
          <a:p>
            <a:pPr marL="0" indent="0">
              <a:buNone/>
            </a:pPr>
            <a:endParaRPr lang="x-none" altLang="en-US">
              <a:latin typeface="DejaVu Sans" charset="0"/>
              <a:sym typeface="+mn-ea"/>
            </a:endParaRPr>
          </a:p>
          <a:p>
            <a:r>
              <a:rPr lang="x-none">
                <a:latin typeface="DejaVu Sans" charset="0"/>
                <a:sym typeface="+mn-ea"/>
              </a:rPr>
              <a:t>Custom dataset model </a:t>
            </a:r>
            <a:r>
              <a:rPr lang="x-none" b="1">
                <a:latin typeface="DejaVu Sans" charset="0"/>
                <a:sym typeface="+mn-ea"/>
              </a:rPr>
              <a:t>trained and validated with sample image datasets</a:t>
            </a:r>
            <a:r>
              <a:rPr lang="x-none">
                <a:latin typeface="DejaVu Sans" charset="0"/>
                <a:sym typeface="+mn-ea"/>
              </a:rPr>
              <a:t> of </a:t>
            </a:r>
            <a:r>
              <a:rPr lang="x-none" b="1">
                <a:latin typeface="DejaVu Sans" charset="0"/>
                <a:sym typeface="+mn-ea"/>
              </a:rPr>
              <a:t>full face helmet images </a:t>
            </a:r>
            <a:endParaRPr lang="x-none" b="1">
              <a:latin typeface="DejaVu Sans" charset="0"/>
              <a:sym typeface="+mn-ea"/>
            </a:endParaRPr>
          </a:p>
          <a:p>
            <a:endParaRPr lang="x-none">
              <a:latin typeface="DejaVu Sans" charset="0"/>
              <a:sym typeface="+mn-ea"/>
            </a:endParaRPr>
          </a:p>
          <a:p>
            <a:r>
              <a:rPr lang="x-none">
                <a:latin typeface="DejaVu Sans" charset="0"/>
                <a:sym typeface="+mn-ea"/>
              </a:rPr>
              <a:t>As the result, this application will detect and provide prediction result for input image frames of CCTV camera, video footage.</a:t>
            </a:r>
            <a:endParaRPr lang="x-none" altLang="en-US">
              <a:latin typeface="DejaVu Sans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582613"/>
          </a:xfrm>
        </p:spPr>
        <p:txBody>
          <a:bodyPr/>
          <a:p>
            <a:r>
              <a:rPr lang="x-none" altLang="en-US" b="1"/>
              <a:t>SYSTEM ARCHITECTURE</a:t>
            </a:r>
            <a:endParaRPr lang="x-none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  <p:pic>
        <p:nvPicPr>
          <p:cNvPr id="8" name="Content Placeholder 7" descr="high-level-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7865" y="949960"/>
            <a:ext cx="1061466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582613"/>
          </a:xfrm>
        </p:spPr>
        <p:txBody>
          <a:bodyPr/>
          <a:p>
            <a:r>
              <a:rPr lang="x-none" altLang="en-US" b="1"/>
              <a:t>SYSTEM OVERVIEW</a:t>
            </a:r>
            <a:endParaRPr lang="x-none" altLang="en-US" b="1"/>
          </a:p>
        </p:txBody>
      </p:sp>
      <p:pic>
        <p:nvPicPr>
          <p:cNvPr id="6" name="Content Placeholder 5" descr="Final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0" y="977265"/>
            <a:ext cx="6410960" cy="5300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00"/>
            <a:ext cx="10972800" cy="582613"/>
          </a:xfrm>
        </p:spPr>
        <p:txBody>
          <a:bodyPr/>
          <a:p>
            <a:r>
              <a:rPr lang="x-none" altLang="en-US" b="1"/>
              <a:t>OBJECT DETECTION ALGORITHM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7265"/>
            <a:ext cx="10972800" cy="4953000"/>
          </a:xfrm>
        </p:spPr>
        <p:txBody>
          <a:bodyPr>
            <a:noAutofit/>
          </a:bodyPr>
          <a:p>
            <a:r>
              <a:rPr sz="1500" b="1">
                <a:latin typeface="DejaVu Sans" charset="0"/>
                <a:sym typeface="+mn-ea"/>
              </a:rPr>
              <a:t>Algorithm 1 - The proposed object detection algorithm</a:t>
            </a:r>
            <a:endParaRPr sz="1500" b="1">
              <a:latin typeface="DejaVu Sans" charset="0"/>
              <a:sym typeface="+mn-ea"/>
            </a:endParaRPr>
          </a:p>
          <a:p>
            <a:r>
              <a:rPr sz="1500" b="1">
                <a:latin typeface="DejaVu Sans" charset="0"/>
                <a:sym typeface="+mn-ea"/>
              </a:rPr>
              <a:t>Inputs:</a:t>
            </a:r>
            <a:r>
              <a:rPr sz="1500">
                <a:latin typeface="DejaVu Sans" charset="0"/>
                <a:sym typeface="+mn-ea"/>
              </a:rPr>
              <a:t> Video Path, Output Video Path, Minimum Percentage of Detection Probability</a:t>
            </a:r>
            <a:endParaRPr sz="1500">
              <a:latin typeface="DejaVu Sans" charset="0"/>
              <a:sym typeface="+mn-ea"/>
            </a:endParaRPr>
          </a:p>
          <a:p>
            <a:r>
              <a:rPr sz="1500" b="1">
                <a:latin typeface="DejaVu Sans" charset="0"/>
                <a:sym typeface="+mn-ea"/>
              </a:rPr>
              <a:t>Outputs:</a:t>
            </a:r>
            <a:r>
              <a:rPr sz="1500">
                <a:latin typeface="DejaVu Sans" charset="0"/>
                <a:sym typeface="+mn-ea"/>
              </a:rPr>
              <a:t> Detected Objects, Email Notification send status, SMS Notification send status, Incident Log status</a:t>
            </a:r>
            <a:endParaRPr sz="1500">
              <a:latin typeface="DejaVu Sans" charset="0"/>
              <a:sym typeface="+mn-ea"/>
            </a:endParaRPr>
          </a:p>
          <a:p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1. Import python libraries for object detection and send notifications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2. Initialize global variables with configuration values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3. Define send SMS alert functionality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4. Define send Email alert functionality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5. Define incident log maintain functionality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6. Define object detection functionality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7.   for end of video input image frames: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8.     process the full face object detection in neural network with custom dataset model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9.     if object detection == True: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10.      call the send SMS alert function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11.      call the send Email alert function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12.    end if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13.    call the log maintain function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14.    end for</a:t>
            </a:r>
            <a:endParaRPr sz="1500">
              <a:latin typeface="DejaVu Sans" charset="0"/>
              <a:sym typeface="+mn-ea"/>
            </a:endParaRPr>
          </a:p>
          <a:p>
            <a:r>
              <a:rPr sz="1500">
                <a:latin typeface="DejaVu Sans" charset="0"/>
                <a:sym typeface="+mn-ea"/>
              </a:rPr>
              <a:t>15.Call the object detection functionality with created custom dataset model and video input path</a:t>
            </a:r>
            <a:endParaRPr sz="1500">
              <a:latin typeface="DejaVu Sans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MS18901986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4479</Words>
  <Application>Kingsoft Office WPP</Application>
  <PresentationFormat>Widescreen</PresentationFormat>
  <Paragraphs>185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Blue Waves</vt:lpstr>
      <vt:lpstr>DETECTION OF FACE COVERS INCLUDING FULL FACE HELMETS VIA CCTV CAMERAS WITH COMPUTER VISION AND MACHINE LEARNING </vt:lpstr>
      <vt:lpstr>BACKGROUND TO THE STUDY</vt:lpstr>
      <vt:lpstr>RESEARCH QUESTION</vt:lpstr>
      <vt:lpstr>PURPOSE OF THE STUDY</vt:lpstr>
      <vt:lpstr>BENEFITS / ANTICIPATED OUTCOMES</vt:lpstr>
      <vt:lpstr>METHODOLOGY</vt:lpstr>
      <vt:lpstr>SYSTEM ARCHITECTURE</vt:lpstr>
      <vt:lpstr>SYSTEM OVERVIEW</vt:lpstr>
      <vt:lpstr>OBJECT DETECTION ALGORITHM</vt:lpstr>
      <vt:lpstr>OBJECT DETECTION PROCESS</vt:lpstr>
      <vt:lpstr>DATA MODELS EVALUATION RESULTS</vt:lpstr>
      <vt:lpstr>LIMITATIONS</vt:lpstr>
      <vt:lpstr>FUTURE IMPLEMENTATION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crimes committed wearing full face helmets via CCTV cameras in Sri Lanka </dc:title>
  <dc:creator>daz</dc:creator>
  <cp:lastModifiedBy>dasitha</cp:lastModifiedBy>
  <cp:revision>196</cp:revision>
  <dcterms:created xsi:type="dcterms:W3CDTF">2019-12-28T14:41:43Z</dcterms:created>
  <dcterms:modified xsi:type="dcterms:W3CDTF">2019-12-28T14:41:43Z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