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1.jpeg" ContentType="image/jpe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AU" sz="1400" spc="-1" strike="noStrike">
                <a:latin typeface="Times New Roman"/>
              </a:rPr>
              <a:t>&lt;footer&gt;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BDEEA14-7844-4B01-A5E2-E94971448F8A}" type="slidenum">
              <a:rPr b="0" lang="en-AU" sz="1400" spc="-1" strike="noStrike">
                <a:latin typeface="Times New Roman"/>
              </a:rPr>
              <a:t>&lt;number&gt;</a:t>
            </a:fld>
            <a:endParaRPr b="0" lang="en-A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AU" sz="1400" spc="-1" strike="noStrike">
                <a:latin typeface="Times New Roman"/>
              </a:rPr>
              <a:t>&lt;footer&gt;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21FFC63E-8F48-4944-8FEB-CE8C8181BD2D}" type="slidenum">
              <a:rPr b="0" lang="en-AU" sz="1400" spc="-1" strike="noStrike">
                <a:latin typeface="Times New Roman"/>
              </a:rPr>
              <a:t>&lt;number&gt;</a:t>
            </a:fld>
            <a:endParaRPr b="0" lang="en-A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32000" y="122400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006699"/>
                </a:solidFill>
                <a:latin typeface="Arial"/>
              </a:rPr>
              <a:t>U.S. Fuel Economy Data</a:t>
            </a:r>
            <a:endParaRPr b="0" lang="en-AU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3528000" y="2952000"/>
            <a:ext cx="338400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/>
            <a:r>
              <a:rPr b="0" lang="en-AU" sz="1800" spc="-1" strike="noStrike">
                <a:latin typeface="Arial"/>
              </a:rPr>
              <a:t>Darryl Smith</a:t>
            </a:r>
            <a:endParaRPr b="0" lang="en-AU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ffffff"/>
                </a:solidFill>
                <a:latin typeface="Arial"/>
              </a:rPr>
              <a:t>U.S. Fuel Economy Data</a:t>
            </a: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</a:rPr>
              <a:t>The U.S. Environmental Protection Agency publishes miles-per-gallon data following tests of vehicles on the road in the United States.</a:t>
            </a: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</a:rPr>
              <a:t>Data set for vehicles 1984-2017</a:t>
            </a: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ffffff"/>
                </a:solidFill>
                <a:latin typeface="Arial"/>
              </a:rPr>
              <a:t>U.S. Fuel Economy Data</a:t>
            </a: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</a:rPr>
              <a:t>Objectives:</a:t>
            </a: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</a:rPr>
              <a:t>Calculate the miles-per gallon on a selection of vehicles.</a:t>
            </a: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</a:rPr>
              <a:t>Predict the miles per gallon on a selection of vehicles using supervised learning and a linear regression model</a:t>
            </a: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ffffff"/>
                </a:solidFill>
                <a:latin typeface="Arial"/>
              </a:rPr>
              <a:t>U.S. Fuel Economy Data</a:t>
            </a: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</a:rPr>
              <a:t>Exploratory Data Analysis:</a:t>
            </a: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</a:rPr>
              <a:t>Data set contains 38113 cars (rows) and 81 features (columns)</a:t>
            </a: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</a:rPr>
              <a:t>17 of these features contained missing values</a:t>
            </a: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</a:rPr>
              <a:t>12 of these features contained 60% or more of missing values</a:t>
            </a: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</a:rPr>
              <a:t> </a:t>
            </a: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ffffff"/>
                </a:solidFill>
                <a:latin typeface="Arial"/>
              </a:rPr>
              <a:t>U.S. Fuel Economy Data</a:t>
            </a: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</a:rPr>
              <a:t>Exploratory Data Analysis:</a:t>
            </a: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</a:rPr>
              <a:t>Data set contained significant amount of ‘missing’ vehicles 1997-2011 </a:t>
            </a: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456000" y="3935880"/>
            <a:ext cx="3657240" cy="240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ffffff"/>
                </a:solidFill>
                <a:latin typeface="Arial"/>
              </a:rPr>
              <a:t>U.S. Fuel Economy Data</a:t>
            </a: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</a:rPr>
              <a:t>Exploratory Data Analysis</a:t>
            </a: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</a:rPr>
              <a:t>No (relevant) direct correlation</a:t>
            </a: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448000" y="2927160"/>
            <a:ext cx="4608000" cy="369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ffffff"/>
                </a:solidFill>
                <a:latin typeface="Arial"/>
              </a:rPr>
              <a:t>U.S. Fuel Economy Data</a:t>
            </a: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</a:rPr>
              <a:t>Model Training and Testing</a:t>
            </a: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</a:rPr>
              <a:t>Linear Regression:</a:t>
            </a: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</a:rPr>
              <a:t>Unrounded Highway</a:t>
            </a: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</a:rPr>
              <a:t>Miles-per-gallon</a:t>
            </a: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</a:rPr>
              <a:t>in relation to year</a:t>
            </a: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4797000" y="3096000"/>
            <a:ext cx="5067000" cy="3352320"/>
          </a:xfrm>
          <a:prstGeom prst="rect">
            <a:avLst/>
          </a:prstGeom>
          <a:ln>
            <a:noFill/>
          </a:ln>
        </p:spPr>
      </p:pic>
      <p:sp>
        <p:nvSpPr>
          <p:cNvPr id="102" name="TextShape 3"/>
          <p:cNvSpPr txBox="1"/>
          <p:nvPr/>
        </p:nvSpPr>
        <p:spPr>
          <a:xfrm>
            <a:off x="1008000" y="5832000"/>
            <a:ext cx="3789000" cy="305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AU" sz="1800" spc="-1" strike="noStrike">
                <a:solidFill>
                  <a:srgbClr val="21409a"/>
                </a:solidFill>
                <a:latin typeface="Arial"/>
              </a:rPr>
              <a:t>(Not Linear)</a:t>
            </a:r>
            <a:endParaRPr b="0" lang="en-AU" sz="1800" spc="-1" strike="noStrike">
              <a:solidFill>
                <a:srgbClr val="21409a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ffffff"/>
                </a:solidFill>
                <a:latin typeface="Arial"/>
              </a:rPr>
              <a:t>U.S. Fuel Economy Data</a:t>
            </a: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</a:rPr>
              <a:t>Model Training and Testing</a:t>
            </a: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</a:rPr>
              <a:t>Random Forest:</a:t>
            </a: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500" spc="-1" strike="noStrike">
                <a:solidFill>
                  <a:srgbClr val="0066cc"/>
                </a:solidFill>
                <a:latin typeface="Arial"/>
              </a:rPr>
              <a:t>(No correlations)</a:t>
            </a:r>
            <a:endParaRPr b="0" lang="en-AU" sz="15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15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15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15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15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15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4536000" y="2304000"/>
            <a:ext cx="4104000" cy="4334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AU" sz="4400" spc="-1" strike="noStrike">
                <a:solidFill>
                  <a:srgbClr val="ffffff"/>
                </a:solidFill>
                <a:latin typeface="Arial"/>
              </a:rPr>
              <a:t>U.S. Fuel Economy Data</a:t>
            </a:r>
            <a:endParaRPr b="0" lang="en-A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</a:rPr>
              <a:t>Model Training and Testing</a:t>
            </a: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66cc"/>
                </a:solidFill>
                <a:latin typeface="Arial"/>
              </a:rPr>
              <a:t>Linear Regression</a:t>
            </a: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32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66cc"/>
                </a:solidFill>
                <a:latin typeface="Arial"/>
              </a:rPr>
              <a:t>Prediction for any U.S.</a:t>
            </a:r>
            <a:endParaRPr b="0" lang="en-AU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66cc"/>
                </a:solidFill>
                <a:latin typeface="Arial"/>
              </a:rPr>
              <a:t>vehicle in 2019 is</a:t>
            </a:r>
            <a:endParaRPr b="0" lang="en-AU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66cc"/>
                </a:solidFill>
                <a:latin typeface="Arial"/>
              </a:rPr>
              <a:t>21.18 Miles-per-Gallon</a:t>
            </a:r>
            <a:endParaRPr b="0" lang="en-AU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2000" spc="-1" strike="noStrike">
              <a:solidFill>
                <a:srgbClr val="0066cc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AU" sz="2000" spc="-1" strike="noStrike">
              <a:solidFill>
                <a:srgbClr val="0066cc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3560760" y="4120920"/>
            <a:ext cx="6271920" cy="230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2019-08-29T10:48:00Z</dcterms:created>
  <dc:creator/>
  <dc:description/>
  <dc:language>en-AU</dc:language>
  <cp:lastModifiedBy/>
  <dcterms:modified xsi:type="dcterms:W3CDTF">2019-08-29T16:49:23Z</dcterms:modified>
  <cp:revision>13</cp:revision>
  <dc:subject/>
  <dc:title>Blue Curve</dc:title>
</cp:coreProperties>
</file>