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w.mit.edu/pub/2023-workshop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eakerdeck.com/danielkatz/generative-ai-plus-law-background-applications-and-use-cases-including-gpt-4-passes-the-bar-exam?slide=495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bloomberglaw.com/us-law-week/heres-how-ai-and-chatgpt-tools-can-help-scale-pro-bono-wor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ist.gov/itl/ai-risk-management-framewor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7f1e06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7f1e06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of evidence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Judicial decision making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Etc…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2c9227a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2c9227a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c9227a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c9227a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2c9227a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2c9227a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c9227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2c9227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77f1e06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77f1e06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7f1e06eb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7f1e06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**Triage tool** eg an ordinary person to type in a question in their own language and then the tool can "understand" and "translate" that input into a "legal issue" and get you to someone who can solve that problem. (This is something Suffolk Law has already been working on w/David C) and ChatGPT makes this more available and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**Write a Complaint**: Asked it to create a draft of a complain in a routine car accident.  Gave some basic facts in plain language.  IT DRAFTED A COMPLAINT!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**Deposition Questions**: Suggested deposition questions to ask in such a case.  IT IMMEDIATELY PROVIDED 16 OR 17 QUESTIONS ONE MIGHT ASK IN THAT DEPOSITION!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**Brief to US Supreme Court** on why it should rule a certain way on a certain case.  IMMEDIATELY DRAFTED A BRIEF with a list of authorities and how they are relevant and persuasive for that point of view!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7f1e06eb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7f1e06e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Profound changes in the world resulting from recent advances and sudden wide availability of this new generation of AI.  Education! Media! Marketing! Sciences!  And of course the law - surprisingly good!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* Perlman: I think you pick any area of law and I can imagine a use case for it.  It's probably a more difficult challenge is to imagine an area of law where a tool like this wouldn't be useful.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Learn, Maintain, and Improve Manual Skills of Thinking and 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Caution about 1) inaccurate, 2) biased, 3) accessible, 4) overhype &amp; AGI doomsday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The Driver's Seat the modern technology cockpit just became a lot more important.  The vehicle has a lot more power, speed, and advanced capabilities.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Critical to be able to load-in (customize) the AI on the knowledge base and information archives of big law firms.  That's huge and should enable a temporary moat or at least a competitive advantage!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7bfdd59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7bfdd59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7f1e0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7f1e0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94089a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94089a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Mismatch Media, Hartle said, had mistakenly assumed it was using an OpenAI moderation system correctly. A new version of the Seinfeld show is scheduled to come back online with safer content moderation.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“We thought we had solved for this problem—we use a built-in content moderation system provided by OpenAI—but clearly we hadn’t,” Hartle said.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7f1e06e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7f1e06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These limitations are recognised by the creators of ChatGPT. </a:t>
            </a:r>
            <a:r>
              <a:rPr b="1" lang="en" sz="3400"/>
              <a:t>Sam Altman, CEO of OpenAI, warns that: “ChatGPT is incredibly limited, but good enough at some things to create a misleading impression of greatness…it's a mistake to be relying on it for anything important for now. it's a preview of progress; we have lots of work to do on robustness and truthfulness”.</a:t>
            </a:r>
            <a:endParaRPr b="1" sz="3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7f1e06e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7f1e06e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bfdd59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bfdd59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Megan Cited LPE paper;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Nay’s general vs domain Prompt Engineering;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Scan all Notes for prompt engineering and legal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Fine-Tuning, Integrations, and Other Customizations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Speaking of Other Generative AI, Check Out Bing and the SOURCES!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Two Big Things: Input and Output ;-)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Input: Prompt Engineering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Output: Reliability and Legal Assurance</a:t>
            </a:r>
            <a:endParaRPr sz="14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Background Readings and videos: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Recent MIT Workshop: </a:t>
            </a:r>
            <a:r>
              <a:rPr lang="en" sz="14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https://law.mit.edu/pub/2023-workshop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ChatGPT on Fiduciary Duties: https://www.civics.com/pub/chatgpt-session-2022-12-17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bfdd59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bfdd59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c9227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c9227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h/t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https://speakerdeck.com/danielkatz/generative-ai-plus-law-background-applications-and-use-cases-including-gpt-4-passes-the-bar-exam?slide=495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2c9227a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2c9227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2c9227a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2c9227a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Applicability to Pro Bono public good work: </a:t>
            </a:r>
            <a:r>
              <a:rPr lang="en" sz="14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https://news.bloomberglaw.com/us-law-week/heres-how-ai-and-chatgpt-tools-can-help-scale-pro-bono-work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And</a:t>
            </a:r>
            <a:endParaRPr sz="14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OpenAI Prompt Roles: System, User, and Assistant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Zero-Shot and Few-Shot Learning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Chain-of-Thought Prompting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Context Stuffing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Instruction Prompting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Format and Output Instruction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Prompting Better Prompts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Sequential Prompt Chains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Reflective and Recursive Optimization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Dual and Multi-Chain Prompting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Multi-MODAL Prompting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Multi-MODEL Prompting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Integrating Arbitrary Systems (APIs &amp; Plugins)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Leveraging Private and On-Premises Corpora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ALSO: Self-Prompting…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2c9227a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2c9227a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3e724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3e724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 Biases (duty of loyalty)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 and Privilege (duty of confidentiality)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 and Accountability (duty of care)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 Check (duty of care)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Keeping Abreast of Emerging Technology (duty of competence)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Duty to Communicate With Your Client About AI Uses or Reasons Not to Use It (duty to disclose/ informed consent)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Standards of Cybersecurity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Legal and Regulatory Compliance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Regulation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Intellectual Property,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Privacy, and Data Rights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Retraining Before Replacing?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Education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3e7243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3e7243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Artificial Intelligence Risk Management Framework (AI RMF 1.0)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https://www.nist.gov/itl/ai-risk-management-framework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AI Risks and Trustworthiness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Valid and Reliable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Safe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Secure and Resilient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 Accountable and Transparent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 Explainable and Interpretable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 Privacy-Enhanced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 Fair – with Harmful Bias Managed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aw.mit.edu/" TargetMode="External"/><Relationship Id="rId4" Type="http://schemas.openxmlformats.org/officeDocument/2006/relationships/hyperlink" Target="https://www.dazzagreenwood.com/" TargetMode="External"/><Relationship Id="rId5" Type="http://schemas.openxmlformats.org/officeDocument/2006/relationships/hyperlink" Target="https://www.civics.com/" TargetMode="External"/><Relationship Id="rId6" Type="http://schemas.openxmlformats.org/officeDocument/2006/relationships/hyperlink" Target="https://www.linkedin.com/in/dazzagreenwood/" TargetMode="External"/><Relationship Id="rId7" Type="http://schemas.openxmlformats.org/officeDocument/2006/relationships/hyperlink" Target="https://twitter.com/dazzagreenwoo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linkedin.com/pulse/chatgpt-legal-briefwriting-tool-damien-riehl/" TargetMode="External"/><Relationship Id="rId4" Type="http://schemas.openxmlformats.org/officeDocument/2006/relationships/hyperlink" Target="https://twitter.com/johnjnay/status/1621146428361031683?s=20&amp;t=VPsJdxw9X20QksbIYFkxh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aw.mit.edu/pub/ideaflow13" TargetMode="External"/><Relationship Id="rId4" Type="http://schemas.openxmlformats.org/officeDocument/2006/relationships/hyperlink" Target="https://github.com/mitmedialab/2023-MIT-IAP-ComputationalLaw/blob/main/define-context-for-prompt.md" TargetMode="External"/><Relationship Id="rId5" Type="http://schemas.openxmlformats.org/officeDocument/2006/relationships/hyperlink" Target="https://poe.com/s/dUhShWv0COPxutSs21J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ivics.com/pub/chatgpt-session-2022-12-17" TargetMode="External"/><Relationship Id="rId4" Type="http://schemas.openxmlformats.org/officeDocument/2006/relationships/hyperlink" Target="https://poe.com/s/XDKWXTP7RDFHbiLvECH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.microsoft.com/en-us/azure/cognitive-services/openai/concepts/models" TargetMode="External"/><Relationship Id="rId4" Type="http://schemas.openxmlformats.org/officeDocument/2006/relationships/hyperlink" Target="https://www.vice.com/en/article/y3pymx/ai-generated-seinfeld-show-nothing-forever-banned-on-twitch-after-transphobic-standup-bit" TargetMode="External"/><Relationship Id="rId5" Type="http://schemas.openxmlformats.org/officeDocument/2006/relationships/hyperlink" Target="https://platform.openai.com/docs/guides/moder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w.mit.edu/pub/2023-worksho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penai/openai-cookbook" TargetMode="External"/><Relationship Id="rId4" Type="http://schemas.openxmlformats.org/officeDocument/2006/relationships/hyperlink" Target="https://github.com/openai/openai-cookbook" TargetMode="External"/><Relationship Id="rId5" Type="http://schemas.openxmlformats.org/officeDocument/2006/relationships/hyperlink" Target="https://www.promptingguide.ai/" TargetMode="External"/><Relationship Id="rId6" Type="http://schemas.openxmlformats.org/officeDocument/2006/relationships/hyperlink" Target="https://github.com/dair-ai/Prompt-Engineering-Guide" TargetMode="External"/><Relationship Id="rId7" Type="http://schemas.openxmlformats.org/officeDocument/2006/relationships/hyperlink" Target="https://github.com/dair-ai/Prompt-Engineering-Guide" TargetMode="External"/><Relationship Id="rId8" Type="http://schemas.openxmlformats.org/officeDocument/2006/relationships/hyperlink" Target="https://learnprompting.org/docs/intr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212.01326" TargetMode="External"/><Relationship Id="rId4" Type="http://schemas.openxmlformats.org/officeDocument/2006/relationships/hyperlink" Target="https://law.mit.edu/pub/ideaflow15" TargetMode="External"/><Relationship Id="rId5" Type="http://schemas.openxmlformats.org/officeDocument/2006/relationships/hyperlink" Target="https://www.civics.com/pub/dc-legal-hackers" TargetMode="External"/><Relationship Id="rId6" Type="http://schemas.openxmlformats.org/officeDocument/2006/relationships/hyperlink" Target="https://www.civics.com/pub/chatgpt-session-2022-12-17" TargetMode="External"/><Relationship Id="rId7" Type="http://schemas.openxmlformats.org/officeDocument/2006/relationships/hyperlink" Target="https://poe.com/s/XDKWXTP7RDFHbiLvEC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aw.com/legaltechnews/2023/02/15/as-more-law-firms-leverage-chatgpt-few-have-internal-policies-regarding-its-use/" TargetMode="External"/><Relationship Id="rId4" Type="http://schemas.openxmlformats.org/officeDocument/2006/relationships/hyperlink" Target="https://law.mit.edu/pub/generative-ai-responsible-use-for-la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Law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ABA Information Security Committee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6525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Dazza Greenwood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CIVICS.com &amp; law.MIT.edu 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April 23rd</a:t>
            </a:r>
            <a:r>
              <a:rPr lang="en" sz="2500"/>
              <a:t>, 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(Slightly) Over the Horizon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configurations of generative AI fueled systems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BabyAGI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Jarvis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Implications and Opportunities for Law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Entities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Stay in Touch!</a:t>
            </a:r>
            <a:endParaRPr i="1"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Dazza Greenwood</a:t>
            </a:r>
            <a:endParaRPr sz="29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https://law.mit.edu/</a:t>
            </a:r>
            <a:r>
              <a:rPr lang="en" sz="2900"/>
              <a:t>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4"/>
              </a:rPr>
              <a:t>https://www.dazzagreenwood.com/</a:t>
            </a:r>
            <a:r>
              <a:rPr lang="en" sz="2900"/>
              <a:t>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hlink"/>
                </a:solidFill>
                <a:hlinkClick r:id="rId5"/>
              </a:rPr>
              <a:t>https://www.civics.com/</a:t>
            </a:r>
            <a:r>
              <a:rPr lang="en" sz="2900"/>
              <a:t>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https://www.linkedin.com/in/dazzagreenwood/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https://twitter.com/dazzagreenwood</a:t>
            </a:r>
            <a:r>
              <a:rPr lang="en" sz="2900"/>
              <a:t> 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Engage With It (Chain-of-Thought)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 is frequently something like: "I don't know what to ask it" or "what is a contract?"  This technology is different from what most (nearly all) people are used to and it needs a different kind of approach.  We must, and can, adapt.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a time when cars were new and unfamiliar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"Where do I put the saddle?"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 hit the accelerator and it just went 10 feet!"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to learn how to manage a PROCESS OF USE with a few controls like knowing how and when to hit the gas, tap the breaks, turn the wheel,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4294967295" type="body"/>
          </p:nvPr>
        </p:nvSpPr>
        <p:spPr>
          <a:xfrm>
            <a:off x="107100" y="1105350"/>
            <a:ext cx="89298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Write (</a:t>
            </a:r>
            <a:r>
              <a:rPr i="1" lang="en" sz="2225" u="sng">
                <a:latin typeface="Open Sans"/>
                <a:ea typeface="Open Sans"/>
                <a:cs typeface="Open Sans"/>
                <a:sym typeface="Open Sans"/>
              </a:rPr>
              <a:t>first draft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of) a contract, statute, complaint, deposition questions, a brief…basically anything!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1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EG: Damien Riehl's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recent experiment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1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Note "Generalized prompting techniques work cross-domain…Like we fine-tune on domain-specific labels, boosting practical usability of LLMs requires domain-specific prompts." (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John Nay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Interactive live use cases too (summarize on the fly, issue extraction for legal triage, consumer rights bots in a workflow ...</a:t>
            </a:r>
            <a:r>
              <a:rPr i="1" lang="en" sz="2225">
                <a:latin typeface="Open Sans"/>
                <a:ea typeface="Open Sans"/>
                <a:cs typeface="Open Sans"/>
                <a:sym typeface="Open Sans"/>
              </a:rPr>
              <a:t>And so much more!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Legal Use Cases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527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Legal Engineering</a:t>
            </a: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…meet Prompt Engineering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 txBox="1"/>
          <p:nvPr>
            <p:ph idx="4294967295" type="body"/>
          </p:nvPr>
        </p:nvSpPr>
        <p:spPr>
          <a:xfrm>
            <a:off x="311700" y="1871700"/>
            <a:ext cx="85890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Provide relevant context in the prompt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Examples of Asking ChatGPT what context it requires: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1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○"/>
            </a:pPr>
            <a:r>
              <a:rPr lang="en" sz="19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https://github.com/mitmedialab/2023-MIT-IAP-ComputationalLaw/blob/main/define-context-for-prompt.md</a:t>
            </a: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25">
              <a:latin typeface="Open Sans"/>
              <a:ea typeface="Open Sans"/>
              <a:cs typeface="Open Sans"/>
              <a:sym typeface="Open Sans"/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ts val="2325"/>
              <a:buFont typeface="Open Sans"/>
              <a:buChar char="●"/>
            </a:pP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Examples of Asking Claude what context it requires:</a:t>
            </a:r>
            <a:endParaRPr sz="2325">
              <a:latin typeface="Open Sans"/>
              <a:ea typeface="Open Sans"/>
              <a:cs typeface="Open Sans"/>
              <a:sym typeface="Open Sans"/>
            </a:endParaRPr>
          </a:p>
          <a:p>
            <a:pPr indent="-376237" lvl="1" marL="914400" rtl="0" algn="l">
              <a:spcBef>
                <a:spcPts val="0"/>
              </a:spcBef>
              <a:spcAft>
                <a:spcPts val="0"/>
              </a:spcAft>
              <a:buSzPts val="2325"/>
              <a:buFont typeface="Open Sans"/>
              <a:buChar char="○"/>
            </a:pPr>
            <a:r>
              <a:rPr lang="en" sz="23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https://poe.com/s/dUhShWv0COPxutSs21JC</a:t>
            </a:r>
            <a:r>
              <a:rPr lang="en" sz="2325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1" sz="222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Chain-of-Thought Examples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recent generative AI capability exploration of fiduciary duties: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Exercise: Generate a fiduciary dispute scenario; 2) litigate the dispute; 3) legislate reforms to reverse the case law; 4) litigate the dispute again under new law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on Fiduciary Duties: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https://www.civics.com/pub/chatgpt-session-2022-12-17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Anthropic on Fiduciary Duties: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https://poe.com/s/XDKWXTP7RDFHbiLvECHP</a:t>
            </a:r>
            <a:r>
              <a:rPr lang="en" sz="1800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Lawyer's Role: the Inputs and the Outputs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Inputs: Legal Prompt Engineering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Chains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Integrations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Plumbing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Outputs: Due Diligence and Legal Assurance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Much more on this… soon 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Lawyers Role: The Stuff Between Inputs and Outputs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74825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Get Acquainted With AI Models &amp; Services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3809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GPT-3 covers a lot of ground with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multiple models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 (eg text-ada-001, text-babbage-001, text-curie-001, text-davinci-003)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380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Remember What Happened on Twitch: Transphobic comments lead to "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Larry Feinberg’s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" suspension on Twitch. According to the host, the reason for Feinberg’s bias is an outdated OpenAI language model without a functioning moderation system (switched from GPT-3 Davinci model to the "less secure" Curie model, Davinci’s predecessor, due to a technical issue. The </a:t>
            </a:r>
            <a:r>
              <a:rPr lang="en" sz="2225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moderation systems of the Davinci model do not seem to be compatible with Curie</a:t>
            </a: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, according to the makers. 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3809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Lessons: The model and service matters. Ask what models are being used to back an AI service or app, learn about the training data, the content moderation,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0325" y="243350"/>
            <a:ext cx="896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(Standard) Warnings &amp; Disclaimers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17962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225" u="sng">
                <a:latin typeface="Open Sans"/>
                <a:ea typeface="Open Sans"/>
                <a:cs typeface="Open Sans"/>
                <a:sym typeface="Open Sans"/>
              </a:rPr>
              <a:t>ChatGPT </a:t>
            </a:r>
            <a:r>
              <a:rPr lang="en" sz="2225" u="sng">
                <a:latin typeface="Open Sans"/>
                <a:ea typeface="Open Sans"/>
                <a:cs typeface="Open Sans"/>
                <a:sym typeface="Open Sans"/>
              </a:rPr>
              <a:t>Needs Due Diligence </a:t>
            </a:r>
            <a:endParaRPr sz="2225" u="sng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False and Inaccurate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Individual Over-reliance problem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High Velocity Population-Scale Misinformation</a:t>
            </a:r>
            <a:endParaRPr sz="112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120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Prejudice and Bias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Prejudices in the underlying training data are perpetuated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9144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lang="en" sz="2225">
                <a:latin typeface="Open Sans"/>
                <a:ea typeface="Open Sans"/>
                <a:cs typeface="Open Sans"/>
                <a:sym typeface="Open Sans"/>
              </a:rPr>
              <a:t>Biases, including prioritization of interests, are present</a:t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22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2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 the horizon</a:t>
            </a:r>
            <a:r>
              <a:rPr b="1" lang="en" sz="222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22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b="1" i="1" lang="en" sz="2225">
                <a:latin typeface="Open Sans"/>
                <a:ea typeface="Open Sans"/>
                <a:cs typeface="Open Sans"/>
                <a:sym typeface="Open Sans"/>
              </a:rPr>
              <a:t>Evaluating the coming plethora of apps and services?</a:t>
            </a:r>
            <a:endParaRPr b="1" i="1"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b="1" i="1" lang="en" sz="2225">
                <a:latin typeface="Open Sans"/>
                <a:ea typeface="Open Sans"/>
                <a:cs typeface="Open Sans"/>
                <a:sym typeface="Open Sans"/>
              </a:rPr>
              <a:t>Fine-Tuning in Legal Contexts that are Fit for Purpose?</a:t>
            </a:r>
            <a:endParaRPr b="1" i="1"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b="1" i="1" lang="en" sz="2225">
                <a:latin typeface="Open Sans"/>
                <a:ea typeface="Open Sans"/>
                <a:cs typeface="Open Sans"/>
                <a:sym typeface="Open Sans"/>
              </a:rPr>
              <a:t>Legal Reinforcement Learning?</a:t>
            </a:r>
            <a:endParaRPr b="1" i="1" sz="2225">
              <a:latin typeface="Open Sans"/>
              <a:ea typeface="Open Sans"/>
              <a:cs typeface="Open Sans"/>
              <a:sym typeface="Open Sans"/>
            </a:endParaRPr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Font typeface="Open Sans"/>
              <a:buChar char="●"/>
            </a:pPr>
            <a:r>
              <a:rPr b="1" i="1" lang="en" sz="2225">
                <a:latin typeface="Open Sans"/>
                <a:ea typeface="Open Sans"/>
                <a:cs typeface="Open Sans"/>
                <a:sym typeface="Open Sans"/>
              </a:rPr>
              <a:t>Combining with Symbolic Logic and Planning Systems?</a:t>
            </a:r>
            <a:endParaRPr b="1" sz="222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25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25">
                <a:latin typeface="Open Sans"/>
                <a:ea typeface="Open Sans"/>
                <a:cs typeface="Open Sans"/>
                <a:sym typeface="Open Sans"/>
              </a:rPr>
              <a:t>This is just the beginning…</a:t>
            </a:r>
            <a:endParaRPr b="1" sz="222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for Law is Emerging Now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GTP Takes the Bar,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Dan Katz and Michael Bommarito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 Offerings, eg Co-Counsel, LawDroid, Ironclad's "AI Assist", </a:t>
            </a:r>
            <a:r>
              <a:rPr lang="en"/>
              <a:t>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In-House, Law Firm, Solo but also </a:t>
            </a:r>
            <a:r>
              <a:rPr lang="en"/>
              <a:t>entrepreneurs</a:t>
            </a:r>
            <a:r>
              <a:rPr lang="en"/>
              <a:t>, families, indigents,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Law firms, in-house legal departments, government lawyers, legislators and regulators, etc, etc are all trying to figure out what this is and how to address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are some ideas and examples to help answer those questions…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Applications in Support of Law Practice (h/t Katz)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drafting &amp; editing of routine and business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Emails, marketing, reports, presentations,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drafting and </a:t>
            </a:r>
            <a:r>
              <a:rPr lang="en"/>
              <a:t>editing</a:t>
            </a:r>
            <a:r>
              <a:rPr lang="en"/>
              <a:t> of legal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Interrogatories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Demand Letters, etc,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Research Assistance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points of law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knowledge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 of Large Legal Documents and Corpora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Etc, etc…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The Basics of Prompt Engineering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OpenAI Cookbook (an important introduction with in-depth examples):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https://github.com/openai/openai-cookbook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Prompt Engineering Guide (a comprehensive inventory of resources, categorized well):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https://www.promptingguide.ai/</a:t>
            </a:r>
            <a:r>
              <a:rPr lang="en" sz="1500">
                <a:solidFill>
                  <a:schemeClr val="dk1"/>
                </a:solidFill>
              </a:rPr>
              <a:t> and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https://github.com/dair-ai/Prompt-Engineering-Guide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LearnPrompting (another well-annotated inventory of prompt composition and engineering resources):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https://learnprompting.org/docs/intro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Adjacent extending technologies such as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Plugins,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Pinecone, and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LangChain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Prompt Engineering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6427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Initial scope of legal domain prompting: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https://arxiv.org/abs/2212.01326</a:t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hlink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Applied of Legal Prompt Engineering:</a:t>
            </a:r>
            <a:endParaRPr sz="2000">
              <a:solidFill>
                <a:schemeClr val="dk1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https://law.mit.edu/pub/ideaflow15</a:t>
            </a:r>
            <a:endParaRPr sz="2000" u="sng">
              <a:solidFill>
                <a:schemeClr val="hlink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https://www.civics.com/pub/dc-legal-hackers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 head-to-head comparison of ChatGPT (3.5) and Claude+ addressing a novel hypothetical legal fact patterns hinging on execution of fiduciary duty of loyalty.</a:t>
            </a:r>
            <a:endParaRPr sz="2000"/>
          </a:p>
          <a:p>
            <a:pPr indent="-3460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ChatGPT on Fiduciary Duties</a:t>
            </a:r>
            <a:endParaRPr sz="2000" u="sng">
              <a:solidFill>
                <a:schemeClr val="accent5"/>
              </a:solidFill>
            </a:endParaRPr>
          </a:p>
          <a:p>
            <a:pPr indent="-3460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Claude on Fiduciary Duties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Cautions to keep in mind regarding the responsible use of generative AI for legal work: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What policies and procedures apply?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https://www.law.com/legaltechnews/2023/02/15/as-more-law-firms-leverage-chatgpt-few-have-internal-policies-regarding-its-use/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Responsible Use of Generative AI for Law and Legal Processes</a:t>
            </a:r>
            <a:endParaRPr sz="1700" u="sng">
              <a:solidFill>
                <a:schemeClr val="hlink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https://law.mit.edu/pub/generative-ai-responsible-use-for-law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 (Practicing Attorneys)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Client Consent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Prompt Quality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Intellectual Property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Fabrication and Confabulation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Defamation (and slander?)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Legal Reasoning and Proper Citation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Fiduciary</a:t>
            </a:r>
            <a:r>
              <a:rPr lang="en" sz="2100"/>
              <a:t> Duty of Confidentiality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Fiduciary Duty of Loyalty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Privacy and Data Rights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High Risk Use Cases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Harms (Broader)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Identity and Attribution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Cybersecurity (mass-scale custom malware, deep fakes, etc)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Disinformation / Misinformation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Prompt Injection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Discrimination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Automation Bias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Etc, etc…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