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7575-FF99-4D7F-A9C3-342926E8CF75}" type="datetimeFigureOut">
              <a:rPr lang="en-IN" smtClean="0"/>
              <a:t>05-12-2024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F839B-19BB-44CC-B1BD-D3E4109C12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1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F839B-19BB-44CC-B1BD-D3E4109C12E1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71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0CE9-0672-4DA1-8CC6-DB7499889AC5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5556-AF3A-414C-B2C3-202EE24804CB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7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648-5174-4940-83FF-D926A08FCBF2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5B4-4D88-4EC1-AF99-7726194EA1BB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EC4-C332-4005-8640-679338D6D72F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83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E5DD-1CD9-4C6E-A623-7EE0B14F5D11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4D1-CD6E-453C-8CE8-C4BF38A87F99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ADD-B891-4312-ADE7-001F44FD2BA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6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D40-5B3F-48CA-9E91-F177A4F9F956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8BCC-6910-4A61-97EF-6597F85AF1CF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283B-F6D4-485C-8717-981EE02556F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B37B9-2026-DD6B-FAB8-09EE4F67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B8833-2822-6B1C-FBFC-2674156E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015497"/>
            <a:ext cx="11894343" cy="4604067"/>
          </a:xfrm>
        </p:spPr>
        <p:txBody>
          <a:bodyPr>
            <a:no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  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indent="0" algn="ctr" rtl="0">
              <a:spcBef>
                <a:spcPts val="100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20CS5501 DESIGN PROJECT-1</a:t>
            </a:r>
          </a:p>
          <a:p>
            <a:pPr marL="0" indent="0" algn="ctr" rtl="0">
              <a:spcBef>
                <a:spcPts val="1000"/>
              </a:spcBef>
              <a:buNone/>
            </a:pP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  :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.12.2024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F88E8-C50B-0A33-52E6-4AE978D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9FFFA7C-A65A-6E5C-3DEF-5244AEB8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4" y="307337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F824101-4335-B951-7D97-9CFD1234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332101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29C6D29-4ADE-E7C5-AA96-67EC7C0B9918}"/>
              </a:ext>
            </a:extLst>
          </p:cNvPr>
          <p:cNvSpPr/>
          <p:nvPr/>
        </p:nvSpPr>
        <p:spPr>
          <a:xfrm>
            <a:off x="1382713" y="236538"/>
            <a:ext cx="9424987" cy="119887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K.RAMAKRISHNAN COLLEGE OF TECHNOLOGY</a:t>
            </a: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(AUTONOMOUS), TRICHY.</a:t>
            </a:r>
            <a:endParaRPr lang="en-US" altLang="en-US" sz="3600" b="1" dirty="0">
              <a:solidFill>
                <a:srgbClr val="0000FF"/>
              </a:solidFill>
              <a:latin typeface="Arial Narrow" panose="020B060602020203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D90308-8127-FE3D-A70A-A27A0F42EB87}"/>
              </a:ext>
            </a:extLst>
          </p:cNvPr>
          <p:cNvSpPr txBox="1">
            <a:spLocks/>
          </p:cNvSpPr>
          <p:nvPr/>
        </p:nvSpPr>
        <p:spPr>
          <a:xfrm>
            <a:off x="0" y="2494915"/>
            <a:ext cx="12180887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3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MODULE-1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04BA-62E1-6B15-4EC2-F7F28ED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10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38B21-B887-4AC2-EE14-56C62D5CC0B0}"/>
              </a:ext>
            </a:extLst>
          </p:cNvPr>
          <p:cNvSpPr txBox="1"/>
          <p:nvPr/>
        </p:nvSpPr>
        <p:spPr>
          <a:xfrm>
            <a:off x="767408" y="1235617"/>
            <a:ext cx="94605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login and Authentication:</a:t>
            </a:r>
          </a:p>
          <a:p>
            <a:pPr>
              <a:buClr>
                <a:srgbClr val="FF0000"/>
              </a:buClr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ensures secure access to the system by validating patient credentials.</a:t>
            </a:r>
          </a:p>
          <a:p>
            <a:pPr>
              <a:buClr>
                <a:srgbClr val="FF0000"/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Patients log in using their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checked for correctness before proceeding to the next step.</a:t>
            </a:r>
          </a:p>
          <a:p>
            <a:pPr>
              <a:buClr>
                <a:srgbClr val="FF0000"/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prevents unauthorized access and establishes a personalized session for each patient, ensuring the integrity of the data flow throughout the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0BA0D-1616-2917-2B6A-9D6F6B33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8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MODULE-2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75245"/>
            <a:ext cx="10515600" cy="4351338"/>
          </a:xfrm>
        </p:spPr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Details Management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Clr>
                <a:srgbClr val="FF000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collects and manages complete patient information, such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History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ensures data validation for accuracy and stores the details securely for further processing.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serves as the foundation for associating patient data with their MRI scan and tumor analysis results.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FD95C-0E04-8654-9A33-27307CC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11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5A6BB-47CA-0FB1-DBF0-FD6C563FC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5F7A-14AA-E4E7-B8DE-23B1DBE8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43E6-05D1-A13E-8F7B-9F4C77FB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980728"/>
            <a:ext cx="10658400" cy="5196235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EDCE8-32B6-397B-0564-D5DA817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12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B19C6787-E2D5-F715-48BE-A89DBD60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497986"/>
            <a:ext cx="964907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MRI Image Upload and Preprocessing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allows patients to upload their MRI scans securely. It validates the uploaded file format (e.g., .jpg,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steps ensure the MRI image is standardized and ready for accurate tumor detection by the CNN(Convolutional Neural Network)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module also provides feedback on successful uploads and transitions smoothly to the detection process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6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B1614-42A2-D2CE-10AF-EAF92590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874F-381A-C207-B399-45B33863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MODULE-4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FCB8-D3B7-9E06-FB2B-B78B0EE52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253330"/>
            <a:ext cx="10515600" cy="4911973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I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and Analysis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Clr>
                <a:srgbClr val="FF000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This module processes the uploaded MRI image using a pre-trained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to detect and analyze potential brain tumors. Key features include: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1.Tumor Detection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and highlights abnormal regions in the image.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2.Analysis Results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the likelihood of a tumor as a percentage.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3.Visualization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processed images with marked tumor areas.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4.Efficiency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fast and accurate diagnosis to assist medical professionals.</a:t>
            </a:r>
          </a:p>
          <a:p>
            <a:pPr>
              <a:buClr>
                <a:srgbClr val="FF000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DF9B0-1A13-B121-8024-27816150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13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8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E0A52-D6D8-CA5C-E873-4B538C44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302D-DA4B-9D23-3059-45899211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B505-64D6-E4A3-BD37-21FFF333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736"/>
            <a:ext cx="10515600" cy="5303614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Recommendation:</a:t>
            </a:r>
          </a:p>
          <a:p>
            <a:pPr marL="0" indent="0">
              <a:buClr>
                <a:srgbClr val="FF0000"/>
              </a:buClr>
              <a:buNone/>
            </a:pP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provides a list of suggested radiologists for follow-up based on tumor detection results. Key features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Radiologist 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doctor’s name,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address and contact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Suggestions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Recommends doctors based on the patient's location or diagnosis severity.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patients to view, print, or save the recommendations for consultation.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 Guidance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Helps patients connect with specialists for treatment.</a:t>
            </a:r>
          </a:p>
          <a:p>
            <a:pPr marL="0" indent="0">
              <a:buClr>
                <a:srgbClr val="FF0000"/>
              </a:buClr>
              <a:buNone/>
            </a:pPr>
            <a:endParaRPr lang="en-GB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CA42-9B5A-DCA4-CF9B-63E0CB3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14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356E-6FC8-683E-D337-621A441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15</a:t>
            </a:fld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8D2D39-9117-D5D2-F933-C950AAA76D17}"/>
              </a:ext>
            </a:extLst>
          </p:cNvPr>
          <p:cNvGrpSpPr/>
          <p:nvPr/>
        </p:nvGrpSpPr>
        <p:grpSpPr>
          <a:xfrm>
            <a:off x="728758" y="1713271"/>
            <a:ext cx="4913783" cy="835200"/>
            <a:chOff x="2" y="236346"/>
            <a:chExt cx="4913783" cy="835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91279B-ACEA-15E0-2EC6-C720FCA472E7}"/>
                </a:ext>
              </a:extLst>
            </p:cNvPr>
            <p:cNvSpPr/>
            <p:nvPr/>
          </p:nvSpPr>
          <p:spPr>
            <a:xfrm>
              <a:off x="2" y="236346"/>
              <a:ext cx="4913783" cy="8352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509FFB-576C-F183-EF68-38B894CF1A7E}"/>
                </a:ext>
              </a:extLst>
            </p:cNvPr>
            <p:cNvSpPr txBox="1"/>
            <p:nvPr/>
          </p:nvSpPr>
          <p:spPr>
            <a:xfrm>
              <a:off x="2" y="236346"/>
              <a:ext cx="4913783" cy="835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Outcomes:</a:t>
              </a:r>
              <a:endParaRPr lang="en-US" sz="29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8E50C5-5AE9-0606-D9A6-48A35403F287}"/>
              </a:ext>
            </a:extLst>
          </p:cNvPr>
          <p:cNvGrpSpPr/>
          <p:nvPr/>
        </p:nvGrpSpPr>
        <p:grpSpPr>
          <a:xfrm>
            <a:off x="728759" y="2509143"/>
            <a:ext cx="4913784" cy="3168511"/>
            <a:chOff x="49" y="402680"/>
            <a:chExt cx="4913784" cy="31685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AA4AB8-8BAF-4723-A962-2E6675ADB795}"/>
                </a:ext>
              </a:extLst>
            </p:cNvPr>
            <p:cNvSpPr/>
            <p:nvPr/>
          </p:nvSpPr>
          <p:spPr>
            <a:xfrm>
              <a:off x="49" y="402680"/>
              <a:ext cx="4913783" cy="3024990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894D28-DCF3-BB52-2263-9E427EFDE8BA}"/>
                </a:ext>
              </a:extLst>
            </p:cNvPr>
            <p:cNvSpPr txBox="1"/>
            <p:nvPr/>
          </p:nvSpPr>
          <p:spPr>
            <a:xfrm>
              <a:off x="50" y="402680"/>
              <a:ext cx="4913783" cy="31685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686" tIns="154686" rIns="206248" bIns="232029" numCol="1" spcCol="1270" anchor="t" anchorCtr="0">
              <a:no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tumor detection accuracy (CNN model).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User-friendly interface for patient details and uploads.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Secure handling of user data</a:t>
              </a:r>
              <a:r>
                <a:rPr lang="en-US" sz="2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E047C3-8CAE-649C-A08C-C903873CD8CF}"/>
              </a:ext>
            </a:extLst>
          </p:cNvPr>
          <p:cNvGrpSpPr/>
          <p:nvPr/>
        </p:nvGrpSpPr>
        <p:grpSpPr>
          <a:xfrm>
            <a:off x="6440015" y="1647189"/>
            <a:ext cx="4913783" cy="835200"/>
            <a:chOff x="5601763" y="174416"/>
            <a:chExt cx="4913784" cy="9069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BEEE49-2698-FC43-7AC5-B337F46613F3}"/>
                </a:ext>
              </a:extLst>
            </p:cNvPr>
            <p:cNvSpPr/>
            <p:nvPr/>
          </p:nvSpPr>
          <p:spPr>
            <a:xfrm>
              <a:off x="5601764" y="246176"/>
              <a:ext cx="4913783" cy="835200"/>
            </a:xfrm>
            <a:prstGeom prst="rect">
              <a:avLst/>
            </a:prstGeom>
          </p:spPr>
          <p:style>
            <a:lnRef idx="2">
              <a:schemeClr val="accent5">
                <a:hueOff val="-7353344"/>
                <a:satOff val="-10228"/>
                <a:lumOff val="-3922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EA3AC9-C684-A122-A5F0-D6203D86492F}"/>
                </a:ext>
              </a:extLst>
            </p:cNvPr>
            <p:cNvSpPr txBox="1"/>
            <p:nvPr/>
          </p:nvSpPr>
          <p:spPr>
            <a:xfrm>
              <a:off x="5601763" y="174416"/>
              <a:ext cx="4913783" cy="835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Feedback:</a:t>
              </a:r>
              <a:endParaRPr lang="en-US" sz="29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B4B27A-5B69-39C6-A70D-CA693E4B60D8}"/>
              </a:ext>
            </a:extLst>
          </p:cNvPr>
          <p:cNvGrpSpPr/>
          <p:nvPr/>
        </p:nvGrpSpPr>
        <p:grpSpPr>
          <a:xfrm>
            <a:off x="6440016" y="2482389"/>
            <a:ext cx="4913783" cy="3024990"/>
            <a:chOff x="5601764" y="1081376"/>
            <a:chExt cx="4913783" cy="30249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DBB5D7-9FDE-E0C3-AE47-AA6136811306}"/>
                </a:ext>
              </a:extLst>
            </p:cNvPr>
            <p:cNvSpPr/>
            <p:nvPr/>
          </p:nvSpPr>
          <p:spPr>
            <a:xfrm>
              <a:off x="5601764" y="1081376"/>
              <a:ext cx="4913783" cy="3024990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-7391755"/>
                <a:satOff val="-12816"/>
                <a:lumOff val="-1289"/>
                <a:alphaOff val="0"/>
              </a:schemeClr>
            </a:lnRef>
            <a:fillRef idx="1">
              <a:schemeClr val="accent5">
                <a:tint val="40000"/>
                <a:alpha val="90000"/>
                <a:hueOff val="-7391755"/>
                <a:satOff val="-12816"/>
                <a:lumOff val="-1289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7391755"/>
                <a:satOff val="-12816"/>
                <a:lumOff val="-128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ABE046-500A-2748-B5C4-0E66E4CB1D29}"/>
                </a:ext>
              </a:extLst>
            </p:cNvPr>
            <p:cNvSpPr txBox="1"/>
            <p:nvPr/>
          </p:nvSpPr>
          <p:spPr>
            <a:xfrm>
              <a:off x="5601764" y="1081376"/>
              <a:ext cx="4913783" cy="3024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686" tIns="154686" rIns="206248" bIns="232029" numCol="1" spcCol="1270" anchor="t" anchorCtr="0">
              <a:no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GB" sz="240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Enhanced User Experience with seamless navigation</a:t>
              </a:r>
              <a:endPara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 recommended more detailed doctor profiles and location-based suggestions.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Requests for additional tumor types and image format support.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GB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11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D2D25-F808-2E84-D9B9-AFDF429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16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D80B3E-A3EC-9515-7002-C73A41CE45F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12192000" y="1582075"/>
            <a:ext cx="2407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283D855-CE82-7F33-4CBD-C440D843A9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71464" y="929341"/>
            <a:ext cx="1008233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an automated and efficient solution for brain tumor detection using AI, offering accurate results and recommendations.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simplifies the diagnostic process by managing patient data and suggesting relevant doctors for follow-up.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enhances accessibility, especially in unreserved areas, and can be easily expanded for other medical conditions</a:t>
            </a:r>
            <a:r>
              <a:rPr lang="en-US" sz="2400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assist healthcare professionals in diagnosing brain tumors.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1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27460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402E-B753-B603-33B2-F32A456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17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07244" y="4422148"/>
            <a:ext cx="10602436" cy="2014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P.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Devan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			                        Karolina A (811721104069)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CSE 			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Maneshaw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 (811721104086)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Ramisha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Parveen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K(811721104120)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65CA9-DAD9-64ED-2AB9-0930232F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97A502-958A-FC6B-BDB0-7D11A34701C7}"/>
              </a:ext>
            </a:extLst>
          </p:cNvPr>
          <p:cNvSpPr txBox="1">
            <a:spLocks/>
          </p:cNvSpPr>
          <p:nvPr/>
        </p:nvSpPr>
        <p:spPr>
          <a:xfrm>
            <a:off x="0" y="1143635"/>
            <a:ext cx="12192000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BRAIN-TUMOR DETECTION USING MRI IMAGES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0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16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80728"/>
            <a:ext cx="10730408" cy="5375622"/>
          </a:xfrm>
        </p:spPr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  <a:buClr>
                <a:srgbClr val="FF0000"/>
              </a:buClr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just">
              <a:spcBef>
                <a:spcPts val="1000"/>
              </a:spcBef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develop an automated system for detecting brain tumors from MRI scans using a Convolutional Neural Network (CNN). </a:t>
            </a:r>
          </a:p>
          <a:p>
            <a:pPr marL="0" lvl="1" indent="0" algn="just">
              <a:spcBef>
                <a:spcPts val="1000"/>
              </a:spcBef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just">
              <a:spcBef>
                <a:spcPts val="1000"/>
              </a:spcBef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provide accurate tumor detection, manage patient details efficiently, and recommend relevant doctors for follow-up. </a:t>
            </a:r>
          </a:p>
          <a:p>
            <a:pPr marL="0" lvl="1" indent="0" algn="just">
              <a:spcBef>
                <a:spcPts val="1000"/>
              </a:spcBef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just">
              <a:spcBef>
                <a:spcPts val="1000"/>
              </a:spcBef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enhances accessibility, especially in remote areas, by offering a reliable and user-friendly solution for early tumor detection.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19CA-84EC-48A5-22A6-771E0212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3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B144-E1E7-CE6B-C627-835A3E9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6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DD8C-1D8F-B9DE-4B9C-20A58B88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1124744"/>
            <a:ext cx="10514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Develops an automated system for detecting brain tumors in MRI scans using a Convolutional Neural Network (CNN).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identifies tumors, provides a percentage and offers doctor recommendations based on the results.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simplifies the diagnostic process, making it accessible and efficient, especially in areas with limited access to radiologists.</a:t>
            </a:r>
            <a:endParaRPr lang="en-IN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1458D68-90BE-78C0-2D1F-5F06A014E9AE}"/>
              </a:ext>
            </a:extLst>
          </p:cNvPr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6CADC-10C3-2DD9-AD6B-3084811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444ED-5485-8FAF-9816-CC5770D0B3F8}"/>
              </a:ext>
            </a:extLst>
          </p:cNvPr>
          <p:cNvSpPr/>
          <p:nvPr/>
        </p:nvSpPr>
        <p:spPr>
          <a:xfrm>
            <a:off x="3389307" y="0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E44D4C-0BF0-DCBC-B59B-935575E4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27851"/>
              </p:ext>
            </p:extLst>
          </p:nvPr>
        </p:nvGraphicFramePr>
        <p:xfrm>
          <a:off x="0" y="719665"/>
          <a:ext cx="12192000" cy="10346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4582856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93304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212167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770185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21465586"/>
                    </a:ext>
                  </a:extLst>
                </a:gridCol>
              </a:tblGrid>
              <a:tr h="10193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PAPER 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TECHNOLOGY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417673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automated brain tumor segmentation system in 3D-MRI using symmetry analysis of brain and level sets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Kermi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al.,2018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IET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Image Processing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an automated method for segmenting brain tumors in 3D MRI scans.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3D MRI Image Processing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24830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 tumour classification using two-tier classifier with adaptive segmentation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technique(Anita &amp;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Murugavalli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IET Computer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method for classifying brain tumors based on medical imaging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Algorithms,Feature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extraction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61405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brain tumor in MRI images, using combination of fuzzy c-means and SVM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Singh, 2015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a hybrid method for detecting brain tumors in MRI scans.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(SVM),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Fuzzy c-means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1711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Manifold embedding and semantic segmentation for intraoperative guidance with hyperspectral brain imaging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Ravì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 Library of Medicine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Examines a method that uses hyperspectral imaging (HSI) during brain surgeries to assist surgeons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Hyperspectral Imaging (HSI)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27274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Towards a computer aided prognosis for brain glioblastomas tumor growth estimation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Sallemi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Examines on developing a computer-aided system for estimating the growth of glioblastoma tumors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 Data Analysis,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vision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520061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 brain cancer classification using hybrid classifier.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Machhale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classifying brain cancer types from MRI images using a hybrid classification approach.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Machine Learning Models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5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8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35ECD-8932-B902-C9D9-589184D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6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7221F-C7A6-90E9-6D9A-3385F58D0F8F}"/>
              </a:ext>
            </a:extLst>
          </p:cNvPr>
          <p:cNvSpPr/>
          <p:nvPr/>
        </p:nvSpPr>
        <p:spPr>
          <a:xfrm>
            <a:off x="1682946" y="80010"/>
            <a:ext cx="8571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15F74-7465-8CD3-A8E4-304D33C2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33" y="726341"/>
            <a:ext cx="4608512" cy="60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7042" y="0"/>
            <a:ext cx="8315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A4D33-F4E6-A882-5A00-649031D7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7" name="Picture 6" descr="A diagram of a model of brain&#10;&#10;Description automatically generated">
            <a:extLst>
              <a:ext uri="{FF2B5EF4-FFF2-40B4-BE49-F238E27FC236}">
                <a16:creationId xmlns:a16="http://schemas.microsoft.com/office/drawing/2014/main" id="{A91E367F-311E-A331-6416-75BF2897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509806"/>
            <a:ext cx="6480719" cy="62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"/>
            <a:ext cx="12192000" cy="5391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368" y="764704"/>
            <a:ext cx="5302175" cy="115212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9496" y="2206887"/>
            <a:ext cx="5183188" cy="410445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– min intel i5, 		     max intel i7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 – min 8GB 		     	      recommend 16GB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– 256GB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Graphis card – Nvidia GTX 1050 or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    Higher (for Visual 			    presentation)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7" y="980730"/>
            <a:ext cx="5183188" cy="93610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36160" y="2206887"/>
            <a:ext cx="5397674" cy="396448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 - Windows 11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0F224-1ECA-5609-500D-C405C45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8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7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980728"/>
            <a:ext cx="10010328" cy="525658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login and Authentication</a:t>
            </a:r>
          </a:p>
          <a:p>
            <a:pPr marL="0" indent="0">
              <a:buClr>
                <a:srgbClr val="FF0000"/>
              </a:buClr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Details Management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FF0000"/>
              </a:buClr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Image Upload and Preprocessing</a:t>
            </a:r>
          </a:p>
          <a:p>
            <a:pPr marL="0" indent="0">
              <a:buClr>
                <a:srgbClr val="FF0000"/>
              </a:buClr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and Analysis</a:t>
            </a:r>
          </a:p>
          <a:p>
            <a:pPr marL="0" indent="0">
              <a:buClr>
                <a:srgbClr val="FF0000"/>
              </a:buClr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Recommendation</a:t>
            </a:r>
            <a:endParaRPr lang="en-GB" sz="3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4A904-3DA7-8604-6824-D849FE78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1088</Words>
  <Application>Microsoft Office PowerPoint</Application>
  <PresentationFormat>Widescreen</PresentationFormat>
  <Paragraphs>173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OBJECTIVE OF THE PROJECT</vt:lpstr>
      <vt:lpstr>ABSTRACT</vt:lpstr>
      <vt:lpstr>PowerPoint Presentation</vt:lpstr>
      <vt:lpstr>PowerPoint Presentation</vt:lpstr>
      <vt:lpstr>PowerPoint Presentation</vt:lpstr>
      <vt:lpstr>SOFTWARE AND HARDWARE REQUIREMENTS </vt:lpstr>
      <vt:lpstr>MODULES </vt:lpstr>
      <vt:lpstr>SUMMARY OF MODULE-1</vt:lpstr>
      <vt:lpstr>SUMMARY OF MODULE-2</vt:lpstr>
      <vt:lpstr>SUMMARY OF MODULE-3</vt:lpstr>
      <vt:lpstr>SUMMARY OF MODULE-4</vt:lpstr>
      <vt:lpstr>SUMMARY OF MODULE-5</vt:lpstr>
      <vt:lpstr>RESULTS AND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Harissh</dc:creator>
  <cp:lastModifiedBy>BALAJI S</cp:lastModifiedBy>
  <cp:revision>8</cp:revision>
  <dcterms:modified xsi:type="dcterms:W3CDTF">2024-12-05T14:26:09Z</dcterms:modified>
</cp:coreProperties>
</file>