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88" r:id="rId17"/>
    <p:sldId id="289" r:id="rId18"/>
    <p:sldId id="275" r:id="rId19"/>
    <p:sldId id="276"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4-Jun-25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4-Jun-25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4-Jun-25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4-Jun-25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4-Jun-25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4-Jun-25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actjs.org/docs/getting-started.html" TargetMode="External"/><Relationship Id="rId7" Type="http://schemas.openxmlformats.org/officeDocument/2006/relationships/image" Target="../media/image4.jpg"/><Relationship Id="rId2" Type="http://schemas.openxmlformats.org/officeDocument/2006/relationships/hyperlink" Target="https://nextjs.org/doc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eloper.mozilla.org/" TargetMode="External"/><Relationship Id="rId4" Type="http://schemas.openxmlformats.org/officeDocument/2006/relationships/hyperlink" Target="https://platform.openai.com/do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59989" y="1857623"/>
            <a:ext cx="8071658" cy="1569660"/>
          </a:xfrm>
          <a:prstGeom prst="rect">
            <a:avLst/>
          </a:prstGeom>
          <a:noFill/>
        </p:spPr>
        <p:txBody>
          <a:bodyPr wrap="square" rtlCol="0">
            <a:spAutoFit/>
          </a:bodyPr>
          <a:lstStyle/>
          <a:p>
            <a:pPr algn="ctr"/>
            <a:r>
              <a:rPr lang="en-GB" sz="3200" dirty="0">
                <a:effectLst>
                  <a:outerShdw blurRad="38100" dist="38100" dir="2700000" algn="tl">
                    <a:srgbClr val="000000">
                      <a:alpha val="43137"/>
                    </a:srgbClr>
                  </a:outerShdw>
                </a:effectLst>
                <a:latin typeface="Arial Narrow" panose="020B0606020202030204" pitchFamily="34" charset="0"/>
              </a:rPr>
              <a:t>AI-DRIVEN INTERACTIVE INTERVIEW SIMULATOR WITH RESUME-BASED QUESTIONING AND CODE EVALUATION</a:t>
            </a:r>
            <a:endParaRPr lang="en-US" sz="3200" dirty="0">
              <a:latin typeface="Arial Narrow" panose="020B0606020202030204" pitchFamily="34" charset="0"/>
              <a:cs typeface="Times New Roman" pitchFamily="18" charset="0"/>
            </a:endParaRP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923330"/>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US" sz="2800" dirty="0" err="1">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Mrs.S.Gayathri</a:t>
            </a:r>
            <a:r>
              <a:rPr lang="en-IN" sz="2600" dirty="0">
                <a:latin typeface="Arial Narrow" panose="020B0606020202030204" pitchFamily="34" charset="0"/>
                <a:cs typeface="Arial" panose="020B0604020202020204" pitchFamily="34" charset="0"/>
              </a:rPr>
              <a:t>, M.E.,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305367" y="4033291"/>
            <a:ext cx="4549948" cy="1323439"/>
          </a:xfrm>
          <a:prstGeom prst="rect">
            <a:avLst/>
          </a:prstGeom>
          <a:noFill/>
        </p:spPr>
        <p:txBody>
          <a:bodyPr wrap="square" rtlCol="0">
            <a:spAutoFit/>
          </a:bodyPr>
          <a:lstStyle/>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DEEPAK MADHU KUMAR N(811721104026)</a:t>
            </a:r>
          </a:p>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HARIHARAN                           (811722104048)</a:t>
            </a:r>
          </a:p>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FADHEELUDDEEN K              (811721104040)</a:t>
            </a:r>
          </a:p>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SIVA SARAVANAN KKV          (811721104307)</a:t>
            </a:r>
            <a:endParaRPr lang="en-IN" sz="2000" dirty="0">
              <a:latin typeface="Arial Narrow" panose="020B06060202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a:t>
            </a:r>
            <a:r>
              <a:rPr lang="en-GB"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4400" b="1" dirty="0">
                <a:latin typeface="Arial Narrow" panose="020B0606020202030204" pitchFamily="34" charset="0"/>
                <a:cs typeface="Times New Roman" panose="02020603050405020304" pitchFamily="18" charset="0"/>
              </a:rPr>
              <a:t>RESUME PARSER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635423" y="2227635"/>
            <a:ext cx="10982114"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Generates customized interview questions based on candidate expertise and job role. By analyzing the extracted data, it ensures relevant and targeted questioning, improving the accuracy of interview assessments.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endParaRPr>
          </a:p>
          <a:p>
            <a:pPr algn="just" eaLnBrk="0" fontAlgn="base" hangingPunct="0">
              <a:spcBef>
                <a:spcPct val="0"/>
              </a:spcBef>
              <a:spcAft>
                <a:spcPct val="0"/>
              </a:spcAft>
              <a:buFont typeface="Wingdings" panose="05000000000000000000" pitchFamily="2" charset="2"/>
              <a:buChar char="§"/>
            </a:pPr>
            <a:r>
              <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Extracts key details such as skills, work experience, education, and certifications. It efficiently processes various resume formats like PDF.</a:t>
            </a:r>
            <a:endParaRPr lang="en-US" altLang="en-US" sz="2400" dirty="0">
              <a:latin typeface="Arial Narrow" panose="020B0606020202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a:xfrm>
            <a:off x="1097279" y="496129"/>
            <a:ext cx="10086801" cy="1473371"/>
          </a:xfrm>
        </p:spPr>
        <p:txBody>
          <a:bodyPr anchor="ctr" anchorCtr="0">
            <a:normAutofit/>
          </a:bodyPr>
          <a:lstStyle/>
          <a:p>
            <a:pPr algn="ctr"/>
            <a:r>
              <a:rPr lang="en-IN" sz="4400" b="1" dirty="0">
                <a:latin typeface="Arial Narrow" panose="020B0606020202030204" pitchFamily="34" charset="0"/>
              </a:rPr>
              <a:t>MODULE 2 : </a:t>
            </a:r>
            <a:r>
              <a:rPr lang="en-GB" sz="4400" b="1" dirty="0">
                <a:latin typeface="Arial Narrow" panose="020B0606020202030204" pitchFamily="34" charset="0"/>
              </a:rPr>
              <a:t>AI-BASED QUESTION GENERATOR</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1068878" y="2410094"/>
            <a:ext cx="10143605" cy="248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Dynamically generates interview questions by analysing the candidate’s resume, skills, and job role. It ensures personalized and role-specific questioning using Machine Learning (ML).</a:t>
            </a:r>
          </a:p>
          <a:p>
            <a:pPr algn="just">
              <a:lnSpc>
                <a:spcPct val="100000"/>
              </a:lnSpc>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 Adjusts question difficulty based on the candidate’s responses and               experience level. The AI continuously learns from interactions to create adaptive and intelligent interview scenarios.</a:t>
            </a: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GB" sz="4400" b="1" dirty="0">
                <a:latin typeface="Arial Narrow" panose="020B0606020202030204" pitchFamily="34" charset="0"/>
              </a:rPr>
              <a:t>CODE EVALUATION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800529" y="2662300"/>
            <a:ext cx="10982114" cy="211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Automatically assesses coding solutions by evaluating syntax, logic, efficiency, and correctness. It uses code execution engines like </a:t>
            </a:r>
            <a:r>
              <a:rPr lang="en-GB" sz="2400" dirty="0" err="1">
                <a:latin typeface="Arial Narrow" panose="020B0606020202030204" pitchFamily="34" charset="0"/>
                <a:cs typeface="Times New Roman" panose="02020603050405020304" pitchFamily="18" charset="0"/>
              </a:rPr>
              <a:t>Postsql</a:t>
            </a:r>
            <a:r>
              <a:rPr lang="en-GB" sz="2400" dirty="0">
                <a:latin typeface="Arial Narrow" panose="020B0606020202030204" pitchFamily="34" charset="0"/>
                <a:cs typeface="Times New Roman" panose="02020603050405020304" pitchFamily="18" charset="0"/>
              </a:rPr>
              <a:t> to run test cases in real-time.</a:t>
            </a:r>
          </a:p>
          <a:p>
            <a:pPr algn="just">
              <a:buFont typeface="Wingdings" panose="05000000000000000000" pitchFamily="2" charset="2"/>
              <a:buChar char="§"/>
            </a:pPr>
            <a:endParaRPr lang="en-GB" sz="2400" dirty="0">
              <a:latin typeface="Arial Narrow" panose="020B0606020202030204" pitchFamily="34" charset="0"/>
              <a:cs typeface="Times New Roman" panose="02020603050405020304" pitchFamily="18" charset="0"/>
            </a:endParaRPr>
          </a:p>
          <a:p>
            <a:pPr algn="just">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Provides instant feedback and scoring based on execution time, memory usage, and edge case handling. The AI also suggests optimizations and improvements to enhance coding proficiency.</a:t>
            </a: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a:xfrm>
            <a:off x="1373062" y="313410"/>
            <a:ext cx="9304157" cy="1869351"/>
          </a:xfrm>
        </p:spPr>
        <p:txBody>
          <a:bodyPr anchor="ctr" anchorCtr="0">
            <a:normAutofit/>
          </a:bodyPr>
          <a:lstStyle/>
          <a:p>
            <a:pPr algn="ctr"/>
            <a:r>
              <a:rPr lang="en-IN" sz="4400" b="1" dirty="0">
                <a:latin typeface="Arial Narrow" panose="020B0606020202030204" pitchFamily="34" charset="0"/>
              </a:rPr>
              <a:t>MODULE 4 : </a:t>
            </a:r>
            <a:r>
              <a:rPr lang="en-GB" sz="4400" b="1" dirty="0">
                <a:latin typeface="Arial Narrow" panose="020B0606020202030204" pitchFamily="34" charset="0"/>
              </a:rPr>
              <a:t>PERFORMANCE ANALYTICS &amp; FEEDBACK</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4" name="TextBox 3">
            <a:extLst>
              <a:ext uri="{FF2B5EF4-FFF2-40B4-BE49-F238E27FC236}">
                <a16:creationId xmlns:a16="http://schemas.microsoft.com/office/drawing/2014/main" id="{904D01BE-C442-5252-1929-885BFBC85B9A}"/>
              </a:ext>
            </a:extLst>
          </p:cNvPr>
          <p:cNvSpPr txBox="1"/>
          <p:nvPr/>
        </p:nvSpPr>
        <p:spPr>
          <a:xfrm>
            <a:off x="723146" y="2477730"/>
            <a:ext cx="10489337" cy="2677656"/>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Generates detailed reports on candidate performance by analysing interview responses, coding accuracy, and behavioural traits. It provides AI-driven insights to highlight strengths and weaknesses.</a:t>
            </a:r>
          </a:p>
          <a:p>
            <a:pPr marL="342900" indent="-342900" algn="just">
              <a:buFont typeface="Wingdings" panose="05000000000000000000" pitchFamily="2" charset="2"/>
              <a:buChar char="§"/>
            </a:pPr>
            <a:endParaRPr lang="en-GB" sz="2400" dirty="0">
              <a:latin typeface="Arial Narrow" panose="020B0606020202030204" pitchFamily="34" charset="0"/>
              <a:cs typeface="Times New Roman" panose="02020603050405020304" pitchFamily="18" charset="0"/>
            </a:endParaRPr>
          </a:p>
          <a:p>
            <a:pPr marL="342900" indent="-342900" algn="just">
              <a:buClr>
                <a:schemeClr val="accent1"/>
              </a:buClr>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Offers personalized improvement suggestions based on resume analysis, coding efficiency, and communication skills. Candidates receive actionable feedback to enhance their technical and soft skills.</a:t>
            </a: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User Interface</a:t>
            </a: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Clr>
                <a:schemeClr val="tx1"/>
              </a:buClr>
              <a:buFont typeface="Wingdings" panose="05000000000000000000" pitchFamily="2" charset="2"/>
              <a:buChar char="Ø"/>
            </a:pPr>
            <a:r>
              <a:rPr lang="en-US" sz="2400" dirty="0">
                <a:latin typeface="Arial Narrow" panose="020B0606020202030204" pitchFamily="34" charset="0"/>
              </a:rPr>
              <a:t>.</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a:extLst>
              <a:ext uri="{FF2B5EF4-FFF2-40B4-BE49-F238E27FC236}">
                <a16:creationId xmlns:a16="http://schemas.microsoft.com/office/drawing/2014/main" id="{2FE69011-2C8C-A05D-FF86-7D63AE3335D4}"/>
              </a:ext>
            </a:extLst>
          </p:cNvPr>
          <p:cNvPicPr>
            <a:picLocks noGrp="1" noChangeAspect="1"/>
          </p:cNvPicPr>
          <p:nvPr>
            <p:ph idx="1"/>
          </p:nvPr>
        </p:nvPicPr>
        <p:blipFill>
          <a:blip r:embed="rId4"/>
          <a:stretch>
            <a:fillRect/>
          </a:stretch>
        </p:blipFill>
        <p:spPr>
          <a:xfrm>
            <a:off x="983566" y="1653727"/>
            <a:ext cx="9868642" cy="4489487"/>
          </a:xfrm>
          <a:prstGeom prst="rect">
            <a:avLst/>
          </a:prstGeom>
        </p:spPr>
      </p:pic>
    </p:spTree>
    <p:extLst>
      <p:ext uri="{BB962C8B-B14F-4D97-AF65-F5344CB8AC3E}">
        <p14:creationId xmlns:p14="http://schemas.microsoft.com/office/powerpoint/2010/main" val="267731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9">
            <a:extLst>
              <a:ext uri="{FF2B5EF4-FFF2-40B4-BE49-F238E27FC236}">
                <a16:creationId xmlns:a16="http://schemas.microsoft.com/office/drawing/2014/main" id="{E10B7050-BEDA-13E9-3847-53C414AF5DFD}"/>
              </a:ext>
            </a:extLst>
          </p:cNvPr>
          <p:cNvPicPr>
            <a:picLocks noGrp="1" noChangeAspect="1"/>
          </p:cNvPicPr>
          <p:nvPr>
            <p:ph idx="1"/>
          </p:nvPr>
        </p:nvPicPr>
        <p:blipFill>
          <a:blip r:embed="rId4"/>
          <a:stretch>
            <a:fillRect/>
          </a:stretch>
        </p:blipFill>
        <p:spPr>
          <a:xfrm>
            <a:off x="1036320" y="1653727"/>
            <a:ext cx="9906125" cy="4597605"/>
          </a:xfrm>
        </p:spPr>
      </p:pic>
    </p:spTree>
    <p:extLst>
      <p:ext uri="{BB962C8B-B14F-4D97-AF65-F5344CB8AC3E}">
        <p14:creationId xmlns:p14="http://schemas.microsoft.com/office/powerpoint/2010/main" val="34409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790786" y="2160816"/>
            <a:ext cx="1098211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Advanced Voice Recognition</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Improve speech-to-text accuracy and natural language understanding for voice interviews.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Integration with Job Portals</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Allow users to apply directly to jobs based on their performance.</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Adaptive Questioning</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Implement AI that adjusts difficulty based on real-time candidate responses.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Gamification</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Introduce badges, leaderboards, and rewards to boost engagement.</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Mobile App Version</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Expand accessibility through a cross-platform mobile application.</a:t>
            </a:r>
          </a:p>
        </p:txBody>
      </p:sp>
    </p:spTree>
    <p:extLst>
      <p:ext uri="{BB962C8B-B14F-4D97-AF65-F5344CB8AC3E}">
        <p14:creationId xmlns:p14="http://schemas.microsoft.com/office/powerpoint/2010/main" val="284738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706583" y="1845733"/>
            <a:ext cx="11035144" cy="4405599"/>
          </a:xfrm>
        </p:spPr>
        <p:txBody>
          <a:bodyPr>
            <a:noAutofit/>
          </a:bodyPr>
          <a:lstStyle/>
          <a:p>
            <a:pPr marL="0" indent="0">
              <a:buNone/>
            </a:pPr>
            <a:r>
              <a:rPr lang="en-US" sz="2400" b="1" dirty="0">
                <a:latin typeface="Arial Narrow" panose="020B0606020202030204" pitchFamily="34" charset="0"/>
              </a:rPr>
              <a:t>Next.js Documentation</a:t>
            </a:r>
            <a:br>
              <a:rPr lang="en-US" sz="2400" dirty="0">
                <a:latin typeface="Arial Narrow" panose="020B0606020202030204" pitchFamily="34" charset="0"/>
              </a:rPr>
            </a:br>
            <a:r>
              <a:rPr lang="en-US" sz="2400" i="1" dirty="0">
                <a:latin typeface="Arial Narrow" panose="020B0606020202030204" pitchFamily="34" charset="0"/>
              </a:rPr>
              <a:t>Next.js – The React Framework for the Web</a:t>
            </a:r>
            <a:r>
              <a:rPr lang="en-US" sz="2400" dirty="0">
                <a:latin typeface="Arial Narrow" panose="020B0606020202030204" pitchFamily="34" charset="0"/>
              </a:rPr>
              <a:t>. Retrieved from </a:t>
            </a:r>
            <a:r>
              <a:rPr lang="en-US" sz="2400" dirty="0">
                <a:latin typeface="Arial Narrow" panose="020B0606020202030204" pitchFamily="34" charset="0"/>
                <a:hlinkClick r:id="rId2"/>
              </a:rPr>
              <a:t>https://nextjs.org/docs</a:t>
            </a:r>
            <a:endParaRPr lang="en-US" sz="2400" dirty="0">
              <a:latin typeface="Arial Narrow" panose="020B0606020202030204" pitchFamily="34" charset="0"/>
            </a:endParaRPr>
          </a:p>
          <a:p>
            <a:pPr marL="0" indent="0">
              <a:buNone/>
            </a:pPr>
            <a:r>
              <a:rPr lang="en-US" sz="2400" b="1" dirty="0">
                <a:latin typeface="Arial Narrow" panose="020B0606020202030204" pitchFamily="34" charset="0"/>
              </a:rPr>
              <a:t>React Documentation</a:t>
            </a:r>
            <a:br>
              <a:rPr lang="en-US" sz="2400" dirty="0">
                <a:latin typeface="Arial Narrow" panose="020B0606020202030204" pitchFamily="34" charset="0"/>
              </a:rPr>
            </a:br>
            <a:r>
              <a:rPr lang="en-US" sz="2400" dirty="0">
                <a:latin typeface="Arial Narrow" panose="020B0606020202030204" pitchFamily="34" charset="0"/>
              </a:rPr>
              <a:t>Meta. (n.d.). </a:t>
            </a:r>
            <a:r>
              <a:rPr lang="en-US" sz="2400" i="1" dirty="0">
                <a:latin typeface="Arial Narrow" panose="020B0606020202030204" pitchFamily="34" charset="0"/>
              </a:rPr>
              <a:t>React – A JavaScript Library for Building User Interfaces</a:t>
            </a:r>
            <a:r>
              <a:rPr lang="en-US" sz="2400" dirty="0">
                <a:latin typeface="Arial Narrow" panose="020B0606020202030204" pitchFamily="34" charset="0"/>
              </a:rPr>
              <a:t>. Retrieved from </a:t>
            </a:r>
            <a:r>
              <a:rPr lang="en-US" sz="2400" dirty="0">
                <a:latin typeface="Arial Narrow" panose="020B0606020202030204" pitchFamily="34" charset="0"/>
                <a:hlinkClick r:id="rId3"/>
              </a:rPr>
              <a:t>https://reactjs.org/docs/getting-started.html</a:t>
            </a:r>
            <a:endParaRPr lang="en-US" sz="2400" dirty="0">
              <a:latin typeface="Arial Narrow" panose="020B0606020202030204" pitchFamily="34" charset="0"/>
            </a:endParaRPr>
          </a:p>
          <a:p>
            <a:pPr marL="0" indent="0">
              <a:buNone/>
            </a:pPr>
            <a:r>
              <a:rPr lang="en-IN" sz="2400" b="1" dirty="0">
                <a:latin typeface="Arial Narrow" panose="020B0606020202030204" pitchFamily="34" charset="0"/>
              </a:rPr>
              <a:t>OpenAI API Documentation</a:t>
            </a:r>
            <a:br>
              <a:rPr lang="en-IN" sz="2400" dirty="0">
                <a:latin typeface="Arial Narrow" panose="020B0606020202030204" pitchFamily="34" charset="0"/>
              </a:rPr>
            </a:br>
            <a:r>
              <a:rPr lang="en-IN" sz="2400" dirty="0">
                <a:latin typeface="Arial Narrow" panose="020B0606020202030204" pitchFamily="34" charset="0"/>
              </a:rPr>
              <a:t>OpenAI. (n.d.). </a:t>
            </a:r>
            <a:r>
              <a:rPr lang="en-IN" sz="2400" i="1" dirty="0">
                <a:latin typeface="Arial Narrow" panose="020B0606020202030204" pitchFamily="34" charset="0"/>
              </a:rPr>
              <a:t>OpenAI API Reference</a:t>
            </a:r>
            <a:r>
              <a:rPr lang="en-IN" sz="2400" dirty="0">
                <a:latin typeface="Arial Narrow" panose="020B0606020202030204" pitchFamily="34" charset="0"/>
              </a:rPr>
              <a:t>. Retrieved from </a:t>
            </a:r>
            <a:r>
              <a:rPr lang="en-IN" sz="2400" dirty="0">
                <a:latin typeface="Arial Narrow" panose="020B0606020202030204" pitchFamily="34" charset="0"/>
                <a:hlinkClick r:id="rId4"/>
              </a:rPr>
              <a:t>https://platform.openai.com/docs</a:t>
            </a:r>
            <a:endParaRPr lang="en-US" sz="2400" dirty="0">
              <a:latin typeface="Arial Narrow" panose="020B0606020202030204" pitchFamily="34" charset="0"/>
            </a:endParaRPr>
          </a:p>
          <a:p>
            <a:pPr marL="0" indent="0">
              <a:buNone/>
            </a:pPr>
            <a:r>
              <a:rPr lang="en-US" sz="2400" b="1" dirty="0">
                <a:latin typeface="Arial Narrow" panose="020B0606020202030204" pitchFamily="34" charset="0"/>
              </a:rPr>
              <a:t>MDN Web Docs</a:t>
            </a:r>
            <a:br>
              <a:rPr lang="en-US" sz="2400" dirty="0">
                <a:latin typeface="Arial Narrow" panose="020B0606020202030204" pitchFamily="34" charset="0"/>
              </a:rPr>
            </a:br>
            <a:r>
              <a:rPr lang="en-US" sz="2400" dirty="0">
                <a:latin typeface="Arial Narrow" panose="020B0606020202030204" pitchFamily="34" charset="0"/>
              </a:rPr>
              <a:t>Mozilla. (n.d.). </a:t>
            </a:r>
            <a:r>
              <a:rPr lang="en-US" sz="2400" i="1" dirty="0">
                <a:latin typeface="Arial Narrow" panose="020B0606020202030204" pitchFamily="34" charset="0"/>
              </a:rPr>
              <a:t>MDN Web Docs – Resources for Developers, by Developers</a:t>
            </a:r>
            <a:r>
              <a:rPr lang="en-US" sz="2400" dirty="0">
                <a:latin typeface="Arial Narrow" panose="020B0606020202030204" pitchFamily="34" charset="0"/>
              </a:rPr>
              <a:t>. Retrieved from </a:t>
            </a:r>
            <a:r>
              <a:rPr lang="en-US" sz="2400" dirty="0">
                <a:latin typeface="Arial Narrow" panose="020B0606020202030204" pitchFamily="34" charset="0"/>
                <a:hlinkClick r:id="rId5"/>
              </a:rPr>
              <a:t>https://developer.mozilla.org</a:t>
            </a:r>
            <a:br>
              <a:rPr lang="en-US" sz="2400" dirty="0">
                <a:latin typeface="Arial Narrow" panose="020B0606020202030204" pitchFamily="34" charset="0"/>
              </a:rPr>
            </a:br>
            <a:endParaRPr lang="en-IN" sz="2400" dirty="0">
              <a:latin typeface="Arial Narrow" panose="020B0606020202030204" pitchFamily="34" charset="0"/>
            </a:endParaRPr>
          </a:p>
          <a:p>
            <a:pPr marL="457200" indent="-457200" algn="just" eaLnBrk="0" fontAlgn="base" hangingPunct="0">
              <a:lnSpc>
                <a:spcPct val="120000"/>
              </a:lnSpc>
              <a:spcBef>
                <a:spcPct val="0"/>
              </a:spcBef>
              <a:spcAft>
                <a:spcPct val="0"/>
              </a:spcAft>
              <a:buClrTx/>
              <a:buSzTx/>
              <a:buFont typeface="+mj-lt"/>
              <a:buAutoNum type="arabicPeriod"/>
            </a:pPr>
            <a:endParaRPr lang="en-IN" sz="2400" dirty="0">
              <a:solidFill>
                <a:schemeClr val="tx1"/>
              </a:solidFill>
              <a:latin typeface="Arial Narrow" panose="020B0606020202030204" pitchFamily="34"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6"/>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877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529937" y="1865341"/>
            <a:ext cx="10972799" cy="2067233"/>
          </a:xfrm>
          <a:prstGeom prst="rect">
            <a:avLst/>
          </a:prstGeom>
          <a:noFill/>
        </p:spPr>
        <p:txBody>
          <a:bodyPr wrap="square">
            <a:spAutoFit/>
          </a:bodyPr>
          <a:lstStyle/>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a:p>
            <a:pPr marL="0" indent="0">
              <a:buNone/>
            </a:pPr>
            <a:r>
              <a:rPr lang="en-US" sz="2400" dirty="0"/>
              <a:t>Our platform uses AI to analyze resumes and generate personalized questions, simulate realistic interviews, and offer coding challenges with instant feedback. It highlights your strengths, pinpoints areas to improve, and delivers a smooth, interactive experience for confident interview prep.</a:t>
            </a: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5086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6" name="TextBox 5">
            <a:extLst>
              <a:ext uri="{FF2B5EF4-FFF2-40B4-BE49-F238E27FC236}">
                <a16:creationId xmlns:a16="http://schemas.microsoft.com/office/drawing/2014/main" id="{53C58B1D-5674-8341-DFB4-4D0310B318C2}"/>
              </a:ext>
            </a:extLst>
          </p:cNvPr>
          <p:cNvSpPr txBox="1"/>
          <p:nvPr/>
        </p:nvSpPr>
        <p:spPr>
          <a:xfrm>
            <a:off x="1097280" y="2241755"/>
            <a:ext cx="9669939" cy="3170099"/>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Resume-Based Questioning</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Automatically generate technical &amp; behavioural questions based on a candidate’s skills and experience.</a:t>
            </a:r>
          </a:p>
          <a:p>
            <a:r>
              <a:rPr lang="en-GB" sz="2000" b="1" dirty="0">
                <a:latin typeface="Times New Roman" panose="02020603050405020304" pitchFamily="18" charset="0"/>
                <a:cs typeface="Times New Roman" panose="02020603050405020304" pitchFamily="18" charset="0"/>
              </a:rPr>
              <a:t>AI-Powered Interactive Interviewing:</a:t>
            </a:r>
            <a:r>
              <a:rPr lang="en-GB" sz="2000" dirty="0">
                <a:latin typeface="Times New Roman" panose="02020603050405020304" pitchFamily="18" charset="0"/>
                <a:cs typeface="Times New Roman" panose="02020603050405020304" pitchFamily="18" charset="0"/>
              </a:rPr>
              <a:t> Conduct realistic text-based interviews with an AI-driven interviewer.</a:t>
            </a:r>
          </a:p>
          <a:p>
            <a:r>
              <a:rPr lang="en-GB" sz="2000" b="1" dirty="0">
                <a:latin typeface="Times New Roman" panose="02020603050405020304" pitchFamily="18" charset="0"/>
                <a:cs typeface="Times New Roman" panose="02020603050405020304" pitchFamily="18" charset="0"/>
              </a:rPr>
              <a:t>Automated Code Evaluation:</a:t>
            </a:r>
            <a:r>
              <a:rPr lang="en-GB" sz="2000" dirty="0">
                <a:latin typeface="Times New Roman" panose="02020603050405020304" pitchFamily="18" charset="0"/>
                <a:cs typeface="Times New Roman" panose="02020603050405020304" pitchFamily="18" charset="0"/>
              </a:rPr>
              <a:t> Assess logic, syntax, and efficiency of the candidate’s code in real-time.</a:t>
            </a:r>
          </a:p>
          <a:p>
            <a:r>
              <a:rPr lang="en-GB" sz="2000" b="1" dirty="0">
                <a:latin typeface="Times New Roman" panose="02020603050405020304" pitchFamily="18" charset="0"/>
                <a:cs typeface="Times New Roman" panose="02020603050405020304" pitchFamily="18" charset="0"/>
              </a:rPr>
              <a:t>Performance Analytics:</a:t>
            </a:r>
            <a:r>
              <a:rPr lang="en-GB" sz="2000" dirty="0">
                <a:latin typeface="Times New Roman" panose="02020603050405020304" pitchFamily="18" charset="0"/>
                <a:cs typeface="Times New Roman" panose="02020603050405020304" pitchFamily="18" charset="0"/>
              </a:rPr>
              <a:t> Provide detailed insights, feedback, and suggestions for improvement.</a:t>
            </a:r>
          </a:p>
          <a:p>
            <a:r>
              <a:rPr lang="en-GB" sz="2000" b="1" dirty="0">
                <a:latin typeface="Times New Roman" panose="02020603050405020304" pitchFamily="18" charset="0"/>
                <a:cs typeface="Times New Roman" panose="02020603050405020304" pitchFamily="18" charset="0"/>
              </a:rPr>
              <a:t>Scalability &amp; Accessibility:</a:t>
            </a:r>
            <a:r>
              <a:rPr lang="en-GB" sz="2000" dirty="0">
                <a:latin typeface="Times New Roman" panose="02020603050405020304" pitchFamily="18" charset="0"/>
                <a:cs typeface="Times New Roman" panose="02020603050405020304" pitchFamily="18" charset="0"/>
              </a:rPr>
              <a:t> Make the system available globally for job seekers to practice anytime.</a:t>
            </a: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1842287628"/>
              </p:ext>
            </p:extLst>
          </p:nvPr>
        </p:nvGraphicFramePr>
        <p:xfrm>
          <a:off x="792067" y="1737360"/>
          <a:ext cx="10668826" cy="4256807"/>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Arial Narrow" panose="020B0606020202030204" pitchFamily="34" charset="0"/>
                        </a:rPr>
                        <a:t>1</a:t>
                      </a:r>
                    </a:p>
                  </a:txBody>
                  <a:tcPr marL="29579" marR="29579" marT="14789" marB="14789" anchor="ctr"/>
                </a:tc>
                <a:tc>
                  <a:txBody>
                    <a:bodyPr/>
                    <a:lstStyle/>
                    <a:p>
                      <a:pPr algn="just"/>
                      <a:r>
                        <a:rPr lang="en-US" sz="2400" b="0" dirty="0"/>
                        <a:t>AI-driven mock interview assessment leveraging generative language models for automated evaluation</a:t>
                      </a:r>
                      <a:endParaRPr lang="en-US" sz="2300" b="0" dirty="0">
                        <a:latin typeface="Arial Narrow" panose="020B0606020202030204" pitchFamily="34" charset="0"/>
                      </a:endParaRPr>
                    </a:p>
                  </a:txBody>
                  <a:tcPr marL="29579" marR="29579" marT="14789" marB="14789" anchor="ctr"/>
                </a:tc>
                <a:tc>
                  <a:txBody>
                    <a:bodyPr/>
                    <a:lstStyle/>
                    <a:p>
                      <a:pPr algn="ctr"/>
                      <a:r>
                        <a:rPr lang="en-IN" sz="2400" dirty="0"/>
                        <a:t>2025</a:t>
                      </a:r>
                      <a:endParaRPr lang="en-IN" sz="2300" dirty="0">
                        <a:latin typeface="Arial Narrow" panose="020B0606020202030204" pitchFamily="34" charset="0"/>
                      </a:endParaRPr>
                    </a:p>
                  </a:txBody>
                  <a:tcPr marL="29579" marR="29579" marT="14789" marB="14789" anchor="ctr"/>
                </a:tc>
                <a:tc>
                  <a:txBody>
                    <a:bodyPr/>
                    <a:lstStyle/>
                    <a:p>
                      <a:pPr algn="just"/>
                      <a:r>
                        <a:rPr lang="en-US" sz="2400" b="0" i="0" kern="1200" dirty="0">
                          <a:solidFill>
                            <a:schemeClr val="dk1"/>
                          </a:solidFill>
                          <a:effectLst/>
                          <a:latin typeface="+mn-lt"/>
                          <a:ea typeface="+mn-ea"/>
                          <a:cs typeface="+mn-cs"/>
                        </a:rPr>
                        <a:t>This study presents a valuable contribution to AI-driven educational</a:t>
                      </a:r>
                      <a:endParaRPr lang="en-US" sz="2400" b="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Arial Narrow" panose="020B0606020202030204" pitchFamily="34" charset="0"/>
                        </a:rPr>
                        <a:t>2</a:t>
                      </a:r>
                    </a:p>
                  </a:txBody>
                  <a:tcPr marL="29579" marR="29579" marT="14789" marB="14789" anchor="ctr"/>
                </a:tc>
                <a:tc>
                  <a:txBody>
                    <a:bodyPr/>
                    <a:lstStyle/>
                    <a:p>
                      <a:pPr algn="just"/>
                      <a:r>
                        <a:rPr lang="en-IN" sz="2400" dirty="0"/>
                        <a:t>AI-Driven Technical Interview Simulator</a:t>
                      </a:r>
                      <a:endParaRPr lang="en-US" sz="2300" dirty="0">
                        <a:latin typeface="Arial Narrow" panose="020B0606020202030204" pitchFamily="34" charset="0"/>
                      </a:endParaRPr>
                    </a:p>
                  </a:txBody>
                  <a:tcPr marL="29579" marR="29579" marT="14789" marB="14789" anchor="ctr"/>
                </a:tc>
                <a:tc>
                  <a:txBody>
                    <a:bodyPr/>
                    <a:lstStyle/>
                    <a:p>
                      <a:pPr algn="ctr"/>
                      <a:r>
                        <a:rPr lang="en-IN" sz="2400" dirty="0"/>
                        <a:t>2014</a:t>
                      </a:r>
                      <a:endParaRPr lang="en-IN" sz="2300" dirty="0">
                        <a:latin typeface="Arial Narrow" panose="020B0606020202030204" pitchFamily="34" charset="0"/>
                      </a:endParaRPr>
                    </a:p>
                  </a:txBody>
                  <a:tcPr marL="29579" marR="29579" marT="14789" marB="14789" anchor="ctr"/>
                </a:tc>
                <a:tc>
                  <a:txBody>
                    <a:bodyPr/>
                    <a:lstStyle/>
                    <a:p>
                      <a:pPr algn="just"/>
                      <a:r>
                        <a:rPr lang="en-US" sz="2400" dirty="0"/>
                        <a:t>It provides real-time feedback and helps candidates improve confidence </a:t>
                      </a:r>
                      <a:endParaRPr lang="en-US" sz="24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Arial Narrow" panose="020B0606020202030204" pitchFamily="34" charset="0"/>
                        </a:rPr>
                        <a:t>3</a:t>
                      </a:r>
                    </a:p>
                  </a:txBody>
                  <a:tcPr marL="29579" marR="29579" marT="14789" marB="14789" anchor="ctr"/>
                </a:tc>
                <a:tc>
                  <a:txBody>
                    <a:bodyPr/>
                    <a:lstStyle/>
                    <a:p>
                      <a:pPr algn="just"/>
                      <a:r>
                        <a:rPr lang="en-US" sz="2400" dirty="0"/>
                        <a:t>AI-enhanced interview simulation in the metaverse</a:t>
                      </a:r>
                      <a:endParaRPr lang="en-US" sz="2300" dirty="0">
                        <a:latin typeface="Arial Narrow" panose="020B0606020202030204" pitchFamily="34" charset="0"/>
                      </a:endParaRPr>
                    </a:p>
                  </a:txBody>
                  <a:tcPr marL="29579" marR="29579" marT="14789" marB="14789" anchor="ctr"/>
                </a:tc>
                <a:tc>
                  <a:txBody>
                    <a:bodyPr/>
                    <a:lstStyle/>
                    <a:p>
                      <a:pPr algn="ctr"/>
                      <a:r>
                        <a:rPr lang="en-IN" sz="2400" dirty="0"/>
                        <a:t>2025</a:t>
                      </a:r>
                      <a:endParaRPr lang="en-IN" sz="2300" dirty="0">
                        <a:latin typeface="Arial Narrow" panose="020B0606020202030204" pitchFamily="34" charset="0"/>
                      </a:endParaRPr>
                    </a:p>
                  </a:txBody>
                  <a:tcPr marL="29579" marR="29579" marT="14789" marB="14789" anchor="ctr"/>
                </a:tc>
                <a:tc>
                  <a:txBody>
                    <a:bodyPr/>
                    <a:lstStyle/>
                    <a:p>
                      <a:pPr algn="just"/>
                      <a:r>
                        <a:rPr lang="en-US" sz="2400" dirty="0"/>
                        <a:t>This open-source metaverse platform combines LLMs and VR to simulate interviews.</a:t>
                      </a:r>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291127714"/>
              </p:ext>
            </p:extLst>
          </p:nvPr>
        </p:nvGraphicFramePr>
        <p:xfrm>
          <a:off x="851550" y="1414580"/>
          <a:ext cx="10488900" cy="4792208"/>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08703">
                  <a:extLst>
                    <a:ext uri="{9D8B030D-6E8A-4147-A177-3AD203B41FA5}">
                      <a16:colId xmlns:a16="http://schemas.microsoft.com/office/drawing/2014/main" val="3361487560"/>
                    </a:ext>
                  </a:extLst>
                </a:gridCol>
                <a:gridCol w="1063244">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27772">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409680">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r>
                        <a:rPr lang="en-US" sz="2400" dirty="0"/>
                        <a:t>AI Interviewer Chatbot for Technical and HR Brilliance</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t>2019</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400" dirty="0"/>
                        <a:t>The chatbot conducts mock interviews and provides real-time feedback for improvement.</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837284280"/>
                  </a:ext>
                </a:extLst>
              </a:tr>
              <a:tr h="1409680">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US" sz="2400" dirty="0"/>
                        <a:t>AI Based Interview Simulation for Smart Hiring</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t>2024</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400" dirty="0"/>
                        <a:t>An NLP and ML-based system that evaluates candidates objectively during interviews.</a:t>
                      </a:r>
                      <a:br>
                        <a:rPr lang="en-US" sz="2400" dirty="0"/>
                      </a:b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481305326"/>
                  </a:ext>
                </a:extLst>
              </a:tr>
              <a:tr h="1409680">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2400" dirty="0"/>
                        <a:t>AI Interview Simulator and Course Generator</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t>2025</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400" dirty="0"/>
                        <a:t>Uses AI, CV, and deep learning for both interview simulation and educational feedback.</a:t>
                      </a:r>
                      <a:br>
                        <a:rPr lang="en-US" sz="2400" dirty="0"/>
                      </a:b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1667289880"/>
              </p:ext>
            </p:extLst>
          </p:nvPr>
        </p:nvGraphicFramePr>
        <p:xfrm>
          <a:off x="871405" y="1590544"/>
          <a:ext cx="10249912" cy="4446472"/>
        </p:xfrm>
        <a:graphic>
          <a:graphicData uri="http://schemas.openxmlformats.org/drawingml/2006/table">
            <a:tbl>
              <a:tblPr>
                <a:tableStyleId>{69CF1AB2-1976-4502-BF36-3FF5EA218861}</a:tableStyleId>
              </a:tblPr>
              <a:tblGrid>
                <a:gridCol w="927188">
                  <a:extLst>
                    <a:ext uri="{9D8B030D-6E8A-4147-A177-3AD203B41FA5}">
                      <a16:colId xmlns:a16="http://schemas.microsoft.com/office/drawing/2014/main" val="3935179958"/>
                    </a:ext>
                  </a:extLst>
                </a:gridCol>
                <a:gridCol w="3699164">
                  <a:extLst>
                    <a:ext uri="{9D8B030D-6E8A-4147-A177-3AD203B41FA5}">
                      <a16:colId xmlns:a16="http://schemas.microsoft.com/office/drawing/2014/main" val="2141184044"/>
                    </a:ext>
                  </a:extLst>
                </a:gridCol>
                <a:gridCol w="1319645">
                  <a:extLst>
                    <a:ext uri="{9D8B030D-6E8A-4147-A177-3AD203B41FA5}">
                      <a16:colId xmlns:a16="http://schemas.microsoft.com/office/drawing/2014/main" val="818863892"/>
                    </a:ext>
                  </a:extLst>
                </a:gridCol>
                <a:gridCol w="4303915">
                  <a:extLst>
                    <a:ext uri="{9D8B030D-6E8A-4147-A177-3AD203B41FA5}">
                      <a16:colId xmlns:a16="http://schemas.microsoft.com/office/drawing/2014/main" val="3634380579"/>
                    </a:ext>
                  </a:extLst>
                </a:gridCol>
              </a:tblGrid>
              <a:tr h="344766">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1324621">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US" sz="2400" dirty="0"/>
                        <a:t>An AI Driven Mock Interview Platform</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t>2024</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400" dirty="0"/>
                        <a:t>Provides real-time analysis of body language, tone, and communication via AI.</a:t>
                      </a:r>
                      <a:br>
                        <a:rPr lang="en-US" sz="2400" dirty="0"/>
                      </a:b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506190329"/>
                  </a:ext>
                </a:extLst>
              </a:tr>
              <a:tr h="996680">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IN" sz="2400" dirty="0"/>
                        <a:t>AI-Driven Technical Interview Simulator</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t>2023</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400" dirty="0"/>
                        <a:t>This updated version evaluates </a:t>
                      </a:r>
                      <a:r>
                        <a:rPr lang="en-US" sz="2400" dirty="0" err="1"/>
                        <a:t>verbalresponses</a:t>
                      </a:r>
                      <a:r>
                        <a:rPr lang="en-US" sz="2400" dirty="0"/>
                        <a:t>.</a:t>
                      </a:r>
                      <a:br>
                        <a:rPr lang="en-US" sz="2400" dirty="0"/>
                      </a:b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867443997"/>
                  </a:ext>
                </a:extLst>
              </a:tr>
              <a:tr h="1324621">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IN" sz="2400" dirty="0"/>
                        <a:t>AI Mock Interview</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t>2023</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400" dirty="0"/>
                        <a:t>Simulates realistic interviews using LLMs and speech analysis for instant feedback.</a:t>
                      </a:r>
                      <a:br>
                        <a:rPr lang="en-US" sz="2400" dirty="0"/>
                      </a:b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Picture 4">
            <a:extLst>
              <a:ext uri="{FF2B5EF4-FFF2-40B4-BE49-F238E27FC236}">
                <a16:creationId xmlns:a16="http://schemas.microsoft.com/office/drawing/2014/main" id="{0FFA2B0D-EE13-F99D-9A9A-F0ADF07C3897}"/>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6683"/>
          <a:stretch/>
        </p:blipFill>
        <p:spPr bwMode="auto">
          <a:xfrm>
            <a:off x="3240533" y="1294909"/>
            <a:ext cx="5965309" cy="478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a:extLst>
              <a:ext uri="{FF2B5EF4-FFF2-40B4-BE49-F238E27FC236}">
                <a16:creationId xmlns:a16="http://schemas.microsoft.com/office/drawing/2014/main" id="{DBAE8C1B-89D6-17AE-53B3-14221EE8B473}"/>
              </a:ext>
            </a:extLst>
          </p:cNvPr>
          <p:cNvSpPr>
            <a:spLocks noGrp="1" noChangeArrowheads="1"/>
          </p:cNvSpPr>
          <p:nvPr>
            <p:ph idx="1"/>
          </p:nvPr>
        </p:nvSpPr>
        <p:spPr bwMode="auto">
          <a:xfrm>
            <a:off x="1036320" y="2378698"/>
            <a:ext cx="11053483" cy="247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Resume Parser:</a:t>
            </a:r>
            <a:r>
              <a:rPr lang="en-IN" sz="2400" dirty="0">
                <a:latin typeface="Times New Roman" panose="02020603050405020304" pitchFamily="18" charset="0"/>
                <a:cs typeface="Times New Roman" panose="02020603050405020304" pitchFamily="18" charset="0"/>
              </a:rPr>
              <a:t> Extracts skills, education, and experience.</a:t>
            </a:r>
          </a:p>
          <a:p>
            <a:r>
              <a:rPr lang="en-IN" sz="2400" b="1" dirty="0">
                <a:latin typeface="Times New Roman" panose="02020603050405020304" pitchFamily="18" charset="0"/>
                <a:cs typeface="Times New Roman" panose="02020603050405020304" pitchFamily="18" charset="0"/>
              </a:rPr>
              <a:t>AI Question Generator:</a:t>
            </a:r>
            <a:r>
              <a:rPr lang="en-IN" sz="2400" dirty="0">
                <a:latin typeface="Times New Roman" panose="02020603050405020304" pitchFamily="18" charset="0"/>
                <a:cs typeface="Times New Roman" panose="02020603050405020304" pitchFamily="18" charset="0"/>
              </a:rPr>
              <a:t> Creates customized interview questions.</a:t>
            </a:r>
          </a:p>
          <a:p>
            <a:r>
              <a:rPr lang="en-IN" sz="2400" b="1" dirty="0">
                <a:latin typeface="Times New Roman" panose="02020603050405020304" pitchFamily="18" charset="0"/>
                <a:cs typeface="Times New Roman" panose="02020603050405020304" pitchFamily="18" charset="0"/>
              </a:rPr>
              <a:t>AI Interview Bot:</a:t>
            </a:r>
            <a:r>
              <a:rPr lang="en-IN" sz="2400" dirty="0">
                <a:latin typeface="Times New Roman" panose="02020603050405020304" pitchFamily="18" charset="0"/>
                <a:cs typeface="Times New Roman" panose="02020603050405020304" pitchFamily="18" charset="0"/>
              </a:rPr>
              <a:t> Conducts real-time interviews.</a:t>
            </a:r>
          </a:p>
          <a:p>
            <a:r>
              <a:rPr lang="en-IN" sz="2400" b="1" dirty="0">
                <a:latin typeface="Times New Roman" panose="02020603050405020304" pitchFamily="18" charset="0"/>
                <a:cs typeface="Times New Roman" panose="02020603050405020304" pitchFamily="18" charset="0"/>
              </a:rPr>
              <a:t>Code Evaluation Engine:</a:t>
            </a:r>
            <a:r>
              <a:rPr lang="en-IN" sz="2400" dirty="0">
                <a:latin typeface="Times New Roman" panose="02020603050405020304" pitchFamily="18" charset="0"/>
                <a:cs typeface="Times New Roman" panose="02020603050405020304" pitchFamily="18" charset="0"/>
              </a:rPr>
              <a:t> Assesses coding</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responses automatically. </a:t>
            </a:r>
          </a:p>
          <a:p>
            <a:r>
              <a:rPr lang="en-IN" sz="2400" b="1" dirty="0">
                <a:latin typeface="Times New Roman" panose="02020603050405020304" pitchFamily="18" charset="0"/>
                <a:cs typeface="Times New Roman" panose="02020603050405020304" pitchFamily="18" charset="0"/>
              </a:rPr>
              <a:t>Performance Analytics Module:</a:t>
            </a:r>
            <a:r>
              <a:rPr lang="en-IN" sz="2400" dirty="0">
                <a:latin typeface="Times New Roman" panose="02020603050405020304" pitchFamily="18" charset="0"/>
                <a:cs typeface="Times New Roman" panose="02020603050405020304" pitchFamily="18" charset="0"/>
              </a:rPr>
              <a:t> Provides feedback &amp; improvement suggestions.</a:t>
            </a:r>
          </a:p>
        </p:txBody>
      </p:sp>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Content Placeholder 7">
            <a:extLst>
              <a:ext uri="{FF2B5EF4-FFF2-40B4-BE49-F238E27FC236}">
                <a16:creationId xmlns:a16="http://schemas.microsoft.com/office/drawing/2014/main" id="{6C1A8881-C426-372E-9829-CF375AB41F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p:blipFill>
        <p:spPr>
          <a:xfrm>
            <a:off x="3381224" y="1737360"/>
            <a:ext cx="5490512" cy="4358240"/>
          </a:xfrm>
          <a:prstGeom prst="rect">
            <a:avLst/>
          </a:prstGeom>
        </p:spPr>
      </p:pic>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401</TotalTime>
  <Words>1095</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Aptos</vt:lpstr>
      <vt:lpstr>Arial</vt:lpstr>
      <vt:lpstr>Arial Narrow</vt:lpstr>
      <vt:lpstr>Calibri</vt:lpstr>
      <vt:lpstr>Calibri Light</vt:lpstr>
      <vt:lpstr>Times New Roman</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  RESUME PARSER MODULE</vt:lpstr>
      <vt:lpstr>MODULE 2 : AI-BASED QUESTION GENERATOR</vt:lpstr>
      <vt:lpstr>MODULE 3 : CODE EVALUATION MODULE</vt:lpstr>
      <vt:lpstr>MODULE 4 : PERFORMANCE ANALYTICS &amp; FEEDBACK</vt:lpstr>
      <vt:lpstr>MODULE 5 : User Interface</vt:lpstr>
      <vt:lpstr>OUTPUT</vt:lpstr>
      <vt:lpstr>OUTPUT</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Matheswaran P</dc:creator>
  <cp:lastModifiedBy>Hari Haran</cp:lastModifiedBy>
  <cp:revision>12</cp:revision>
  <dcterms:created xsi:type="dcterms:W3CDTF">2025-05-09T08:00:13Z</dcterms:created>
  <dcterms:modified xsi:type="dcterms:W3CDTF">2025-06-04T06:38:58Z</dcterms:modified>
</cp:coreProperties>
</file>