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5" r:id="rId16"/>
    <p:sldId id="288" r:id="rId17"/>
    <p:sldId id="289" r:id="rId18"/>
    <p:sldId id="275" r:id="rId19"/>
    <p:sldId id="276"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19-05-2025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extLst>
      <p:ext uri="{BB962C8B-B14F-4D97-AF65-F5344CB8AC3E}">
        <p14:creationId xmlns:p14="http://schemas.microsoft.com/office/powerpoint/2010/main"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19-May-25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19-May-25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19-May-25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11E3-5514-B519-31CC-B63252DDA26B}"/>
              </a:ext>
            </a:extLst>
          </p:cNvPr>
          <p:cNvSpPr>
            <a:spLocks noGrp="1"/>
          </p:cNvSpPr>
          <p:nvPr>
            <p:ph type="dt" sz="half" idx="10"/>
          </p:nvPr>
        </p:nvSpPr>
        <p:spPr/>
        <p:txBody>
          <a:bodyPr/>
          <a:lstStyle/>
          <a:p>
            <a:fld id="{04F05852-2F84-49EC-88AD-3B02F6D7B016}" type="datetime5">
              <a:rPr lang="en-US" smtClean="0"/>
              <a:t>19-May-25</a:t>
            </a:fld>
            <a:endParaRPr lang="en-IN"/>
          </a:p>
        </p:txBody>
      </p:sp>
      <p:sp>
        <p:nvSpPr>
          <p:cNvPr id="5" name="Footer Placeholder 4">
            <a:extLst>
              <a:ext uri="{FF2B5EF4-FFF2-40B4-BE49-F238E27FC236}">
                <a16:creationId xmlns:a16="http://schemas.microsoft.com/office/drawing/2014/main"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3E456E59-5A58-57D3-C741-F5259EC8F0C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77BE7-5AFF-E67E-87D2-AAFBE55187C8}"/>
              </a:ext>
            </a:extLst>
          </p:cNvPr>
          <p:cNvSpPr>
            <a:spLocks noGrp="1"/>
          </p:cNvSpPr>
          <p:nvPr>
            <p:ph type="dt" sz="half" idx="10"/>
          </p:nvPr>
        </p:nvSpPr>
        <p:spPr/>
        <p:txBody>
          <a:bodyPr/>
          <a:lstStyle/>
          <a:p>
            <a:fld id="{63F24D60-CAE6-46AD-9D0B-C02F7B1293EF}" type="datetime5">
              <a:rPr lang="en-US" smtClean="0"/>
              <a:t>19-May-25</a:t>
            </a:fld>
            <a:endParaRPr lang="en-IN"/>
          </a:p>
        </p:txBody>
      </p:sp>
      <p:sp>
        <p:nvSpPr>
          <p:cNvPr id="5" name="Footer Placeholder 4">
            <a:extLst>
              <a:ext uri="{FF2B5EF4-FFF2-40B4-BE49-F238E27FC236}">
                <a16:creationId xmlns:a16="http://schemas.microsoft.com/office/drawing/2014/main"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6031653-BE36-FD22-0B04-316981D5B6D8}"/>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7F858-7773-9663-FCE5-089445D415F2}"/>
              </a:ext>
            </a:extLst>
          </p:cNvPr>
          <p:cNvSpPr>
            <a:spLocks noGrp="1"/>
          </p:cNvSpPr>
          <p:nvPr>
            <p:ph type="dt" sz="half" idx="10"/>
          </p:nvPr>
        </p:nvSpPr>
        <p:spPr/>
        <p:txBody>
          <a:bodyPr/>
          <a:lstStyle/>
          <a:p>
            <a:fld id="{EFD16E8C-EB8A-425C-9BA2-E4B539351587}" type="datetime5">
              <a:rPr lang="en-US" smtClean="0"/>
              <a:t>19-May-25</a:t>
            </a:fld>
            <a:endParaRPr lang="en-IN"/>
          </a:p>
        </p:txBody>
      </p:sp>
      <p:sp>
        <p:nvSpPr>
          <p:cNvPr id="5" name="Footer Placeholder 4">
            <a:extLst>
              <a:ext uri="{FF2B5EF4-FFF2-40B4-BE49-F238E27FC236}">
                <a16:creationId xmlns:a16="http://schemas.microsoft.com/office/drawing/2014/main"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8542971-A244-EB6B-464F-8296A59C16AC}"/>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E0B08-CC50-D204-852B-0010E640E5CF}"/>
              </a:ext>
            </a:extLst>
          </p:cNvPr>
          <p:cNvSpPr>
            <a:spLocks noGrp="1"/>
          </p:cNvSpPr>
          <p:nvPr>
            <p:ph type="dt" sz="half" idx="10"/>
          </p:nvPr>
        </p:nvSpPr>
        <p:spPr/>
        <p:txBody>
          <a:bodyPr/>
          <a:lstStyle/>
          <a:p>
            <a:fld id="{DC0D1A98-9E99-4DBE-BE49-5C29F2DAD81F}" type="datetime5">
              <a:rPr lang="en-US" smtClean="0"/>
              <a:t>19-May-25</a:t>
            </a:fld>
            <a:endParaRPr lang="en-IN"/>
          </a:p>
        </p:txBody>
      </p:sp>
      <p:sp>
        <p:nvSpPr>
          <p:cNvPr id="6" name="Footer Placeholder 5">
            <a:extLst>
              <a:ext uri="{FF2B5EF4-FFF2-40B4-BE49-F238E27FC236}">
                <a16:creationId xmlns:a16="http://schemas.microsoft.com/office/drawing/2014/main"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F5394B72-AD65-8931-E273-A0AE320D22B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34281-F7FA-45B9-E92A-12FA35019C4B}"/>
              </a:ext>
            </a:extLst>
          </p:cNvPr>
          <p:cNvSpPr>
            <a:spLocks noGrp="1"/>
          </p:cNvSpPr>
          <p:nvPr>
            <p:ph type="dt" sz="half" idx="10"/>
          </p:nvPr>
        </p:nvSpPr>
        <p:spPr/>
        <p:txBody>
          <a:bodyPr/>
          <a:lstStyle/>
          <a:p>
            <a:fld id="{D55E2BA5-1E09-47F1-9112-70406D5B8D86}" type="datetime5">
              <a:rPr lang="en-US" smtClean="0"/>
              <a:t>19-May-25</a:t>
            </a:fld>
            <a:endParaRPr lang="en-IN"/>
          </a:p>
        </p:txBody>
      </p:sp>
      <p:sp>
        <p:nvSpPr>
          <p:cNvPr id="8" name="Footer Placeholder 7">
            <a:extLst>
              <a:ext uri="{FF2B5EF4-FFF2-40B4-BE49-F238E27FC236}">
                <a16:creationId xmlns:a16="http://schemas.microsoft.com/office/drawing/2014/main"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id="{87D1354D-57E8-0EA9-CF51-A57F500B191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8DF2-2D67-1469-50A2-225232CAD934}"/>
              </a:ext>
            </a:extLst>
          </p:cNvPr>
          <p:cNvSpPr>
            <a:spLocks noGrp="1"/>
          </p:cNvSpPr>
          <p:nvPr>
            <p:ph type="dt" sz="half" idx="10"/>
          </p:nvPr>
        </p:nvSpPr>
        <p:spPr/>
        <p:txBody>
          <a:bodyPr/>
          <a:lstStyle/>
          <a:p>
            <a:fld id="{2F32384F-C4AE-4D39-8526-1E50E83AE1C8}" type="datetime5">
              <a:rPr lang="en-US" smtClean="0"/>
              <a:t>19-May-25</a:t>
            </a:fld>
            <a:endParaRPr lang="en-IN"/>
          </a:p>
        </p:txBody>
      </p:sp>
      <p:sp>
        <p:nvSpPr>
          <p:cNvPr id="4" name="Footer Placeholder 3">
            <a:extLst>
              <a:ext uri="{FF2B5EF4-FFF2-40B4-BE49-F238E27FC236}">
                <a16:creationId xmlns:a16="http://schemas.microsoft.com/office/drawing/2014/main"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id="{6451E0E7-9101-3C35-5B09-1BB8AE140E6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1DFE-B520-6D1A-5DCD-D9C59E7C730A}"/>
              </a:ext>
            </a:extLst>
          </p:cNvPr>
          <p:cNvSpPr>
            <a:spLocks noGrp="1"/>
          </p:cNvSpPr>
          <p:nvPr>
            <p:ph type="dt" sz="half" idx="10"/>
          </p:nvPr>
        </p:nvSpPr>
        <p:spPr/>
        <p:txBody>
          <a:bodyPr/>
          <a:lstStyle/>
          <a:p>
            <a:fld id="{8EFEB1EC-7644-46B1-B043-E77E363DD1BF}" type="datetime5">
              <a:rPr lang="en-US" smtClean="0"/>
              <a:t>19-May-25</a:t>
            </a:fld>
            <a:endParaRPr lang="en-IN"/>
          </a:p>
        </p:txBody>
      </p:sp>
      <p:sp>
        <p:nvSpPr>
          <p:cNvPr id="3" name="Footer Placeholder 2">
            <a:extLst>
              <a:ext uri="{FF2B5EF4-FFF2-40B4-BE49-F238E27FC236}">
                <a16:creationId xmlns:a16="http://schemas.microsoft.com/office/drawing/2014/main"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id="{DC0C6BBF-67A2-E781-7CC4-B44D9F1214AD}"/>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4811-8709-FEE8-E3AA-152BE035BAD8}"/>
              </a:ext>
            </a:extLst>
          </p:cNvPr>
          <p:cNvSpPr>
            <a:spLocks noGrp="1"/>
          </p:cNvSpPr>
          <p:nvPr>
            <p:ph type="dt" sz="half" idx="10"/>
          </p:nvPr>
        </p:nvSpPr>
        <p:spPr/>
        <p:txBody>
          <a:bodyPr/>
          <a:lstStyle/>
          <a:p>
            <a:fld id="{3ED24307-004F-4D63-97B7-8D6DE685304F}" type="datetime5">
              <a:rPr lang="en-US" smtClean="0"/>
              <a:t>19-May-25</a:t>
            </a:fld>
            <a:endParaRPr lang="en-IN"/>
          </a:p>
        </p:txBody>
      </p:sp>
      <p:sp>
        <p:nvSpPr>
          <p:cNvPr id="6" name="Footer Placeholder 5">
            <a:extLst>
              <a:ext uri="{FF2B5EF4-FFF2-40B4-BE49-F238E27FC236}">
                <a16:creationId xmlns:a16="http://schemas.microsoft.com/office/drawing/2014/main"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83B82F7A-D730-DB34-424D-A74232B6169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19-May-25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9ED8-AE95-E121-E80A-20B9F5BAA344}"/>
              </a:ext>
            </a:extLst>
          </p:cNvPr>
          <p:cNvSpPr>
            <a:spLocks noGrp="1"/>
          </p:cNvSpPr>
          <p:nvPr>
            <p:ph type="dt" sz="half" idx="10"/>
          </p:nvPr>
        </p:nvSpPr>
        <p:spPr/>
        <p:txBody>
          <a:bodyPr/>
          <a:lstStyle/>
          <a:p>
            <a:fld id="{83E9C8EC-8C69-4057-B3C8-663916D34427}" type="datetime5">
              <a:rPr lang="en-US" smtClean="0"/>
              <a:t>19-May-25</a:t>
            </a:fld>
            <a:endParaRPr lang="en-IN"/>
          </a:p>
        </p:txBody>
      </p:sp>
      <p:sp>
        <p:nvSpPr>
          <p:cNvPr id="6" name="Footer Placeholder 5">
            <a:extLst>
              <a:ext uri="{FF2B5EF4-FFF2-40B4-BE49-F238E27FC236}">
                <a16:creationId xmlns:a16="http://schemas.microsoft.com/office/drawing/2014/main"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1236C606-DF8B-8BC3-03E0-F3CE8F9CE957}"/>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5F120-2072-20C6-108E-01B759631CA9}"/>
              </a:ext>
            </a:extLst>
          </p:cNvPr>
          <p:cNvSpPr>
            <a:spLocks noGrp="1"/>
          </p:cNvSpPr>
          <p:nvPr>
            <p:ph type="dt" sz="half" idx="10"/>
          </p:nvPr>
        </p:nvSpPr>
        <p:spPr/>
        <p:txBody>
          <a:bodyPr/>
          <a:lstStyle/>
          <a:p>
            <a:fld id="{78A367C9-BD22-43D1-A5E7-BAE29681C0FC}" type="datetime5">
              <a:rPr lang="en-US" smtClean="0"/>
              <a:t>19-May-25</a:t>
            </a:fld>
            <a:endParaRPr lang="en-IN"/>
          </a:p>
        </p:txBody>
      </p:sp>
      <p:sp>
        <p:nvSpPr>
          <p:cNvPr id="5" name="Footer Placeholder 4">
            <a:extLst>
              <a:ext uri="{FF2B5EF4-FFF2-40B4-BE49-F238E27FC236}">
                <a16:creationId xmlns:a16="http://schemas.microsoft.com/office/drawing/2014/main"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289B1D60-956B-1AA4-5AAD-6C2FC44A509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2871D-220A-BD07-8B6E-A6360FDF2B75}"/>
              </a:ext>
            </a:extLst>
          </p:cNvPr>
          <p:cNvSpPr>
            <a:spLocks noGrp="1"/>
          </p:cNvSpPr>
          <p:nvPr>
            <p:ph type="dt" sz="half" idx="10"/>
          </p:nvPr>
        </p:nvSpPr>
        <p:spPr/>
        <p:txBody>
          <a:bodyPr/>
          <a:lstStyle/>
          <a:p>
            <a:fld id="{625545D5-DA7C-4AA1-872D-DAC5E7C7168B}" type="datetime5">
              <a:rPr lang="en-US" smtClean="0"/>
              <a:t>19-May-25</a:t>
            </a:fld>
            <a:endParaRPr lang="en-IN"/>
          </a:p>
        </p:txBody>
      </p:sp>
      <p:sp>
        <p:nvSpPr>
          <p:cNvPr id="5" name="Footer Placeholder 4">
            <a:extLst>
              <a:ext uri="{FF2B5EF4-FFF2-40B4-BE49-F238E27FC236}">
                <a16:creationId xmlns:a16="http://schemas.microsoft.com/office/drawing/2014/main"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46FB347-512E-E758-E0BF-CB0564AC7D8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19-May-25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19-May-25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19-May-25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19-May-25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19-May-25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19-May-25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19-May-25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19-May-25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19-May-25</a:t>
            </a:fld>
            <a:endParaRPr lang="en-IN"/>
          </a:p>
        </p:txBody>
      </p:sp>
      <p:sp>
        <p:nvSpPr>
          <p:cNvPr id="5" name="Footer Placeholder 4">
            <a:extLst>
              <a:ext uri="{FF2B5EF4-FFF2-40B4-BE49-F238E27FC236}">
                <a16:creationId xmlns:a16="http://schemas.microsoft.com/office/drawing/2014/main"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eactjs.org/docs/getting-started.html" TargetMode="External"/><Relationship Id="rId7" Type="http://schemas.openxmlformats.org/officeDocument/2006/relationships/image" Target="../media/image4.jpg"/><Relationship Id="rId2" Type="http://schemas.openxmlformats.org/officeDocument/2006/relationships/hyperlink" Target="https://nextjs.org/docs"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developer.mozilla.org/" TargetMode="External"/><Relationship Id="rId4" Type="http://schemas.openxmlformats.org/officeDocument/2006/relationships/hyperlink" Target="https://platform.openai.com/doc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7A71532-38FB-FFC4-8CCA-6E0B4B52034F}"/>
              </a:ext>
            </a:extLst>
          </p:cNvPr>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a:extLst>
              <a:ext uri="{FF2B5EF4-FFF2-40B4-BE49-F238E27FC236}">
                <a16:creationId xmlns:a16="http://schemas.microsoft.com/office/drawing/2014/main" id="{D2823C4A-1994-0014-302E-2DFA9D46C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id="{BD2139F8-605B-6CAF-FFE9-78DFAC072B78}"/>
              </a:ext>
            </a:extLst>
          </p:cNvPr>
          <p:cNvPicPr>
            <a:picLocks noChangeAspect="1"/>
          </p:cNvPicPr>
          <p:nvPr/>
        </p:nvPicPr>
        <p:blipFill>
          <a:blip r:embed="rId3"/>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id="{907B4567-98DF-146E-AC41-6B7B19AB6C99}"/>
              </a:ext>
            </a:extLst>
          </p:cNvPr>
          <p:cNvSpPr txBox="1"/>
          <p:nvPr/>
        </p:nvSpPr>
        <p:spPr>
          <a:xfrm>
            <a:off x="1859989" y="1857623"/>
            <a:ext cx="8071658" cy="1569660"/>
          </a:xfrm>
          <a:prstGeom prst="rect">
            <a:avLst/>
          </a:prstGeom>
          <a:noFill/>
        </p:spPr>
        <p:txBody>
          <a:bodyPr wrap="square" rtlCol="0">
            <a:spAutoFit/>
          </a:bodyPr>
          <a:lstStyle/>
          <a:p>
            <a:pPr algn="ctr"/>
            <a:r>
              <a:rPr lang="en-GB" sz="3200" dirty="0">
                <a:effectLst>
                  <a:outerShdw blurRad="38100" dist="38100" dir="2700000" algn="tl">
                    <a:srgbClr val="000000">
                      <a:alpha val="43137"/>
                    </a:srgbClr>
                  </a:outerShdw>
                </a:effectLst>
                <a:latin typeface="Arial Narrow" panose="020B0606020202030204" pitchFamily="34" charset="0"/>
              </a:rPr>
              <a:t>AI-DRIVEN INTERACTIVE INTERVIEW SIMULATOR WITH RESUME-BASED QUESTIONING AND CODE EVALUATION</a:t>
            </a:r>
            <a:endParaRPr lang="en-US" sz="3200" dirty="0">
              <a:latin typeface="Arial Narrow" panose="020B0606020202030204" pitchFamily="34" charset="0"/>
              <a:cs typeface="Times New Roman" pitchFamily="18" charset="0"/>
            </a:endParaRPr>
          </a:p>
        </p:txBody>
      </p:sp>
      <p:sp>
        <p:nvSpPr>
          <p:cNvPr id="9" name="TextBox 8">
            <a:extLst>
              <a:ext uri="{FF2B5EF4-FFF2-40B4-BE49-F238E27FC236}">
                <a16:creationId xmlns:a16="http://schemas.microsoft.com/office/drawing/2014/main" id="{96CA5534-8979-3C9E-4066-589324986CC7}"/>
              </a:ext>
            </a:extLst>
          </p:cNvPr>
          <p:cNvSpPr txBox="1"/>
          <p:nvPr/>
        </p:nvSpPr>
        <p:spPr>
          <a:xfrm>
            <a:off x="579030" y="4033291"/>
            <a:ext cx="5323006" cy="923330"/>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US" sz="2800" dirty="0" err="1">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Mrs.S.Gayathri</a:t>
            </a:r>
            <a:r>
              <a:rPr lang="en-IN" sz="2600" dirty="0">
                <a:latin typeface="Arial Narrow" panose="020B0606020202030204" pitchFamily="34" charset="0"/>
                <a:cs typeface="Arial" panose="020B0604020202020204" pitchFamily="34" charset="0"/>
              </a:rPr>
              <a:t>, M.E., </a:t>
            </a:r>
          </a:p>
        </p:txBody>
      </p:sp>
      <p:sp>
        <p:nvSpPr>
          <p:cNvPr id="10" name="TextBox 9">
            <a:extLst>
              <a:ext uri="{FF2B5EF4-FFF2-40B4-BE49-F238E27FC236}">
                <a16:creationId xmlns:a16="http://schemas.microsoft.com/office/drawing/2014/main" id="{75BB4E4B-8473-8E07-1764-7FC4439011A1}"/>
              </a:ext>
            </a:extLst>
          </p:cNvPr>
          <p:cNvSpPr txBox="1"/>
          <p:nvPr/>
        </p:nvSpPr>
        <p:spPr>
          <a:xfrm>
            <a:off x="7305367" y="4033291"/>
            <a:ext cx="4549948" cy="1323439"/>
          </a:xfrm>
          <a:prstGeom prst="rect">
            <a:avLst/>
          </a:prstGeom>
          <a:noFill/>
        </p:spPr>
        <p:txBody>
          <a:bodyPr wrap="square" rtlCol="0">
            <a:spAutoFit/>
          </a:bodyPr>
          <a:lstStyle/>
          <a:p>
            <a:pPr marL="0" indent="0">
              <a:buNone/>
            </a:pPr>
            <a:r>
              <a:rPr lang="en-US" sz="20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DEEPAK MADHU KUMAR N(811721104026)</a:t>
            </a:r>
          </a:p>
          <a:p>
            <a:pPr marL="0" indent="0">
              <a:buNone/>
            </a:pPr>
            <a:r>
              <a:rPr lang="en-US" sz="20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HARIHARAN                           (811722104048)</a:t>
            </a:r>
          </a:p>
          <a:p>
            <a:pPr marL="0" indent="0">
              <a:buNone/>
            </a:pPr>
            <a:r>
              <a:rPr lang="en-US" sz="20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FADHEELUDDEEN K              (811721104040)</a:t>
            </a:r>
          </a:p>
          <a:p>
            <a:pPr marL="0" indent="0">
              <a:buNone/>
            </a:pPr>
            <a:r>
              <a:rPr lang="en-US" sz="2000" dirty="0">
                <a:effectLst>
                  <a:outerShdw blurRad="38100" dist="38100" dir="2700000" algn="tl">
                    <a:srgbClr val="000000">
                      <a:alpha val="43137"/>
                    </a:srgbClr>
                  </a:outerShdw>
                </a:effectLst>
                <a:latin typeface="Arial Narrow" panose="020B0606020202030204" pitchFamily="34" charset="0"/>
                <a:cs typeface="Times New Roman" panose="02020603050405020304" pitchFamily="18" charset="0"/>
              </a:rPr>
              <a:t>SIVA SARAVANAN KKV          (811721104307)</a:t>
            </a:r>
            <a:endParaRPr lang="en-IN" sz="2000" dirty="0">
              <a:latin typeface="Arial Narrow" panose="020B0606020202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2" name="Picture 1">
            <a:extLst>
              <a:ext uri="{FF2B5EF4-FFF2-40B4-BE49-F238E27FC236}">
                <a16:creationId xmlns:a16="http://schemas.microsoft.com/office/drawing/2014/main" id="{B9F53868-5069-8964-5862-0DB5BEBDF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49D2-6B61-2BA6-D2CF-CA30B149E97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1 : </a:t>
            </a:r>
            <a:r>
              <a:rPr lang="en-GB" sz="2400" b="1" dirty="0">
                <a:latin typeface="Times New Roman" panose="02020603050405020304" pitchFamily="18" charset="0"/>
                <a:ea typeface="Calibri" panose="020F0502020204030204" pitchFamily="34" charset="0"/>
                <a:cs typeface="Times New Roman" panose="02020603050405020304" pitchFamily="18" charset="0"/>
              </a:rPr>
              <a:t> </a:t>
            </a:r>
            <a:r>
              <a:rPr lang="en-IN" sz="4400" b="1" dirty="0">
                <a:latin typeface="Arial Narrow" panose="020B0606020202030204" pitchFamily="34" charset="0"/>
                <a:cs typeface="Times New Roman" panose="02020603050405020304" pitchFamily="18" charset="0"/>
              </a:rPr>
              <a:t>RESUME PARSER MODULE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416A44D6-A38A-4A50-B469-3D93F01DB803}"/>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108B6C87-74C4-4DFC-63CF-98FC93D26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id="{AA29FE9B-38C6-80F2-5188-0EBA8A3E3831}"/>
              </a:ext>
            </a:extLst>
          </p:cNvPr>
          <p:cNvSpPr>
            <a:spLocks noGrp="1" noChangeArrowheads="1"/>
          </p:cNvSpPr>
          <p:nvPr>
            <p:ph idx="1"/>
          </p:nvPr>
        </p:nvSpPr>
        <p:spPr bwMode="auto">
          <a:xfrm>
            <a:off x="635423" y="2227635"/>
            <a:ext cx="10982114"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Generates customized interview questions based on candidate expertise and job role. By analyzing the extracted data, it ensures relevant and targeted questioning, improving the accuracy of interview assessments.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endParaRPr>
          </a:p>
          <a:p>
            <a:pPr algn="just" eaLnBrk="0" fontAlgn="base" hangingPunct="0">
              <a:spcBef>
                <a:spcPct val="0"/>
              </a:spcBef>
              <a:spcAft>
                <a:spcPct val="0"/>
              </a:spcAft>
              <a:buFont typeface="Wingdings" panose="05000000000000000000" pitchFamily="2" charset="2"/>
              <a:buChar char="§"/>
            </a:pPr>
            <a:r>
              <a:rPr kumimoji="0" lang="en-US" altLang="en-US" sz="240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Extracts key details such as skills, work experience, education, and certifications. It efficiently processes various resume formats like PDF.</a:t>
            </a:r>
            <a:endParaRPr lang="en-US" altLang="en-US" sz="2400" dirty="0">
              <a:latin typeface="Arial Narrow" panose="020B0606020202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5" name="TextBox 4">
            <a:extLst>
              <a:ext uri="{FF2B5EF4-FFF2-40B4-BE49-F238E27FC236}">
                <a16:creationId xmlns:a16="http://schemas.microsoft.com/office/drawing/2014/main"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3563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98751-8E1A-CF5A-2BB9-F2977EB2D8FE}"/>
              </a:ext>
            </a:extLst>
          </p:cNvPr>
          <p:cNvSpPr>
            <a:spLocks noGrp="1"/>
          </p:cNvSpPr>
          <p:nvPr>
            <p:ph type="title"/>
          </p:nvPr>
        </p:nvSpPr>
        <p:spPr>
          <a:xfrm>
            <a:off x="1097279" y="496129"/>
            <a:ext cx="10086801" cy="1473371"/>
          </a:xfrm>
        </p:spPr>
        <p:txBody>
          <a:bodyPr anchor="ctr" anchorCtr="0">
            <a:normAutofit/>
          </a:bodyPr>
          <a:lstStyle/>
          <a:p>
            <a:pPr algn="ctr"/>
            <a:r>
              <a:rPr lang="en-IN" sz="4400" b="1" dirty="0">
                <a:latin typeface="Arial Narrow" panose="020B0606020202030204" pitchFamily="34" charset="0"/>
              </a:rPr>
              <a:t>MODULE 2 : </a:t>
            </a:r>
            <a:r>
              <a:rPr lang="en-GB" sz="4400" b="1" dirty="0">
                <a:latin typeface="Arial Narrow" panose="020B0606020202030204" pitchFamily="34" charset="0"/>
              </a:rPr>
              <a:t>AI-BASED QUESTION GENERATOR</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A9992E94-073A-38F2-4F6B-8A879E77AE0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1F1448E-2838-D329-C4BC-CD264FD87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10" name="Rectangle 2">
            <a:extLst>
              <a:ext uri="{FF2B5EF4-FFF2-40B4-BE49-F238E27FC236}">
                <a16:creationId xmlns:a16="http://schemas.microsoft.com/office/drawing/2014/main" id="{0D09A7C2-4ABC-B38D-A2CD-32D906012BAC}"/>
              </a:ext>
            </a:extLst>
          </p:cNvPr>
          <p:cNvSpPr>
            <a:spLocks noGrp="1" noChangeArrowheads="1"/>
          </p:cNvSpPr>
          <p:nvPr>
            <p:ph idx="1"/>
          </p:nvPr>
        </p:nvSpPr>
        <p:spPr bwMode="auto">
          <a:xfrm>
            <a:off x="1068878" y="2410094"/>
            <a:ext cx="10143605" cy="2487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00000"/>
              </a:lnSpc>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Dynamically generates interview questions by analysing the candidate’s resume, skills, and job role. It ensures personalized and role-specific questioning using Machine Learning (ML).</a:t>
            </a:r>
          </a:p>
          <a:p>
            <a:pPr algn="just">
              <a:lnSpc>
                <a:spcPct val="100000"/>
              </a:lnSpc>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 Adjusts question difficulty based on the candidate’s responses and               experience level. The AI continuously learns from interactions to create adaptive and intelligent interview scenarios.</a:t>
            </a:r>
          </a:p>
        </p:txBody>
      </p:sp>
      <p:sp>
        <p:nvSpPr>
          <p:cNvPr id="5" name="Footer Placeholder 2">
            <a:extLst>
              <a:ext uri="{FF2B5EF4-FFF2-40B4-BE49-F238E27FC236}">
                <a16:creationId xmlns:a16="http://schemas.microsoft.com/office/drawing/2014/main"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11" name="TextBox 10">
            <a:extLst>
              <a:ext uri="{FF2B5EF4-FFF2-40B4-BE49-F238E27FC236}">
                <a16:creationId xmlns:a16="http://schemas.microsoft.com/office/drawing/2014/main"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413483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42BBA-F468-51B9-94FA-288D36FCF3B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3 : </a:t>
            </a:r>
            <a:r>
              <a:rPr lang="en-GB" sz="4400" b="1" dirty="0">
                <a:latin typeface="Arial Narrow" panose="020B0606020202030204" pitchFamily="34" charset="0"/>
              </a:rPr>
              <a:t>CODE EVALUATION MODULE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BDDC7E4E-A1C4-0852-3F1E-5EE2FD545C16}"/>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54C7856-005F-22E8-4ECD-6A64D75F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12</a:t>
            </a:fld>
            <a:endParaRPr lang="en-IN" dirty="0"/>
          </a:p>
        </p:txBody>
      </p:sp>
      <p:sp>
        <p:nvSpPr>
          <p:cNvPr id="9" name="TextBox 8">
            <a:extLst>
              <a:ext uri="{FF2B5EF4-FFF2-40B4-BE49-F238E27FC236}">
                <a16:creationId xmlns:a16="http://schemas.microsoft.com/office/drawing/2014/main"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0" name="Rectangle 2">
            <a:extLst>
              <a:ext uri="{FF2B5EF4-FFF2-40B4-BE49-F238E27FC236}">
                <a16:creationId xmlns:a16="http://schemas.microsoft.com/office/drawing/2014/main" id="{7060E1B8-C3E3-E472-CAE8-89536177A2A6}"/>
              </a:ext>
            </a:extLst>
          </p:cNvPr>
          <p:cNvSpPr>
            <a:spLocks noGrp="1" noChangeArrowheads="1"/>
          </p:cNvSpPr>
          <p:nvPr>
            <p:ph idx="1"/>
          </p:nvPr>
        </p:nvSpPr>
        <p:spPr bwMode="auto">
          <a:xfrm>
            <a:off x="800529" y="2662300"/>
            <a:ext cx="10982114" cy="211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Automatically assesses coding solutions by evaluating syntax, logic, efficiency, and correctness. It uses code execution engines like </a:t>
            </a:r>
            <a:r>
              <a:rPr lang="en-GB" sz="2400" dirty="0" err="1">
                <a:latin typeface="Arial Narrow" panose="020B0606020202030204" pitchFamily="34" charset="0"/>
                <a:cs typeface="Times New Roman" panose="02020603050405020304" pitchFamily="18" charset="0"/>
              </a:rPr>
              <a:t>Postsql</a:t>
            </a:r>
            <a:r>
              <a:rPr lang="en-GB" sz="2400" dirty="0">
                <a:latin typeface="Arial Narrow" panose="020B0606020202030204" pitchFamily="34" charset="0"/>
                <a:cs typeface="Times New Roman" panose="02020603050405020304" pitchFamily="18" charset="0"/>
              </a:rPr>
              <a:t> to run test cases in real-time.</a:t>
            </a:r>
          </a:p>
          <a:p>
            <a:pPr algn="just">
              <a:buFont typeface="Wingdings" panose="05000000000000000000" pitchFamily="2" charset="2"/>
              <a:buChar char="§"/>
            </a:pPr>
            <a:endParaRPr lang="en-GB" sz="2400" dirty="0">
              <a:latin typeface="Arial Narrow" panose="020B0606020202030204" pitchFamily="34" charset="0"/>
              <a:cs typeface="Times New Roman" panose="02020603050405020304" pitchFamily="18" charset="0"/>
            </a:endParaRPr>
          </a:p>
          <a:p>
            <a:pPr algn="just">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Provides instant feedback and scoring based on execution time, memory usage, and edge case handling. The AI also suggests optimizations and improvements to enhance coding proficiency.</a:t>
            </a:r>
          </a:p>
        </p:txBody>
      </p:sp>
    </p:spTree>
    <p:extLst>
      <p:ext uri="{BB962C8B-B14F-4D97-AF65-F5344CB8AC3E}">
        <p14:creationId xmlns:p14="http://schemas.microsoft.com/office/powerpoint/2010/main" val="100208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6B9-647D-15D8-32CB-0F73D3CEFE8A}"/>
              </a:ext>
            </a:extLst>
          </p:cNvPr>
          <p:cNvSpPr>
            <a:spLocks noGrp="1"/>
          </p:cNvSpPr>
          <p:nvPr>
            <p:ph type="title"/>
          </p:nvPr>
        </p:nvSpPr>
        <p:spPr>
          <a:xfrm>
            <a:off x="1373062" y="313410"/>
            <a:ext cx="9304157" cy="1869351"/>
          </a:xfrm>
        </p:spPr>
        <p:txBody>
          <a:bodyPr anchor="ctr" anchorCtr="0">
            <a:normAutofit/>
          </a:bodyPr>
          <a:lstStyle/>
          <a:p>
            <a:pPr algn="ctr"/>
            <a:r>
              <a:rPr lang="en-IN" sz="4400" b="1" dirty="0">
                <a:latin typeface="Arial Narrow" panose="020B0606020202030204" pitchFamily="34" charset="0"/>
              </a:rPr>
              <a:t>MODULE 4 : </a:t>
            </a:r>
            <a:r>
              <a:rPr lang="en-GB" sz="4400" b="1" dirty="0">
                <a:latin typeface="Arial Narrow" panose="020B0606020202030204" pitchFamily="34" charset="0"/>
              </a:rPr>
              <a:t>PERFORMANCE ANALYTICS &amp; FEEDBACK</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0E50F938-D2E9-B244-71F5-69440FDC4A99}"/>
              </a:ext>
            </a:extLst>
          </p:cNvPr>
          <p:cNvPicPr>
            <a:picLocks noChangeAspect="1"/>
          </p:cNvPicPr>
          <p:nvPr/>
        </p:nvPicPr>
        <p:blipFill>
          <a:blip r:embed="rId2"/>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id="{E3FEF9D9-72DB-F67E-1072-3BFA2435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11" name="TextBox 10">
            <a:extLst>
              <a:ext uri="{FF2B5EF4-FFF2-40B4-BE49-F238E27FC236}">
                <a16:creationId xmlns:a16="http://schemas.microsoft.com/office/drawing/2014/main"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5158031-806F-87F9-19DC-695AD815D382}"/>
              </a:ext>
            </a:extLst>
          </p:cNvPr>
          <p:cNvSpPr>
            <a:spLocks noGrp="1" noChangeArrowheads="1"/>
          </p:cNvSpPr>
          <p:nvPr>
            <p:ph idx="1"/>
          </p:nvPr>
        </p:nvSpPr>
        <p:spPr bwMode="auto">
          <a:xfrm>
            <a:off x="723146" y="2015216"/>
            <a:ext cx="10982114" cy="93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Clr>
                <a:schemeClr val="tx1"/>
              </a:buClr>
              <a:buNone/>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4" name="TextBox 3">
            <a:extLst>
              <a:ext uri="{FF2B5EF4-FFF2-40B4-BE49-F238E27FC236}">
                <a16:creationId xmlns:a16="http://schemas.microsoft.com/office/drawing/2014/main" id="{904D01BE-C442-5252-1929-885BFBC85B9A}"/>
              </a:ext>
            </a:extLst>
          </p:cNvPr>
          <p:cNvSpPr txBox="1"/>
          <p:nvPr/>
        </p:nvSpPr>
        <p:spPr>
          <a:xfrm>
            <a:off x="723146" y="2477730"/>
            <a:ext cx="10489337" cy="2677656"/>
          </a:xfrm>
          <a:prstGeom prst="rect">
            <a:avLst/>
          </a:prstGeom>
          <a:noFill/>
        </p:spPr>
        <p:txBody>
          <a:bodyPr wrap="square" rtlCol="0">
            <a:spAutoFit/>
          </a:bodyPr>
          <a:lstStyle/>
          <a:p>
            <a:pPr marL="342900" indent="-342900" algn="just">
              <a:buClr>
                <a:schemeClr val="accent1"/>
              </a:buClr>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Generates detailed reports on candidate performance by analysing interview responses, coding accuracy, and behavioural traits. It provides AI-driven insights to highlight strengths and weaknesses.</a:t>
            </a:r>
          </a:p>
          <a:p>
            <a:pPr marL="342900" indent="-342900" algn="just">
              <a:buFont typeface="Wingdings" panose="05000000000000000000" pitchFamily="2" charset="2"/>
              <a:buChar char="§"/>
            </a:pPr>
            <a:endParaRPr lang="en-GB" sz="2400" dirty="0">
              <a:latin typeface="Arial Narrow" panose="020B0606020202030204" pitchFamily="34" charset="0"/>
              <a:cs typeface="Times New Roman" panose="02020603050405020304" pitchFamily="18" charset="0"/>
            </a:endParaRPr>
          </a:p>
          <a:p>
            <a:pPr marL="342900" indent="-342900" algn="just">
              <a:buClr>
                <a:schemeClr val="accent1"/>
              </a:buClr>
              <a:buFont typeface="Wingdings" panose="05000000000000000000" pitchFamily="2" charset="2"/>
              <a:buChar char="§"/>
            </a:pPr>
            <a:r>
              <a:rPr lang="en-GB" sz="2400" dirty="0">
                <a:latin typeface="Arial Narrow" panose="020B0606020202030204" pitchFamily="34" charset="0"/>
                <a:cs typeface="Times New Roman" panose="02020603050405020304" pitchFamily="18" charset="0"/>
              </a:rPr>
              <a:t>Offers personalized improvement suggestions based on resume analysis, coding efficiency, and communication skills. Candidates receive actionable feedback to enhance their technical and soft skills.</a:t>
            </a:r>
          </a:p>
        </p:txBody>
      </p:sp>
    </p:spTree>
    <p:extLst>
      <p:ext uri="{BB962C8B-B14F-4D97-AF65-F5344CB8AC3E}">
        <p14:creationId xmlns:p14="http://schemas.microsoft.com/office/powerpoint/2010/main" val="388523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F4BB-EFB3-59A2-06C3-0A41053B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C29-1B1A-F745-F855-BBC6D7707C81}"/>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5 : User Interface</a:t>
            </a:r>
          </a:p>
        </p:txBody>
      </p:sp>
      <p:pic>
        <p:nvPicPr>
          <p:cNvPr id="7" name="Picture 6">
            <a:extLst>
              <a:ext uri="{FF2B5EF4-FFF2-40B4-BE49-F238E27FC236}">
                <a16:creationId xmlns:a16="http://schemas.microsoft.com/office/drawing/2014/main" id="{E8144538-10E2-525C-993B-0482B31F1C82}"/>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A225B56A-C113-007E-A6DA-BB01497D9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B46D3D9-6D4C-CCD9-B782-D8D209D68C1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F83254E-F678-BF5C-29CB-0C21034CAB2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11" name="TextBox 10">
            <a:extLst>
              <a:ext uri="{FF2B5EF4-FFF2-40B4-BE49-F238E27FC236}">
                <a16:creationId xmlns:a16="http://schemas.microsoft.com/office/drawing/2014/main" id="{255B08ED-84DA-1E19-ED71-2028034A226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9BAC0E15-BCAF-C51F-C368-489604C95476}"/>
              </a:ext>
            </a:extLst>
          </p:cNvPr>
          <p:cNvSpPr>
            <a:spLocks noGrp="1" noChangeArrowheads="1"/>
          </p:cNvSpPr>
          <p:nvPr>
            <p:ph idx="1"/>
          </p:nvPr>
        </p:nvSpPr>
        <p:spPr bwMode="auto">
          <a:xfrm>
            <a:off x="723146" y="2015216"/>
            <a:ext cx="10982114" cy="93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Clr>
                <a:schemeClr val="tx1"/>
              </a:buClr>
              <a:buFont typeface="Wingdings" panose="05000000000000000000" pitchFamily="2" charset="2"/>
              <a:buChar char="Ø"/>
            </a:pPr>
            <a:r>
              <a:rPr lang="en-US" sz="2400" dirty="0">
                <a:latin typeface="Arial Narrow" panose="020B0606020202030204" pitchFamily="34" charset="0"/>
              </a:rPr>
              <a:t>.</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val="518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E55E-C512-26BB-2D1C-C2DA5A6C489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BEBF2295-F9D8-620B-CE3F-96DB7B1798A4}"/>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2FE1329-1E1B-8DB2-CE7E-52D28FF2B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sp>
        <p:nvSpPr>
          <p:cNvPr id="11" name="TextBox 10">
            <a:extLst>
              <a:ext uri="{FF2B5EF4-FFF2-40B4-BE49-F238E27FC236}">
                <a16:creationId xmlns:a16="http://schemas.microsoft.com/office/drawing/2014/main" id="{F47D94A2-5A86-21EA-592C-492CA64F072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4" name="Content Placeholder 3">
            <a:extLst>
              <a:ext uri="{FF2B5EF4-FFF2-40B4-BE49-F238E27FC236}">
                <a16:creationId xmlns:a16="http://schemas.microsoft.com/office/drawing/2014/main" id="{2FE69011-2C8C-A05D-FF86-7D63AE3335D4}"/>
              </a:ext>
            </a:extLst>
          </p:cNvPr>
          <p:cNvPicPr>
            <a:picLocks noGrp="1" noChangeAspect="1"/>
          </p:cNvPicPr>
          <p:nvPr>
            <p:ph idx="1"/>
          </p:nvPr>
        </p:nvPicPr>
        <p:blipFill>
          <a:blip r:embed="rId4"/>
          <a:stretch>
            <a:fillRect/>
          </a:stretch>
        </p:blipFill>
        <p:spPr>
          <a:xfrm>
            <a:off x="983566" y="1653727"/>
            <a:ext cx="9868642" cy="4489487"/>
          </a:xfrm>
          <a:prstGeom prst="rect">
            <a:avLst/>
          </a:prstGeom>
        </p:spPr>
      </p:pic>
    </p:spTree>
    <p:extLst>
      <p:ext uri="{BB962C8B-B14F-4D97-AF65-F5344CB8AC3E}">
        <p14:creationId xmlns:p14="http://schemas.microsoft.com/office/powerpoint/2010/main" val="267731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2FB16-13BE-2B90-F45B-4A8432E62D67}"/>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7E220CD4-D7E3-E8D3-556A-3E3A49254131}"/>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EB09160-54AF-30FA-6923-383860A2B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sp>
        <p:nvSpPr>
          <p:cNvPr id="11" name="TextBox 10">
            <a:extLst>
              <a:ext uri="{FF2B5EF4-FFF2-40B4-BE49-F238E27FC236}">
                <a16:creationId xmlns:a16="http://schemas.microsoft.com/office/drawing/2014/main" id="{51D5DAFE-21EB-B45D-B188-DA0D6933FA4C}"/>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4" name="Content Placeholder 9">
            <a:extLst>
              <a:ext uri="{FF2B5EF4-FFF2-40B4-BE49-F238E27FC236}">
                <a16:creationId xmlns:a16="http://schemas.microsoft.com/office/drawing/2014/main" id="{E10B7050-BEDA-13E9-3847-53C414AF5DFD}"/>
              </a:ext>
            </a:extLst>
          </p:cNvPr>
          <p:cNvPicPr>
            <a:picLocks noGrp="1" noChangeAspect="1"/>
          </p:cNvPicPr>
          <p:nvPr>
            <p:ph idx="1"/>
          </p:nvPr>
        </p:nvPicPr>
        <p:blipFill>
          <a:blip r:embed="rId4"/>
          <a:stretch>
            <a:fillRect/>
          </a:stretch>
        </p:blipFill>
        <p:spPr>
          <a:xfrm>
            <a:off x="1036320" y="1653727"/>
            <a:ext cx="9906125" cy="4597605"/>
          </a:xfrm>
        </p:spPr>
      </p:pic>
    </p:spTree>
    <p:extLst>
      <p:ext uri="{BB962C8B-B14F-4D97-AF65-F5344CB8AC3E}">
        <p14:creationId xmlns:p14="http://schemas.microsoft.com/office/powerpoint/2010/main" val="344090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E09C4-BF24-EC19-0E90-2511924A390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id="{111F25FD-962D-41F4-CA46-C707CAB1F5E3}"/>
              </a:ext>
            </a:extLst>
          </p:cNvPr>
          <p:cNvPicPr>
            <a:picLocks noChangeAspect="1"/>
          </p:cNvPicPr>
          <p:nvPr/>
        </p:nvPicPr>
        <p:blipFill>
          <a:blip r:embed="rId2"/>
          <a:stretch>
            <a:fillRect/>
          </a:stretch>
        </p:blipFill>
        <p:spPr>
          <a:xfrm>
            <a:off x="382024" y="710059"/>
            <a:ext cx="978762" cy="953928"/>
          </a:xfrm>
          <a:prstGeom prst="rect">
            <a:avLst/>
          </a:prstGeom>
        </p:spPr>
      </p:pic>
      <p:pic>
        <p:nvPicPr>
          <p:cNvPr id="8" name="Picture 7">
            <a:extLst>
              <a:ext uri="{FF2B5EF4-FFF2-40B4-BE49-F238E27FC236}">
                <a16:creationId xmlns:a16="http://schemas.microsoft.com/office/drawing/2014/main" id="{CCC2F14A-CE42-2F9C-0342-79438DFE4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17</a:t>
            </a:fld>
            <a:endParaRPr lang="en-IN" dirty="0"/>
          </a:p>
        </p:txBody>
      </p:sp>
      <p:sp>
        <p:nvSpPr>
          <p:cNvPr id="5" name="TextBox 4">
            <a:extLst>
              <a:ext uri="{FF2B5EF4-FFF2-40B4-BE49-F238E27FC236}">
                <a16:creationId xmlns:a16="http://schemas.microsoft.com/office/drawing/2014/main"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id="{05F516F1-4E66-A17B-98D6-D5D9A0EF2AFB}"/>
              </a:ext>
            </a:extLst>
          </p:cNvPr>
          <p:cNvSpPr>
            <a:spLocks noGrp="1" noChangeArrowheads="1"/>
          </p:cNvSpPr>
          <p:nvPr>
            <p:ph idx="1"/>
          </p:nvPr>
        </p:nvSpPr>
        <p:spPr bwMode="auto">
          <a:xfrm>
            <a:off x="790786" y="2160816"/>
            <a:ext cx="1098211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Advanced Voice Recognition</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Improve speech-to-text accuracy and natural language understanding for voice interviews.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Integration with Job Portals</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Allow users to apply directly to jobs based on their performance.</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Adaptive Questioning</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Implement AI that adjusts difficulty based on real-time candidate responses.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Gamification</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Introduce badges, leaderboards, and rewards to boost engagement.</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Mobile App Version</a:t>
            </a:r>
            <a:r>
              <a:rPr kumimoji="0" lang="en-US" altLang="en-US" sz="2400" b="0" i="0" u="none" strike="noStrike" cap="none" normalizeH="0" baseline="0" dirty="0">
                <a:ln>
                  <a:noFill/>
                </a:ln>
                <a:solidFill>
                  <a:schemeClr val="tx1"/>
                </a:solidFill>
                <a:effectLst/>
                <a:latin typeface="Arial Narrow" panose="020B0606020202030204" pitchFamily="34" charset="0"/>
                <a:cs typeface="Times New Roman" panose="02020603050405020304" pitchFamily="18" charset="0"/>
              </a:rPr>
              <a:t>: Expand accessibility through a cross-platform mobile application.</a:t>
            </a:r>
          </a:p>
        </p:txBody>
      </p:sp>
    </p:spTree>
    <p:extLst>
      <p:ext uri="{BB962C8B-B14F-4D97-AF65-F5344CB8AC3E}">
        <p14:creationId xmlns:p14="http://schemas.microsoft.com/office/powerpoint/2010/main" val="284738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id="{F4A61211-5A2C-EC6F-67B6-1811704C1ACD}"/>
              </a:ext>
            </a:extLst>
          </p:cNvPr>
          <p:cNvSpPr>
            <a:spLocks noGrp="1"/>
          </p:cNvSpPr>
          <p:nvPr>
            <p:ph idx="1"/>
          </p:nvPr>
        </p:nvSpPr>
        <p:spPr>
          <a:xfrm>
            <a:off x="706583" y="1845733"/>
            <a:ext cx="11035144" cy="4405599"/>
          </a:xfrm>
        </p:spPr>
        <p:txBody>
          <a:bodyPr>
            <a:noAutofit/>
          </a:bodyPr>
          <a:lstStyle/>
          <a:p>
            <a:pPr marL="0" indent="0">
              <a:buNone/>
            </a:pPr>
            <a:r>
              <a:rPr lang="en-US" sz="2400" b="1" dirty="0">
                <a:latin typeface="Arial Narrow" panose="020B0606020202030204" pitchFamily="34" charset="0"/>
              </a:rPr>
              <a:t>Next.js Documentation</a:t>
            </a:r>
            <a:br>
              <a:rPr lang="en-US" sz="2400" dirty="0">
                <a:latin typeface="Arial Narrow" panose="020B0606020202030204" pitchFamily="34" charset="0"/>
              </a:rPr>
            </a:br>
            <a:r>
              <a:rPr lang="en-US" sz="2400" i="1" dirty="0">
                <a:latin typeface="Arial Narrow" panose="020B0606020202030204" pitchFamily="34" charset="0"/>
              </a:rPr>
              <a:t>Next.js – The React Framework for the Web</a:t>
            </a:r>
            <a:r>
              <a:rPr lang="en-US" sz="2400" dirty="0">
                <a:latin typeface="Arial Narrow" panose="020B0606020202030204" pitchFamily="34" charset="0"/>
              </a:rPr>
              <a:t>. Retrieved from </a:t>
            </a:r>
            <a:r>
              <a:rPr lang="en-US" sz="2400" dirty="0">
                <a:latin typeface="Arial Narrow" panose="020B0606020202030204" pitchFamily="34" charset="0"/>
                <a:hlinkClick r:id="rId2"/>
              </a:rPr>
              <a:t>https://nextjs.org/docs</a:t>
            </a:r>
            <a:endParaRPr lang="en-US" sz="2400" dirty="0">
              <a:latin typeface="Arial Narrow" panose="020B0606020202030204" pitchFamily="34" charset="0"/>
            </a:endParaRPr>
          </a:p>
          <a:p>
            <a:pPr marL="0" indent="0">
              <a:buNone/>
            </a:pPr>
            <a:r>
              <a:rPr lang="en-US" sz="2400" b="1" dirty="0">
                <a:latin typeface="Arial Narrow" panose="020B0606020202030204" pitchFamily="34" charset="0"/>
              </a:rPr>
              <a:t>React Documentation</a:t>
            </a:r>
            <a:br>
              <a:rPr lang="en-US" sz="2400" dirty="0">
                <a:latin typeface="Arial Narrow" panose="020B0606020202030204" pitchFamily="34" charset="0"/>
              </a:rPr>
            </a:br>
            <a:r>
              <a:rPr lang="en-US" sz="2400" dirty="0">
                <a:latin typeface="Arial Narrow" panose="020B0606020202030204" pitchFamily="34" charset="0"/>
              </a:rPr>
              <a:t>Meta. (n.d.). </a:t>
            </a:r>
            <a:r>
              <a:rPr lang="en-US" sz="2400" i="1" dirty="0">
                <a:latin typeface="Arial Narrow" panose="020B0606020202030204" pitchFamily="34" charset="0"/>
              </a:rPr>
              <a:t>React – A JavaScript Library for Building User Interfaces</a:t>
            </a:r>
            <a:r>
              <a:rPr lang="en-US" sz="2400" dirty="0">
                <a:latin typeface="Arial Narrow" panose="020B0606020202030204" pitchFamily="34" charset="0"/>
              </a:rPr>
              <a:t>. Retrieved from </a:t>
            </a:r>
            <a:r>
              <a:rPr lang="en-US" sz="2400" dirty="0">
                <a:latin typeface="Arial Narrow" panose="020B0606020202030204" pitchFamily="34" charset="0"/>
                <a:hlinkClick r:id="rId3"/>
              </a:rPr>
              <a:t>https://reactjs.org/docs/getting-started.html</a:t>
            </a:r>
            <a:endParaRPr lang="en-US" sz="2400" dirty="0">
              <a:latin typeface="Arial Narrow" panose="020B0606020202030204" pitchFamily="34" charset="0"/>
            </a:endParaRPr>
          </a:p>
          <a:p>
            <a:pPr marL="0" indent="0">
              <a:buNone/>
            </a:pPr>
            <a:r>
              <a:rPr lang="en-IN" sz="2400" b="1" dirty="0">
                <a:latin typeface="Arial Narrow" panose="020B0606020202030204" pitchFamily="34" charset="0"/>
              </a:rPr>
              <a:t>OpenAI API Documentation</a:t>
            </a:r>
            <a:br>
              <a:rPr lang="en-IN" sz="2400" dirty="0">
                <a:latin typeface="Arial Narrow" panose="020B0606020202030204" pitchFamily="34" charset="0"/>
              </a:rPr>
            </a:br>
            <a:r>
              <a:rPr lang="en-IN" sz="2400" dirty="0">
                <a:latin typeface="Arial Narrow" panose="020B0606020202030204" pitchFamily="34" charset="0"/>
              </a:rPr>
              <a:t>OpenAI. (n.d.). </a:t>
            </a:r>
            <a:r>
              <a:rPr lang="en-IN" sz="2400" i="1" dirty="0">
                <a:latin typeface="Arial Narrow" panose="020B0606020202030204" pitchFamily="34" charset="0"/>
              </a:rPr>
              <a:t>OpenAI API Reference</a:t>
            </a:r>
            <a:r>
              <a:rPr lang="en-IN" sz="2400" dirty="0">
                <a:latin typeface="Arial Narrow" panose="020B0606020202030204" pitchFamily="34" charset="0"/>
              </a:rPr>
              <a:t>. Retrieved from </a:t>
            </a:r>
            <a:r>
              <a:rPr lang="en-IN" sz="2400" dirty="0">
                <a:latin typeface="Arial Narrow" panose="020B0606020202030204" pitchFamily="34" charset="0"/>
                <a:hlinkClick r:id="rId4"/>
              </a:rPr>
              <a:t>https://platform.openai.com/docs</a:t>
            </a:r>
            <a:endParaRPr lang="en-US" sz="2400" dirty="0">
              <a:latin typeface="Arial Narrow" panose="020B0606020202030204" pitchFamily="34" charset="0"/>
            </a:endParaRPr>
          </a:p>
          <a:p>
            <a:pPr marL="0" indent="0">
              <a:buNone/>
            </a:pPr>
            <a:r>
              <a:rPr lang="en-US" sz="2400" b="1" dirty="0">
                <a:latin typeface="Arial Narrow" panose="020B0606020202030204" pitchFamily="34" charset="0"/>
              </a:rPr>
              <a:t>MDN Web Docs</a:t>
            </a:r>
            <a:br>
              <a:rPr lang="en-US" sz="2400" dirty="0">
                <a:latin typeface="Arial Narrow" panose="020B0606020202030204" pitchFamily="34" charset="0"/>
              </a:rPr>
            </a:br>
            <a:r>
              <a:rPr lang="en-US" sz="2400" dirty="0">
                <a:latin typeface="Arial Narrow" panose="020B0606020202030204" pitchFamily="34" charset="0"/>
              </a:rPr>
              <a:t>Mozilla. (n.d.). </a:t>
            </a:r>
            <a:r>
              <a:rPr lang="en-US" sz="2400" i="1" dirty="0">
                <a:latin typeface="Arial Narrow" panose="020B0606020202030204" pitchFamily="34" charset="0"/>
              </a:rPr>
              <a:t>MDN Web Docs – Resources for Developers, by Developers</a:t>
            </a:r>
            <a:r>
              <a:rPr lang="en-US" sz="2400" dirty="0">
                <a:latin typeface="Arial Narrow" panose="020B0606020202030204" pitchFamily="34" charset="0"/>
              </a:rPr>
              <a:t>. Retrieved from </a:t>
            </a:r>
            <a:r>
              <a:rPr lang="en-US" sz="2400" dirty="0">
                <a:latin typeface="Arial Narrow" panose="020B0606020202030204" pitchFamily="34" charset="0"/>
                <a:hlinkClick r:id="rId5"/>
              </a:rPr>
              <a:t>https://developer.mozilla.org</a:t>
            </a:r>
            <a:br>
              <a:rPr lang="en-US" sz="2400" dirty="0">
                <a:latin typeface="Arial Narrow" panose="020B0606020202030204" pitchFamily="34" charset="0"/>
              </a:rPr>
            </a:br>
            <a:endParaRPr lang="en-IN" sz="2400" dirty="0">
              <a:latin typeface="Arial Narrow" panose="020B0606020202030204" pitchFamily="34" charset="0"/>
            </a:endParaRPr>
          </a:p>
          <a:p>
            <a:pPr marL="457200" indent="-457200" algn="just" eaLnBrk="0" fontAlgn="base" hangingPunct="0">
              <a:lnSpc>
                <a:spcPct val="120000"/>
              </a:lnSpc>
              <a:spcBef>
                <a:spcPct val="0"/>
              </a:spcBef>
              <a:spcAft>
                <a:spcPct val="0"/>
              </a:spcAft>
              <a:buClrTx/>
              <a:buSzTx/>
              <a:buFont typeface="+mj-lt"/>
              <a:buAutoNum type="arabicPeriod"/>
            </a:pPr>
            <a:endParaRPr lang="en-IN" sz="2400" dirty="0">
              <a:solidFill>
                <a:schemeClr val="tx1"/>
              </a:solidFill>
              <a:latin typeface="Arial Narrow" panose="020B0606020202030204" pitchFamily="34" charset="0"/>
            </a:endParaRPr>
          </a:p>
        </p:txBody>
      </p:sp>
      <p:pic>
        <p:nvPicPr>
          <p:cNvPr id="7" name="Picture 6">
            <a:extLst>
              <a:ext uri="{FF2B5EF4-FFF2-40B4-BE49-F238E27FC236}">
                <a16:creationId xmlns:a16="http://schemas.microsoft.com/office/drawing/2014/main" id="{6A1EC439-2940-F9CA-EE74-1D44C2435458}"/>
              </a:ext>
            </a:extLst>
          </p:cNvPr>
          <p:cNvPicPr>
            <a:picLocks noChangeAspect="1"/>
          </p:cNvPicPr>
          <p:nvPr/>
        </p:nvPicPr>
        <p:blipFill>
          <a:blip r:embed="rId6"/>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id="{EBA3E513-4EB5-7228-0BE5-7E7D49B54F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18</a:t>
            </a:fld>
            <a:endParaRPr lang="en-IN" dirty="0"/>
          </a:p>
        </p:txBody>
      </p:sp>
      <p:sp>
        <p:nvSpPr>
          <p:cNvPr id="11" name="TextBox 10">
            <a:extLst>
              <a:ext uri="{FF2B5EF4-FFF2-40B4-BE49-F238E27FC236}">
                <a16:creationId xmlns:a16="http://schemas.microsoft.com/office/drawing/2014/main"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877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F513D11-1779-6000-F606-2C324D459442}"/>
              </a:ext>
            </a:extLst>
          </p:cNvPr>
          <p:cNvPicPr>
            <a:picLocks noChangeAspect="1"/>
          </p:cNvPicPr>
          <p:nvPr/>
        </p:nvPicPr>
        <p:blipFill>
          <a:blip r:embed="rId2"/>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id="{93DA895E-7B88-F1FF-EDD0-D416AA4D5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10" name="TextBox 9">
            <a:extLst>
              <a:ext uri="{FF2B5EF4-FFF2-40B4-BE49-F238E27FC236}">
                <a16:creationId xmlns:a16="http://schemas.microsoft.com/office/drawing/2014/main"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88769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id="{06EFDB95-4463-528E-B019-E5027CB3C67A}"/>
              </a:ext>
            </a:extLst>
          </p:cNvPr>
          <p:cNvPicPr>
            <a:picLocks noChangeAspect="1"/>
          </p:cNvPicPr>
          <p:nvPr/>
        </p:nvPicPr>
        <p:blipFill>
          <a:blip r:embed="rId2"/>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id="{B4E42175-7A36-BEB5-FD67-A311E33D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id="{FEC1F9EB-D264-0699-E26D-059B872C6946}"/>
              </a:ext>
            </a:extLst>
          </p:cNvPr>
          <p:cNvSpPr txBox="1"/>
          <p:nvPr/>
        </p:nvSpPr>
        <p:spPr>
          <a:xfrm>
            <a:off x="529937" y="1865341"/>
            <a:ext cx="10972799" cy="2067233"/>
          </a:xfrm>
          <a:prstGeom prst="rect">
            <a:avLst/>
          </a:prstGeom>
          <a:noFill/>
        </p:spPr>
        <p:txBody>
          <a:bodyPr wrap="square">
            <a:spAutoFit/>
          </a:bodyPr>
          <a:lstStyle/>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a:p>
            <a:pPr marL="0" indent="0">
              <a:buNone/>
            </a:pPr>
            <a:r>
              <a:rPr lang="en-US" sz="2400" dirty="0"/>
              <a:t>Our platform uses AI to analyze resumes and generate personalized questions, simulate realistic interviews, and offer coding challenges with instant feedback. It highlights your strengths, pinpoints areas to improve, and delivers a smooth, interactive experience for confident interview prep.</a:t>
            </a:r>
          </a:p>
        </p:txBody>
      </p:sp>
      <p:sp>
        <p:nvSpPr>
          <p:cNvPr id="9" name="Footer Placeholder 2">
            <a:extLst>
              <a:ext uri="{FF2B5EF4-FFF2-40B4-BE49-F238E27FC236}">
                <a16:creationId xmlns:a16="http://schemas.microsoft.com/office/drawing/2014/main"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4" name="TextBox 13">
            <a:extLst>
              <a:ext uri="{FF2B5EF4-FFF2-40B4-BE49-F238E27FC236}">
                <a16:creationId xmlns:a16="http://schemas.microsoft.com/office/drawing/2014/main"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50861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id="{4A63F4F8-BDFF-5FBD-7EF9-384888096D93}"/>
              </a:ext>
            </a:extLst>
          </p:cNvPr>
          <p:cNvPicPr>
            <a:picLocks noChangeAspect="1"/>
          </p:cNvPicPr>
          <p:nvPr/>
        </p:nvPicPr>
        <p:blipFill>
          <a:blip r:embed="rId2"/>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id="{B757400C-9629-42E1-C79A-FBE23EEE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5" name="TextBox 4">
            <a:extLst>
              <a:ext uri="{FF2B5EF4-FFF2-40B4-BE49-F238E27FC236}">
                <a16:creationId xmlns:a16="http://schemas.microsoft.com/office/drawing/2014/main" id="{2FA05329-7F26-805C-2797-D24B916EDE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6" name="TextBox 5">
            <a:extLst>
              <a:ext uri="{FF2B5EF4-FFF2-40B4-BE49-F238E27FC236}">
                <a16:creationId xmlns:a16="http://schemas.microsoft.com/office/drawing/2014/main" id="{53C58B1D-5674-8341-DFB4-4D0310B318C2}"/>
              </a:ext>
            </a:extLst>
          </p:cNvPr>
          <p:cNvSpPr txBox="1"/>
          <p:nvPr/>
        </p:nvSpPr>
        <p:spPr>
          <a:xfrm>
            <a:off x="1097280" y="2241755"/>
            <a:ext cx="9669939" cy="3170099"/>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Resume-Based Questioning</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Automatically generate technical &amp; behavioural questions based on a candidate’s skills and experience.</a:t>
            </a:r>
          </a:p>
          <a:p>
            <a:r>
              <a:rPr lang="en-GB" sz="2000" b="1" dirty="0">
                <a:latin typeface="Times New Roman" panose="02020603050405020304" pitchFamily="18" charset="0"/>
                <a:cs typeface="Times New Roman" panose="02020603050405020304" pitchFamily="18" charset="0"/>
              </a:rPr>
              <a:t>AI-Powered Interactive Interviewing:</a:t>
            </a:r>
            <a:r>
              <a:rPr lang="en-GB" sz="2000" dirty="0">
                <a:latin typeface="Times New Roman" panose="02020603050405020304" pitchFamily="18" charset="0"/>
                <a:cs typeface="Times New Roman" panose="02020603050405020304" pitchFamily="18" charset="0"/>
              </a:rPr>
              <a:t> Conduct realistic text-based interviews with an AI-driven interviewer.</a:t>
            </a:r>
          </a:p>
          <a:p>
            <a:r>
              <a:rPr lang="en-GB" sz="2000" b="1" dirty="0">
                <a:latin typeface="Times New Roman" panose="02020603050405020304" pitchFamily="18" charset="0"/>
                <a:cs typeface="Times New Roman" panose="02020603050405020304" pitchFamily="18" charset="0"/>
              </a:rPr>
              <a:t>Automated Code Evaluation:</a:t>
            </a:r>
            <a:r>
              <a:rPr lang="en-GB" sz="2000" dirty="0">
                <a:latin typeface="Times New Roman" panose="02020603050405020304" pitchFamily="18" charset="0"/>
                <a:cs typeface="Times New Roman" panose="02020603050405020304" pitchFamily="18" charset="0"/>
              </a:rPr>
              <a:t> Assess logic, syntax, and efficiency of the candidate’s code in real-time.</a:t>
            </a:r>
          </a:p>
          <a:p>
            <a:r>
              <a:rPr lang="en-GB" sz="2000" b="1" dirty="0">
                <a:latin typeface="Times New Roman" panose="02020603050405020304" pitchFamily="18" charset="0"/>
                <a:cs typeface="Times New Roman" panose="02020603050405020304" pitchFamily="18" charset="0"/>
              </a:rPr>
              <a:t>Performance Analytics:</a:t>
            </a:r>
            <a:r>
              <a:rPr lang="en-GB" sz="2000" dirty="0">
                <a:latin typeface="Times New Roman" panose="02020603050405020304" pitchFamily="18" charset="0"/>
                <a:cs typeface="Times New Roman" panose="02020603050405020304" pitchFamily="18" charset="0"/>
              </a:rPr>
              <a:t> Provide detailed insights, feedback, and suggestions for improvement.</a:t>
            </a:r>
          </a:p>
          <a:p>
            <a:r>
              <a:rPr lang="en-GB" sz="2000" b="1" dirty="0">
                <a:latin typeface="Times New Roman" panose="02020603050405020304" pitchFamily="18" charset="0"/>
                <a:cs typeface="Times New Roman" panose="02020603050405020304" pitchFamily="18" charset="0"/>
              </a:rPr>
              <a:t>Scalability &amp; Accessibility:</a:t>
            </a:r>
            <a:r>
              <a:rPr lang="en-GB" sz="2000" dirty="0">
                <a:latin typeface="Times New Roman" panose="02020603050405020304" pitchFamily="18" charset="0"/>
                <a:cs typeface="Times New Roman" panose="02020603050405020304" pitchFamily="18" charset="0"/>
              </a:rPr>
              <a:t> Make the system available globally for job seekers to practice anytime.</a:t>
            </a:r>
          </a:p>
        </p:txBody>
      </p:sp>
    </p:spTree>
    <p:extLst>
      <p:ext uri="{BB962C8B-B14F-4D97-AF65-F5344CB8AC3E}">
        <p14:creationId xmlns:p14="http://schemas.microsoft.com/office/powerpoint/2010/main"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E96CF-62E8-3667-18F7-B203E129BFB8}"/>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id="{5D660B60-F045-A041-B90A-3B8459A1E1C3}"/>
              </a:ext>
            </a:extLst>
          </p:cNvPr>
          <p:cNvPicPr>
            <a:picLocks noChangeAspect="1"/>
          </p:cNvPicPr>
          <p:nvPr/>
        </p:nvPicPr>
        <p:blipFill>
          <a:blip r:embed="rId2"/>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id="{48F0F0D6-2C6D-2D51-620E-6208FBB6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graphicFrame>
        <p:nvGraphicFramePr>
          <p:cNvPr id="3" name="Table 2">
            <a:extLst>
              <a:ext uri="{FF2B5EF4-FFF2-40B4-BE49-F238E27FC236}">
                <a16:creationId xmlns:a16="http://schemas.microsoft.com/office/drawing/2014/main" id="{ED36F0F1-DEE8-E07C-5FF1-9208B1EA2412}"/>
              </a:ext>
            </a:extLst>
          </p:cNvPr>
          <p:cNvGraphicFramePr>
            <a:graphicFrameLocks noGrp="1"/>
          </p:cNvGraphicFramePr>
          <p:nvPr>
            <p:extLst>
              <p:ext uri="{D42A27DB-BD31-4B8C-83A1-F6EECF244321}">
                <p14:modId xmlns:p14="http://schemas.microsoft.com/office/powerpoint/2010/main" val="2729929191"/>
              </p:ext>
            </p:extLst>
          </p:nvPr>
        </p:nvGraphicFramePr>
        <p:xfrm>
          <a:off x="885865" y="2020173"/>
          <a:ext cx="10668826" cy="3715951"/>
        </p:xfrm>
        <a:graphic>
          <a:graphicData uri="http://schemas.openxmlformats.org/drawingml/2006/table">
            <a:tbl>
              <a:tblPr>
                <a:tableStyleId>{69CF1AB2-1976-4502-BF36-3FF5EA218861}</a:tableStyleId>
              </a:tblPr>
              <a:tblGrid>
                <a:gridCol w="1192317">
                  <a:extLst>
                    <a:ext uri="{9D8B030D-6E8A-4147-A177-3AD203B41FA5}">
                      <a16:colId xmlns:a16="http://schemas.microsoft.com/office/drawing/2014/main" val="2874843043"/>
                    </a:ext>
                  </a:extLst>
                </a:gridCol>
                <a:gridCol w="3834245">
                  <a:extLst>
                    <a:ext uri="{9D8B030D-6E8A-4147-A177-3AD203B41FA5}">
                      <a16:colId xmlns:a16="http://schemas.microsoft.com/office/drawing/2014/main" val="2512751112"/>
                    </a:ext>
                  </a:extLst>
                </a:gridCol>
                <a:gridCol w="1537855">
                  <a:extLst>
                    <a:ext uri="{9D8B030D-6E8A-4147-A177-3AD203B41FA5}">
                      <a16:colId xmlns:a16="http://schemas.microsoft.com/office/drawing/2014/main" val="3054159816"/>
                    </a:ext>
                  </a:extLst>
                </a:gridCol>
                <a:gridCol w="4104409">
                  <a:extLst>
                    <a:ext uri="{9D8B030D-6E8A-4147-A177-3AD203B41FA5}">
                      <a16:colId xmlns:a16="http://schemas.microsoft.com/office/drawing/2014/main" val="2258209217"/>
                    </a:ext>
                  </a:extLst>
                </a:gridCol>
              </a:tblGrid>
              <a:tr h="35381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581155362"/>
                  </a:ext>
                </a:extLst>
              </a:tr>
              <a:tr h="954402">
                <a:tc>
                  <a:txBody>
                    <a:bodyPr/>
                    <a:lstStyle/>
                    <a:p>
                      <a:pPr algn="ctr"/>
                      <a:r>
                        <a:rPr lang="en-IN" sz="2300" dirty="0">
                          <a:latin typeface="Arial Narrow" panose="020B0606020202030204" pitchFamily="34" charset="0"/>
                        </a:rPr>
                        <a:t>1</a:t>
                      </a:r>
                    </a:p>
                  </a:txBody>
                  <a:tcPr marL="29579" marR="29579" marT="14789" marB="14789" anchor="ctr"/>
                </a:tc>
                <a:tc>
                  <a:txBody>
                    <a:bodyPr/>
                    <a:lstStyle/>
                    <a:p>
                      <a:pPr algn="just"/>
                      <a:endParaRPr lang="en-US" sz="2300" dirty="0">
                        <a:latin typeface="Arial Narrow" panose="020B0606020202030204" pitchFamily="34" charset="0"/>
                      </a:endParaRPr>
                    </a:p>
                  </a:txBody>
                  <a:tcPr marL="29579" marR="29579" marT="14789" marB="14789" anchor="ctr"/>
                </a:tc>
                <a:tc>
                  <a:txBody>
                    <a:bodyPr/>
                    <a:lstStyle/>
                    <a:p>
                      <a:pPr algn="ctr"/>
                      <a:endParaRPr lang="en-IN" sz="2300" dirty="0">
                        <a:latin typeface="Arial Narrow" panose="020B0606020202030204" pitchFamily="34" charset="0"/>
                      </a:endParaRPr>
                    </a:p>
                  </a:txBody>
                  <a:tcPr marL="29579" marR="29579" marT="14789" marB="14789" anchor="ctr"/>
                </a:tc>
                <a:tc>
                  <a:txBody>
                    <a:bodyPr/>
                    <a:lstStyle/>
                    <a:p>
                      <a:pPr algn="just"/>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529073945"/>
                  </a:ext>
                </a:extLst>
              </a:tr>
              <a:tr h="1124218">
                <a:tc>
                  <a:txBody>
                    <a:bodyPr/>
                    <a:lstStyle/>
                    <a:p>
                      <a:pPr algn="ctr"/>
                      <a:r>
                        <a:rPr lang="en-IN" sz="2300" dirty="0">
                          <a:latin typeface="Arial Narrow" panose="020B0606020202030204" pitchFamily="34" charset="0"/>
                        </a:rPr>
                        <a:t>2</a:t>
                      </a:r>
                    </a:p>
                  </a:txBody>
                  <a:tcPr marL="29579" marR="29579" marT="14789" marB="14789" anchor="ctr"/>
                </a:tc>
                <a:tc>
                  <a:txBody>
                    <a:bodyPr/>
                    <a:lstStyle/>
                    <a:p>
                      <a:pPr algn="just"/>
                      <a:endParaRPr lang="en-US" sz="2300" dirty="0">
                        <a:latin typeface="Arial Narrow" panose="020B0606020202030204" pitchFamily="34" charset="0"/>
                      </a:endParaRPr>
                    </a:p>
                  </a:txBody>
                  <a:tcPr marL="29579" marR="29579" marT="14789" marB="14789" anchor="ctr"/>
                </a:tc>
                <a:tc>
                  <a:txBody>
                    <a:bodyPr/>
                    <a:lstStyle/>
                    <a:p>
                      <a:pPr algn="ctr"/>
                      <a:endParaRPr lang="en-IN" sz="2300" dirty="0">
                        <a:latin typeface="Arial Narrow" panose="020B0606020202030204" pitchFamily="34" charset="0"/>
                      </a:endParaRPr>
                    </a:p>
                  </a:txBody>
                  <a:tcPr marL="29579" marR="29579" marT="14789" marB="14789" anchor="ctr"/>
                </a:tc>
                <a:tc>
                  <a:txBody>
                    <a:bodyPr/>
                    <a:lstStyle/>
                    <a:p>
                      <a:pPr algn="just"/>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4217045999"/>
                  </a:ext>
                </a:extLst>
              </a:tr>
              <a:tr h="1257233">
                <a:tc>
                  <a:txBody>
                    <a:bodyPr/>
                    <a:lstStyle/>
                    <a:p>
                      <a:pPr algn="ctr"/>
                      <a:r>
                        <a:rPr lang="en-IN" sz="2300" dirty="0">
                          <a:latin typeface="Arial Narrow" panose="020B0606020202030204" pitchFamily="34" charset="0"/>
                        </a:rPr>
                        <a:t>3</a:t>
                      </a:r>
                    </a:p>
                  </a:txBody>
                  <a:tcPr marL="29579" marR="29579" marT="14789" marB="14789" anchor="ctr"/>
                </a:tc>
                <a:tc>
                  <a:txBody>
                    <a:bodyPr/>
                    <a:lstStyle/>
                    <a:p>
                      <a:pPr algn="just"/>
                      <a:endParaRPr lang="en-US" sz="2300" dirty="0">
                        <a:latin typeface="Arial Narrow" panose="020B0606020202030204" pitchFamily="34" charset="0"/>
                      </a:endParaRPr>
                    </a:p>
                  </a:txBody>
                  <a:tcPr marL="29579" marR="29579" marT="14789" marB="14789" anchor="ctr"/>
                </a:tc>
                <a:tc>
                  <a:txBody>
                    <a:bodyPr/>
                    <a:lstStyle/>
                    <a:p>
                      <a:pPr algn="ctr"/>
                      <a:endParaRPr lang="en-IN" sz="2300" dirty="0">
                        <a:latin typeface="Arial Narrow" panose="020B0606020202030204" pitchFamily="34" charset="0"/>
                      </a:endParaRPr>
                    </a:p>
                  </a:txBody>
                  <a:tcPr marL="29579" marR="29579" marT="14789" marB="14789" anchor="ctr"/>
                </a:tc>
                <a:tc>
                  <a:txBody>
                    <a:bodyPr/>
                    <a:lstStyle/>
                    <a:p>
                      <a:pPr algn="just"/>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4217576552"/>
                  </a:ext>
                </a:extLst>
              </a:tr>
            </a:tbl>
          </a:graphicData>
        </a:graphic>
      </p:graphicFrame>
      <p:sp>
        <p:nvSpPr>
          <p:cNvPr id="4" name="Footer Placeholder 2">
            <a:extLst>
              <a:ext uri="{FF2B5EF4-FFF2-40B4-BE49-F238E27FC236}">
                <a16:creationId xmlns:a16="http://schemas.microsoft.com/office/drawing/2014/main"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9" name="TextBox 8">
            <a:extLst>
              <a:ext uri="{FF2B5EF4-FFF2-40B4-BE49-F238E27FC236}">
                <a16:creationId xmlns:a16="http://schemas.microsoft.com/office/drawing/2014/main"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8910B5B-16F6-5D6F-51BA-03BF3A796DD5}"/>
              </a:ext>
            </a:extLst>
          </p:cNvPr>
          <p:cNvGraphicFramePr>
            <a:graphicFrameLocks noGrp="1"/>
          </p:cNvGraphicFramePr>
          <p:nvPr>
            <p:extLst>
              <p:ext uri="{D42A27DB-BD31-4B8C-83A1-F6EECF244321}">
                <p14:modId xmlns:p14="http://schemas.microsoft.com/office/powerpoint/2010/main" val="3707388263"/>
              </p:ext>
            </p:extLst>
          </p:nvPr>
        </p:nvGraphicFramePr>
        <p:xfrm>
          <a:off x="1096962" y="1846262"/>
          <a:ext cx="10488900" cy="4305156"/>
        </p:xfrm>
        <a:graphic>
          <a:graphicData uri="http://schemas.openxmlformats.org/drawingml/2006/table">
            <a:tbl>
              <a:tblPr>
                <a:tableStyleId>{69CF1AB2-1976-4502-BF36-3FF5EA218861}</a:tableStyleId>
              </a:tblPr>
              <a:tblGrid>
                <a:gridCol w="835747">
                  <a:extLst>
                    <a:ext uri="{9D8B030D-6E8A-4147-A177-3AD203B41FA5}">
                      <a16:colId xmlns:a16="http://schemas.microsoft.com/office/drawing/2014/main" val="700721332"/>
                    </a:ext>
                  </a:extLst>
                </a:gridCol>
                <a:gridCol w="4408703">
                  <a:extLst>
                    <a:ext uri="{9D8B030D-6E8A-4147-A177-3AD203B41FA5}">
                      <a16:colId xmlns:a16="http://schemas.microsoft.com/office/drawing/2014/main" val="3361487560"/>
                    </a:ext>
                  </a:extLst>
                </a:gridCol>
                <a:gridCol w="1063244">
                  <a:extLst>
                    <a:ext uri="{9D8B030D-6E8A-4147-A177-3AD203B41FA5}">
                      <a16:colId xmlns:a16="http://schemas.microsoft.com/office/drawing/2014/main" val="2531566505"/>
                    </a:ext>
                  </a:extLst>
                </a:gridCol>
                <a:gridCol w="4181206">
                  <a:extLst>
                    <a:ext uri="{9D8B030D-6E8A-4147-A177-3AD203B41FA5}">
                      <a16:colId xmlns:a16="http://schemas.microsoft.com/office/drawing/2014/main" val="951006298"/>
                    </a:ext>
                  </a:extLst>
                </a:gridCol>
              </a:tblGrid>
              <a:tr h="491693">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3852083097"/>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pPr marL="0" algn="just" defTabSz="914400" rtl="0" eaLnBrk="1" latinLnBrk="0" hangingPunct="1"/>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837284280"/>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marL="0" algn="just" defTabSz="914400" rtl="0" eaLnBrk="1" latinLnBrk="0" hangingPunct="1"/>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481305326"/>
                  </a:ext>
                </a:extLst>
              </a:tr>
              <a:tr h="1292051">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2468528359"/>
                  </a:ext>
                </a:extLst>
              </a:tr>
            </a:tbl>
          </a:graphicData>
        </a:graphic>
      </p:graphicFrame>
      <p:sp>
        <p:nvSpPr>
          <p:cNvPr id="11" name="Title 1">
            <a:extLst>
              <a:ext uri="{FF2B5EF4-FFF2-40B4-BE49-F238E27FC236}">
                <a16:creationId xmlns:a16="http://schemas.microsoft.com/office/drawing/2014/main"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id="{0249FFEE-96FC-7473-77A0-8918B5C78E4E}"/>
              </a:ext>
            </a:extLst>
          </p:cNvPr>
          <p:cNvPicPr>
            <a:picLocks noChangeAspect="1"/>
          </p:cNvPicPr>
          <p:nvPr/>
        </p:nvPicPr>
        <p:blipFill>
          <a:blip r:embed="rId2"/>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id="{DFF64786-4E46-5DCA-B152-15292FE31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4" name="TextBox 3">
            <a:extLst>
              <a:ext uri="{FF2B5EF4-FFF2-40B4-BE49-F238E27FC236}">
                <a16:creationId xmlns:a16="http://schemas.microsoft.com/office/drawing/2014/main"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058FE7F-6B79-7079-69D9-C3F324B13081}"/>
              </a:ext>
            </a:extLst>
          </p:cNvPr>
          <p:cNvGraphicFramePr>
            <a:graphicFrameLocks noGrp="1"/>
          </p:cNvGraphicFramePr>
          <p:nvPr>
            <p:extLst>
              <p:ext uri="{D42A27DB-BD31-4B8C-83A1-F6EECF244321}">
                <p14:modId xmlns:p14="http://schemas.microsoft.com/office/powerpoint/2010/main" val="2638578174"/>
              </p:ext>
            </p:extLst>
          </p:nvPr>
        </p:nvGraphicFramePr>
        <p:xfrm>
          <a:off x="860048" y="1923364"/>
          <a:ext cx="10249912" cy="1626837"/>
        </p:xfrm>
        <a:graphic>
          <a:graphicData uri="http://schemas.openxmlformats.org/drawingml/2006/table">
            <a:tbl>
              <a:tblPr>
                <a:tableStyleId>{69CF1AB2-1976-4502-BF36-3FF5EA218861}</a:tableStyleId>
              </a:tblPr>
              <a:tblGrid>
                <a:gridCol w="927188">
                  <a:extLst>
                    <a:ext uri="{9D8B030D-6E8A-4147-A177-3AD203B41FA5}">
                      <a16:colId xmlns:a16="http://schemas.microsoft.com/office/drawing/2014/main" val="3935179958"/>
                    </a:ext>
                  </a:extLst>
                </a:gridCol>
                <a:gridCol w="3699164">
                  <a:extLst>
                    <a:ext uri="{9D8B030D-6E8A-4147-A177-3AD203B41FA5}">
                      <a16:colId xmlns:a16="http://schemas.microsoft.com/office/drawing/2014/main" val="2141184044"/>
                    </a:ext>
                  </a:extLst>
                </a:gridCol>
                <a:gridCol w="1319645">
                  <a:extLst>
                    <a:ext uri="{9D8B030D-6E8A-4147-A177-3AD203B41FA5}">
                      <a16:colId xmlns:a16="http://schemas.microsoft.com/office/drawing/2014/main" val="818863892"/>
                    </a:ext>
                  </a:extLst>
                </a:gridCol>
                <a:gridCol w="4303915">
                  <a:extLst>
                    <a:ext uri="{9D8B030D-6E8A-4147-A177-3AD203B41FA5}">
                      <a16:colId xmlns:a16="http://schemas.microsoft.com/office/drawing/2014/main" val="3634380579"/>
                    </a:ext>
                  </a:extLst>
                </a:gridCol>
              </a:tblGrid>
              <a:tr h="38452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4110321516"/>
                  </a:ext>
                </a:extLst>
              </a:tr>
              <a:tr h="384525">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just" defTabSz="914400" rtl="0" eaLnBrk="1" latinLnBrk="0" hangingPunct="1"/>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endParaRPr lang="en-IN" sz="2300" kern="120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506190329"/>
                  </a:ext>
                </a:extLst>
              </a:tr>
              <a:tr h="473262">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just" defTabSz="914400" rtl="0" eaLnBrk="1" latinLnBrk="0" hangingPunct="1"/>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867443997"/>
                  </a:ext>
                </a:extLst>
              </a:tr>
              <a:tr h="384525">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549897793"/>
                  </a:ext>
                </a:extLst>
              </a:tr>
            </a:tbl>
          </a:graphicData>
        </a:graphic>
      </p:graphicFrame>
      <p:pic>
        <p:nvPicPr>
          <p:cNvPr id="8" name="Picture 7">
            <a:extLst>
              <a:ext uri="{FF2B5EF4-FFF2-40B4-BE49-F238E27FC236}">
                <a16:creationId xmlns:a16="http://schemas.microsoft.com/office/drawing/2014/main" id="{C0D953ED-CD88-663F-526C-C16700D17E74}"/>
              </a:ext>
            </a:extLst>
          </p:cNvPr>
          <p:cNvPicPr>
            <a:picLocks noChangeAspect="1"/>
          </p:cNvPicPr>
          <p:nvPr/>
        </p:nvPicPr>
        <p:blipFill>
          <a:blip r:embed="rId2"/>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id="{EA189451-077F-9D6F-5EA0-223AD683A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4" name="TextBox 3">
            <a:extLst>
              <a:ext uri="{FF2B5EF4-FFF2-40B4-BE49-F238E27FC236}">
                <a16:creationId xmlns:a16="http://schemas.microsoft.com/office/drawing/2014/main" id="{70BEE028-027F-54A9-EC31-5DDCFA3912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ED365-22F1-2CED-4673-4D059987570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id="{3737EBEA-BB3F-C98C-7129-B5AF843E4042}"/>
              </a:ext>
            </a:extLst>
          </p:cNvPr>
          <p:cNvPicPr>
            <a:picLocks noChangeAspect="1"/>
          </p:cNvPicPr>
          <p:nvPr/>
        </p:nvPicPr>
        <p:blipFill>
          <a:blip r:embed="rId2"/>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id="{AE1BA251-FD80-BCAA-A4D1-26223AA8B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3" name="Footer Placeholder 2">
            <a:extLst>
              <a:ext uri="{FF2B5EF4-FFF2-40B4-BE49-F238E27FC236}">
                <a16:creationId xmlns:a16="http://schemas.microsoft.com/office/drawing/2014/main"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7</a:t>
            </a:fld>
            <a:endParaRPr lang="en-IN" dirty="0"/>
          </a:p>
        </p:txBody>
      </p:sp>
      <p:sp>
        <p:nvSpPr>
          <p:cNvPr id="5" name="TextBox 4">
            <a:extLst>
              <a:ext uri="{FF2B5EF4-FFF2-40B4-BE49-F238E27FC236}">
                <a16:creationId xmlns:a16="http://schemas.microsoft.com/office/drawing/2014/main"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6" name="Picture 4">
            <a:extLst>
              <a:ext uri="{FF2B5EF4-FFF2-40B4-BE49-F238E27FC236}">
                <a16:creationId xmlns:a16="http://schemas.microsoft.com/office/drawing/2014/main" id="{0FFA2B0D-EE13-F99D-9A9A-F0ADF07C3897}"/>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b="6683"/>
          <a:stretch/>
        </p:blipFill>
        <p:spPr bwMode="auto">
          <a:xfrm>
            <a:off x="3240533" y="1294909"/>
            <a:ext cx="5965309" cy="4788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6FC13-5D60-DE1F-837A-B57A3BEBECA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id="{1A62A2ED-2AEE-2461-0B53-56E567481BFE}"/>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2663862F-06DD-65E3-B644-F95B6EAC5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9" name="Rectangle 1">
            <a:extLst>
              <a:ext uri="{FF2B5EF4-FFF2-40B4-BE49-F238E27FC236}">
                <a16:creationId xmlns:a16="http://schemas.microsoft.com/office/drawing/2014/main" id="{DBAE8C1B-89D6-17AE-53B3-14221EE8B473}"/>
              </a:ext>
            </a:extLst>
          </p:cNvPr>
          <p:cNvSpPr>
            <a:spLocks noGrp="1" noChangeArrowheads="1"/>
          </p:cNvSpPr>
          <p:nvPr>
            <p:ph idx="1"/>
          </p:nvPr>
        </p:nvSpPr>
        <p:spPr bwMode="auto">
          <a:xfrm>
            <a:off x="1036320" y="2378698"/>
            <a:ext cx="11053483" cy="2472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Resume Parser:</a:t>
            </a:r>
            <a:r>
              <a:rPr lang="en-IN" sz="2400" dirty="0">
                <a:latin typeface="Times New Roman" panose="02020603050405020304" pitchFamily="18" charset="0"/>
                <a:cs typeface="Times New Roman" panose="02020603050405020304" pitchFamily="18" charset="0"/>
              </a:rPr>
              <a:t> Extracts skills, education, and experience.</a:t>
            </a:r>
          </a:p>
          <a:p>
            <a:r>
              <a:rPr lang="en-IN" sz="2400" b="1" dirty="0">
                <a:latin typeface="Times New Roman" panose="02020603050405020304" pitchFamily="18" charset="0"/>
                <a:cs typeface="Times New Roman" panose="02020603050405020304" pitchFamily="18" charset="0"/>
              </a:rPr>
              <a:t>AI Question Generator:</a:t>
            </a:r>
            <a:r>
              <a:rPr lang="en-IN" sz="2400" dirty="0">
                <a:latin typeface="Times New Roman" panose="02020603050405020304" pitchFamily="18" charset="0"/>
                <a:cs typeface="Times New Roman" panose="02020603050405020304" pitchFamily="18" charset="0"/>
              </a:rPr>
              <a:t> Creates customized interview questions.</a:t>
            </a:r>
          </a:p>
          <a:p>
            <a:r>
              <a:rPr lang="en-IN" sz="2400" b="1" dirty="0">
                <a:latin typeface="Times New Roman" panose="02020603050405020304" pitchFamily="18" charset="0"/>
                <a:cs typeface="Times New Roman" panose="02020603050405020304" pitchFamily="18" charset="0"/>
              </a:rPr>
              <a:t>AI Interview Bot:</a:t>
            </a:r>
            <a:r>
              <a:rPr lang="en-IN" sz="2400" dirty="0">
                <a:latin typeface="Times New Roman" panose="02020603050405020304" pitchFamily="18" charset="0"/>
                <a:cs typeface="Times New Roman" panose="02020603050405020304" pitchFamily="18" charset="0"/>
              </a:rPr>
              <a:t> Conducts real-time interviews.</a:t>
            </a:r>
          </a:p>
          <a:p>
            <a:r>
              <a:rPr lang="en-IN" sz="2400" b="1" dirty="0">
                <a:latin typeface="Times New Roman" panose="02020603050405020304" pitchFamily="18" charset="0"/>
                <a:cs typeface="Times New Roman" panose="02020603050405020304" pitchFamily="18" charset="0"/>
              </a:rPr>
              <a:t>Code Evaluation Engine:</a:t>
            </a:r>
            <a:r>
              <a:rPr lang="en-IN" sz="2400" dirty="0">
                <a:latin typeface="Times New Roman" panose="02020603050405020304" pitchFamily="18" charset="0"/>
                <a:cs typeface="Times New Roman" panose="02020603050405020304" pitchFamily="18" charset="0"/>
              </a:rPr>
              <a:t> Assesses coding</a:t>
            </a: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responses automatically. </a:t>
            </a:r>
          </a:p>
          <a:p>
            <a:r>
              <a:rPr lang="en-IN" sz="2400" b="1" dirty="0">
                <a:latin typeface="Times New Roman" panose="02020603050405020304" pitchFamily="18" charset="0"/>
                <a:cs typeface="Times New Roman" panose="02020603050405020304" pitchFamily="18" charset="0"/>
              </a:rPr>
              <a:t>Performance Analytics Module:</a:t>
            </a:r>
            <a:r>
              <a:rPr lang="en-IN" sz="2400" dirty="0">
                <a:latin typeface="Times New Roman" panose="02020603050405020304" pitchFamily="18" charset="0"/>
                <a:cs typeface="Times New Roman" panose="02020603050405020304" pitchFamily="18" charset="0"/>
              </a:rPr>
              <a:t> Provides feedback &amp; improvement suggestions.</a:t>
            </a:r>
          </a:p>
        </p:txBody>
      </p:sp>
      <p:sp>
        <p:nvSpPr>
          <p:cNvPr id="3" name="Footer Placeholder 2">
            <a:extLst>
              <a:ext uri="{FF2B5EF4-FFF2-40B4-BE49-F238E27FC236}">
                <a16:creationId xmlns:a16="http://schemas.microsoft.com/office/drawing/2014/main"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5" name="TextBox 4">
            <a:extLst>
              <a:ext uri="{FF2B5EF4-FFF2-40B4-BE49-F238E27FC236}">
                <a16:creationId xmlns:a16="http://schemas.microsoft.com/office/drawing/2014/main"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id="{92605EE3-CF3B-B449-D0C5-C790AAAC2112}"/>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36B9E0B3-B3EE-DD43-B53F-8527A0F01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9</a:t>
            </a:fld>
            <a:endParaRPr lang="en-IN" dirty="0"/>
          </a:p>
        </p:txBody>
      </p:sp>
      <p:sp>
        <p:nvSpPr>
          <p:cNvPr id="5" name="TextBox 4">
            <a:extLst>
              <a:ext uri="{FF2B5EF4-FFF2-40B4-BE49-F238E27FC236}">
                <a16:creationId xmlns:a16="http://schemas.microsoft.com/office/drawing/2014/main"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6" name="Content Placeholder 7">
            <a:extLst>
              <a:ext uri="{FF2B5EF4-FFF2-40B4-BE49-F238E27FC236}">
                <a16:creationId xmlns:a16="http://schemas.microsoft.com/office/drawing/2014/main" id="{6C1A8881-C426-372E-9829-CF375AB41F2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p:blipFill>
        <p:spPr>
          <a:xfrm>
            <a:off x="3381224" y="1737360"/>
            <a:ext cx="5490512" cy="4358240"/>
          </a:xfrm>
          <a:prstGeom prst="rect">
            <a:avLst/>
          </a:prstGeom>
        </p:spPr>
      </p:pic>
    </p:spTree>
    <p:extLst>
      <p:ext uri="{BB962C8B-B14F-4D97-AF65-F5344CB8AC3E}">
        <p14:creationId xmlns:p14="http://schemas.microsoft.com/office/powerpoint/2010/main"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389</TotalTime>
  <Words>924</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Aptos</vt:lpstr>
      <vt:lpstr>Arial</vt:lpstr>
      <vt:lpstr>Arial Narrow</vt:lpstr>
      <vt:lpstr>Calibri</vt:lpstr>
      <vt:lpstr>Calibri Light</vt:lpstr>
      <vt:lpstr>Times New Roman</vt:lpstr>
      <vt:lpstr>Wingdings</vt:lpstr>
      <vt:lpstr>Retrospect</vt:lpstr>
      <vt:lpstr>Office Theme</vt:lpstr>
      <vt:lpstr>PowerPoint Presentation</vt:lpstr>
      <vt:lpstr>ABSTRACT</vt:lpstr>
      <vt:lpstr>OBJECTIVE</vt:lpstr>
      <vt:lpstr>LITERATURE SURVEY</vt:lpstr>
      <vt:lpstr>LITERATURE SURVEY</vt:lpstr>
      <vt:lpstr>LITERATURE SURVEY</vt:lpstr>
      <vt:lpstr>EXISTING SYSTEM</vt:lpstr>
      <vt:lpstr>PROPOSED SYSTEM </vt:lpstr>
      <vt:lpstr>SYSTEM ARCHITECTURE</vt:lpstr>
      <vt:lpstr>MODULE 1 :  RESUME PARSER MODULE</vt:lpstr>
      <vt:lpstr>MODULE 2 : AI-BASED QUESTION GENERATOR</vt:lpstr>
      <vt:lpstr>MODULE 3 : CODE EVALUATION MODULE</vt:lpstr>
      <vt:lpstr>MODULE 4 : PERFORMANCE ANALYTICS &amp; FEEDBACK</vt:lpstr>
      <vt:lpstr>MODULE 5 : User Interface</vt:lpstr>
      <vt:lpstr>OUTPUT</vt:lpstr>
      <vt:lpstr>OUTPUT</vt:lpstr>
      <vt:lpstr>CONCLUSION &amp; FUTURE ENHANCEMENT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Matheswaran P</dc:creator>
  <cp:lastModifiedBy>Deepak Madhu Kumar N</cp:lastModifiedBy>
  <cp:revision>10</cp:revision>
  <dcterms:created xsi:type="dcterms:W3CDTF">2025-05-09T08:00:13Z</dcterms:created>
  <dcterms:modified xsi:type="dcterms:W3CDTF">2025-05-19T16:37:27Z</dcterms:modified>
</cp:coreProperties>
</file>