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5" r:id="rId5"/>
    <p:sldId id="264" r:id="rId6"/>
    <p:sldId id="259" r:id="rId7"/>
    <p:sldId id="263" r:id="rId8"/>
    <p:sldId id="272" r:id="rId9"/>
    <p:sldId id="261" r:id="rId10"/>
    <p:sldId id="273" r:id="rId11"/>
    <p:sldId id="266" r:id="rId12"/>
    <p:sldId id="267" r:id="rId13"/>
    <p:sldId id="274" r:id="rId14"/>
    <p:sldId id="279" r:id="rId15"/>
    <p:sldId id="268" r:id="rId16"/>
    <p:sldId id="280" r:id="rId17"/>
    <p:sldId id="269" r:id="rId18"/>
    <p:sldId id="276" r:id="rId19"/>
    <p:sldId id="275" r:id="rId20"/>
    <p:sldId id="270" r:id="rId21"/>
    <p:sldId id="281" r:id="rId22"/>
    <p:sldId id="271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087E9-1F35-4C60-B87C-28B8DC1F0F0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A72251-2203-4F26-AA7F-D93A24F7650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Established Remote Sensing Procedure</a:t>
          </a:r>
          <a:endParaRPr lang="en-US" dirty="0"/>
        </a:p>
      </dgm:t>
    </dgm:pt>
    <dgm:pt modelId="{6C4691FC-73A8-40A4-89F3-091147350A1B}" type="parTrans" cxnId="{E80BACDC-0334-4A2B-A74F-0BB70483A1F6}">
      <dgm:prSet/>
      <dgm:spPr/>
      <dgm:t>
        <a:bodyPr/>
        <a:lstStyle/>
        <a:p>
          <a:endParaRPr lang="en-US"/>
        </a:p>
      </dgm:t>
    </dgm:pt>
    <dgm:pt modelId="{26221977-1BFB-43EB-9AE6-152A534FA1F5}" type="sibTrans" cxnId="{E80BACDC-0334-4A2B-A74F-0BB70483A1F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DAE8FD-337A-4076-A089-D4417442E7A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‘Classic’ method pixel-by-pixel</a:t>
          </a:r>
          <a:endParaRPr lang="en-US" dirty="0"/>
        </a:p>
      </dgm:t>
    </dgm:pt>
    <dgm:pt modelId="{1DB8AA4A-4E1E-48F7-AE4A-ACDC69695810}" type="parTrans" cxnId="{A7518481-744C-41BA-B9DD-DC80FF81F52C}">
      <dgm:prSet/>
      <dgm:spPr/>
      <dgm:t>
        <a:bodyPr/>
        <a:lstStyle/>
        <a:p>
          <a:endParaRPr lang="en-US"/>
        </a:p>
      </dgm:t>
    </dgm:pt>
    <dgm:pt modelId="{04FC7F3C-44C2-4C2C-BDDB-DF2B074129FC}" type="sibTrans" cxnId="{A7518481-744C-41BA-B9DD-DC80FF81F5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966247-EA5C-4765-B967-2CF185C6B4E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Multi-date image stacks</a:t>
          </a:r>
          <a:endParaRPr lang="en-US" dirty="0"/>
        </a:p>
      </dgm:t>
    </dgm:pt>
    <dgm:pt modelId="{AA4A0696-3F37-42FD-95D5-901A47B8FCD1}" type="parTrans" cxnId="{18D26993-A999-4619-A268-DB6A68DE2B09}">
      <dgm:prSet/>
      <dgm:spPr/>
      <dgm:t>
        <a:bodyPr/>
        <a:lstStyle/>
        <a:p>
          <a:endParaRPr lang="en-US"/>
        </a:p>
      </dgm:t>
    </dgm:pt>
    <dgm:pt modelId="{5FCCDA2E-BB2C-4097-9CD2-0E6995CFDD2C}" type="sibTrans" cxnId="{18D26993-A999-4619-A268-DB6A68DE2B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85B2C7-838B-46CE-B128-DCED1B86730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Typical accuracies 80-90%</a:t>
          </a:r>
          <a:endParaRPr lang="en-US" dirty="0"/>
        </a:p>
      </dgm:t>
    </dgm:pt>
    <dgm:pt modelId="{5182DFB4-D54E-41AC-A195-64F5371A47D9}" type="parTrans" cxnId="{E7ACC98B-59AA-4DDA-B599-BBCCD2985DA2}">
      <dgm:prSet/>
      <dgm:spPr/>
      <dgm:t>
        <a:bodyPr/>
        <a:lstStyle/>
        <a:p>
          <a:endParaRPr lang="en-US"/>
        </a:p>
      </dgm:t>
    </dgm:pt>
    <dgm:pt modelId="{2643DE6A-766B-422B-A379-D455068ACF16}" type="sibTrans" cxnId="{E7ACC98B-59AA-4DDA-B599-BBCCD2985DA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A08CB63-A50B-42F9-BBAF-12A43C2A07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Vegetation Indices</a:t>
          </a:r>
        </a:p>
      </dgm:t>
    </dgm:pt>
    <dgm:pt modelId="{98D3FD05-6431-42B4-B76D-0C32B505D39C}" type="parTrans" cxnId="{4B5A1953-296A-4BB7-871B-73084963E041}">
      <dgm:prSet/>
      <dgm:spPr/>
      <dgm:t>
        <a:bodyPr/>
        <a:lstStyle/>
        <a:p>
          <a:endParaRPr lang="en-CA"/>
        </a:p>
      </dgm:t>
    </dgm:pt>
    <dgm:pt modelId="{469EE10A-5E0C-4126-B95B-F50659980EA7}" type="sibTrans" cxnId="{4B5A1953-296A-4BB7-871B-73084963E041}">
      <dgm:prSet/>
      <dgm:spPr/>
      <dgm:t>
        <a:bodyPr/>
        <a:lstStyle/>
        <a:p>
          <a:pPr>
            <a:lnSpc>
              <a:spcPct val="100000"/>
            </a:lnSpc>
          </a:pPr>
          <a:endParaRPr lang="en-CA"/>
        </a:p>
      </dgm:t>
    </dgm:pt>
    <dgm:pt modelId="{DC88AC21-C118-4930-A8B5-785ACA46BA2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Smoothing operations </a:t>
          </a:r>
          <a:r>
            <a:rPr lang="en-CA" i="1"/>
            <a:t>post hoc</a:t>
          </a:r>
          <a:endParaRPr lang="en-US" dirty="0"/>
        </a:p>
      </dgm:t>
    </dgm:pt>
    <dgm:pt modelId="{AE44B52D-20DB-4612-A225-42B40727DECC}" type="parTrans" cxnId="{E346202A-E8CC-4D74-B031-1A9D358294A2}">
      <dgm:prSet/>
      <dgm:spPr/>
      <dgm:t>
        <a:bodyPr/>
        <a:lstStyle/>
        <a:p>
          <a:endParaRPr lang="en-CA"/>
        </a:p>
      </dgm:t>
    </dgm:pt>
    <dgm:pt modelId="{BDE497F6-F81E-4AB1-A391-1C49B2E3D77C}" type="sibTrans" cxnId="{E346202A-E8CC-4D74-B031-1A9D358294A2}">
      <dgm:prSet/>
      <dgm:spPr/>
      <dgm:t>
        <a:bodyPr/>
        <a:lstStyle/>
        <a:p>
          <a:pPr>
            <a:lnSpc>
              <a:spcPct val="100000"/>
            </a:lnSpc>
          </a:pPr>
          <a:endParaRPr lang="en-CA"/>
        </a:p>
      </dgm:t>
    </dgm:pt>
    <dgm:pt modelId="{8D216F1F-9A0C-4734-BF64-35C6A25EC632}" type="pres">
      <dgm:prSet presAssocID="{218087E9-1F35-4C60-B87C-28B8DC1F0F01}" presName="root" presStyleCnt="0">
        <dgm:presLayoutVars>
          <dgm:dir/>
          <dgm:resizeHandles val="exact"/>
        </dgm:presLayoutVars>
      </dgm:prSet>
      <dgm:spPr/>
    </dgm:pt>
    <dgm:pt modelId="{8B245295-87F1-438C-A188-9ABF321CA964}" type="pres">
      <dgm:prSet presAssocID="{218087E9-1F35-4C60-B87C-28B8DC1F0F01}" presName="container" presStyleCnt="0">
        <dgm:presLayoutVars>
          <dgm:dir/>
          <dgm:resizeHandles val="exact"/>
        </dgm:presLayoutVars>
      </dgm:prSet>
      <dgm:spPr/>
    </dgm:pt>
    <dgm:pt modelId="{3B355A6E-9DE8-4F03-AABF-8EA7EB8CE34B}" type="pres">
      <dgm:prSet presAssocID="{08A72251-2203-4F26-AA7F-D93A24F76504}" presName="compNode" presStyleCnt="0"/>
      <dgm:spPr/>
    </dgm:pt>
    <dgm:pt modelId="{D096FF4F-C88C-4F55-83FF-68E219BF7697}" type="pres">
      <dgm:prSet presAssocID="{08A72251-2203-4F26-AA7F-D93A24F76504}" presName="iconBgRect" presStyleLbl="bgShp" presStyleIdx="0" presStyleCnt="6"/>
      <dgm:spPr/>
    </dgm:pt>
    <dgm:pt modelId="{D8850525-9896-4612-9B4D-03484DEC2285}" type="pres">
      <dgm:prSet presAssocID="{08A72251-2203-4F26-AA7F-D93A24F7650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 with solid fill"/>
        </a:ext>
      </dgm:extLst>
    </dgm:pt>
    <dgm:pt modelId="{95E8D96D-FFFC-4683-8F1D-CA1254BB5223}" type="pres">
      <dgm:prSet presAssocID="{08A72251-2203-4F26-AA7F-D93A24F76504}" presName="spaceRect" presStyleCnt="0"/>
      <dgm:spPr/>
    </dgm:pt>
    <dgm:pt modelId="{DFF4ED38-5F39-4A31-96CE-C435A20F3CD6}" type="pres">
      <dgm:prSet presAssocID="{08A72251-2203-4F26-AA7F-D93A24F76504}" presName="textRect" presStyleLbl="revTx" presStyleIdx="0" presStyleCnt="6">
        <dgm:presLayoutVars>
          <dgm:chMax val="1"/>
          <dgm:chPref val="1"/>
        </dgm:presLayoutVars>
      </dgm:prSet>
      <dgm:spPr/>
    </dgm:pt>
    <dgm:pt modelId="{E87FFE31-0E5A-4660-BB7C-B5FBA7BE70FA}" type="pres">
      <dgm:prSet presAssocID="{26221977-1BFB-43EB-9AE6-152A534FA1F5}" presName="sibTrans" presStyleLbl="sibTrans2D1" presStyleIdx="0" presStyleCnt="0"/>
      <dgm:spPr/>
    </dgm:pt>
    <dgm:pt modelId="{6D11D876-6B9F-471D-856A-FAD1CABC3DD7}" type="pres">
      <dgm:prSet presAssocID="{74DAE8FD-337A-4076-A089-D4417442E7AE}" presName="compNode" presStyleCnt="0"/>
      <dgm:spPr/>
    </dgm:pt>
    <dgm:pt modelId="{5B19D81A-F0A9-4F8D-8778-0AFE52770A5D}" type="pres">
      <dgm:prSet presAssocID="{74DAE8FD-337A-4076-A089-D4417442E7AE}" presName="iconBgRect" presStyleLbl="bgShp" presStyleIdx="1" presStyleCnt="6"/>
      <dgm:spPr/>
    </dgm:pt>
    <dgm:pt modelId="{8B736477-6EE3-489A-944F-957DE8647A3E}" type="pres">
      <dgm:prSet presAssocID="{74DAE8FD-337A-4076-A089-D4417442E7A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7BD8F58-321B-4A68-A617-84EC0E3A0227}" type="pres">
      <dgm:prSet presAssocID="{74DAE8FD-337A-4076-A089-D4417442E7AE}" presName="spaceRect" presStyleCnt="0"/>
      <dgm:spPr/>
    </dgm:pt>
    <dgm:pt modelId="{01760C1C-CEA1-41BB-A589-50A63BA476D6}" type="pres">
      <dgm:prSet presAssocID="{74DAE8FD-337A-4076-A089-D4417442E7AE}" presName="textRect" presStyleLbl="revTx" presStyleIdx="1" presStyleCnt="6">
        <dgm:presLayoutVars>
          <dgm:chMax val="1"/>
          <dgm:chPref val="1"/>
        </dgm:presLayoutVars>
      </dgm:prSet>
      <dgm:spPr/>
    </dgm:pt>
    <dgm:pt modelId="{F9AC0255-D499-4F44-90C1-4A8973E795D0}" type="pres">
      <dgm:prSet presAssocID="{04FC7F3C-44C2-4C2C-BDDB-DF2B074129FC}" presName="sibTrans" presStyleLbl="sibTrans2D1" presStyleIdx="0" presStyleCnt="0"/>
      <dgm:spPr/>
    </dgm:pt>
    <dgm:pt modelId="{6B2AB737-9E7B-4A40-BEBE-CD3A6CE24734}" type="pres">
      <dgm:prSet presAssocID="{DC88AC21-C118-4930-A8B5-785ACA46BA27}" presName="compNode" presStyleCnt="0"/>
      <dgm:spPr/>
    </dgm:pt>
    <dgm:pt modelId="{E301D920-14ED-4ADB-8C05-C503157A32B4}" type="pres">
      <dgm:prSet presAssocID="{DC88AC21-C118-4930-A8B5-785ACA46BA27}" presName="iconBgRect" presStyleLbl="bgShp" presStyleIdx="2" presStyleCnt="6"/>
      <dgm:spPr/>
    </dgm:pt>
    <dgm:pt modelId="{4F826604-88D6-4172-A9F3-5055A2B5049C}" type="pres">
      <dgm:prSet presAssocID="{DC88AC21-C118-4930-A8B5-785ACA46BA2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ap with solid fill"/>
        </a:ext>
      </dgm:extLst>
    </dgm:pt>
    <dgm:pt modelId="{C1E9A31E-3164-4921-B29D-9B215518DF6F}" type="pres">
      <dgm:prSet presAssocID="{DC88AC21-C118-4930-A8B5-785ACA46BA27}" presName="spaceRect" presStyleCnt="0"/>
      <dgm:spPr/>
    </dgm:pt>
    <dgm:pt modelId="{707E59D6-7BF5-4E2A-81AD-A6E98E1A942C}" type="pres">
      <dgm:prSet presAssocID="{DC88AC21-C118-4930-A8B5-785ACA46BA27}" presName="textRect" presStyleLbl="revTx" presStyleIdx="2" presStyleCnt="6">
        <dgm:presLayoutVars>
          <dgm:chMax val="1"/>
          <dgm:chPref val="1"/>
        </dgm:presLayoutVars>
      </dgm:prSet>
      <dgm:spPr/>
    </dgm:pt>
    <dgm:pt modelId="{8526A98E-9916-434E-A296-85130BABC5C9}" type="pres">
      <dgm:prSet presAssocID="{BDE497F6-F81E-4AB1-A391-1C49B2E3D77C}" presName="sibTrans" presStyleLbl="sibTrans2D1" presStyleIdx="0" presStyleCnt="0"/>
      <dgm:spPr/>
    </dgm:pt>
    <dgm:pt modelId="{3E29B284-1825-4819-B878-AFBE79DBF178}" type="pres">
      <dgm:prSet presAssocID="{8A08CB63-A50B-42F9-BBAF-12A43C2A079A}" presName="compNode" presStyleCnt="0"/>
      <dgm:spPr/>
    </dgm:pt>
    <dgm:pt modelId="{5B1060EC-BD76-4EA8-BAF5-021C43CBDDE9}" type="pres">
      <dgm:prSet presAssocID="{8A08CB63-A50B-42F9-BBAF-12A43C2A079A}" presName="iconBgRect" presStyleLbl="bgShp" presStyleIdx="3" presStyleCnt="6"/>
      <dgm:spPr/>
    </dgm:pt>
    <dgm:pt modelId="{9B475CA3-7110-4851-80DF-5F461E9E13BD}" type="pres">
      <dgm:prSet presAssocID="{8A08CB63-A50B-42F9-BBAF-12A43C2A079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t With Roots with solid fill"/>
        </a:ext>
      </dgm:extLst>
    </dgm:pt>
    <dgm:pt modelId="{AD490FC2-2083-48EC-A9AD-7FD392238D06}" type="pres">
      <dgm:prSet presAssocID="{8A08CB63-A50B-42F9-BBAF-12A43C2A079A}" presName="spaceRect" presStyleCnt="0"/>
      <dgm:spPr/>
    </dgm:pt>
    <dgm:pt modelId="{B1888CA5-270C-4F58-92AF-A2D7124FCF9B}" type="pres">
      <dgm:prSet presAssocID="{8A08CB63-A50B-42F9-BBAF-12A43C2A079A}" presName="textRect" presStyleLbl="revTx" presStyleIdx="3" presStyleCnt="6">
        <dgm:presLayoutVars>
          <dgm:chMax val="1"/>
          <dgm:chPref val="1"/>
        </dgm:presLayoutVars>
      </dgm:prSet>
      <dgm:spPr/>
    </dgm:pt>
    <dgm:pt modelId="{6C28C471-B41F-44F4-9FAF-18EA488A881B}" type="pres">
      <dgm:prSet presAssocID="{469EE10A-5E0C-4126-B95B-F50659980EA7}" presName="sibTrans" presStyleLbl="sibTrans2D1" presStyleIdx="0" presStyleCnt="0"/>
      <dgm:spPr/>
    </dgm:pt>
    <dgm:pt modelId="{1FFD575D-BC3F-45AB-9F7B-1618747F793D}" type="pres">
      <dgm:prSet presAssocID="{DB966247-EA5C-4765-B967-2CF185C6B4E0}" presName="compNode" presStyleCnt="0"/>
      <dgm:spPr/>
    </dgm:pt>
    <dgm:pt modelId="{9F5984FF-9C29-4AB3-8AAF-BCE4F5D495EB}" type="pres">
      <dgm:prSet presAssocID="{DB966247-EA5C-4765-B967-2CF185C6B4E0}" presName="iconBgRect" presStyleLbl="bgShp" presStyleIdx="4" presStyleCnt="6"/>
      <dgm:spPr/>
    </dgm:pt>
    <dgm:pt modelId="{5EAD9760-C940-4A27-AF7C-135D4481242D}" type="pres">
      <dgm:prSet presAssocID="{DB966247-EA5C-4765-B967-2CF185C6B4E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BE03428-A16F-4631-A31F-C7E273146BDC}" type="pres">
      <dgm:prSet presAssocID="{DB966247-EA5C-4765-B967-2CF185C6B4E0}" presName="spaceRect" presStyleCnt="0"/>
      <dgm:spPr/>
    </dgm:pt>
    <dgm:pt modelId="{B75E72A8-DA99-4D05-82BD-C5CAD39A514D}" type="pres">
      <dgm:prSet presAssocID="{DB966247-EA5C-4765-B967-2CF185C6B4E0}" presName="textRect" presStyleLbl="revTx" presStyleIdx="4" presStyleCnt="6">
        <dgm:presLayoutVars>
          <dgm:chMax val="1"/>
          <dgm:chPref val="1"/>
        </dgm:presLayoutVars>
      </dgm:prSet>
      <dgm:spPr/>
    </dgm:pt>
    <dgm:pt modelId="{50D490A1-6C5C-4A03-8DE3-B15D31F7175D}" type="pres">
      <dgm:prSet presAssocID="{5FCCDA2E-BB2C-4097-9CD2-0E6995CFDD2C}" presName="sibTrans" presStyleLbl="sibTrans2D1" presStyleIdx="0" presStyleCnt="0"/>
      <dgm:spPr/>
    </dgm:pt>
    <dgm:pt modelId="{6E1386BC-2D7F-4AF7-A068-4E1C2B15AB9A}" type="pres">
      <dgm:prSet presAssocID="{4985B2C7-838B-46CE-B128-DCED1B867302}" presName="compNode" presStyleCnt="0"/>
      <dgm:spPr/>
    </dgm:pt>
    <dgm:pt modelId="{CC436ED0-A849-42BF-B879-BFD8D1D06FB6}" type="pres">
      <dgm:prSet presAssocID="{4985B2C7-838B-46CE-B128-DCED1B867302}" presName="iconBgRect" presStyleLbl="bgShp" presStyleIdx="5" presStyleCnt="6"/>
      <dgm:spPr/>
    </dgm:pt>
    <dgm:pt modelId="{CEF5C32E-6803-4D42-89AD-FB2B69CC55F3}" type="pres">
      <dgm:prSet presAssocID="{4985B2C7-838B-46CE-B128-DCED1B86730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Mixed with solid fill"/>
        </a:ext>
      </dgm:extLst>
    </dgm:pt>
    <dgm:pt modelId="{AEBD2A1F-2983-4F74-B573-E5F7B7B2615A}" type="pres">
      <dgm:prSet presAssocID="{4985B2C7-838B-46CE-B128-DCED1B867302}" presName="spaceRect" presStyleCnt="0"/>
      <dgm:spPr/>
    </dgm:pt>
    <dgm:pt modelId="{195E2C33-09E7-480D-A664-7AFC77CC4335}" type="pres">
      <dgm:prSet presAssocID="{4985B2C7-838B-46CE-B128-DCED1B86730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80BD90A-0105-4AB0-9499-80AD6A1A2F51}" type="presOf" srcId="{8A08CB63-A50B-42F9-BBAF-12A43C2A079A}" destId="{B1888CA5-270C-4F58-92AF-A2D7124FCF9B}" srcOrd="0" destOrd="0" presId="urn:microsoft.com/office/officeart/2018/2/layout/IconCircleList"/>
    <dgm:cxn modelId="{E346202A-E8CC-4D74-B031-1A9D358294A2}" srcId="{218087E9-1F35-4C60-B87C-28B8DC1F0F01}" destId="{DC88AC21-C118-4930-A8B5-785ACA46BA27}" srcOrd="2" destOrd="0" parTransId="{AE44B52D-20DB-4612-A225-42B40727DECC}" sibTransId="{BDE497F6-F81E-4AB1-A391-1C49B2E3D77C}"/>
    <dgm:cxn modelId="{A81DF462-61C6-4E0A-81C2-E069A29D530A}" type="presOf" srcId="{26221977-1BFB-43EB-9AE6-152A534FA1F5}" destId="{E87FFE31-0E5A-4660-BB7C-B5FBA7BE70FA}" srcOrd="0" destOrd="0" presId="urn:microsoft.com/office/officeart/2018/2/layout/IconCircleList"/>
    <dgm:cxn modelId="{76E15C64-4C00-4676-9D47-DDCEAA4E5860}" type="presOf" srcId="{BDE497F6-F81E-4AB1-A391-1C49B2E3D77C}" destId="{8526A98E-9916-434E-A296-85130BABC5C9}" srcOrd="0" destOrd="0" presId="urn:microsoft.com/office/officeart/2018/2/layout/IconCircleList"/>
    <dgm:cxn modelId="{17864165-1556-4814-B94C-60FB42966528}" type="presOf" srcId="{DB966247-EA5C-4765-B967-2CF185C6B4E0}" destId="{B75E72A8-DA99-4D05-82BD-C5CAD39A514D}" srcOrd="0" destOrd="0" presId="urn:microsoft.com/office/officeart/2018/2/layout/IconCircleList"/>
    <dgm:cxn modelId="{4B5A1953-296A-4BB7-871B-73084963E041}" srcId="{218087E9-1F35-4C60-B87C-28B8DC1F0F01}" destId="{8A08CB63-A50B-42F9-BBAF-12A43C2A079A}" srcOrd="3" destOrd="0" parTransId="{98D3FD05-6431-42B4-B76D-0C32B505D39C}" sibTransId="{469EE10A-5E0C-4126-B95B-F50659980EA7}"/>
    <dgm:cxn modelId="{D885F955-1040-4F48-AC52-043E5F185E01}" type="presOf" srcId="{218087E9-1F35-4C60-B87C-28B8DC1F0F01}" destId="{8D216F1F-9A0C-4734-BF64-35C6A25EC632}" srcOrd="0" destOrd="0" presId="urn:microsoft.com/office/officeart/2018/2/layout/IconCircleList"/>
    <dgm:cxn modelId="{6BBD3C7D-4EBD-4FAE-9699-D8E7E9E9A92C}" type="presOf" srcId="{DC88AC21-C118-4930-A8B5-785ACA46BA27}" destId="{707E59D6-7BF5-4E2A-81AD-A6E98E1A942C}" srcOrd="0" destOrd="0" presId="urn:microsoft.com/office/officeart/2018/2/layout/IconCircleList"/>
    <dgm:cxn modelId="{A7518481-744C-41BA-B9DD-DC80FF81F52C}" srcId="{218087E9-1F35-4C60-B87C-28B8DC1F0F01}" destId="{74DAE8FD-337A-4076-A089-D4417442E7AE}" srcOrd="1" destOrd="0" parTransId="{1DB8AA4A-4E1E-48F7-AE4A-ACDC69695810}" sibTransId="{04FC7F3C-44C2-4C2C-BDDB-DF2B074129FC}"/>
    <dgm:cxn modelId="{E7ACC98B-59AA-4DDA-B599-BBCCD2985DA2}" srcId="{218087E9-1F35-4C60-B87C-28B8DC1F0F01}" destId="{4985B2C7-838B-46CE-B128-DCED1B867302}" srcOrd="5" destOrd="0" parTransId="{5182DFB4-D54E-41AC-A195-64F5371A47D9}" sibTransId="{2643DE6A-766B-422B-A379-D455068ACF16}"/>
    <dgm:cxn modelId="{18D26993-A999-4619-A268-DB6A68DE2B09}" srcId="{218087E9-1F35-4C60-B87C-28B8DC1F0F01}" destId="{DB966247-EA5C-4765-B967-2CF185C6B4E0}" srcOrd="4" destOrd="0" parTransId="{AA4A0696-3F37-42FD-95D5-901A47B8FCD1}" sibTransId="{5FCCDA2E-BB2C-4097-9CD2-0E6995CFDD2C}"/>
    <dgm:cxn modelId="{2B1987A0-5CDE-4414-8FCC-F5A9A0011D06}" type="presOf" srcId="{08A72251-2203-4F26-AA7F-D93A24F76504}" destId="{DFF4ED38-5F39-4A31-96CE-C435A20F3CD6}" srcOrd="0" destOrd="0" presId="urn:microsoft.com/office/officeart/2018/2/layout/IconCircleList"/>
    <dgm:cxn modelId="{0F2542C5-345C-4162-A965-9979A719C68F}" type="presOf" srcId="{5FCCDA2E-BB2C-4097-9CD2-0E6995CFDD2C}" destId="{50D490A1-6C5C-4A03-8DE3-B15D31F7175D}" srcOrd="0" destOrd="0" presId="urn:microsoft.com/office/officeart/2018/2/layout/IconCircleList"/>
    <dgm:cxn modelId="{EF33B3D2-DE2C-4416-B377-B31993635A03}" type="presOf" srcId="{74DAE8FD-337A-4076-A089-D4417442E7AE}" destId="{01760C1C-CEA1-41BB-A589-50A63BA476D6}" srcOrd="0" destOrd="0" presId="urn:microsoft.com/office/officeart/2018/2/layout/IconCircleList"/>
    <dgm:cxn modelId="{E80BACDC-0334-4A2B-A74F-0BB70483A1F6}" srcId="{218087E9-1F35-4C60-B87C-28B8DC1F0F01}" destId="{08A72251-2203-4F26-AA7F-D93A24F76504}" srcOrd="0" destOrd="0" parTransId="{6C4691FC-73A8-40A4-89F3-091147350A1B}" sibTransId="{26221977-1BFB-43EB-9AE6-152A534FA1F5}"/>
    <dgm:cxn modelId="{BCAD03EF-1341-4FF3-8BBD-BF61C6ECCB95}" type="presOf" srcId="{4985B2C7-838B-46CE-B128-DCED1B867302}" destId="{195E2C33-09E7-480D-A664-7AFC77CC4335}" srcOrd="0" destOrd="0" presId="urn:microsoft.com/office/officeart/2018/2/layout/IconCircleList"/>
    <dgm:cxn modelId="{19A3F1F8-727F-469D-AE0E-B674EF4C8EFC}" type="presOf" srcId="{469EE10A-5E0C-4126-B95B-F50659980EA7}" destId="{6C28C471-B41F-44F4-9FAF-18EA488A881B}" srcOrd="0" destOrd="0" presId="urn:microsoft.com/office/officeart/2018/2/layout/IconCircleList"/>
    <dgm:cxn modelId="{93720EFB-C81C-4533-8FA2-2E6BF1271C32}" type="presOf" srcId="{04FC7F3C-44C2-4C2C-BDDB-DF2B074129FC}" destId="{F9AC0255-D499-4F44-90C1-4A8973E795D0}" srcOrd="0" destOrd="0" presId="urn:microsoft.com/office/officeart/2018/2/layout/IconCircleList"/>
    <dgm:cxn modelId="{649D5274-8ADC-4C8F-8585-F9D163EF68A1}" type="presParOf" srcId="{8D216F1F-9A0C-4734-BF64-35C6A25EC632}" destId="{8B245295-87F1-438C-A188-9ABF321CA964}" srcOrd="0" destOrd="0" presId="urn:microsoft.com/office/officeart/2018/2/layout/IconCircleList"/>
    <dgm:cxn modelId="{F898E5B3-AC28-4B2E-BD84-F90A82AD8D1C}" type="presParOf" srcId="{8B245295-87F1-438C-A188-9ABF321CA964}" destId="{3B355A6E-9DE8-4F03-AABF-8EA7EB8CE34B}" srcOrd="0" destOrd="0" presId="urn:microsoft.com/office/officeart/2018/2/layout/IconCircleList"/>
    <dgm:cxn modelId="{F8A26A11-7FE8-4C3A-9768-0E479AAD1A07}" type="presParOf" srcId="{3B355A6E-9DE8-4F03-AABF-8EA7EB8CE34B}" destId="{D096FF4F-C88C-4F55-83FF-68E219BF7697}" srcOrd="0" destOrd="0" presId="urn:microsoft.com/office/officeart/2018/2/layout/IconCircleList"/>
    <dgm:cxn modelId="{DC12A469-AA01-43BA-87FD-2B23AB2466A3}" type="presParOf" srcId="{3B355A6E-9DE8-4F03-AABF-8EA7EB8CE34B}" destId="{D8850525-9896-4612-9B4D-03484DEC2285}" srcOrd="1" destOrd="0" presId="urn:microsoft.com/office/officeart/2018/2/layout/IconCircleList"/>
    <dgm:cxn modelId="{164E0C18-300C-4D98-9743-D8113E41CF30}" type="presParOf" srcId="{3B355A6E-9DE8-4F03-AABF-8EA7EB8CE34B}" destId="{95E8D96D-FFFC-4683-8F1D-CA1254BB5223}" srcOrd="2" destOrd="0" presId="urn:microsoft.com/office/officeart/2018/2/layout/IconCircleList"/>
    <dgm:cxn modelId="{0BC0BD93-F209-4407-90BC-9CF5D3D95655}" type="presParOf" srcId="{3B355A6E-9DE8-4F03-AABF-8EA7EB8CE34B}" destId="{DFF4ED38-5F39-4A31-96CE-C435A20F3CD6}" srcOrd="3" destOrd="0" presId="urn:microsoft.com/office/officeart/2018/2/layout/IconCircleList"/>
    <dgm:cxn modelId="{AF6649D0-281A-4555-859F-59C41A11E582}" type="presParOf" srcId="{8B245295-87F1-438C-A188-9ABF321CA964}" destId="{E87FFE31-0E5A-4660-BB7C-B5FBA7BE70FA}" srcOrd="1" destOrd="0" presId="urn:microsoft.com/office/officeart/2018/2/layout/IconCircleList"/>
    <dgm:cxn modelId="{25B7924D-90BF-42EE-B1CF-84AA2388F0E0}" type="presParOf" srcId="{8B245295-87F1-438C-A188-9ABF321CA964}" destId="{6D11D876-6B9F-471D-856A-FAD1CABC3DD7}" srcOrd="2" destOrd="0" presId="urn:microsoft.com/office/officeart/2018/2/layout/IconCircleList"/>
    <dgm:cxn modelId="{D20E457B-F98F-405D-84A2-242F8D751826}" type="presParOf" srcId="{6D11D876-6B9F-471D-856A-FAD1CABC3DD7}" destId="{5B19D81A-F0A9-4F8D-8778-0AFE52770A5D}" srcOrd="0" destOrd="0" presId="urn:microsoft.com/office/officeart/2018/2/layout/IconCircleList"/>
    <dgm:cxn modelId="{3480E89D-23CE-4C28-AF72-EDCE9B583B86}" type="presParOf" srcId="{6D11D876-6B9F-471D-856A-FAD1CABC3DD7}" destId="{8B736477-6EE3-489A-944F-957DE8647A3E}" srcOrd="1" destOrd="0" presId="urn:microsoft.com/office/officeart/2018/2/layout/IconCircleList"/>
    <dgm:cxn modelId="{831A0667-E72C-4568-8A4B-293607463D77}" type="presParOf" srcId="{6D11D876-6B9F-471D-856A-FAD1CABC3DD7}" destId="{57BD8F58-321B-4A68-A617-84EC0E3A0227}" srcOrd="2" destOrd="0" presId="urn:microsoft.com/office/officeart/2018/2/layout/IconCircleList"/>
    <dgm:cxn modelId="{C51C596B-AC04-48BA-9434-D56E6A7443CA}" type="presParOf" srcId="{6D11D876-6B9F-471D-856A-FAD1CABC3DD7}" destId="{01760C1C-CEA1-41BB-A589-50A63BA476D6}" srcOrd="3" destOrd="0" presId="urn:microsoft.com/office/officeart/2018/2/layout/IconCircleList"/>
    <dgm:cxn modelId="{5EA0D1BC-E5D0-4AC8-B9F0-E65A24F7D845}" type="presParOf" srcId="{8B245295-87F1-438C-A188-9ABF321CA964}" destId="{F9AC0255-D499-4F44-90C1-4A8973E795D0}" srcOrd="3" destOrd="0" presId="urn:microsoft.com/office/officeart/2018/2/layout/IconCircleList"/>
    <dgm:cxn modelId="{421D39C9-55BB-4F2E-BE8C-8F851B19F4D9}" type="presParOf" srcId="{8B245295-87F1-438C-A188-9ABF321CA964}" destId="{6B2AB737-9E7B-4A40-BEBE-CD3A6CE24734}" srcOrd="4" destOrd="0" presId="urn:microsoft.com/office/officeart/2018/2/layout/IconCircleList"/>
    <dgm:cxn modelId="{E1C3A50B-52DC-447C-97C1-BB5744497D25}" type="presParOf" srcId="{6B2AB737-9E7B-4A40-BEBE-CD3A6CE24734}" destId="{E301D920-14ED-4ADB-8C05-C503157A32B4}" srcOrd="0" destOrd="0" presId="urn:microsoft.com/office/officeart/2018/2/layout/IconCircleList"/>
    <dgm:cxn modelId="{76BB26CB-196C-4F99-BEB2-44675F269BE6}" type="presParOf" srcId="{6B2AB737-9E7B-4A40-BEBE-CD3A6CE24734}" destId="{4F826604-88D6-4172-A9F3-5055A2B5049C}" srcOrd="1" destOrd="0" presId="urn:microsoft.com/office/officeart/2018/2/layout/IconCircleList"/>
    <dgm:cxn modelId="{7C7ADE85-CE51-4DE3-94F7-6D019A81D5FC}" type="presParOf" srcId="{6B2AB737-9E7B-4A40-BEBE-CD3A6CE24734}" destId="{C1E9A31E-3164-4921-B29D-9B215518DF6F}" srcOrd="2" destOrd="0" presId="urn:microsoft.com/office/officeart/2018/2/layout/IconCircleList"/>
    <dgm:cxn modelId="{7BA1BFDD-2C01-430F-ADC9-F0D51F618442}" type="presParOf" srcId="{6B2AB737-9E7B-4A40-BEBE-CD3A6CE24734}" destId="{707E59D6-7BF5-4E2A-81AD-A6E98E1A942C}" srcOrd="3" destOrd="0" presId="urn:microsoft.com/office/officeart/2018/2/layout/IconCircleList"/>
    <dgm:cxn modelId="{42F0A858-17A0-4D0C-9166-CBE340C947F9}" type="presParOf" srcId="{8B245295-87F1-438C-A188-9ABF321CA964}" destId="{8526A98E-9916-434E-A296-85130BABC5C9}" srcOrd="5" destOrd="0" presId="urn:microsoft.com/office/officeart/2018/2/layout/IconCircleList"/>
    <dgm:cxn modelId="{3C89E16B-8F08-4552-84A5-092FE819848F}" type="presParOf" srcId="{8B245295-87F1-438C-A188-9ABF321CA964}" destId="{3E29B284-1825-4819-B878-AFBE79DBF178}" srcOrd="6" destOrd="0" presId="urn:microsoft.com/office/officeart/2018/2/layout/IconCircleList"/>
    <dgm:cxn modelId="{A23A5F1B-2F2D-47FD-8B50-F641EC728184}" type="presParOf" srcId="{3E29B284-1825-4819-B878-AFBE79DBF178}" destId="{5B1060EC-BD76-4EA8-BAF5-021C43CBDDE9}" srcOrd="0" destOrd="0" presId="urn:microsoft.com/office/officeart/2018/2/layout/IconCircleList"/>
    <dgm:cxn modelId="{F0F9F1A8-361B-49BE-BBF0-59D0DEEDF2F6}" type="presParOf" srcId="{3E29B284-1825-4819-B878-AFBE79DBF178}" destId="{9B475CA3-7110-4851-80DF-5F461E9E13BD}" srcOrd="1" destOrd="0" presId="urn:microsoft.com/office/officeart/2018/2/layout/IconCircleList"/>
    <dgm:cxn modelId="{9488B64D-A7B2-42F9-861C-61F017AC7C30}" type="presParOf" srcId="{3E29B284-1825-4819-B878-AFBE79DBF178}" destId="{AD490FC2-2083-48EC-A9AD-7FD392238D06}" srcOrd="2" destOrd="0" presId="urn:microsoft.com/office/officeart/2018/2/layout/IconCircleList"/>
    <dgm:cxn modelId="{9058B86C-1384-4DB1-BE28-DD173F501B39}" type="presParOf" srcId="{3E29B284-1825-4819-B878-AFBE79DBF178}" destId="{B1888CA5-270C-4F58-92AF-A2D7124FCF9B}" srcOrd="3" destOrd="0" presId="urn:microsoft.com/office/officeart/2018/2/layout/IconCircleList"/>
    <dgm:cxn modelId="{A66718B3-BE1A-47B4-80B6-5FB12EA7BFD9}" type="presParOf" srcId="{8B245295-87F1-438C-A188-9ABF321CA964}" destId="{6C28C471-B41F-44F4-9FAF-18EA488A881B}" srcOrd="7" destOrd="0" presId="urn:microsoft.com/office/officeart/2018/2/layout/IconCircleList"/>
    <dgm:cxn modelId="{DCFF62F1-1DCD-4061-A991-69D2BF40D890}" type="presParOf" srcId="{8B245295-87F1-438C-A188-9ABF321CA964}" destId="{1FFD575D-BC3F-45AB-9F7B-1618747F793D}" srcOrd="8" destOrd="0" presId="urn:microsoft.com/office/officeart/2018/2/layout/IconCircleList"/>
    <dgm:cxn modelId="{9D9221D5-F2EC-4B9D-8D68-FDF04289BFF4}" type="presParOf" srcId="{1FFD575D-BC3F-45AB-9F7B-1618747F793D}" destId="{9F5984FF-9C29-4AB3-8AAF-BCE4F5D495EB}" srcOrd="0" destOrd="0" presId="urn:microsoft.com/office/officeart/2018/2/layout/IconCircleList"/>
    <dgm:cxn modelId="{71C013EA-9C92-4D43-A3E4-7A30D718795C}" type="presParOf" srcId="{1FFD575D-BC3F-45AB-9F7B-1618747F793D}" destId="{5EAD9760-C940-4A27-AF7C-135D4481242D}" srcOrd="1" destOrd="0" presId="urn:microsoft.com/office/officeart/2018/2/layout/IconCircleList"/>
    <dgm:cxn modelId="{67F37832-9898-4B85-9403-DEFDAD6A5DEC}" type="presParOf" srcId="{1FFD575D-BC3F-45AB-9F7B-1618747F793D}" destId="{7BE03428-A16F-4631-A31F-C7E273146BDC}" srcOrd="2" destOrd="0" presId="urn:microsoft.com/office/officeart/2018/2/layout/IconCircleList"/>
    <dgm:cxn modelId="{B10A131A-D36C-4CB7-B46D-485337DDDE33}" type="presParOf" srcId="{1FFD575D-BC3F-45AB-9F7B-1618747F793D}" destId="{B75E72A8-DA99-4D05-82BD-C5CAD39A514D}" srcOrd="3" destOrd="0" presId="urn:microsoft.com/office/officeart/2018/2/layout/IconCircleList"/>
    <dgm:cxn modelId="{36CA6158-A817-4B20-AC17-D260F90F70A4}" type="presParOf" srcId="{8B245295-87F1-438C-A188-9ABF321CA964}" destId="{50D490A1-6C5C-4A03-8DE3-B15D31F7175D}" srcOrd="9" destOrd="0" presId="urn:microsoft.com/office/officeart/2018/2/layout/IconCircleList"/>
    <dgm:cxn modelId="{3C390D0D-C5E1-41EF-A1D5-50DB8EA52FD5}" type="presParOf" srcId="{8B245295-87F1-438C-A188-9ABF321CA964}" destId="{6E1386BC-2D7F-4AF7-A068-4E1C2B15AB9A}" srcOrd="10" destOrd="0" presId="urn:microsoft.com/office/officeart/2018/2/layout/IconCircleList"/>
    <dgm:cxn modelId="{177F5447-4A86-42A8-9A7B-50AA9B034ED5}" type="presParOf" srcId="{6E1386BC-2D7F-4AF7-A068-4E1C2B15AB9A}" destId="{CC436ED0-A849-42BF-B879-BFD8D1D06FB6}" srcOrd="0" destOrd="0" presId="urn:microsoft.com/office/officeart/2018/2/layout/IconCircleList"/>
    <dgm:cxn modelId="{5DCE035D-080B-4CE7-A5E1-D1334921C2C4}" type="presParOf" srcId="{6E1386BC-2D7F-4AF7-A068-4E1C2B15AB9A}" destId="{CEF5C32E-6803-4D42-89AD-FB2B69CC55F3}" srcOrd="1" destOrd="0" presId="urn:microsoft.com/office/officeart/2018/2/layout/IconCircleList"/>
    <dgm:cxn modelId="{330E9FBA-5AF8-4ADD-8633-CE589DFD5801}" type="presParOf" srcId="{6E1386BC-2D7F-4AF7-A068-4E1C2B15AB9A}" destId="{AEBD2A1F-2983-4F74-B573-E5F7B7B2615A}" srcOrd="2" destOrd="0" presId="urn:microsoft.com/office/officeart/2018/2/layout/IconCircleList"/>
    <dgm:cxn modelId="{214F441E-C34D-44F0-977B-B5194A792562}" type="presParOf" srcId="{6E1386BC-2D7F-4AF7-A068-4E1C2B15AB9A}" destId="{195E2C33-09E7-480D-A664-7AFC77CC433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6FF4F-C88C-4F55-83FF-68E219BF7697}">
      <dsp:nvSpPr>
        <dsp:cNvPr id="0" name=""/>
        <dsp:cNvSpPr/>
      </dsp:nvSpPr>
      <dsp:spPr>
        <a:xfrm>
          <a:off x="1163286" y="35530"/>
          <a:ext cx="830083" cy="8300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50525-9896-4612-9B4D-03484DEC2285}">
      <dsp:nvSpPr>
        <dsp:cNvPr id="0" name=""/>
        <dsp:cNvSpPr/>
      </dsp:nvSpPr>
      <dsp:spPr>
        <a:xfrm>
          <a:off x="1337604" y="209847"/>
          <a:ext cx="481448" cy="4814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4ED38-5F39-4A31-96CE-C435A20F3CD6}">
      <dsp:nvSpPr>
        <dsp:cNvPr id="0" name=""/>
        <dsp:cNvSpPr/>
      </dsp:nvSpPr>
      <dsp:spPr>
        <a:xfrm>
          <a:off x="2171245" y="35530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Established Remote Sensing Procedure</a:t>
          </a:r>
          <a:endParaRPr lang="en-US" sz="1800" kern="1200" dirty="0"/>
        </a:p>
      </dsp:txBody>
      <dsp:txXfrm>
        <a:off x="2171245" y="35530"/>
        <a:ext cx="1956625" cy="830083"/>
      </dsp:txXfrm>
    </dsp:sp>
    <dsp:sp modelId="{5B19D81A-F0A9-4F8D-8778-0AFE52770A5D}">
      <dsp:nvSpPr>
        <dsp:cNvPr id="0" name=""/>
        <dsp:cNvSpPr/>
      </dsp:nvSpPr>
      <dsp:spPr>
        <a:xfrm>
          <a:off x="4468797" y="35530"/>
          <a:ext cx="830083" cy="8300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36477-6EE3-489A-944F-957DE8647A3E}">
      <dsp:nvSpPr>
        <dsp:cNvPr id="0" name=""/>
        <dsp:cNvSpPr/>
      </dsp:nvSpPr>
      <dsp:spPr>
        <a:xfrm>
          <a:off x="4643115" y="209847"/>
          <a:ext cx="481448" cy="4814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60C1C-CEA1-41BB-A589-50A63BA476D6}">
      <dsp:nvSpPr>
        <dsp:cNvPr id="0" name=""/>
        <dsp:cNvSpPr/>
      </dsp:nvSpPr>
      <dsp:spPr>
        <a:xfrm>
          <a:off x="5476755" y="35530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‘Classic’ method pixel-by-pixel</a:t>
          </a:r>
          <a:endParaRPr lang="en-US" sz="1800" kern="1200" dirty="0"/>
        </a:p>
      </dsp:txBody>
      <dsp:txXfrm>
        <a:off x="5476755" y="35530"/>
        <a:ext cx="1956625" cy="830083"/>
      </dsp:txXfrm>
    </dsp:sp>
    <dsp:sp modelId="{E301D920-14ED-4ADB-8C05-C503157A32B4}">
      <dsp:nvSpPr>
        <dsp:cNvPr id="0" name=""/>
        <dsp:cNvSpPr/>
      </dsp:nvSpPr>
      <dsp:spPr>
        <a:xfrm>
          <a:off x="1163286" y="1525344"/>
          <a:ext cx="830083" cy="8300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26604-88D6-4172-A9F3-5055A2B5049C}">
      <dsp:nvSpPr>
        <dsp:cNvPr id="0" name=""/>
        <dsp:cNvSpPr/>
      </dsp:nvSpPr>
      <dsp:spPr>
        <a:xfrm>
          <a:off x="1337604" y="1699662"/>
          <a:ext cx="481448" cy="4814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E59D6-7BF5-4E2A-81AD-A6E98E1A942C}">
      <dsp:nvSpPr>
        <dsp:cNvPr id="0" name=""/>
        <dsp:cNvSpPr/>
      </dsp:nvSpPr>
      <dsp:spPr>
        <a:xfrm>
          <a:off x="2171245" y="1525344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Smoothing operations </a:t>
          </a:r>
          <a:r>
            <a:rPr lang="en-CA" sz="1800" i="1" kern="1200"/>
            <a:t>post hoc</a:t>
          </a:r>
          <a:endParaRPr lang="en-US" sz="1800" kern="1200" dirty="0"/>
        </a:p>
      </dsp:txBody>
      <dsp:txXfrm>
        <a:off x="2171245" y="1525344"/>
        <a:ext cx="1956625" cy="830083"/>
      </dsp:txXfrm>
    </dsp:sp>
    <dsp:sp modelId="{5B1060EC-BD76-4EA8-BAF5-021C43CBDDE9}">
      <dsp:nvSpPr>
        <dsp:cNvPr id="0" name=""/>
        <dsp:cNvSpPr/>
      </dsp:nvSpPr>
      <dsp:spPr>
        <a:xfrm>
          <a:off x="4468797" y="1525344"/>
          <a:ext cx="830083" cy="8300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75CA3-7110-4851-80DF-5F461E9E13BD}">
      <dsp:nvSpPr>
        <dsp:cNvPr id="0" name=""/>
        <dsp:cNvSpPr/>
      </dsp:nvSpPr>
      <dsp:spPr>
        <a:xfrm>
          <a:off x="4643115" y="1699662"/>
          <a:ext cx="481448" cy="4814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88CA5-270C-4F58-92AF-A2D7124FCF9B}">
      <dsp:nvSpPr>
        <dsp:cNvPr id="0" name=""/>
        <dsp:cNvSpPr/>
      </dsp:nvSpPr>
      <dsp:spPr>
        <a:xfrm>
          <a:off x="5476755" y="1525344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Vegetation Indices</a:t>
          </a:r>
        </a:p>
      </dsp:txBody>
      <dsp:txXfrm>
        <a:off x="5476755" y="1525344"/>
        <a:ext cx="1956625" cy="830083"/>
      </dsp:txXfrm>
    </dsp:sp>
    <dsp:sp modelId="{9F5984FF-9C29-4AB3-8AAF-BCE4F5D495EB}">
      <dsp:nvSpPr>
        <dsp:cNvPr id="0" name=""/>
        <dsp:cNvSpPr/>
      </dsp:nvSpPr>
      <dsp:spPr>
        <a:xfrm>
          <a:off x="1163286" y="3015159"/>
          <a:ext cx="830083" cy="8300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D9760-C940-4A27-AF7C-135D4481242D}">
      <dsp:nvSpPr>
        <dsp:cNvPr id="0" name=""/>
        <dsp:cNvSpPr/>
      </dsp:nvSpPr>
      <dsp:spPr>
        <a:xfrm>
          <a:off x="1337604" y="3189477"/>
          <a:ext cx="481448" cy="4814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E72A8-DA99-4D05-82BD-C5CAD39A514D}">
      <dsp:nvSpPr>
        <dsp:cNvPr id="0" name=""/>
        <dsp:cNvSpPr/>
      </dsp:nvSpPr>
      <dsp:spPr>
        <a:xfrm>
          <a:off x="2171245" y="3015159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Multi-date image stacks</a:t>
          </a:r>
          <a:endParaRPr lang="en-US" sz="1800" kern="1200" dirty="0"/>
        </a:p>
      </dsp:txBody>
      <dsp:txXfrm>
        <a:off x="2171245" y="3015159"/>
        <a:ext cx="1956625" cy="830083"/>
      </dsp:txXfrm>
    </dsp:sp>
    <dsp:sp modelId="{CC436ED0-A849-42BF-B879-BFD8D1D06FB6}">
      <dsp:nvSpPr>
        <dsp:cNvPr id="0" name=""/>
        <dsp:cNvSpPr/>
      </dsp:nvSpPr>
      <dsp:spPr>
        <a:xfrm>
          <a:off x="4468797" y="3015159"/>
          <a:ext cx="830083" cy="8300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5C32E-6803-4D42-89AD-FB2B69CC55F3}">
      <dsp:nvSpPr>
        <dsp:cNvPr id="0" name=""/>
        <dsp:cNvSpPr/>
      </dsp:nvSpPr>
      <dsp:spPr>
        <a:xfrm>
          <a:off x="4643115" y="3189477"/>
          <a:ext cx="481448" cy="4814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E2C33-09E7-480D-A664-7AFC77CC4335}">
      <dsp:nvSpPr>
        <dsp:cNvPr id="0" name=""/>
        <dsp:cNvSpPr/>
      </dsp:nvSpPr>
      <dsp:spPr>
        <a:xfrm>
          <a:off x="5476755" y="3015159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Typical accuracies 80-90%</a:t>
          </a:r>
          <a:endParaRPr lang="en-US" sz="1800" kern="1200" dirty="0"/>
        </a:p>
      </dsp:txBody>
      <dsp:txXfrm>
        <a:off x="5476755" y="3015159"/>
        <a:ext cx="1956625" cy="830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B05C4-7651-46EF-94DC-19EE36721F31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275CD-8275-484C-A785-7D4D29C1F6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19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275CD-8275-484C-A785-7D4D29C1F60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54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183A-427B-4483-AA93-296742BA9875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BA2E-8B91-471B-A137-E5EEE7CA9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4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183A-427B-4483-AA93-296742BA9875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BA2E-8B91-471B-A137-E5EEE7CA9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72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183A-427B-4483-AA93-296742BA9875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BA2E-8B91-471B-A137-E5EEE7CA9199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784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183A-427B-4483-AA93-296742BA9875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BA2E-8B91-471B-A137-E5EEE7CA9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785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183A-427B-4483-AA93-296742BA9875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BA2E-8B91-471B-A137-E5EEE7CA9199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2549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183A-427B-4483-AA93-296742BA9875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BA2E-8B91-471B-A137-E5EEE7CA9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271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183A-427B-4483-AA93-296742BA9875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BA2E-8B91-471B-A137-E5EEE7CA9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363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183A-427B-4483-AA93-296742BA9875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BA2E-8B91-471B-A137-E5EEE7CA9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93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183A-427B-4483-AA93-296742BA9875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BA2E-8B91-471B-A137-E5EEE7CA9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045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183A-427B-4483-AA93-296742BA9875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BA2E-8B91-471B-A137-E5EEE7CA9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57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183A-427B-4483-AA93-296742BA9875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BA2E-8B91-471B-A137-E5EEE7CA9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37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183A-427B-4483-AA93-296742BA9875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BA2E-8B91-471B-A137-E5EEE7CA9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61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183A-427B-4483-AA93-296742BA9875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BA2E-8B91-471B-A137-E5EEE7CA9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14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183A-427B-4483-AA93-296742BA9875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BA2E-8B91-471B-A137-E5EEE7CA9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77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183A-427B-4483-AA93-296742BA9875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BA2E-8B91-471B-A137-E5EEE7CA9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680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183A-427B-4483-AA93-296742BA9875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BA2E-8B91-471B-A137-E5EEE7CA9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71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3183A-427B-4483-AA93-296742BA9875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05BA2E-8B91-471B-A137-E5EEE7CA9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30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usgs.gov/faqs/what-are-band-designations-landsat-satellit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E483EF2-ED2D-4B77-93A6-9F6CBFCC4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1100">
                <a:solidFill>
                  <a:schemeClr val="tx1"/>
                </a:solidFill>
              </a:rPr>
              <a:t>ADMN 5016</a:t>
            </a:r>
          </a:p>
          <a:p>
            <a:pPr>
              <a:lnSpc>
                <a:spcPct val="90000"/>
              </a:lnSpc>
            </a:pPr>
            <a:r>
              <a:rPr lang="en-CA" sz="1100">
                <a:solidFill>
                  <a:schemeClr val="tx1"/>
                </a:solidFill>
              </a:rPr>
              <a:t>Machine Learning Project</a:t>
            </a:r>
          </a:p>
          <a:p>
            <a:pPr>
              <a:lnSpc>
                <a:spcPct val="90000"/>
              </a:lnSpc>
            </a:pPr>
            <a:r>
              <a:rPr lang="en-CA" sz="1100">
                <a:solidFill>
                  <a:schemeClr val="tx1"/>
                </a:solidFill>
              </a:rPr>
              <a:t>Donovan Bangs</a:t>
            </a:r>
          </a:p>
          <a:p>
            <a:pPr>
              <a:lnSpc>
                <a:spcPct val="90000"/>
              </a:lnSpc>
            </a:pPr>
            <a:r>
              <a:rPr lang="en-CA" sz="1100">
                <a:solidFill>
                  <a:schemeClr val="tx1"/>
                </a:solidFill>
              </a:rPr>
              <a:t>April 13, 2022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4C5E4-0E9B-44C9-B277-E72C086F4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/>
              <a:t>Field-Bounded Crop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62061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ACC1-CE8E-4A87-9316-44E2B809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Landsat Data:</a:t>
            </a:r>
            <a:br>
              <a:rPr lang="en-CA" dirty="0"/>
            </a:br>
            <a:r>
              <a:rPr lang="en-CA" dirty="0"/>
              <a:t>September 24, 2013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076BE-445B-4B16-88E8-744239434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Atmospherically-corrected Reflectance for each band</a:t>
            </a:r>
          </a:p>
          <a:p>
            <a:r>
              <a:rPr lang="en-CA" dirty="0"/>
              <a:t>Median Value extracted at each of 928 fields (&gt;15 ha)</a:t>
            </a:r>
          </a:p>
          <a:p>
            <a:r>
              <a:rPr lang="en-CA" dirty="0"/>
              <a:t>NDVI: (V4+V5)/(V5-V4)</a:t>
            </a:r>
          </a:p>
          <a:p>
            <a:pPr lvl="1"/>
            <a:r>
              <a:rPr lang="en-CA" dirty="0"/>
              <a:t>Standard Deviation</a:t>
            </a:r>
          </a:p>
          <a:p>
            <a:pPr lvl="1"/>
            <a:r>
              <a:rPr lang="en-CA" dirty="0"/>
              <a:t>Kurtosis</a:t>
            </a:r>
          </a:p>
          <a:p>
            <a:pPr lvl="1"/>
            <a:r>
              <a:rPr lang="en-CA" dirty="0"/>
              <a:t>Skewness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48A70-1AA8-44C0-A60D-EC00D44DA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68" y="4720976"/>
            <a:ext cx="989785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4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1AE8-A334-4562-989A-8B1AD1FB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NDVI 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57934-DDFF-43B2-B402-6292A28D4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95313"/>
            <a:ext cx="8596668" cy="3880773"/>
          </a:xfrm>
        </p:spPr>
        <p:txBody>
          <a:bodyPr/>
          <a:lstStyle/>
          <a:p>
            <a:r>
              <a:rPr lang="en-CA" dirty="0"/>
              <a:t>Testing a field-aggregated statistic in classification</a:t>
            </a:r>
          </a:p>
          <a:p>
            <a:r>
              <a:rPr lang="en-CA" dirty="0"/>
              <a:t>ANOVA reveals difference in group means (</a:t>
            </a:r>
            <a:r>
              <a:rPr lang="en-CA" i="1" dirty="0"/>
              <a:t>p</a:t>
            </a:r>
            <a:r>
              <a:rPr lang="en-CA" dirty="0"/>
              <a:t> &lt; .001)</a:t>
            </a:r>
          </a:p>
          <a:p>
            <a:r>
              <a:rPr lang="en-CA" dirty="0"/>
              <a:t>Tukey’s HSD agrees (</a:t>
            </a:r>
            <a:r>
              <a:rPr lang="en-CA" i="1" dirty="0"/>
              <a:t>p</a:t>
            </a:r>
            <a:r>
              <a:rPr lang="en-CA" dirty="0"/>
              <a:t> &lt; .05 all pairs)</a:t>
            </a:r>
          </a:p>
          <a:p>
            <a:r>
              <a:rPr lang="en-CA" dirty="0"/>
              <a:t>Spatial autocorrelation not accounted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CF9F0-F34C-43E3-8F23-BD6FCE595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001" y="1270000"/>
            <a:ext cx="5372002" cy="532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5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E0BFD3-4919-4165-8A42-D5A9E1DB5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536" y="1343614"/>
            <a:ext cx="6982799" cy="4391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A5730F-D2C7-493A-B744-695B263B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8CF2-91BD-4791-B12D-86406714C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083202" cy="3880773"/>
          </a:xfrm>
        </p:spPr>
        <p:txBody>
          <a:bodyPr/>
          <a:lstStyle/>
          <a:p>
            <a:r>
              <a:rPr lang="en-CA" dirty="0"/>
              <a:t>Trees of Max Depth: 5 fit to each combination of inputs</a:t>
            </a:r>
          </a:p>
          <a:p>
            <a:r>
              <a:rPr lang="en-CA" dirty="0"/>
              <a:t>Bagging with Max Depth 5</a:t>
            </a:r>
          </a:p>
          <a:p>
            <a:r>
              <a:rPr lang="en-CA" dirty="0"/>
              <a:t>Random Forest to 100 estimators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7006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730F-D2C7-493A-B744-695B263B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Tree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B7D9CD-E38A-424C-96F9-4D34CDB8595C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408320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Trees of Max Depth: 5 fit to each combination of inputs</a:t>
            </a:r>
          </a:p>
          <a:p>
            <a:r>
              <a:rPr lang="en-CA"/>
              <a:t>Bagging with Max Depth 5</a:t>
            </a:r>
          </a:p>
          <a:p>
            <a:r>
              <a:rPr lang="en-CA"/>
              <a:t>Random Forest to 100 estimators</a:t>
            </a:r>
          </a:p>
          <a:p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E2655D-2555-4A4B-A74E-49000DEE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027" y="2073089"/>
            <a:ext cx="6366365" cy="39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6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730F-D2C7-493A-B744-695B263B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Tree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B7D9CD-E38A-424C-96F9-4D34CDB8595C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408320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Trees of Max Depth: 5 fit to each combination of inputs</a:t>
            </a:r>
          </a:p>
          <a:p>
            <a:r>
              <a:rPr lang="en-CA"/>
              <a:t>Bagging with Max Depth 5</a:t>
            </a:r>
          </a:p>
          <a:p>
            <a:r>
              <a:rPr lang="en-CA"/>
              <a:t>Random Forest to 100 estimators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4FA739-8C1B-45C3-99FC-F5FC517E4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223" y="1607273"/>
            <a:ext cx="5789921" cy="464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15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C051-D35F-4E37-8D0B-8AA6F81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DEBE-44FA-4A6A-9222-28A70F71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Grid Search raising errors</a:t>
            </a:r>
          </a:p>
          <a:p>
            <a:r>
              <a:rPr lang="en-CA" dirty="0"/>
              <a:t>‘Manual’ search for C: 10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3C9673-87FA-4A6E-8620-0ADD30939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826" y="2012796"/>
            <a:ext cx="7846107" cy="42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0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C051-D35F-4E37-8D0B-8AA6F81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DEBE-44FA-4A6A-9222-28A70F71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Grid Search raising errors</a:t>
            </a:r>
          </a:p>
          <a:p>
            <a:r>
              <a:rPr lang="en-CA" dirty="0"/>
              <a:t>‘Manual’ search for C: 10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AC204-3A62-4326-BE71-47725F1E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212" y="1647930"/>
            <a:ext cx="5978781" cy="488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77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828F-6280-419F-B92A-FF8328EE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/>
              <a:t>k</a:t>
            </a:r>
            <a:r>
              <a:rPr lang="en-CA" dirty="0"/>
              <a:t>-Nearest Neighbours</a:t>
            </a:r>
            <a:endParaRPr lang="en-CA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35332-D274-4A95-B925-17CC0AE5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One-hot encoding</a:t>
            </a:r>
          </a:p>
          <a:p>
            <a:r>
              <a:rPr lang="en-CA" dirty="0"/>
              <a:t>Grid Search raising errors</a:t>
            </a:r>
          </a:p>
          <a:p>
            <a:r>
              <a:rPr lang="en-CA" dirty="0"/>
              <a:t>‘Manual’ search for </a:t>
            </a:r>
            <a:r>
              <a:rPr lang="en-CA" i="1" dirty="0"/>
              <a:t>k</a:t>
            </a:r>
            <a:r>
              <a:rPr lang="en-CA" dirty="0"/>
              <a:t>: 3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42380-E3A2-4A40-A635-B98199C5C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578" y="1930400"/>
            <a:ext cx="5744377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828F-6280-419F-B92A-FF8328EE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/>
              <a:t>k</a:t>
            </a:r>
            <a:r>
              <a:rPr lang="en-CA" dirty="0"/>
              <a:t>-Nearest Neighbours</a:t>
            </a:r>
            <a:endParaRPr lang="en-CA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35332-D274-4A95-B925-17CC0AE5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One-hot encoding</a:t>
            </a:r>
          </a:p>
          <a:p>
            <a:r>
              <a:rPr lang="en-CA" dirty="0"/>
              <a:t>Grid Search raising errors</a:t>
            </a:r>
          </a:p>
          <a:p>
            <a:r>
              <a:rPr lang="en-CA" dirty="0"/>
              <a:t>‘Manual’ search for </a:t>
            </a:r>
            <a:r>
              <a:rPr lang="en-CA" i="1" dirty="0"/>
              <a:t>k</a:t>
            </a:r>
            <a:r>
              <a:rPr lang="en-CA" dirty="0"/>
              <a:t>: 3</a:t>
            </a:r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244B89-8225-4CD8-A04D-C14AC02F5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23" y="170995"/>
            <a:ext cx="6954220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15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828F-6280-419F-B92A-FF8328EE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/>
              <a:t>k</a:t>
            </a:r>
            <a:r>
              <a:rPr lang="en-CA" dirty="0"/>
              <a:t>-Nearest Neighbours</a:t>
            </a:r>
            <a:endParaRPr lang="en-CA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35332-D274-4A95-B925-17CC0AE5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One-hot encoding</a:t>
            </a:r>
          </a:p>
          <a:p>
            <a:r>
              <a:rPr lang="en-CA" dirty="0"/>
              <a:t>Grid Search raising errors</a:t>
            </a:r>
          </a:p>
          <a:p>
            <a:r>
              <a:rPr lang="en-CA" dirty="0"/>
              <a:t>‘Manual’ search for </a:t>
            </a:r>
            <a:r>
              <a:rPr lang="en-CA" i="1" dirty="0"/>
              <a:t>k</a:t>
            </a:r>
            <a:r>
              <a:rPr lang="en-CA" dirty="0"/>
              <a:t>: 3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BC613-AD72-4B35-A706-0FD90D569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593" y="1537398"/>
            <a:ext cx="6430073" cy="48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6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463A-960C-4F13-B06F-11025081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CA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E2A2-F484-4FB8-9CBC-A0CC4DA74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CA" dirty="0"/>
              <a:t>Crop Type Classification</a:t>
            </a:r>
          </a:p>
          <a:p>
            <a:r>
              <a:rPr lang="en-CA" dirty="0"/>
              <a:t>Business Case</a:t>
            </a:r>
          </a:p>
          <a:p>
            <a:r>
              <a:rPr lang="en-CA" dirty="0"/>
              <a:t>Field Feature Engineering</a:t>
            </a:r>
          </a:p>
          <a:p>
            <a:r>
              <a:rPr lang="en-CA" dirty="0"/>
              <a:t>Decision Tree</a:t>
            </a:r>
          </a:p>
          <a:p>
            <a:r>
              <a:rPr lang="en-CA" dirty="0"/>
              <a:t>Support Vector Machine</a:t>
            </a:r>
          </a:p>
          <a:p>
            <a:r>
              <a:rPr lang="en-CA" i="1" dirty="0"/>
              <a:t>k</a:t>
            </a:r>
            <a:r>
              <a:rPr lang="en-CA" dirty="0"/>
              <a:t>-NN Classification</a:t>
            </a:r>
          </a:p>
          <a:p>
            <a:r>
              <a:rPr lang="en-CA" dirty="0"/>
              <a:t>Accuracy Comparisons</a:t>
            </a:r>
          </a:p>
          <a:p>
            <a:r>
              <a:rPr lang="en-CA" dirty="0"/>
              <a:t>Business Application</a:t>
            </a:r>
          </a:p>
          <a:p>
            <a:r>
              <a:rPr lang="en-CA" dirty="0"/>
              <a:t>AI &amp; ML Next Steps</a:t>
            </a:r>
          </a:p>
        </p:txBody>
      </p:sp>
      <p:pic>
        <p:nvPicPr>
          <p:cNvPr id="5" name="Picture 4" descr="Aerial view of farming land with country roads">
            <a:extLst>
              <a:ext uri="{FF2B5EF4-FFF2-40B4-BE49-F238E27FC236}">
                <a16:creationId xmlns:a16="http://schemas.microsoft.com/office/drawing/2014/main" id="{0B97F9BE-A7B0-CE94-713C-997889D51B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45" r="23744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671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2BFF-BBAC-4479-81F7-FFB2D3E7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Accuracy Comparisons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82419A-1294-4A1A-82CB-DFABBFA49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648918"/>
              </p:ext>
            </p:extLst>
          </p:nvPr>
        </p:nvGraphicFramePr>
        <p:xfrm>
          <a:off x="1129276" y="2247257"/>
          <a:ext cx="71118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75565">
                  <a:extLst>
                    <a:ext uri="{9D8B030D-6E8A-4147-A177-3AD203B41FA5}">
                      <a16:colId xmlns:a16="http://schemas.microsoft.com/office/drawing/2014/main" val="2546886740"/>
                    </a:ext>
                  </a:extLst>
                </a:gridCol>
                <a:gridCol w="1422591">
                  <a:extLst>
                    <a:ext uri="{9D8B030D-6E8A-4147-A177-3AD203B41FA5}">
                      <a16:colId xmlns:a16="http://schemas.microsoft.com/office/drawing/2014/main" val="1544620719"/>
                    </a:ext>
                  </a:extLst>
                </a:gridCol>
                <a:gridCol w="1378482">
                  <a:extLst>
                    <a:ext uri="{9D8B030D-6E8A-4147-A177-3AD203B41FA5}">
                      <a16:colId xmlns:a16="http://schemas.microsoft.com/office/drawing/2014/main" val="1933488188"/>
                    </a:ext>
                  </a:extLst>
                </a:gridCol>
                <a:gridCol w="1435261">
                  <a:extLst>
                    <a:ext uri="{9D8B030D-6E8A-4147-A177-3AD203B41FA5}">
                      <a16:colId xmlns:a16="http://schemas.microsoft.com/office/drawing/2014/main" val="899271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k-NN</a:t>
                      </a:r>
                      <a:endParaRPr lang="en-CA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8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7 Bands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7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5 Bands + NDVI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97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5 Bands + NDVI + 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33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NDVI + 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47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Bagging (7 Bands)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23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Random Forest (7 Bands)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571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842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C53CFA-795A-4CA4-A45A-7B327D2D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4758611"/>
            <a:ext cx="8508893" cy="102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Confusion Matrices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5DE979-7CCD-4BE1-BE77-BC0D6D0679F2}"/>
              </a:ext>
            </a:extLst>
          </p:cNvPr>
          <p:cNvGrpSpPr/>
          <p:nvPr/>
        </p:nvGrpSpPr>
        <p:grpSpPr>
          <a:xfrm>
            <a:off x="195324" y="686730"/>
            <a:ext cx="11604978" cy="3677486"/>
            <a:chOff x="195324" y="686730"/>
            <a:chExt cx="11604978" cy="36774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A40CA96-7FB5-4006-87F4-D48542850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3069" y="1170217"/>
              <a:ext cx="3910804" cy="319399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0E5855-E696-4D62-AE81-6F60A6602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324" y="1080752"/>
              <a:ext cx="3910804" cy="31348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ECEF85-B060-49FC-B74F-949151D87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13790" y="1143066"/>
              <a:ext cx="3986512" cy="301022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6CEC765-2024-4E52-928C-91DADEF05823}"/>
                </a:ext>
              </a:extLst>
            </p:cNvPr>
            <p:cNvSpPr txBox="1"/>
            <p:nvPr/>
          </p:nvSpPr>
          <p:spPr>
            <a:xfrm>
              <a:off x="1447014" y="686730"/>
              <a:ext cx="1726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Random Forest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4A5E9E-0096-4B64-BCB2-079AB8800CA5}"/>
                </a:ext>
              </a:extLst>
            </p:cNvPr>
            <p:cNvSpPr txBox="1"/>
            <p:nvPr/>
          </p:nvSpPr>
          <p:spPr>
            <a:xfrm>
              <a:off x="5845287" y="72292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SVM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A12CD6-B29D-472E-B586-75B3FBED2884}"/>
                </a:ext>
              </a:extLst>
            </p:cNvPr>
            <p:cNvSpPr txBox="1"/>
            <p:nvPr/>
          </p:nvSpPr>
          <p:spPr>
            <a:xfrm>
              <a:off x="9688424" y="72292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i="1" dirty="0"/>
                <a:t>k</a:t>
              </a:r>
              <a:r>
                <a:rPr lang="en-CA" dirty="0"/>
                <a:t>-NN</a:t>
              </a:r>
              <a:endParaRPr lang="en-CA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70849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998D-C6A3-46F7-8707-9BA1BA90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2D1E-DEF7-43B0-9FBB-B7D5AE10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Demonstrated 80%+ accuracy with single Landsat image</a:t>
            </a:r>
          </a:p>
          <a:p>
            <a:r>
              <a:rPr lang="en-CA" dirty="0"/>
              <a:t>Expected improvement with retrospective image stacks</a:t>
            </a:r>
          </a:p>
          <a:p>
            <a:r>
              <a:rPr lang="en-CA" dirty="0"/>
              <a:t>Expected improvement with feature engineering</a:t>
            </a:r>
          </a:p>
          <a:p>
            <a:r>
              <a:rPr lang="en-CA" dirty="0"/>
              <a:t>“Quick &amp; Easy” with the right ingredients</a:t>
            </a:r>
          </a:p>
          <a:p>
            <a:r>
              <a:rPr lang="en-CA" dirty="0"/>
              <a:t>Recalling all features are agriculture: accuracy in acreage estimations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Decision Trees prone to overfitting</a:t>
            </a:r>
          </a:p>
          <a:p>
            <a:pPr lvl="1"/>
            <a:r>
              <a:rPr lang="en-CA" dirty="0"/>
              <a:t>Use partner data for robust training set e.g. Crop Insurance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4752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1F9C-DA92-497E-BE75-D6FD58BF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AI &amp; ML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2009-3909-43CD-9C51-550C8C0E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256866" cy="3880773"/>
          </a:xfrm>
        </p:spPr>
        <p:txBody>
          <a:bodyPr/>
          <a:lstStyle/>
          <a:p>
            <a:r>
              <a:rPr lang="en-CA" dirty="0"/>
              <a:t>Where field boundaries are not available, use imagery to detect and extract</a:t>
            </a:r>
          </a:p>
          <a:p>
            <a:r>
              <a:rPr lang="en-CA" dirty="0"/>
              <a:t>Test with multiple dates of imagery</a:t>
            </a:r>
          </a:p>
          <a:p>
            <a:r>
              <a:rPr lang="en-CA" dirty="0"/>
              <a:t>Test further within-field statistics and features</a:t>
            </a:r>
          </a:p>
          <a:p>
            <a:r>
              <a:rPr lang="en-CA" dirty="0"/>
              <a:t>Explore combinations of features as predictors</a:t>
            </a:r>
          </a:p>
          <a:p>
            <a:r>
              <a:rPr lang="en-CA" dirty="0"/>
              <a:t>Relate vegetation index features to crop health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06DF0-82C1-4933-A051-3A1F355EF081}"/>
              </a:ext>
            </a:extLst>
          </p:cNvPr>
          <p:cNvSpPr txBox="1"/>
          <p:nvPr/>
        </p:nvSpPr>
        <p:spPr>
          <a:xfrm>
            <a:off x="7383201" y="1020939"/>
            <a:ext cx="4602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Soybean Field 13 </a:t>
            </a:r>
          </a:p>
          <a:p>
            <a:pPr algn="ctr"/>
            <a:r>
              <a:rPr lang="en-CA" sz="2000" b="1" dirty="0"/>
              <a:t>43° 30’ 01”N/ 80° 23’ 47” 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A5D88-34CC-405B-ABA0-966337D5AD8C}"/>
              </a:ext>
            </a:extLst>
          </p:cNvPr>
          <p:cNvSpPr txBox="1"/>
          <p:nvPr/>
        </p:nvSpPr>
        <p:spPr>
          <a:xfrm>
            <a:off x="7414075" y="6214029"/>
            <a:ext cx="457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NDVI &amp; Tasseled Cap Wetness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0066F-EF3C-448B-97E0-708DF204D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201" y="1681740"/>
            <a:ext cx="4566660" cy="45666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877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25B7-8570-472A-AD01-3E08E0AA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Crop Type Classification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1DD0FCD-9441-DE33-4458-31DC69576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998142"/>
              </p:ext>
            </p:extLst>
          </p:nvPr>
        </p:nvGraphicFramePr>
        <p:xfrm>
          <a:off x="-398991" y="2170114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map of the world&#10;&#10;Description automatically generated with low confidence">
            <a:extLst>
              <a:ext uri="{FF2B5EF4-FFF2-40B4-BE49-F238E27FC236}">
                <a16:creationId xmlns:a16="http://schemas.microsoft.com/office/drawing/2014/main" id="{AE768E97-54EA-4CC2-A741-53AE10B137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60" y="1768744"/>
            <a:ext cx="4752895" cy="447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5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A5BB-9A3E-481B-BCFE-2627D940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10737-AB79-4F2E-99FC-D9A62819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We want to know how much of which crop is growing where. Why?</a:t>
            </a:r>
          </a:p>
          <a:p>
            <a:pPr lvl="1"/>
            <a:r>
              <a:rPr lang="en-CA" dirty="0"/>
              <a:t>Commodities market needs timely and accurate estimates</a:t>
            </a:r>
          </a:p>
          <a:p>
            <a:pPr lvl="1"/>
            <a:r>
              <a:rPr lang="en-CA" dirty="0"/>
              <a:t>Shipping logistics require timely and accurate forecasts</a:t>
            </a:r>
          </a:p>
          <a:p>
            <a:pPr lvl="1"/>
            <a:r>
              <a:rPr lang="en-CA" dirty="0"/>
              <a:t>Midstream terminals need to allocate space</a:t>
            </a:r>
          </a:p>
          <a:p>
            <a:pPr lvl="1"/>
            <a:r>
              <a:rPr lang="en-CA" dirty="0"/>
              <a:t>Crop Insurance wants to know overall exposure</a:t>
            </a:r>
          </a:p>
          <a:p>
            <a:pPr lvl="1"/>
            <a:r>
              <a:rPr lang="en-CA" dirty="0"/>
              <a:t>Individual farmers’ cropping decisions</a:t>
            </a:r>
          </a:p>
          <a:p>
            <a:endParaRPr lang="en-CA" dirty="0"/>
          </a:p>
          <a:p>
            <a:r>
              <a:rPr lang="en-CA" dirty="0"/>
              <a:t>Business Requirements</a:t>
            </a:r>
          </a:p>
          <a:p>
            <a:pPr lvl="1"/>
            <a:r>
              <a:rPr lang="en-CA" dirty="0"/>
              <a:t>Highest accuracy at lowest cost</a:t>
            </a:r>
          </a:p>
          <a:p>
            <a:pPr lvl="1"/>
            <a:r>
              <a:rPr lang="en-CA" dirty="0"/>
              <a:t>Near real-time data &amp; classification</a:t>
            </a:r>
          </a:p>
          <a:p>
            <a:pPr lvl="1"/>
            <a:r>
              <a:rPr lang="en-CA" dirty="0"/>
              <a:t>Simple, easy-to-integrate data product</a:t>
            </a:r>
          </a:p>
        </p:txBody>
      </p:sp>
    </p:spTree>
    <p:extLst>
      <p:ext uri="{BB962C8B-B14F-4D97-AF65-F5344CB8AC3E}">
        <p14:creationId xmlns:p14="http://schemas.microsoft.com/office/powerpoint/2010/main" val="405634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8833-5932-4406-B83C-8708FCDA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Field-Bounded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FDDC-40B5-471A-AA67-4E62F952C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we know the field boundaries </a:t>
            </a:r>
            <a:r>
              <a:rPr lang="en-CA" i="1" dirty="0"/>
              <a:t>a priori</a:t>
            </a:r>
            <a:r>
              <a:rPr lang="en-CA" dirty="0"/>
              <a:t>?</a:t>
            </a:r>
          </a:p>
          <a:p>
            <a:r>
              <a:rPr lang="en-CA" dirty="0"/>
              <a:t>Aggregate pixel features and statistics</a:t>
            </a:r>
          </a:p>
          <a:p>
            <a:r>
              <a:rPr lang="en-CA" dirty="0"/>
              <a:t>Classification applied to whole and discrete field</a:t>
            </a:r>
          </a:p>
          <a:p>
            <a:r>
              <a:rPr lang="en-CA" dirty="0"/>
              <a:t>Spurious non-agricultural features ignored</a:t>
            </a:r>
          </a:p>
          <a:p>
            <a:endParaRPr lang="en-CA" dirty="0"/>
          </a:p>
        </p:txBody>
      </p:sp>
      <p:pic>
        <p:nvPicPr>
          <p:cNvPr id="5" name="Picture 4" descr="A map of the world&#10;&#10;Description automatically generated with low confidence">
            <a:extLst>
              <a:ext uri="{FF2B5EF4-FFF2-40B4-BE49-F238E27FC236}">
                <a16:creationId xmlns:a16="http://schemas.microsoft.com/office/drawing/2014/main" id="{A14E3A7A-4542-4DB6-BACF-65E9989D4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21" y="1930400"/>
            <a:ext cx="4752895" cy="447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8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8833-5932-4406-B83C-8708FCDA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Field-Bounded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FDDC-40B5-471A-AA67-4E62F952C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we know the field boundaries </a:t>
            </a:r>
            <a:r>
              <a:rPr lang="en-CA" i="1" dirty="0"/>
              <a:t>a priori</a:t>
            </a:r>
            <a:r>
              <a:rPr lang="en-CA" dirty="0"/>
              <a:t>?</a:t>
            </a:r>
          </a:p>
          <a:p>
            <a:r>
              <a:rPr lang="en-CA" dirty="0"/>
              <a:t>Aggregate pixel features and statistics</a:t>
            </a:r>
          </a:p>
          <a:p>
            <a:r>
              <a:rPr lang="en-CA" dirty="0"/>
              <a:t>Classification applied to whole and discrete field</a:t>
            </a:r>
          </a:p>
          <a:p>
            <a:r>
              <a:rPr lang="en-CA" dirty="0"/>
              <a:t>Spurious non-agricultural features ignored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FFE3E-5D7E-4CFE-9128-2A660DB17D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806" r="2576" b="62022"/>
          <a:stretch/>
        </p:blipFill>
        <p:spPr>
          <a:xfrm>
            <a:off x="7254910" y="1719105"/>
            <a:ext cx="4672484" cy="46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9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8833-5932-4406-B83C-8708FCDA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Field-Bounded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FDDC-40B5-471A-AA67-4E62F952C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we know the field boundaries </a:t>
            </a:r>
            <a:r>
              <a:rPr lang="en-CA" i="1" dirty="0"/>
              <a:t>a priori</a:t>
            </a:r>
            <a:r>
              <a:rPr lang="en-CA" dirty="0"/>
              <a:t>?</a:t>
            </a:r>
          </a:p>
          <a:p>
            <a:r>
              <a:rPr lang="en-CA" dirty="0"/>
              <a:t>Aggregate pixel features and statistics</a:t>
            </a:r>
          </a:p>
          <a:p>
            <a:r>
              <a:rPr lang="en-CA" dirty="0"/>
              <a:t>Classification applied to whole and discrete field</a:t>
            </a:r>
          </a:p>
          <a:p>
            <a:r>
              <a:rPr lang="en-CA" dirty="0"/>
              <a:t>Spurious non-agricultural features ignored</a:t>
            </a:r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ED9DE-0E55-4317-B33C-D4B32987B671}"/>
              </a:ext>
            </a:extLst>
          </p:cNvPr>
          <p:cNvSpPr txBox="1"/>
          <p:nvPr/>
        </p:nvSpPr>
        <p:spPr>
          <a:xfrm>
            <a:off x="7392726" y="1145269"/>
            <a:ext cx="4602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Soybean Field 13 </a:t>
            </a:r>
          </a:p>
          <a:p>
            <a:pPr algn="ctr"/>
            <a:r>
              <a:rPr lang="en-CA" sz="2000" b="1" dirty="0"/>
              <a:t>43° 30’ 01”N/ 80° 23’ 47” 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BA424-CC26-42B2-ABBD-4CF0169BAF6E}"/>
              </a:ext>
            </a:extLst>
          </p:cNvPr>
          <p:cNvSpPr txBox="1"/>
          <p:nvPr/>
        </p:nvSpPr>
        <p:spPr>
          <a:xfrm>
            <a:off x="7423600" y="6338359"/>
            <a:ext cx="457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NDVI &amp; Tasseled Cap Wetness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D47348-AA40-4BE9-A993-EFBD3D1D6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726" y="1806070"/>
            <a:ext cx="4566660" cy="45666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164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8833-5932-4406-B83C-8708FCDA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Field-Bounded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FDDC-40B5-471A-AA67-4E62F952C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we know the field boundaries </a:t>
            </a:r>
            <a:r>
              <a:rPr lang="en-CA" i="1" dirty="0"/>
              <a:t>a priori</a:t>
            </a:r>
            <a:r>
              <a:rPr lang="en-CA" dirty="0"/>
              <a:t>?</a:t>
            </a:r>
          </a:p>
          <a:p>
            <a:r>
              <a:rPr lang="en-CA" dirty="0"/>
              <a:t>Aggregate pixel features and statistics</a:t>
            </a:r>
          </a:p>
          <a:p>
            <a:r>
              <a:rPr lang="en-CA" dirty="0"/>
              <a:t>Classification applied to whole and discrete field</a:t>
            </a:r>
          </a:p>
          <a:p>
            <a:r>
              <a:rPr lang="en-CA" dirty="0"/>
              <a:t>Spurious non-agricultural features ignored</a:t>
            </a:r>
          </a:p>
          <a:p>
            <a:endParaRPr lang="en-CA" dirty="0"/>
          </a:p>
        </p:txBody>
      </p:sp>
      <p:pic>
        <p:nvPicPr>
          <p:cNvPr id="5" name="Picture 4" descr="A map of the world&#10;&#10;Description automatically generated with low confidence">
            <a:extLst>
              <a:ext uri="{FF2B5EF4-FFF2-40B4-BE49-F238E27FC236}">
                <a16:creationId xmlns:a16="http://schemas.microsoft.com/office/drawing/2014/main" id="{A14E3A7A-4542-4DB6-BACF-65E9989D4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21" y="1930400"/>
            <a:ext cx="4752895" cy="4479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535944-177E-4143-BE7D-99DACE27F9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8" r="50000" b="61882"/>
          <a:stretch/>
        </p:blipFill>
        <p:spPr>
          <a:xfrm>
            <a:off x="6665073" y="1270000"/>
            <a:ext cx="5370245" cy="537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9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8B4F-57D1-47A4-9E92-60B4A202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and Statistical Background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C91BF75-6174-431C-A133-D2FB70D0A8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878391"/>
              </p:ext>
            </p:extLst>
          </p:nvPr>
        </p:nvGraphicFramePr>
        <p:xfrm>
          <a:off x="1523531" y="4100975"/>
          <a:ext cx="3409092" cy="2207562"/>
        </p:xfrm>
        <a:graphic>
          <a:graphicData uri="http://schemas.openxmlformats.org/drawingml/2006/table">
            <a:tbl>
              <a:tblPr/>
              <a:tblGrid>
                <a:gridCol w="1704546">
                  <a:extLst>
                    <a:ext uri="{9D8B030D-6E8A-4147-A177-3AD203B41FA5}">
                      <a16:colId xmlns:a16="http://schemas.microsoft.com/office/drawing/2014/main" val="2846245140"/>
                    </a:ext>
                  </a:extLst>
                </a:gridCol>
                <a:gridCol w="1704546">
                  <a:extLst>
                    <a:ext uri="{9D8B030D-6E8A-4147-A177-3AD203B41FA5}">
                      <a16:colId xmlns:a16="http://schemas.microsoft.com/office/drawing/2014/main" val="1180823683"/>
                    </a:ext>
                  </a:extLst>
                </a:gridCol>
              </a:tblGrid>
              <a:tr h="431271">
                <a:tc>
                  <a:txBody>
                    <a:bodyPr/>
                    <a:lstStyle/>
                    <a:p>
                      <a:pPr latinLnBrk="0"/>
                      <a:r>
                        <a:rPr lang="en-CA" sz="1200" b="1" dirty="0">
                          <a:solidFill>
                            <a:srgbClr val="1B1B1B"/>
                          </a:solidFill>
                          <a:effectLst/>
                        </a:rPr>
                        <a:t>Bands</a:t>
                      </a:r>
                    </a:p>
                  </a:txBody>
                  <a:tcPr marL="61610" marR="61610" marT="30805" marB="30805" anchor="ctr">
                    <a:lnL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CA" sz="1200" b="1">
                          <a:solidFill>
                            <a:srgbClr val="1B1B1B"/>
                          </a:solidFill>
                          <a:effectLst/>
                        </a:rPr>
                        <a:t>Wavelength</a:t>
                      </a:r>
                      <a:br>
                        <a:rPr lang="en-CA" sz="1200" b="1">
                          <a:solidFill>
                            <a:srgbClr val="1B1B1B"/>
                          </a:solidFill>
                          <a:effectLst/>
                        </a:rPr>
                      </a:br>
                      <a:r>
                        <a:rPr lang="en-CA" sz="1200" b="1">
                          <a:solidFill>
                            <a:srgbClr val="1B1B1B"/>
                          </a:solidFill>
                          <a:effectLst/>
                        </a:rPr>
                        <a:t>(micrometers)</a:t>
                      </a:r>
                    </a:p>
                  </a:txBody>
                  <a:tcPr marL="61610" marR="61610" marT="30805" marB="30805" anchor="ctr">
                    <a:lnL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1269"/>
                  </a:ext>
                </a:extLst>
              </a:tr>
              <a:tr h="222688">
                <a:tc>
                  <a:txBody>
                    <a:bodyPr/>
                    <a:lstStyle/>
                    <a:p>
                      <a:pPr fontAlgn="t"/>
                      <a:r>
                        <a:rPr lang="en-CA" sz="1200" b="0" dirty="0">
                          <a:solidFill>
                            <a:srgbClr val="1B1B1B"/>
                          </a:solidFill>
                          <a:effectLst/>
                        </a:rPr>
                        <a:t>Band 1 - Aerosols</a:t>
                      </a:r>
                    </a:p>
                  </a:txBody>
                  <a:tcPr marL="61610" marR="61610" marT="30805" marB="30805">
                    <a:lnL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 b="0" dirty="0">
                          <a:solidFill>
                            <a:srgbClr val="1B1B1B"/>
                          </a:solidFill>
                          <a:effectLst/>
                        </a:rPr>
                        <a:t>0.43-0.45</a:t>
                      </a:r>
                    </a:p>
                  </a:txBody>
                  <a:tcPr marL="61610" marR="61610" marT="30805" marB="30805">
                    <a:lnL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329885"/>
                  </a:ext>
                </a:extLst>
              </a:tr>
              <a:tr h="246440">
                <a:tc>
                  <a:txBody>
                    <a:bodyPr/>
                    <a:lstStyle/>
                    <a:p>
                      <a:pPr fontAlgn="t"/>
                      <a:r>
                        <a:rPr lang="en-CA" sz="1200" b="0">
                          <a:effectLst/>
                        </a:rPr>
                        <a:t>Band 2 - Blue</a:t>
                      </a:r>
                    </a:p>
                  </a:txBody>
                  <a:tcPr marL="61610" marR="61610" marT="30805" marB="30805">
                    <a:lnL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 b="0">
                          <a:effectLst/>
                        </a:rPr>
                        <a:t>0.45-0.51</a:t>
                      </a:r>
                    </a:p>
                  </a:txBody>
                  <a:tcPr marL="61610" marR="61610" marT="30805" marB="30805">
                    <a:lnL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986226"/>
                  </a:ext>
                </a:extLst>
              </a:tr>
              <a:tr h="246440">
                <a:tc>
                  <a:txBody>
                    <a:bodyPr/>
                    <a:lstStyle/>
                    <a:p>
                      <a:pPr fontAlgn="t"/>
                      <a:r>
                        <a:rPr lang="en-CA" sz="1200" b="0" dirty="0">
                          <a:solidFill>
                            <a:srgbClr val="1B1B1B"/>
                          </a:solidFill>
                          <a:effectLst/>
                        </a:rPr>
                        <a:t>Band 3 - Green</a:t>
                      </a:r>
                    </a:p>
                  </a:txBody>
                  <a:tcPr marL="61610" marR="61610" marT="30805" marB="30805">
                    <a:lnL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 b="0">
                          <a:solidFill>
                            <a:srgbClr val="1B1B1B"/>
                          </a:solidFill>
                          <a:effectLst/>
                        </a:rPr>
                        <a:t>0.53-0.59</a:t>
                      </a:r>
                    </a:p>
                  </a:txBody>
                  <a:tcPr marL="61610" marR="61610" marT="30805" marB="30805">
                    <a:lnL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959710"/>
                  </a:ext>
                </a:extLst>
              </a:tr>
              <a:tr h="246440">
                <a:tc>
                  <a:txBody>
                    <a:bodyPr/>
                    <a:lstStyle/>
                    <a:p>
                      <a:pPr fontAlgn="t"/>
                      <a:r>
                        <a:rPr lang="en-CA" sz="1200" b="0">
                          <a:effectLst/>
                        </a:rPr>
                        <a:t>Band 4 - Red</a:t>
                      </a:r>
                    </a:p>
                  </a:txBody>
                  <a:tcPr marL="61610" marR="61610" marT="30805" marB="30805">
                    <a:lnL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 b="0">
                          <a:effectLst/>
                        </a:rPr>
                        <a:t>0.64-0.67</a:t>
                      </a:r>
                    </a:p>
                  </a:txBody>
                  <a:tcPr marL="61610" marR="61610" marT="30805" marB="30805">
                    <a:lnL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05167"/>
                  </a:ext>
                </a:extLst>
              </a:tr>
              <a:tr h="299601"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solidFill>
                            <a:srgbClr val="1B1B1B"/>
                          </a:solidFill>
                          <a:effectLst/>
                        </a:rPr>
                        <a:t>Band 5 - Near Infrared</a:t>
                      </a:r>
                    </a:p>
                  </a:txBody>
                  <a:tcPr marL="61610" marR="61610" marT="30805" marB="30805">
                    <a:lnL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 b="0">
                          <a:solidFill>
                            <a:srgbClr val="1B1B1B"/>
                          </a:solidFill>
                          <a:effectLst/>
                        </a:rPr>
                        <a:t>0.85-0.88</a:t>
                      </a:r>
                    </a:p>
                  </a:txBody>
                  <a:tcPr marL="61610" marR="61610" marT="30805" marB="30805">
                    <a:lnL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48856"/>
                  </a:ext>
                </a:extLst>
              </a:tr>
              <a:tr h="246440">
                <a:tc>
                  <a:txBody>
                    <a:bodyPr/>
                    <a:lstStyle/>
                    <a:p>
                      <a:pPr fontAlgn="t"/>
                      <a:r>
                        <a:rPr lang="en-CA" sz="1200" b="0">
                          <a:effectLst/>
                        </a:rPr>
                        <a:t>Band 6 - SWIR 1</a:t>
                      </a:r>
                    </a:p>
                  </a:txBody>
                  <a:tcPr marL="61610" marR="61610" marT="30805" marB="30805">
                    <a:lnL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 b="0">
                          <a:effectLst/>
                        </a:rPr>
                        <a:t>1.57-1.65</a:t>
                      </a:r>
                    </a:p>
                  </a:txBody>
                  <a:tcPr marL="61610" marR="61610" marT="30805" marB="30805">
                    <a:lnL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786621"/>
                  </a:ext>
                </a:extLst>
              </a:tr>
              <a:tr h="246440">
                <a:tc>
                  <a:txBody>
                    <a:bodyPr/>
                    <a:lstStyle/>
                    <a:p>
                      <a:pPr fontAlgn="t"/>
                      <a:r>
                        <a:rPr lang="en-CA" sz="1200" b="0">
                          <a:solidFill>
                            <a:srgbClr val="1B1B1B"/>
                          </a:solidFill>
                          <a:effectLst/>
                        </a:rPr>
                        <a:t>Band 7 - SWIR 2</a:t>
                      </a:r>
                    </a:p>
                  </a:txBody>
                  <a:tcPr marL="61610" marR="61610" marT="30805" marB="30805">
                    <a:lnL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 b="0" dirty="0">
                          <a:solidFill>
                            <a:srgbClr val="1B1B1B"/>
                          </a:solidFill>
                          <a:effectLst/>
                        </a:rPr>
                        <a:t>2.11-2.29</a:t>
                      </a:r>
                    </a:p>
                  </a:txBody>
                  <a:tcPr marL="61610" marR="61610" marT="30805" marB="30805">
                    <a:lnL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B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2652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D1DF8B0-D9CF-4287-B040-34A4B981D770}"/>
              </a:ext>
            </a:extLst>
          </p:cNvPr>
          <p:cNvSpPr txBox="1"/>
          <p:nvPr/>
        </p:nvSpPr>
        <p:spPr>
          <a:xfrm>
            <a:off x="677334" y="6505012"/>
            <a:ext cx="4910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hlinkClick r:id="rId2"/>
              </a:rPr>
              <a:t>https://www.usgs.gov/faqs/what-are-band-designations-landsat-satellites</a:t>
            </a:r>
            <a:r>
              <a:rPr lang="en-CA" sz="1100" dirty="0"/>
              <a:t> 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DB1C5AFC-9628-4B1B-8F9C-05FF7F58C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096" y="1930400"/>
            <a:ext cx="6410691" cy="4871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224FCD-56F0-43C3-9EB3-DA6B6F8CC839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Landsat 8 OLI – 7 Bands – 30 m resolution</a:t>
            </a:r>
          </a:p>
          <a:p>
            <a:r>
              <a:rPr lang="en-CA" dirty="0"/>
              <a:t>Normalized Difference Vegetation Index (NDVI)</a:t>
            </a:r>
          </a:p>
          <a:p>
            <a:r>
              <a:rPr lang="en-CA" dirty="0"/>
              <a:t>Median Field Values</a:t>
            </a:r>
          </a:p>
          <a:p>
            <a:r>
              <a:rPr lang="en-CA" dirty="0"/>
              <a:t>NDVI Skewness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91265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397</TotalTime>
  <Words>754</Words>
  <Application>Microsoft Office PowerPoint</Application>
  <PresentationFormat>Widescreen</PresentationFormat>
  <Paragraphs>173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Facet</vt:lpstr>
      <vt:lpstr>Field-Bounded Crop Classification</vt:lpstr>
      <vt:lpstr>Agenda</vt:lpstr>
      <vt:lpstr>Crop Type Classification</vt:lpstr>
      <vt:lpstr>Business Case</vt:lpstr>
      <vt:lpstr>Field-Bounded Feature Engineering</vt:lpstr>
      <vt:lpstr>Field-Bounded Feature Engineering</vt:lpstr>
      <vt:lpstr>Field-Bounded Feature Engineering</vt:lpstr>
      <vt:lpstr>Field-Bounded Feature Engineering</vt:lpstr>
      <vt:lpstr>Data and Statistical Background</vt:lpstr>
      <vt:lpstr>Landsat Data: September 24, 2013</vt:lpstr>
      <vt:lpstr>NDVI Skewness</vt:lpstr>
      <vt:lpstr>Decision Tree</vt:lpstr>
      <vt:lpstr>Decision Tree</vt:lpstr>
      <vt:lpstr>Decision Tree</vt:lpstr>
      <vt:lpstr>Support Vector Machine</vt:lpstr>
      <vt:lpstr>Support Vector Machine</vt:lpstr>
      <vt:lpstr>k-Nearest Neighbours</vt:lpstr>
      <vt:lpstr>k-Nearest Neighbours</vt:lpstr>
      <vt:lpstr>k-Nearest Neighbours</vt:lpstr>
      <vt:lpstr>Accuracy Comparisons</vt:lpstr>
      <vt:lpstr>Confusion Matrices</vt:lpstr>
      <vt:lpstr>Business Application</vt:lpstr>
      <vt:lpstr>AI &amp; ML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Field-Bounded Crop Classification</dc:title>
  <dc:creator>Donovan Bangs</dc:creator>
  <cp:lastModifiedBy>Donovan Bangs</cp:lastModifiedBy>
  <cp:revision>8</cp:revision>
  <dcterms:created xsi:type="dcterms:W3CDTF">2022-04-12T18:04:06Z</dcterms:created>
  <dcterms:modified xsi:type="dcterms:W3CDTF">2022-04-13T11:52:05Z</dcterms:modified>
</cp:coreProperties>
</file>