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8"/>
  </p:notesMasterIdLst>
  <p:sldIdLst>
    <p:sldId id="256" r:id="rId2"/>
    <p:sldId id="315" r:id="rId3"/>
    <p:sldId id="421" r:id="rId4"/>
    <p:sldId id="422" r:id="rId5"/>
    <p:sldId id="257" r:id="rId6"/>
    <p:sldId id="423" r:id="rId7"/>
    <p:sldId id="297" r:id="rId8"/>
    <p:sldId id="424" r:id="rId9"/>
    <p:sldId id="331" r:id="rId10"/>
    <p:sldId id="426" r:id="rId11"/>
    <p:sldId id="427" r:id="rId12"/>
    <p:sldId id="429" r:id="rId13"/>
    <p:sldId id="428" r:id="rId14"/>
    <p:sldId id="333" r:id="rId15"/>
    <p:sldId id="334" r:id="rId16"/>
    <p:sldId id="335" r:id="rId17"/>
    <p:sldId id="336" r:id="rId18"/>
    <p:sldId id="337" r:id="rId19"/>
    <p:sldId id="301" r:id="rId20"/>
    <p:sldId id="302" r:id="rId21"/>
    <p:sldId id="304" r:id="rId22"/>
    <p:sldId id="307" r:id="rId23"/>
    <p:sldId id="310" r:id="rId24"/>
    <p:sldId id="324" r:id="rId25"/>
    <p:sldId id="309" r:id="rId26"/>
    <p:sldId id="339" r:id="rId27"/>
    <p:sldId id="314" r:id="rId28"/>
    <p:sldId id="325" r:id="rId29"/>
    <p:sldId id="326" r:id="rId30"/>
    <p:sldId id="313" r:id="rId31"/>
    <p:sldId id="320" r:id="rId32"/>
    <p:sldId id="327" r:id="rId33"/>
    <p:sldId id="317" r:id="rId34"/>
    <p:sldId id="318" r:id="rId35"/>
    <p:sldId id="319" r:id="rId36"/>
    <p:sldId id="340" r:id="rId37"/>
  </p:sldIdLst>
  <p:sldSz cx="9144000" cy="5143500" type="screen16x9"/>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01" userDrawn="1">
          <p15:clr>
            <a:srgbClr val="A4A3A4"/>
          </p15:clr>
        </p15:guide>
        <p15:guide id="2" orient="horz" pos="2663">
          <p15:clr>
            <a:srgbClr val="A4A3A4"/>
          </p15:clr>
        </p15:guide>
        <p15:guide id="3" orient="horz" pos="55">
          <p15:clr>
            <a:srgbClr val="A4A3A4"/>
          </p15:clr>
        </p15:guide>
        <p15:guide id="4" pos="295">
          <p15:clr>
            <a:srgbClr val="A4A3A4"/>
          </p15:clr>
        </p15:guide>
        <p15:guide id="5" pos="5465">
          <p15:clr>
            <a:srgbClr val="A4A3A4"/>
          </p15:clr>
        </p15:guide>
        <p15:guide id="6" pos="2880">
          <p15:clr>
            <a:srgbClr val="A4A3A4"/>
          </p15:clr>
        </p15:guide>
        <p15:guide id="7" pos="4195">
          <p15:clr>
            <a:srgbClr val="A4A3A4"/>
          </p15:clr>
        </p15:guide>
        <p15:guide id="8" orient="horz" pos="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B2B2B2"/>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1523C-ADC1-4F1C-B1BC-14B627025B60}" v="1" dt="2025-08-20T07:07:47.29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showGuides="1">
      <p:cViewPr varScale="1">
        <p:scale>
          <a:sx n="115" d="100"/>
          <a:sy n="115" d="100"/>
        </p:scale>
        <p:origin x="442" y="77"/>
      </p:cViewPr>
      <p:guideLst>
        <p:guide orient="horz" pos="1801"/>
        <p:guide orient="horz" pos="2663"/>
        <p:guide orient="horz" pos="55"/>
        <p:guide pos="295"/>
        <p:guide pos="5465"/>
        <p:guide pos="2880"/>
        <p:guide pos="4195"/>
        <p:guide orient="horz" pos="713"/>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99A83B2A-AD6D-4D96-A416-B84B854D4C35}"/>
    <pc:docChg chg="undo custSel addSld delSld modSld sldOrd delMainMaster">
      <pc:chgData name="Uwe Ricken" userId="f02567aecbed924b" providerId="LiveId" clId="{99A83B2A-AD6D-4D96-A416-B84B854D4C35}" dt="2025-07-10T10:09:39.482" v="1255" actId="255"/>
      <pc:docMkLst>
        <pc:docMk/>
      </pc:docMkLst>
      <pc:sldChg chg="addSp delSp modSp mod chgLayout">
        <pc:chgData name="Uwe Ricken" userId="f02567aecbed924b" providerId="LiveId" clId="{99A83B2A-AD6D-4D96-A416-B84B854D4C35}" dt="2025-07-09T08:48:02.902" v="185" actId="6264"/>
        <pc:sldMkLst>
          <pc:docMk/>
          <pc:sldMk cId="0" sldId="256"/>
        </pc:sldMkLst>
      </pc:sldChg>
      <pc:sldChg chg="modSp mod">
        <pc:chgData name="Uwe Ricken" userId="f02567aecbed924b" providerId="LiveId" clId="{99A83B2A-AD6D-4D96-A416-B84B854D4C35}" dt="2025-07-09T08:46:32.613" v="153" actId="20577"/>
        <pc:sldMkLst>
          <pc:docMk/>
          <pc:sldMk cId="0" sldId="257"/>
        </pc:sldMkLst>
      </pc:sldChg>
      <pc:sldChg chg="add">
        <pc:chgData name="Uwe Ricken" userId="f02567aecbed924b" providerId="LiveId" clId="{99A83B2A-AD6D-4D96-A416-B84B854D4C35}" dt="2025-07-09T08:47:28.803" v="168"/>
        <pc:sldMkLst>
          <pc:docMk/>
          <pc:sldMk cId="3206109905" sldId="297"/>
        </pc:sldMkLst>
      </pc:sldChg>
      <pc:sldChg chg="modSp">
        <pc:chgData name="Uwe Ricken" userId="f02567aecbed924b" providerId="LiveId" clId="{99A83B2A-AD6D-4D96-A416-B84B854D4C35}" dt="2025-07-09T08:44:29.537" v="0"/>
        <pc:sldMkLst>
          <pc:docMk/>
          <pc:sldMk cId="2691468871" sldId="301"/>
        </pc:sldMkLst>
      </pc:sldChg>
      <pc:sldChg chg="modSp">
        <pc:chgData name="Uwe Ricken" userId="f02567aecbed924b" providerId="LiveId" clId="{99A83B2A-AD6D-4D96-A416-B84B854D4C35}" dt="2025-07-09T08:44:29.537" v="0"/>
        <pc:sldMkLst>
          <pc:docMk/>
          <pc:sldMk cId="985391711" sldId="302"/>
        </pc:sldMkLst>
      </pc:sldChg>
      <pc:sldChg chg="modSp">
        <pc:chgData name="Uwe Ricken" userId="f02567aecbed924b" providerId="LiveId" clId="{99A83B2A-AD6D-4D96-A416-B84B854D4C35}" dt="2025-07-09T08:44:29.537" v="0"/>
        <pc:sldMkLst>
          <pc:docMk/>
          <pc:sldMk cId="1043303455" sldId="304"/>
        </pc:sldMkLst>
      </pc:sldChg>
      <pc:sldChg chg="modSp">
        <pc:chgData name="Uwe Ricken" userId="f02567aecbed924b" providerId="LiveId" clId="{99A83B2A-AD6D-4D96-A416-B84B854D4C35}" dt="2025-07-09T08:44:29.537" v="0"/>
        <pc:sldMkLst>
          <pc:docMk/>
          <pc:sldMk cId="4289213865" sldId="307"/>
        </pc:sldMkLst>
      </pc:sldChg>
      <pc:sldChg chg="modSp">
        <pc:chgData name="Uwe Ricken" userId="f02567aecbed924b" providerId="LiveId" clId="{99A83B2A-AD6D-4D96-A416-B84B854D4C35}" dt="2025-07-09T08:44:29.537" v="0"/>
        <pc:sldMkLst>
          <pc:docMk/>
          <pc:sldMk cId="139736285" sldId="309"/>
        </pc:sldMkLst>
      </pc:sldChg>
      <pc:sldChg chg="modSp">
        <pc:chgData name="Uwe Ricken" userId="f02567aecbed924b" providerId="LiveId" clId="{99A83B2A-AD6D-4D96-A416-B84B854D4C35}" dt="2025-07-09T08:44:29.537" v="0"/>
        <pc:sldMkLst>
          <pc:docMk/>
          <pc:sldMk cId="3023022385" sldId="310"/>
        </pc:sldMkLst>
      </pc:sldChg>
      <pc:sldChg chg="modSp">
        <pc:chgData name="Uwe Ricken" userId="f02567aecbed924b" providerId="LiveId" clId="{99A83B2A-AD6D-4D96-A416-B84B854D4C35}" dt="2025-07-09T08:44:29.537" v="0"/>
        <pc:sldMkLst>
          <pc:docMk/>
          <pc:sldMk cId="2021625749" sldId="313"/>
        </pc:sldMkLst>
      </pc:sldChg>
      <pc:sldChg chg="modSp">
        <pc:chgData name="Uwe Ricken" userId="f02567aecbed924b" providerId="LiveId" clId="{99A83B2A-AD6D-4D96-A416-B84B854D4C35}" dt="2025-07-09T08:44:29.537" v="0"/>
        <pc:sldMkLst>
          <pc:docMk/>
          <pc:sldMk cId="3309904771" sldId="314"/>
        </pc:sldMkLst>
      </pc:sldChg>
      <pc:sldChg chg="add">
        <pc:chgData name="Uwe Ricken" userId="f02567aecbed924b" providerId="LiveId" clId="{99A83B2A-AD6D-4D96-A416-B84B854D4C35}" dt="2025-07-09T08:45:24.948" v="32"/>
        <pc:sldMkLst>
          <pc:docMk/>
          <pc:sldMk cId="1252969730" sldId="315"/>
        </pc:sldMkLst>
      </pc:sldChg>
      <pc:sldChg chg="modSp">
        <pc:chgData name="Uwe Ricken" userId="f02567aecbed924b" providerId="LiveId" clId="{99A83B2A-AD6D-4D96-A416-B84B854D4C35}" dt="2025-07-09T08:44:29.537" v="0"/>
        <pc:sldMkLst>
          <pc:docMk/>
          <pc:sldMk cId="3633915452" sldId="317"/>
        </pc:sldMkLst>
      </pc:sldChg>
      <pc:sldChg chg="modSp">
        <pc:chgData name="Uwe Ricken" userId="f02567aecbed924b" providerId="LiveId" clId="{99A83B2A-AD6D-4D96-A416-B84B854D4C35}" dt="2025-07-09T08:44:29.537" v="0"/>
        <pc:sldMkLst>
          <pc:docMk/>
          <pc:sldMk cId="2032107828" sldId="318"/>
        </pc:sldMkLst>
      </pc:sldChg>
      <pc:sldChg chg="modSp">
        <pc:chgData name="Uwe Ricken" userId="f02567aecbed924b" providerId="LiveId" clId="{99A83B2A-AD6D-4D96-A416-B84B854D4C35}" dt="2025-07-09T08:44:29.537" v="0"/>
        <pc:sldMkLst>
          <pc:docMk/>
          <pc:sldMk cId="1335963345" sldId="319"/>
        </pc:sldMkLst>
      </pc:sldChg>
      <pc:sldChg chg="modSp">
        <pc:chgData name="Uwe Ricken" userId="f02567aecbed924b" providerId="LiveId" clId="{99A83B2A-AD6D-4D96-A416-B84B854D4C35}" dt="2025-07-09T08:44:29.537" v="0"/>
        <pc:sldMkLst>
          <pc:docMk/>
          <pc:sldMk cId="855124720" sldId="320"/>
        </pc:sldMkLst>
      </pc:sldChg>
      <pc:sldChg chg="modSp">
        <pc:chgData name="Uwe Ricken" userId="f02567aecbed924b" providerId="LiveId" clId="{99A83B2A-AD6D-4D96-A416-B84B854D4C35}" dt="2025-07-09T08:44:29.537" v="0"/>
        <pc:sldMkLst>
          <pc:docMk/>
          <pc:sldMk cId="1136125746" sldId="324"/>
        </pc:sldMkLst>
      </pc:sldChg>
      <pc:sldChg chg="modSp">
        <pc:chgData name="Uwe Ricken" userId="f02567aecbed924b" providerId="LiveId" clId="{99A83B2A-AD6D-4D96-A416-B84B854D4C35}" dt="2025-07-09T08:44:29.537" v="0"/>
        <pc:sldMkLst>
          <pc:docMk/>
          <pc:sldMk cId="545907672" sldId="325"/>
        </pc:sldMkLst>
      </pc:sldChg>
      <pc:sldChg chg="modSp mod">
        <pc:chgData name="Uwe Ricken" userId="f02567aecbed924b" providerId="LiveId" clId="{99A83B2A-AD6D-4D96-A416-B84B854D4C35}" dt="2025-07-10T10:09:39.482" v="1255" actId="255"/>
        <pc:sldMkLst>
          <pc:docMk/>
          <pc:sldMk cId="1881054866" sldId="326"/>
        </pc:sldMkLst>
      </pc:sldChg>
      <pc:sldChg chg="modSp">
        <pc:chgData name="Uwe Ricken" userId="f02567aecbed924b" providerId="LiveId" clId="{99A83B2A-AD6D-4D96-A416-B84B854D4C35}" dt="2025-07-09T08:44:29.537" v="0"/>
        <pc:sldMkLst>
          <pc:docMk/>
          <pc:sldMk cId="4218057077" sldId="327"/>
        </pc:sldMkLst>
      </pc:sldChg>
      <pc:sldChg chg="modSp del">
        <pc:chgData name="Uwe Ricken" userId="f02567aecbed924b" providerId="LiveId" clId="{99A83B2A-AD6D-4D96-A416-B84B854D4C35}" dt="2025-07-09T08:45:30.975" v="33" actId="2696"/>
        <pc:sldMkLst>
          <pc:docMk/>
          <pc:sldMk cId="653740681" sldId="329"/>
        </pc:sldMkLst>
      </pc:sldChg>
      <pc:sldChg chg="addSp delSp modSp mod ord modClrScheme chgLayout">
        <pc:chgData name="Uwe Ricken" userId="f02567aecbed924b" providerId="LiveId" clId="{99A83B2A-AD6D-4D96-A416-B84B854D4C35}" dt="2025-07-09T08:55:23.776" v="400" actId="20577"/>
        <pc:sldMkLst>
          <pc:docMk/>
          <pc:sldMk cId="590247416" sldId="331"/>
        </pc:sldMkLst>
      </pc:sldChg>
      <pc:sldChg chg="delSp modSp del mod">
        <pc:chgData name="Uwe Ricken" userId="f02567aecbed924b" providerId="LiveId" clId="{99A83B2A-AD6D-4D96-A416-B84B854D4C35}" dt="2025-07-09T09:51:35.579" v="896" actId="2696"/>
        <pc:sldMkLst>
          <pc:docMk/>
          <pc:sldMk cId="1206450838" sldId="332"/>
        </pc:sldMkLst>
      </pc:sldChg>
      <pc:sldChg chg="modSp">
        <pc:chgData name="Uwe Ricken" userId="f02567aecbed924b" providerId="LiveId" clId="{99A83B2A-AD6D-4D96-A416-B84B854D4C35}" dt="2025-07-09T08:44:29.537" v="0"/>
        <pc:sldMkLst>
          <pc:docMk/>
          <pc:sldMk cId="3325033476" sldId="333"/>
        </pc:sldMkLst>
      </pc:sldChg>
      <pc:sldChg chg="modSp">
        <pc:chgData name="Uwe Ricken" userId="f02567aecbed924b" providerId="LiveId" clId="{99A83B2A-AD6D-4D96-A416-B84B854D4C35}" dt="2025-07-09T08:44:29.537" v="0"/>
        <pc:sldMkLst>
          <pc:docMk/>
          <pc:sldMk cId="1411250324" sldId="334"/>
        </pc:sldMkLst>
      </pc:sldChg>
      <pc:sldChg chg="modSp">
        <pc:chgData name="Uwe Ricken" userId="f02567aecbed924b" providerId="LiveId" clId="{99A83B2A-AD6D-4D96-A416-B84B854D4C35}" dt="2025-07-09T08:44:29.537" v="0"/>
        <pc:sldMkLst>
          <pc:docMk/>
          <pc:sldMk cId="2297975040" sldId="335"/>
        </pc:sldMkLst>
      </pc:sldChg>
      <pc:sldChg chg="modSp">
        <pc:chgData name="Uwe Ricken" userId="f02567aecbed924b" providerId="LiveId" clId="{99A83B2A-AD6D-4D96-A416-B84B854D4C35}" dt="2025-07-09T08:44:29.537" v="0"/>
        <pc:sldMkLst>
          <pc:docMk/>
          <pc:sldMk cId="2893465820" sldId="336"/>
        </pc:sldMkLst>
      </pc:sldChg>
      <pc:sldChg chg="modSp">
        <pc:chgData name="Uwe Ricken" userId="f02567aecbed924b" providerId="LiveId" clId="{99A83B2A-AD6D-4D96-A416-B84B854D4C35}" dt="2025-07-09T08:44:29.537" v="0"/>
        <pc:sldMkLst>
          <pc:docMk/>
          <pc:sldMk cId="3871169799" sldId="337"/>
        </pc:sldMkLst>
      </pc:sldChg>
      <pc:sldChg chg="modSp">
        <pc:chgData name="Uwe Ricken" userId="f02567aecbed924b" providerId="LiveId" clId="{99A83B2A-AD6D-4D96-A416-B84B854D4C35}" dt="2025-07-09T08:44:29.537" v="0"/>
        <pc:sldMkLst>
          <pc:docMk/>
          <pc:sldMk cId="66440475" sldId="339"/>
        </pc:sldMkLst>
      </pc:sldChg>
      <pc:sldChg chg="modSp">
        <pc:chgData name="Uwe Ricken" userId="f02567aecbed924b" providerId="LiveId" clId="{99A83B2A-AD6D-4D96-A416-B84B854D4C35}" dt="2025-07-09T08:44:29.537" v="0"/>
        <pc:sldMkLst>
          <pc:docMk/>
          <pc:sldMk cId="1555885432" sldId="340"/>
        </pc:sldMkLst>
      </pc:sldChg>
      <pc:sldChg chg="add">
        <pc:chgData name="Uwe Ricken" userId="f02567aecbed924b" providerId="LiveId" clId="{99A83B2A-AD6D-4D96-A416-B84B854D4C35}" dt="2025-07-09T08:45:24.948" v="32"/>
        <pc:sldMkLst>
          <pc:docMk/>
          <pc:sldMk cId="1907480165" sldId="421"/>
        </pc:sldMkLst>
      </pc:sldChg>
      <pc:sldChg chg="add">
        <pc:chgData name="Uwe Ricken" userId="f02567aecbed924b" providerId="LiveId" clId="{99A83B2A-AD6D-4D96-A416-B84B854D4C35}" dt="2025-07-09T08:45:24.948" v="32"/>
        <pc:sldMkLst>
          <pc:docMk/>
          <pc:sldMk cId="920116788" sldId="422"/>
        </pc:sldMkLst>
      </pc:sldChg>
      <pc:sldChg chg="addSp delSp modSp add mod chgLayout">
        <pc:chgData name="Uwe Ricken" userId="f02567aecbed924b" providerId="LiveId" clId="{99A83B2A-AD6D-4D96-A416-B84B854D4C35}" dt="2025-07-09T08:48:29.342" v="244" actId="20577"/>
        <pc:sldMkLst>
          <pc:docMk/>
          <pc:sldMk cId="777600884" sldId="423"/>
        </pc:sldMkLst>
      </pc:sldChg>
      <pc:sldChg chg="modSp add mod ord">
        <pc:chgData name="Uwe Ricken" userId="f02567aecbed924b" providerId="LiveId" clId="{99A83B2A-AD6D-4D96-A416-B84B854D4C35}" dt="2025-07-09T08:49:37.947" v="339" actId="20577"/>
        <pc:sldMkLst>
          <pc:docMk/>
          <pc:sldMk cId="3064745305" sldId="424"/>
        </pc:sldMkLst>
      </pc:sldChg>
      <pc:sldChg chg="addSp delSp modSp new del mod modClrScheme chgLayout">
        <pc:chgData name="Uwe Ricken" userId="f02567aecbed924b" providerId="LiveId" clId="{99A83B2A-AD6D-4D96-A416-B84B854D4C35}" dt="2025-07-09T09:35:50.911" v="505" actId="2696"/>
        <pc:sldMkLst>
          <pc:docMk/>
          <pc:sldMk cId="3725909364" sldId="425"/>
        </pc:sldMkLst>
      </pc:sldChg>
      <pc:sldChg chg="addSp delSp modSp new mod modClrScheme modAnim chgLayout">
        <pc:chgData name="Uwe Ricken" userId="f02567aecbed924b" providerId="LiveId" clId="{99A83B2A-AD6D-4D96-A416-B84B854D4C35}" dt="2025-07-09T09:38:24.224" v="513"/>
        <pc:sldMkLst>
          <pc:docMk/>
          <pc:sldMk cId="2423066325" sldId="426"/>
        </pc:sldMkLst>
      </pc:sldChg>
      <pc:sldChg chg="addSp delSp modSp add mod modAnim">
        <pc:chgData name="Uwe Ricken" userId="f02567aecbed924b" providerId="LiveId" clId="{99A83B2A-AD6D-4D96-A416-B84B854D4C35}" dt="2025-07-09T10:55:50.024" v="899" actId="113"/>
        <pc:sldMkLst>
          <pc:docMk/>
          <pc:sldMk cId="3830277693" sldId="427"/>
        </pc:sldMkLst>
      </pc:sldChg>
      <pc:sldChg chg="addSp delSp modSp new mod modClrScheme modAnim chgLayout">
        <pc:chgData name="Uwe Ricken" userId="f02567aecbed924b" providerId="LiveId" clId="{99A83B2A-AD6D-4D96-A416-B84B854D4C35}" dt="2025-07-09T12:12:12.120" v="1052" actId="1076"/>
        <pc:sldMkLst>
          <pc:docMk/>
          <pc:sldMk cId="2111318017" sldId="428"/>
        </pc:sldMkLst>
      </pc:sldChg>
      <pc:sldChg chg="addSp modSp new mod modClrScheme chgLayout">
        <pc:chgData name="Uwe Ricken" userId="f02567aecbed924b" providerId="LiveId" clId="{99A83B2A-AD6D-4D96-A416-B84B854D4C35}" dt="2025-07-09T12:14:14.739" v="1254" actId="20577"/>
        <pc:sldMkLst>
          <pc:docMk/>
          <pc:sldMk cId="1494513672" sldId="429"/>
        </pc:sldMkLst>
      </pc:sldChg>
      <pc:sldMasterChg chg="del">
        <pc:chgData name="Uwe Ricken" userId="f02567aecbed924b" providerId="LiveId" clId="{99A83B2A-AD6D-4D96-A416-B84B854D4C35}" dt="2025-07-09T08:53:46.137" v="373" actId="2696"/>
        <pc:sldMasterMkLst>
          <pc:docMk/>
          <pc:sldMasterMk cId="2730130844" sldId="2147483768"/>
        </pc:sldMasterMkLst>
      </pc:sldMasterChg>
    </pc:docChg>
  </pc:docChgLst>
  <pc:docChgLst>
    <pc:chgData name="Uwe Ricken" userId="f02567aecbed924b" providerId="LiveId" clId="{61F1523C-ADC1-4F1C-B1BC-14B627025B60}"/>
    <pc:docChg chg="modSld">
      <pc:chgData name="Uwe Ricken" userId="f02567aecbed924b" providerId="LiveId" clId="{61F1523C-ADC1-4F1C-B1BC-14B627025B60}" dt="2025-08-20T07:07:49.331" v="6" actId="20577"/>
      <pc:docMkLst>
        <pc:docMk/>
      </pc:docMkLst>
      <pc:sldChg chg="modSp mod">
        <pc:chgData name="Uwe Ricken" userId="f02567aecbed924b" providerId="LiveId" clId="{61F1523C-ADC1-4F1C-B1BC-14B627025B60}" dt="2025-08-20T07:07:49.331" v="6" actId="20577"/>
        <pc:sldMkLst>
          <pc:docMk/>
          <pc:sldMk cId="590247416" sldId="331"/>
        </pc:sldMkLst>
        <pc:spChg chg="mod">
          <ac:chgData name="Uwe Ricken" userId="f02567aecbed924b" providerId="LiveId" clId="{61F1523C-ADC1-4F1C-B1BC-14B627025B60}" dt="2025-08-20T07:06:49.690" v="0" actId="790"/>
          <ac:spMkLst>
            <pc:docMk/>
            <pc:sldMk cId="590247416" sldId="331"/>
            <ac:spMk id="4" creationId="{00000000-0000-0000-0000-000000000000}"/>
          </ac:spMkLst>
        </pc:spChg>
        <pc:spChg chg="mod">
          <ac:chgData name="Uwe Ricken" userId="f02567aecbed924b" providerId="LiveId" clId="{61F1523C-ADC1-4F1C-B1BC-14B627025B60}" dt="2025-08-20T07:07:49.331" v="6" actId="20577"/>
          <ac:spMkLst>
            <pc:docMk/>
            <pc:sldMk cId="590247416" sldId="331"/>
            <ac:spMk id="11" creationId="{DE326D89-55A9-4F29-BAA9-66BEE52F93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0DAA7-97F4-4063-A434-0ACE14DBBC95}" type="datetimeFigureOut">
              <a:rPr lang="de-DE" smtClean="0"/>
              <a:t>20.08.2025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CDEC3-6E4B-4005-8E18-658B154C37A0}" type="slidenum">
              <a:rPr lang="de-DE" smtClean="0"/>
              <a:t>‹Nr.›</a:t>
            </a:fld>
            <a:endParaRPr lang="de-DE"/>
          </a:p>
        </p:txBody>
      </p:sp>
    </p:spTree>
    <p:extLst>
      <p:ext uri="{BB962C8B-B14F-4D97-AF65-F5344CB8AC3E}">
        <p14:creationId xmlns:p14="http://schemas.microsoft.com/office/powerpoint/2010/main" val="38791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7</a:t>
            </a:fld>
            <a:endParaRPr lang="en-US"/>
          </a:p>
        </p:txBody>
      </p:sp>
    </p:spTree>
    <p:extLst>
      <p:ext uri="{BB962C8B-B14F-4D97-AF65-F5344CB8AC3E}">
        <p14:creationId xmlns:p14="http://schemas.microsoft.com/office/powerpoint/2010/main" val="3275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9</a:t>
            </a:fld>
            <a:endParaRPr lang="de-DE"/>
          </a:p>
        </p:txBody>
      </p:sp>
    </p:spTree>
    <p:extLst>
      <p:ext uri="{BB962C8B-B14F-4D97-AF65-F5344CB8AC3E}">
        <p14:creationId xmlns:p14="http://schemas.microsoft.com/office/powerpoint/2010/main" val="269276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14</a:t>
            </a:fld>
            <a:endParaRPr lang="de-DE"/>
          </a:p>
        </p:txBody>
      </p:sp>
    </p:spTree>
    <p:extLst>
      <p:ext uri="{BB962C8B-B14F-4D97-AF65-F5344CB8AC3E}">
        <p14:creationId xmlns:p14="http://schemas.microsoft.com/office/powerpoint/2010/main" val="419796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8184" y="1248967"/>
            <a:ext cx="8633012" cy="1322784"/>
          </a:xfrm>
        </p:spPr>
        <p:txBody>
          <a:bodyPr anchor="b">
            <a:normAutofit/>
          </a:bodyPr>
          <a:lstStyle>
            <a:lvl1pPr algn="ctr">
              <a:defRPr sz="3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258184" y="2701533"/>
            <a:ext cx="8633012" cy="1508965"/>
          </a:xfrm>
        </p:spPr>
        <p:txBody>
          <a:bodyPr/>
          <a:lstStyle>
            <a:lvl1pPr marL="0" indent="0" algn="ctr">
              <a:buNone/>
              <a:defRPr sz="1800"/>
            </a:lvl1pPr>
            <a:lvl2pPr marL="342857" indent="0" algn="ctr">
              <a:buNone/>
              <a:defRPr sz="1500"/>
            </a:lvl2pPr>
            <a:lvl3pPr marL="685715" indent="0" algn="ctr">
              <a:buNone/>
              <a:defRPr sz="1400"/>
            </a:lvl3pPr>
            <a:lvl4pPr marL="1028573" indent="0" algn="ctr">
              <a:buNone/>
              <a:defRPr sz="1200"/>
            </a:lvl4pPr>
            <a:lvl5pPr marL="1371430" indent="0" algn="ctr">
              <a:buNone/>
              <a:defRPr sz="1200"/>
            </a:lvl5pPr>
            <a:lvl6pPr marL="1714289" indent="0" algn="ctr">
              <a:buNone/>
              <a:defRPr sz="1200"/>
            </a:lvl6pPr>
            <a:lvl7pPr marL="2057144" indent="0" algn="ctr">
              <a:buNone/>
              <a:defRPr sz="1200"/>
            </a:lvl7pPr>
            <a:lvl8pPr marL="2400000" indent="0" algn="ctr">
              <a:buNone/>
              <a:defRPr sz="1200"/>
            </a:lvl8pPr>
            <a:lvl9pPr marL="2742857" indent="0" algn="ctr">
              <a:buNone/>
              <a:defRPr sz="1200"/>
            </a:lvl9pPr>
          </a:lstStyle>
          <a:p>
            <a:r>
              <a:rPr lang="de-DE" noProof="0"/>
              <a:t>Master-Untertitelformat bearbeiten</a:t>
            </a:r>
            <a:endParaRPr lang="en-US" noProof="0" dirty="0"/>
          </a:p>
        </p:txBody>
      </p:sp>
    </p:spTree>
    <p:extLst>
      <p:ext uri="{BB962C8B-B14F-4D97-AF65-F5344CB8AC3E}">
        <p14:creationId xmlns:p14="http://schemas.microsoft.com/office/powerpoint/2010/main" val="1262126260"/>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6" orient="horz" pos="2160">
          <p15:clr>
            <a:srgbClr val="FBAE40"/>
          </p15:clr>
        </p15:guide>
        <p15:guide id="7"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7" cy="837011"/>
          </a:xfrm>
        </p:spPr>
        <p:txBody>
          <a:bodyPr>
            <a:normAutofit/>
          </a:bodyPr>
          <a:lstStyle>
            <a:lvl1pPr>
              <a:defRPr sz="24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251224" y="1248966"/>
            <a:ext cx="8641556"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13837937"/>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1224" y="330995"/>
            <a:ext cx="6778226" cy="837011"/>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251225" y="1248966"/>
            <a:ext cx="4186307" cy="3429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4703782" y="1248969"/>
            <a:ext cx="4188998" cy="3428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3320036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51225" y="330995"/>
            <a:ext cx="6480571" cy="837010"/>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366967040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4026050" y="1259057"/>
            <a:ext cx="4866731" cy="3418911"/>
          </a:xfrm>
        </p:spPr>
        <p:txBody>
          <a:bodyPr>
            <a:normAutofit/>
          </a:bodyPr>
          <a:lstStyle>
            <a:lvl1pPr marL="0" indent="0">
              <a:buNone/>
              <a:defRPr sz="1200">
                <a:latin typeface="Lucida Console" panose="020B0609040504020204" pitchFamily="49" charset="0"/>
              </a:defRPr>
            </a:lvl1pPr>
            <a:lvl2pPr marL="342866" indent="0">
              <a:buNone/>
              <a:defRPr sz="1200">
                <a:latin typeface="Lucida Console" panose="020B0609040504020204" pitchFamily="49" charset="0"/>
              </a:defRPr>
            </a:lvl2pPr>
            <a:lvl3pPr marL="685731" indent="0">
              <a:buNone/>
              <a:defRPr sz="1200">
                <a:latin typeface="Lucida Console" panose="020B0609040504020204" pitchFamily="49" charset="0"/>
              </a:defRPr>
            </a:lvl3pPr>
            <a:lvl4pPr marL="1028597" indent="0">
              <a:buNone/>
              <a:defRPr sz="1200">
                <a:latin typeface="Lucida Console" panose="020B0609040504020204" pitchFamily="49" charset="0"/>
              </a:defRPr>
            </a:lvl4pPr>
            <a:lvl5pPr marL="1371464" indent="0">
              <a:buNone/>
              <a:defRPr sz="1200">
                <a:latin typeface="Lucida Console" panose="020B0609040504020204" pitchFamily="49" charset="0"/>
              </a:defRPr>
            </a:lvl5pPr>
            <a:lvl6pPr>
              <a:defRPr sz="1500"/>
            </a:lvl6pPr>
            <a:lvl7pPr>
              <a:defRPr sz="1500"/>
            </a:lvl7pPr>
            <a:lvl8pPr>
              <a:defRPr sz="1500"/>
            </a:lvl8pPr>
            <a:lvl9pPr>
              <a:defRPr sz="1500"/>
            </a:lvl9pPr>
          </a:lstStyle>
          <a:p>
            <a:pPr lvl="0"/>
            <a:r>
              <a:rPr lang="de-DE" noProof="0"/>
              <a:t>Mastertextformat bearbeiten</a:t>
            </a:r>
          </a:p>
        </p:txBody>
      </p:sp>
      <p:sp>
        <p:nvSpPr>
          <p:cNvPr id="4" name="Textplatzhalter 3"/>
          <p:cNvSpPr>
            <a:spLocks noGrp="1"/>
          </p:cNvSpPr>
          <p:nvPr>
            <p:ph type="body" sz="half" idx="2"/>
          </p:nvPr>
        </p:nvSpPr>
        <p:spPr>
          <a:xfrm>
            <a:off x="251223" y="1259057"/>
            <a:ext cx="3774826" cy="3418911"/>
          </a:xfrm>
        </p:spPr>
        <p:txBody>
          <a:bodyPr/>
          <a:lstStyle>
            <a:lvl1pPr marL="171442" indent="-171442">
              <a:buFont typeface="Arial" panose="020B0604020202020204" pitchFamily="34" charset="0"/>
              <a:buChar char="•"/>
              <a:defRPr sz="1200"/>
            </a:lvl1pPr>
            <a:lvl2pPr marL="342857" indent="0">
              <a:buNone/>
              <a:defRPr sz="1100"/>
            </a:lvl2pPr>
            <a:lvl3pPr marL="685715" indent="0">
              <a:buNone/>
              <a:defRPr sz="900"/>
            </a:lvl3pPr>
            <a:lvl4pPr marL="1028573" indent="0">
              <a:buNone/>
              <a:defRPr sz="800"/>
            </a:lvl4pPr>
            <a:lvl5pPr marL="1371430" indent="0">
              <a:buNone/>
              <a:defRPr sz="800"/>
            </a:lvl5pPr>
            <a:lvl6pPr marL="1714289" indent="0">
              <a:buNone/>
              <a:defRPr sz="800"/>
            </a:lvl6pPr>
            <a:lvl7pPr marL="2057144" indent="0">
              <a:buNone/>
              <a:defRPr sz="800"/>
            </a:lvl7pPr>
            <a:lvl8pPr marL="2400000" indent="0">
              <a:buNone/>
              <a:defRPr sz="800"/>
            </a:lvl8pPr>
            <a:lvl9pPr marL="2742857" indent="0">
              <a:buNone/>
              <a:defRPr sz="800"/>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251223" y="330995"/>
            <a:ext cx="6778228" cy="837011"/>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9659010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251521" y="336775"/>
            <a:ext cx="6777930" cy="831230"/>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251520"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4644009" y="1248966"/>
            <a:ext cx="4248472" cy="3483024"/>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462457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0" i="0" cap="all">
                <a:latin typeface="Arial"/>
                <a:cs typeface="Arial"/>
              </a:defRPr>
            </a:lvl1pPr>
          </a:lstStyle>
          <a:p>
            <a:r>
              <a:rPr lang="de-DE"/>
              <a:t>Titelmasterformat durch Klicken bearbeiten</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Formatvorlagen des Textmasters bearbeiten</a:t>
            </a:r>
          </a:p>
        </p:txBody>
      </p:sp>
      <p:sp>
        <p:nvSpPr>
          <p:cNvPr id="9" name="Slide Number Placeholder 5"/>
          <p:cNvSpPr>
            <a:spLocks noGrp="1"/>
          </p:cNvSpPr>
          <p:nvPr>
            <p:ph type="sldNum" sz="quarter" idx="4"/>
          </p:nvPr>
        </p:nvSpPr>
        <p:spPr>
          <a:xfrm>
            <a:off x="228193" y="4715178"/>
            <a:ext cx="527746" cy="273844"/>
          </a:xfrm>
          <a:prstGeom prst="rect">
            <a:avLst/>
          </a:prstGeom>
        </p:spPr>
        <p:txBody>
          <a:bodyPr vert="horz" lIns="91440" tIns="45720" rIns="91440" bIns="45720" rtlCol="0" anchor="ctr"/>
          <a:lstStyle>
            <a:lvl1pPr algn="r">
              <a:defRPr sz="825">
                <a:solidFill>
                  <a:srgbClr val="FFFFFF"/>
                </a:solidFill>
              </a:defRPr>
            </a:lvl1pPr>
          </a:lstStyle>
          <a:p>
            <a:fld id="{87FD5303-69AD-2E4D-B18B-E5EED0F0A60B}" type="slidenum">
              <a:rPr lang="en-US" smtClean="0"/>
              <a:pPr/>
              <a:t>‹Nr.›</a:t>
            </a:fld>
            <a:r>
              <a:rPr lang="en-US"/>
              <a:t>  |  </a:t>
            </a:r>
            <a:endParaRPr lang="en-US" dirty="0"/>
          </a:p>
        </p:txBody>
      </p:sp>
      <p:sp>
        <p:nvSpPr>
          <p:cNvPr id="10" name="Date Placeholder 3"/>
          <p:cNvSpPr>
            <a:spLocks noGrp="1"/>
          </p:cNvSpPr>
          <p:nvPr>
            <p:ph type="dt" sz="half" idx="2"/>
          </p:nvPr>
        </p:nvSpPr>
        <p:spPr>
          <a:xfrm>
            <a:off x="706330" y="4715178"/>
            <a:ext cx="1057157" cy="273844"/>
          </a:xfrm>
          <a:prstGeom prst="rect">
            <a:avLst/>
          </a:prstGeom>
        </p:spPr>
        <p:txBody>
          <a:bodyPr vert="horz" lIns="91440" tIns="45720" rIns="91440" bIns="45720" rtlCol="0" anchor="ctr"/>
          <a:lstStyle>
            <a:lvl1pPr algn="l">
              <a:defRPr sz="825">
                <a:solidFill>
                  <a:srgbClr val="FFFFFF"/>
                </a:solidFill>
              </a:defRPr>
            </a:lvl1pPr>
          </a:lstStyle>
          <a:p>
            <a:fld id="{5942B21B-2ADA-A040-A652-A7305E1B99FE}" type="datetimeFigureOut">
              <a:rPr lang="en-US" smtClean="0"/>
              <a:pPr/>
              <a:t>8/20/2025</a:t>
            </a:fld>
            <a:r>
              <a:rPr lang="en-US"/>
              <a:t>  |</a:t>
            </a:r>
            <a:endParaRPr lang="en-US" dirty="0"/>
          </a:p>
        </p:txBody>
      </p:sp>
      <p:sp>
        <p:nvSpPr>
          <p:cNvPr id="11" name="Footer Placeholder 4"/>
          <p:cNvSpPr>
            <a:spLocks noGrp="1"/>
          </p:cNvSpPr>
          <p:nvPr>
            <p:ph type="ftr" sz="quarter" idx="3"/>
          </p:nvPr>
        </p:nvSpPr>
        <p:spPr>
          <a:xfrm>
            <a:off x="1637828" y="4715178"/>
            <a:ext cx="3153740" cy="273844"/>
          </a:xfrm>
          <a:prstGeom prst="rect">
            <a:avLst/>
          </a:prstGeom>
        </p:spPr>
        <p:txBody>
          <a:bodyPr vert="horz" lIns="91440" tIns="45720" rIns="91440" bIns="45720" rtlCol="0" anchor="ctr"/>
          <a:lstStyle>
            <a:lvl1pPr algn="l">
              <a:defRPr sz="825">
                <a:solidFill>
                  <a:srgbClr val="FFFFFF"/>
                </a:solidFill>
              </a:defRPr>
            </a:lvl1pPr>
          </a:lstStyle>
          <a:p>
            <a:endParaRPr lang="en-US" dirty="0"/>
          </a:p>
        </p:txBody>
      </p:sp>
    </p:spTree>
    <p:extLst>
      <p:ext uri="{BB962C8B-B14F-4D97-AF65-F5344CB8AC3E}">
        <p14:creationId xmlns:p14="http://schemas.microsoft.com/office/powerpoint/2010/main" val="98790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65580" y="338139"/>
            <a:ext cx="6763869" cy="826765"/>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265581" y="1248968"/>
            <a:ext cx="8617547" cy="3428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7029450" y="338136"/>
            <a:ext cx="1853676" cy="946413"/>
          </a:xfrm>
          <a:prstGeom prst="rect">
            <a:avLst/>
          </a:prstGeom>
          <a:noFill/>
        </p:spPr>
        <p:txBody>
          <a:bodyPr wrap="square" rtlCol="0">
            <a:spAutoFit/>
          </a:bodyPr>
          <a:lstStyle/>
          <a:p>
            <a:pPr algn="r"/>
            <a:r>
              <a:rPr lang="en-US" sz="1800" b="1" noProof="0" dirty="0">
                <a:solidFill>
                  <a:schemeClr val="accent1"/>
                </a:solidFill>
                <a:latin typeface="Calibri" panose="020F0502020204030204" pitchFamily="34" charset="0"/>
              </a:rPr>
              <a:t>db </a:t>
            </a:r>
            <a:r>
              <a:rPr lang="en-US" sz="1800" b="1" noProof="0" dirty="0">
                <a:latin typeface="Calibri" panose="020F0502020204030204" pitchFamily="34" charset="0"/>
              </a:rPr>
              <a:t>Berater GmbH</a:t>
            </a:r>
          </a:p>
          <a:p>
            <a:pPr algn="r"/>
            <a:r>
              <a:rPr lang="en-US" sz="750" b="1" noProof="0" dirty="0" err="1"/>
              <a:t>Planung</a:t>
            </a:r>
            <a:r>
              <a:rPr lang="en-US" sz="750" b="1" noProof="0" dirty="0"/>
              <a:t> – Installation</a:t>
            </a:r>
            <a:r>
              <a:rPr lang="en-US" sz="750" b="1" baseline="0" noProof="0" dirty="0"/>
              <a:t> – </a:t>
            </a:r>
            <a:r>
              <a:rPr lang="en-US" sz="750" b="1" baseline="0" noProof="0" dirty="0" err="1"/>
              <a:t>Optimierung</a:t>
            </a:r>
            <a:br>
              <a:rPr lang="en-US" sz="750" b="1" baseline="0" noProof="0" dirty="0"/>
            </a:br>
            <a:br>
              <a:rPr lang="en-US" sz="750" b="1" baseline="0" noProof="0" dirty="0"/>
            </a:br>
            <a:endParaRPr lang="en-US" sz="750" b="1" noProof="0" dirty="0"/>
          </a:p>
          <a:p>
            <a:pPr algn="r"/>
            <a:r>
              <a:rPr lang="en-US" sz="750" b="1" noProof="0" dirty="0">
                <a:hlinkClick r:id="rId9"/>
              </a:rPr>
              <a:t>http://www.db-berater.de</a:t>
            </a:r>
            <a:endParaRPr lang="en-US" sz="750" b="1" noProof="0" dirty="0"/>
          </a:p>
          <a:p>
            <a:pPr algn="r"/>
            <a:r>
              <a:rPr lang="en-US" sz="75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4731990"/>
            <a:ext cx="9144000" cy="41151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extfeld 7"/>
          <p:cNvSpPr txBox="1"/>
          <p:nvPr/>
        </p:nvSpPr>
        <p:spPr>
          <a:xfrm>
            <a:off x="7236297" y="4822330"/>
            <a:ext cx="1722170" cy="230832"/>
          </a:xfrm>
          <a:prstGeom prst="rect">
            <a:avLst/>
          </a:prstGeom>
          <a:noFill/>
        </p:spPr>
        <p:txBody>
          <a:bodyPr wrap="square" rtlCol="0">
            <a:spAutoFit/>
          </a:bodyPr>
          <a:lstStyle/>
          <a:p>
            <a:pPr algn="r"/>
            <a:r>
              <a:rPr lang="en-US" sz="900" b="1" noProof="0" dirty="0">
                <a:solidFill>
                  <a:schemeClr val="bg1"/>
                </a:solidFill>
              </a:rPr>
              <a:t>© db</a:t>
            </a:r>
            <a:r>
              <a:rPr lang="en-US" sz="900" b="1" baseline="0" noProof="0" dirty="0">
                <a:solidFill>
                  <a:schemeClr val="bg1"/>
                </a:solidFill>
              </a:rPr>
              <a:t> Berater GmbH (</a:t>
            </a:r>
            <a:fld id="{918F7804-3F46-47BC-B8F6-F601438D5C89}" type="datetimeyyyy">
              <a:rPr lang="en-US" sz="900" b="1" baseline="0" noProof="0" smtClean="0">
                <a:solidFill>
                  <a:schemeClr val="bg1"/>
                </a:solidFill>
              </a:rPr>
              <a:t>2025</a:t>
            </a:fld>
            <a:r>
              <a:rPr lang="en-US" sz="900" b="1" baseline="0" noProof="0" dirty="0">
                <a:solidFill>
                  <a:schemeClr val="bg1"/>
                </a:solidFill>
              </a:rPr>
              <a:t>)</a:t>
            </a:r>
            <a:endParaRPr lang="en-US" sz="900" b="1" noProof="0" dirty="0">
              <a:solidFill>
                <a:schemeClr val="bg1"/>
              </a:solidFill>
            </a:endParaRPr>
          </a:p>
        </p:txBody>
      </p:sp>
      <p:sp>
        <p:nvSpPr>
          <p:cNvPr id="7" name="Textfeld 6"/>
          <p:cNvSpPr txBox="1"/>
          <p:nvPr/>
        </p:nvSpPr>
        <p:spPr>
          <a:xfrm>
            <a:off x="217938" y="4822330"/>
            <a:ext cx="3633982" cy="230832"/>
          </a:xfrm>
          <a:prstGeom prst="rect">
            <a:avLst/>
          </a:prstGeom>
          <a:noFill/>
        </p:spPr>
        <p:txBody>
          <a:bodyPr wrap="square" rtlCol="0">
            <a:spAutoFit/>
          </a:bodyPr>
          <a:lstStyle/>
          <a:p>
            <a:r>
              <a:rPr lang="en-US" sz="900" b="1" noProof="0" dirty="0">
                <a:solidFill>
                  <a:schemeClr val="bg2"/>
                </a:solidFill>
              </a:rPr>
              <a:t>Author</a:t>
            </a:r>
            <a:r>
              <a:rPr lang="en-US" sz="900" b="1" noProof="0" dirty="0">
                <a:solidFill>
                  <a:schemeClr val="bg1"/>
                </a:solidFill>
              </a:rPr>
              <a:t>: Uwe Ricken (Data Platform MVP / MCM)</a:t>
            </a:r>
          </a:p>
        </p:txBody>
      </p:sp>
    </p:spTree>
    <p:extLst>
      <p:ext uri="{BB962C8B-B14F-4D97-AF65-F5344CB8AC3E}">
        <p14:creationId xmlns:p14="http://schemas.microsoft.com/office/powerpoint/2010/main" val="1988178260"/>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685732" rtl="0" eaLnBrk="1" latinLnBrk="0" hangingPunct="1">
        <a:lnSpc>
          <a:spcPct val="90000"/>
        </a:lnSpc>
        <a:spcBef>
          <a:spcPct val="0"/>
        </a:spcBef>
        <a:buNone/>
        <a:defRPr sz="2400" b="1" kern="1200">
          <a:solidFill>
            <a:srgbClr val="5B9BD5"/>
          </a:solidFill>
          <a:latin typeface="+mj-lt"/>
          <a:ea typeface="+mj-ea"/>
          <a:cs typeface="+mj-cs"/>
        </a:defRPr>
      </a:lvl1pPr>
    </p:titleStyle>
    <p:bodyStyle>
      <a:lvl1pPr marL="171434" indent="-171434" algn="l" defTabSz="685732"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01"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165"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30"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4pPr>
      <a:lvl5pPr marL="1542896" indent="-171434" algn="l" defTabSz="68573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5pPr>
      <a:lvl6pPr marL="1885762"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28"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94"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361" indent="-171434" algn="l" defTabSz="68573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732" rtl="0" eaLnBrk="1" latinLnBrk="0" hangingPunct="1">
        <a:defRPr sz="1400" kern="1200">
          <a:solidFill>
            <a:schemeClr val="tx1"/>
          </a:solidFill>
          <a:latin typeface="+mn-lt"/>
          <a:ea typeface="+mn-ea"/>
          <a:cs typeface="+mn-cs"/>
        </a:defRPr>
      </a:lvl1pPr>
      <a:lvl2pPr marL="342866" algn="l" defTabSz="685732" rtl="0" eaLnBrk="1" latinLnBrk="0" hangingPunct="1">
        <a:defRPr sz="1400" kern="1200">
          <a:solidFill>
            <a:schemeClr val="tx1"/>
          </a:solidFill>
          <a:latin typeface="+mn-lt"/>
          <a:ea typeface="+mn-ea"/>
          <a:cs typeface="+mn-cs"/>
        </a:defRPr>
      </a:lvl2pPr>
      <a:lvl3pPr marL="685732" algn="l" defTabSz="685732" rtl="0" eaLnBrk="1" latinLnBrk="0" hangingPunct="1">
        <a:defRPr sz="1400" kern="1200">
          <a:solidFill>
            <a:schemeClr val="tx1"/>
          </a:solidFill>
          <a:latin typeface="+mn-lt"/>
          <a:ea typeface="+mn-ea"/>
          <a:cs typeface="+mn-cs"/>
        </a:defRPr>
      </a:lvl3pPr>
      <a:lvl4pPr marL="1028598" algn="l" defTabSz="685732" rtl="0" eaLnBrk="1" latinLnBrk="0" hangingPunct="1">
        <a:defRPr sz="1400" kern="1200">
          <a:solidFill>
            <a:schemeClr val="tx1"/>
          </a:solidFill>
          <a:latin typeface="+mn-lt"/>
          <a:ea typeface="+mn-ea"/>
          <a:cs typeface="+mn-cs"/>
        </a:defRPr>
      </a:lvl4pPr>
      <a:lvl5pPr marL="1371464" algn="l" defTabSz="685732" rtl="0" eaLnBrk="1" latinLnBrk="0" hangingPunct="1">
        <a:defRPr sz="1400" kern="1200">
          <a:solidFill>
            <a:schemeClr val="tx1"/>
          </a:solidFill>
          <a:latin typeface="+mn-lt"/>
          <a:ea typeface="+mn-ea"/>
          <a:cs typeface="+mn-cs"/>
        </a:defRPr>
      </a:lvl5pPr>
      <a:lvl6pPr marL="1714331" algn="l" defTabSz="685732" rtl="0" eaLnBrk="1" latinLnBrk="0" hangingPunct="1">
        <a:defRPr sz="1400" kern="1200">
          <a:solidFill>
            <a:schemeClr val="tx1"/>
          </a:solidFill>
          <a:latin typeface="+mn-lt"/>
          <a:ea typeface="+mn-ea"/>
          <a:cs typeface="+mn-cs"/>
        </a:defRPr>
      </a:lvl6pPr>
      <a:lvl7pPr marL="2057195" algn="l" defTabSz="685732" rtl="0" eaLnBrk="1" latinLnBrk="0" hangingPunct="1">
        <a:defRPr sz="1400" kern="1200">
          <a:solidFill>
            <a:schemeClr val="tx1"/>
          </a:solidFill>
          <a:latin typeface="+mn-lt"/>
          <a:ea typeface="+mn-ea"/>
          <a:cs typeface="+mn-cs"/>
        </a:defRPr>
      </a:lvl7pPr>
      <a:lvl8pPr marL="2400060" algn="l" defTabSz="685732" rtl="0" eaLnBrk="1" latinLnBrk="0" hangingPunct="1">
        <a:defRPr sz="1400" kern="1200">
          <a:solidFill>
            <a:schemeClr val="tx1"/>
          </a:solidFill>
          <a:latin typeface="+mn-lt"/>
          <a:ea typeface="+mn-ea"/>
          <a:cs typeface="+mn-cs"/>
        </a:defRPr>
      </a:lvl8pPr>
      <a:lvl9pPr marL="2742926" algn="l" defTabSz="685732"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technet.microsoft.com/en-us/library/ms177484.aspx" TargetMode="External"/><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partitioning-for-beginners"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8184" y="1248967"/>
            <a:ext cx="8633012" cy="1322784"/>
          </a:xfrm>
        </p:spPr>
        <p:txBody>
          <a:bodyPr>
            <a:normAutofit/>
          </a:bodyPr>
          <a:lstStyle/>
          <a:p>
            <a:r>
              <a:rPr lang="en-US" dirty="0"/>
              <a:t>Demystifying Clustered Indexes</a:t>
            </a:r>
            <a:endParaRPr lang="en-US" altLang="de-DE" dirty="0"/>
          </a:p>
        </p:txBody>
      </p:sp>
      <p:sp>
        <p:nvSpPr>
          <p:cNvPr id="4" name="Untertitel 3">
            <a:extLst>
              <a:ext uri="{FF2B5EF4-FFF2-40B4-BE49-F238E27FC236}">
                <a16:creationId xmlns:a16="http://schemas.microsoft.com/office/drawing/2014/main" id="{ED890161-73CA-5266-257A-80EA70DBCF8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DE36-3EA4-7B58-1002-733FC38AA200}"/>
              </a:ext>
            </a:extLst>
          </p:cNvPr>
          <p:cNvSpPr>
            <a:spLocks noGrp="1"/>
          </p:cNvSpPr>
          <p:nvPr>
            <p:ph type="title"/>
          </p:nvPr>
        </p:nvSpPr>
        <p:spPr/>
        <p:txBody>
          <a:bodyPr/>
          <a:lstStyle/>
          <a:p>
            <a:r>
              <a:rPr lang="en-US" dirty="0"/>
              <a:t>What is a Heap</a:t>
            </a:r>
          </a:p>
        </p:txBody>
      </p:sp>
      <p:sp>
        <p:nvSpPr>
          <p:cNvPr id="17" name="Rechteck: gefaltete Ecke 16">
            <a:extLst>
              <a:ext uri="{FF2B5EF4-FFF2-40B4-BE49-F238E27FC236}">
                <a16:creationId xmlns:a16="http://schemas.microsoft.com/office/drawing/2014/main" id="{BDE069F1-1034-4E69-BED1-A06D70953757}"/>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74CD4BCB-F27D-B74F-C8D0-BF5E6AAECA5C}"/>
              </a:ext>
            </a:extLst>
          </p:cNvPr>
          <p:cNvSpPr txBox="1"/>
          <p:nvPr/>
        </p:nvSpPr>
        <p:spPr>
          <a:xfrm>
            <a:off x="1212946" y="1131888"/>
            <a:ext cx="3353485" cy="1200329"/>
          </a:xfrm>
          <a:prstGeom prst="rect">
            <a:avLst/>
          </a:prstGeom>
          <a:noFill/>
        </p:spPr>
        <p:txBody>
          <a:bodyPr wrap="square" rtlCol="0">
            <a:spAutoFit/>
          </a:bodyPr>
          <a:lstStyle/>
          <a:p>
            <a:r>
              <a:rPr lang="en-US" dirty="0"/>
              <a:t>Index Allocation Map</a:t>
            </a:r>
          </a:p>
          <a:p>
            <a:pPr marL="171450" indent="-171450">
              <a:buFont typeface="Arial" panose="020B0604020202020204" pitchFamily="34" charset="0"/>
              <a:buChar char="•"/>
            </a:pPr>
            <a:r>
              <a:rPr lang="en-US" sz="900" dirty="0"/>
              <a:t>is a special type of page used to track which extents (groups of 8 pages) are allocated to a specific allocation unit within a database file.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Maps the extents used by a table or index within a 4 GB range of a database file.</a:t>
            </a:r>
          </a:p>
        </p:txBody>
      </p:sp>
      <p:pic>
        <p:nvPicPr>
          <p:cNvPr id="15" name="Grafik 14">
            <a:extLst>
              <a:ext uri="{FF2B5EF4-FFF2-40B4-BE49-F238E27FC236}">
                <a16:creationId xmlns:a16="http://schemas.microsoft.com/office/drawing/2014/main" id="{B8AA3E57-A124-E314-0F3C-A687F54D476D}"/>
              </a:ext>
            </a:extLst>
          </p:cNvPr>
          <p:cNvPicPr>
            <a:picLocks noChangeAspect="1"/>
          </p:cNvPicPr>
          <p:nvPr/>
        </p:nvPicPr>
        <p:blipFill>
          <a:blip r:embed="rId2"/>
          <a:stretch>
            <a:fillRect/>
          </a:stretch>
        </p:blipFill>
        <p:spPr>
          <a:xfrm>
            <a:off x="4629509" y="1203598"/>
            <a:ext cx="2724663" cy="649751"/>
          </a:xfrm>
          <a:prstGeom prst="rect">
            <a:avLst/>
          </a:prstGeom>
          <a:ln>
            <a:solidFill>
              <a:schemeClr val="tx1"/>
            </a:solidFill>
          </a:ln>
          <a:effectLst>
            <a:outerShdw blurRad="50800" dist="38100" dir="2700000" algn="tl" rotWithShape="0">
              <a:prstClr val="black">
                <a:alpha val="40000"/>
              </a:prstClr>
            </a:outerShdw>
          </a:effectLst>
        </p:spPr>
      </p:pic>
      <p:sp>
        <p:nvSpPr>
          <p:cNvPr id="16" name="Rechteck 15">
            <a:extLst>
              <a:ext uri="{FF2B5EF4-FFF2-40B4-BE49-F238E27FC236}">
                <a16:creationId xmlns:a16="http://schemas.microsoft.com/office/drawing/2014/main" id="{716D6AE4-A8C4-3483-6BAE-CFC660447A78}"/>
              </a:ext>
            </a:extLst>
          </p:cNvPr>
          <p:cNvSpPr/>
          <p:nvPr/>
        </p:nvSpPr>
        <p:spPr>
          <a:xfrm>
            <a:off x="4629509" y="1563638"/>
            <a:ext cx="2724663" cy="14401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19"/>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115A9116-80B2-4FFD-954E-FBD82AE3523C}"/>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F1FAA7B2-2C9A-8EA2-62F3-A7FCD33E9006}"/>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670D344F-03CC-F8C3-F44A-BC77B2D43946}"/>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90A96C42-852D-2941-5E1C-7B17A6356095}"/>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DD65C49D-DF26-9864-1855-3BE5C93CBDA3}"/>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E0259B52-F376-CB5A-D914-8E9F47AD4C35}"/>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9C9FFE69-BAD2-8FDC-9AFD-2C8C7512FA6B}"/>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30DCD25A-336C-499B-0044-17132E85DC0A}"/>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9187A933-3DB3-8AA4-7B78-6F898FFE8BBC}"/>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ECCCFE15-9862-285C-A37E-1E01A8D5395E}"/>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A338571E-EA81-985C-5C8C-D9FB66981399}"/>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7AC7603F-315B-559A-A272-B23DAEFA3C77}"/>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0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100"/>
                                  </p:iterate>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par>
                          <p:cTn id="59" fill="hold">
                            <p:stCondLst>
                              <p:cond delay="4500"/>
                            </p:stCondLst>
                            <p:childTnLst>
                              <p:par>
                                <p:cTn id="60" presetID="16" presetClass="entr" presetSubtype="21"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p:bldP spid="16" grpId="0" animBg="1"/>
      <p:bldP spid="20" grpId="0" animBg="1"/>
      <p:bldP spid="22" grpId="0" animBg="1"/>
      <p:bldP spid="28" grpId="0" animBg="1"/>
      <p:bldP spid="32" grpId="0" animBg="1"/>
      <p:bldP spid="38" grpId="0" animBg="1"/>
      <p:bldP spid="43"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87727-DA21-22B8-E469-930EB271C8E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9A3F787-5097-4D6C-CC80-380059B6AF18}"/>
              </a:ext>
            </a:extLst>
          </p:cNvPr>
          <p:cNvSpPr>
            <a:spLocks noGrp="1"/>
          </p:cNvSpPr>
          <p:nvPr>
            <p:ph type="title"/>
          </p:nvPr>
        </p:nvSpPr>
        <p:spPr/>
        <p:txBody>
          <a:bodyPr/>
          <a:lstStyle/>
          <a:p>
            <a:r>
              <a:rPr lang="en-US" dirty="0"/>
              <a:t>Reading data from a Heap</a:t>
            </a:r>
          </a:p>
        </p:txBody>
      </p:sp>
      <p:sp>
        <p:nvSpPr>
          <p:cNvPr id="17" name="Rechteck: gefaltete Ecke 16">
            <a:extLst>
              <a:ext uri="{FF2B5EF4-FFF2-40B4-BE49-F238E27FC236}">
                <a16:creationId xmlns:a16="http://schemas.microsoft.com/office/drawing/2014/main" id="{9F40E243-60D7-DFB1-58A3-FFD0098C8936}"/>
              </a:ext>
            </a:extLst>
          </p:cNvPr>
          <p:cNvSpPr/>
          <p:nvPr/>
        </p:nvSpPr>
        <p:spPr>
          <a:xfrm>
            <a:off x="468313" y="1131888"/>
            <a:ext cx="681555"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IAM</a:t>
            </a:r>
            <a:br>
              <a:rPr lang="de-DE" sz="1000" b="1" dirty="0"/>
            </a:br>
            <a:br>
              <a:rPr lang="de-DE" sz="1000" b="1" dirty="0"/>
            </a:br>
            <a:r>
              <a:rPr lang="de-DE" sz="900" dirty="0"/>
              <a:t>110</a:t>
            </a:r>
            <a:br>
              <a:rPr lang="de-DE" sz="900" dirty="0"/>
            </a:br>
            <a:r>
              <a:rPr lang="de-DE" sz="900" dirty="0"/>
              <a:t>123</a:t>
            </a:r>
            <a:br>
              <a:rPr lang="de-DE" sz="900" dirty="0"/>
            </a:br>
            <a:r>
              <a:rPr lang="de-DE" sz="900" dirty="0"/>
              <a:t>150</a:t>
            </a:r>
            <a:br>
              <a:rPr lang="de-DE" sz="900" dirty="0"/>
            </a:br>
            <a:r>
              <a:rPr lang="de-DE" sz="900" dirty="0"/>
              <a:t>151</a:t>
            </a:r>
            <a:br>
              <a:rPr lang="de-DE" sz="900" dirty="0"/>
            </a:br>
            <a:r>
              <a:rPr lang="de-DE" sz="900" dirty="0"/>
              <a:t>152</a:t>
            </a:r>
          </a:p>
        </p:txBody>
      </p:sp>
      <p:sp>
        <p:nvSpPr>
          <p:cNvPr id="12" name="Textfeld 11">
            <a:extLst>
              <a:ext uri="{FF2B5EF4-FFF2-40B4-BE49-F238E27FC236}">
                <a16:creationId xmlns:a16="http://schemas.microsoft.com/office/drawing/2014/main" id="{DE2F6577-46B0-D000-42DA-9607A8E1319D}"/>
              </a:ext>
            </a:extLst>
          </p:cNvPr>
          <p:cNvSpPr txBox="1"/>
          <p:nvPr/>
        </p:nvSpPr>
        <p:spPr>
          <a:xfrm>
            <a:off x="1212946" y="1131888"/>
            <a:ext cx="3353485" cy="1200329"/>
          </a:xfrm>
          <a:prstGeom prst="rect">
            <a:avLst/>
          </a:prstGeom>
          <a:noFill/>
        </p:spPr>
        <p:txBody>
          <a:bodyPr wrap="square" rtlCol="0">
            <a:spAutoFit/>
          </a:bodyPr>
          <a:lstStyle/>
          <a:p>
            <a:pPr marL="171450" indent="-171450">
              <a:buFont typeface="Arial" panose="020B0604020202020204" pitchFamily="34" charset="0"/>
              <a:buChar char="•"/>
            </a:pPr>
            <a:r>
              <a:rPr lang="en-US" sz="900" dirty="0"/>
              <a:t>The Index Allocation Map must be read first</a:t>
            </a:r>
          </a:p>
          <a:p>
            <a:pPr marL="171450" indent="-171450">
              <a:buFont typeface="Arial" panose="020B0604020202020204" pitchFamily="34" charset="0"/>
              <a:buChar char="•"/>
            </a:pPr>
            <a:r>
              <a:rPr lang="en-US" sz="900" dirty="0"/>
              <a:t>Microsoft SQL Server must know all Leaf Objects from the underlying table!</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When the IAM Page has been loaded into Memory and read, Microsoft SQL Server starts reading the </a:t>
            </a:r>
            <a:r>
              <a:rPr lang="en-US" sz="900" b="1" dirty="0"/>
              <a:t>Data Pages</a:t>
            </a:r>
            <a:r>
              <a:rPr lang="en-US" sz="900" dirty="0"/>
              <a:t>.</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Usually, the leaf pages will be read by the physical order!</a:t>
            </a:r>
          </a:p>
        </p:txBody>
      </p:sp>
      <p:sp>
        <p:nvSpPr>
          <p:cNvPr id="20" name="Rechteck 19">
            <a:extLst>
              <a:ext uri="{FF2B5EF4-FFF2-40B4-BE49-F238E27FC236}">
                <a16:creationId xmlns:a16="http://schemas.microsoft.com/office/drawing/2014/main" id="{55BB5014-15F8-FC41-6251-3760D7AEF2FF}"/>
              </a:ext>
            </a:extLst>
          </p:cNvPr>
          <p:cNvSpPr/>
          <p:nvPr/>
        </p:nvSpPr>
        <p:spPr>
          <a:xfrm>
            <a:off x="471453"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110</a:t>
            </a:r>
          </a:p>
          <a:p>
            <a:pPr algn="ctr"/>
            <a:endParaRPr lang="de-DE" sz="1000" b="1" dirty="0"/>
          </a:p>
          <a:p>
            <a:pPr algn="ctr"/>
            <a:r>
              <a:rPr lang="de-DE" sz="1000" b="1" dirty="0"/>
              <a:t>(Data)</a:t>
            </a:r>
          </a:p>
        </p:txBody>
      </p:sp>
      <p:cxnSp>
        <p:nvCxnSpPr>
          <p:cNvPr id="21" name="Verbinder: gewinkelt 20">
            <a:extLst>
              <a:ext uri="{FF2B5EF4-FFF2-40B4-BE49-F238E27FC236}">
                <a16:creationId xmlns:a16="http://schemas.microsoft.com/office/drawing/2014/main" id="{B0DBFBCD-7EE7-A44F-5217-D8509A2C1DB4}"/>
              </a:ext>
            </a:extLst>
          </p:cNvPr>
          <p:cNvCxnSpPr>
            <a:cxnSpLocks/>
            <a:stCxn id="17" idx="2"/>
            <a:endCxn id="20" idx="0"/>
          </p:cNvCxnSpPr>
          <p:nvPr/>
        </p:nvCxnSpPr>
        <p:spPr>
          <a:xfrm rot="16200000" flipH="1">
            <a:off x="577419" y="2610076"/>
            <a:ext cx="480682" cy="173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BFA878F1-8181-E7DB-369E-D2357D226AE8}"/>
              </a:ext>
            </a:extLst>
          </p:cNvPr>
          <p:cNvSpPr/>
          <p:nvPr/>
        </p:nvSpPr>
        <p:spPr>
          <a:xfrm>
            <a:off x="1455967"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123</a:t>
            </a:r>
          </a:p>
          <a:p>
            <a:pPr algn="ctr"/>
            <a:endParaRPr lang="de-DE" sz="1000" b="1" dirty="0"/>
          </a:p>
          <a:p>
            <a:pPr algn="ctr"/>
            <a:r>
              <a:rPr lang="de-DE" sz="1000" b="1" dirty="0"/>
              <a:t>(Data)</a:t>
            </a:r>
          </a:p>
        </p:txBody>
      </p:sp>
      <p:cxnSp>
        <p:nvCxnSpPr>
          <p:cNvPr id="23" name="Verbinder: gewinkelt 22">
            <a:extLst>
              <a:ext uri="{FF2B5EF4-FFF2-40B4-BE49-F238E27FC236}">
                <a16:creationId xmlns:a16="http://schemas.microsoft.com/office/drawing/2014/main" id="{57D7AB7F-BA3A-D2ED-999F-DC8F2CEF7DF7}"/>
              </a:ext>
            </a:extLst>
          </p:cNvPr>
          <p:cNvCxnSpPr>
            <a:cxnSpLocks/>
            <a:stCxn id="17" idx="2"/>
            <a:endCxn id="22" idx="0"/>
          </p:cNvCxnSpPr>
          <p:nvPr/>
        </p:nvCxnSpPr>
        <p:spPr>
          <a:xfrm rot="16200000" flipH="1">
            <a:off x="1069676" y="2117819"/>
            <a:ext cx="480682" cy="100185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47825768-48FA-BAB1-2C46-A0A990E11F52}"/>
              </a:ext>
            </a:extLst>
          </p:cNvPr>
          <p:cNvSpPr/>
          <p:nvPr/>
        </p:nvSpPr>
        <p:spPr>
          <a:xfrm>
            <a:off x="244048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150</a:t>
            </a:r>
          </a:p>
          <a:p>
            <a:pPr algn="ctr"/>
            <a:endParaRPr lang="de-DE" sz="1000" b="1" dirty="0"/>
          </a:p>
          <a:p>
            <a:pPr algn="ctr"/>
            <a:r>
              <a:rPr lang="de-DE" sz="1000" b="1" dirty="0"/>
              <a:t>(Data)</a:t>
            </a:r>
          </a:p>
        </p:txBody>
      </p:sp>
      <p:cxnSp>
        <p:nvCxnSpPr>
          <p:cNvPr id="29" name="Verbinder: gewinkelt 28">
            <a:extLst>
              <a:ext uri="{FF2B5EF4-FFF2-40B4-BE49-F238E27FC236}">
                <a16:creationId xmlns:a16="http://schemas.microsoft.com/office/drawing/2014/main" id="{6F271E7E-698A-C0B0-DD34-26114176406E}"/>
              </a:ext>
            </a:extLst>
          </p:cNvPr>
          <p:cNvCxnSpPr>
            <a:cxnSpLocks/>
            <a:stCxn id="17" idx="2"/>
            <a:endCxn id="28" idx="0"/>
          </p:cNvCxnSpPr>
          <p:nvPr/>
        </p:nvCxnSpPr>
        <p:spPr>
          <a:xfrm rot="16200000" flipH="1">
            <a:off x="1561933" y="1625562"/>
            <a:ext cx="480682" cy="19863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632BB52E-3E06-BB92-F828-2D846B8B709E}"/>
              </a:ext>
            </a:extLst>
          </p:cNvPr>
          <p:cNvSpPr/>
          <p:nvPr/>
        </p:nvSpPr>
        <p:spPr>
          <a:xfrm>
            <a:off x="3419872"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151</a:t>
            </a:r>
          </a:p>
          <a:p>
            <a:pPr algn="ctr"/>
            <a:endParaRPr lang="de-DE" sz="1000" b="1" dirty="0"/>
          </a:p>
          <a:p>
            <a:pPr algn="ctr"/>
            <a:r>
              <a:rPr lang="de-DE" sz="1000" b="1" dirty="0"/>
              <a:t>(Data)</a:t>
            </a:r>
          </a:p>
        </p:txBody>
      </p:sp>
      <p:cxnSp>
        <p:nvCxnSpPr>
          <p:cNvPr id="34" name="Verbinder: gewinkelt 33">
            <a:extLst>
              <a:ext uri="{FF2B5EF4-FFF2-40B4-BE49-F238E27FC236}">
                <a16:creationId xmlns:a16="http://schemas.microsoft.com/office/drawing/2014/main" id="{BFFD128B-96A0-0B4C-1CB2-5E8DAD6CB9CC}"/>
              </a:ext>
            </a:extLst>
          </p:cNvPr>
          <p:cNvCxnSpPr>
            <a:cxnSpLocks/>
            <a:stCxn id="17" idx="2"/>
            <a:endCxn id="32" idx="0"/>
          </p:cNvCxnSpPr>
          <p:nvPr/>
        </p:nvCxnSpPr>
        <p:spPr>
          <a:xfrm rot="16200000" flipH="1">
            <a:off x="2051629" y="1135867"/>
            <a:ext cx="480682" cy="296575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63D1B1E6-8310-2C04-D944-2CD279AFCF78}"/>
              </a:ext>
            </a:extLst>
          </p:cNvPr>
          <p:cNvSpPr/>
          <p:nvPr/>
        </p:nvSpPr>
        <p:spPr>
          <a:xfrm>
            <a:off x="4419818"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0" name="Verbinder: gewinkelt 39">
            <a:extLst>
              <a:ext uri="{FF2B5EF4-FFF2-40B4-BE49-F238E27FC236}">
                <a16:creationId xmlns:a16="http://schemas.microsoft.com/office/drawing/2014/main" id="{2F3FA692-5255-5909-FCE3-0D879BDF360F}"/>
              </a:ext>
            </a:extLst>
          </p:cNvPr>
          <p:cNvCxnSpPr>
            <a:cxnSpLocks/>
            <a:stCxn id="17" idx="2"/>
            <a:endCxn id="38" idx="0"/>
          </p:cNvCxnSpPr>
          <p:nvPr/>
        </p:nvCxnSpPr>
        <p:spPr>
          <a:xfrm rot="16200000" flipH="1">
            <a:off x="2551602" y="635894"/>
            <a:ext cx="480682" cy="39657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hteck 42">
            <a:extLst>
              <a:ext uri="{FF2B5EF4-FFF2-40B4-BE49-F238E27FC236}">
                <a16:creationId xmlns:a16="http://schemas.microsoft.com/office/drawing/2014/main" id="{33E14A31-34B1-087C-E67A-71A02E85274D}"/>
              </a:ext>
            </a:extLst>
          </p:cNvPr>
          <p:cNvSpPr/>
          <p:nvPr/>
        </p:nvSpPr>
        <p:spPr>
          <a:xfrm>
            <a:off x="7955921" y="2859087"/>
            <a:ext cx="709954" cy="1190464"/>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1" dirty="0"/>
              <a:t>Leaf</a:t>
            </a:r>
            <a:br>
              <a:rPr lang="de-DE" sz="1000" b="1" dirty="0"/>
            </a:br>
            <a:r>
              <a:rPr lang="de-DE" sz="1000" b="1" dirty="0"/>
              <a:t>…</a:t>
            </a:r>
          </a:p>
          <a:p>
            <a:pPr algn="ctr"/>
            <a:endParaRPr lang="de-DE" sz="1000" b="1" dirty="0"/>
          </a:p>
          <a:p>
            <a:pPr algn="ctr"/>
            <a:r>
              <a:rPr lang="de-DE" sz="1000" b="1" dirty="0"/>
              <a:t>(Data)</a:t>
            </a:r>
          </a:p>
        </p:txBody>
      </p:sp>
      <p:cxnSp>
        <p:nvCxnSpPr>
          <p:cNvPr id="44" name="Verbinder: gewinkelt 43">
            <a:extLst>
              <a:ext uri="{FF2B5EF4-FFF2-40B4-BE49-F238E27FC236}">
                <a16:creationId xmlns:a16="http://schemas.microsoft.com/office/drawing/2014/main" id="{8B31AD04-F3CF-6076-0252-4DF1A0E85777}"/>
              </a:ext>
            </a:extLst>
          </p:cNvPr>
          <p:cNvCxnSpPr>
            <a:cxnSpLocks/>
            <a:stCxn id="17" idx="2"/>
            <a:endCxn id="43" idx="0"/>
          </p:cNvCxnSpPr>
          <p:nvPr/>
        </p:nvCxnSpPr>
        <p:spPr>
          <a:xfrm rot="16200000" flipH="1">
            <a:off x="4319653" y="-1132158"/>
            <a:ext cx="480682" cy="750180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Pfeil: nach rechts 45">
            <a:extLst>
              <a:ext uri="{FF2B5EF4-FFF2-40B4-BE49-F238E27FC236}">
                <a16:creationId xmlns:a16="http://schemas.microsoft.com/office/drawing/2014/main" id="{0F2898DA-2CE3-972E-4BC1-009EAE82C392}"/>
              </a:ext>
            </a:extLst>
          </p:cNvPr>
          <p:cNvSpPr/>
          <p:nvPr/>
        </p:nvSpPr>
        <p:spPr>
          <a:xfrm>
            <a:off x="5436096" y="3291830"/>
            <a:ext cx="2160240" cy="28803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feil: nach rechts 36">
            <a:extLst>
              <a:ext uri="{FF2B5EF4-FFF2-40B4-BE49-F238E27FC236}">
                <a16:creationId xmlns:a16="http://schemas.microsoft.com/office/drawing/2014/main" id="{A9714D09-2682-48CB-B3E8-B01DA761BD44}"/>
              </a:ext>
            </a:extLst>
          </p:cNvPr>
          <p:cNvSpPr/>
          <p:nvPr/>
        </p:nvSpPr>
        <p:spPr>
          <a:xfrm>
            <a:off x="471453" y="4089281"/>
            <a:ext cx="8204235"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t>Process #1</a:t>
            </a:r>
          </a:p>
        </p:txBody>
      </p:sp>
      <p:sp>
        <p:nvSpPr>
          <p:cNvPr id="3" name="Pfeil: nach rechts 2">
            <a:extLst>
              <a:ext uri="{FF2B5EF4-FFF2-40B4-BE49-F238E27FC236}">
                <a16:creationId xmlns:a16="http://schemas.microsoft.com/office/drawing/2014/main" id="{78C294C7-23C8-4B26-9682-4043F66464F7}"/>
              </a:ext>
            </a:extLst>
          </p:cNvPr>
          <p:cNvSpPr/>
          <p:nvPr/>
        </p:nvSpPr>
        <p:spPr>
          <a:xfrm>
            <a:off x="471453" y="4388973"/>
            <a:ext cx="3360709" cy="25934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
        <p:nvSpPr>
          <p:cNvPr id="4" name="Pfeil: nach rechts 3">
            <a:extLst>
              <a:ext uri="{FF2B5EF4-FFF2-40B4-BE49-F238E27FC236}">
                <a16:creationId xmlns:a16="http://schemas.microsoft.com/office/drawing/2014/main" id="{2E634B2E-076D-486D-9744-83DE159E39AB}"/>
              </a:ext>
            </a:extLst>
          </p:cNvPr>
          <p:cNvSpPr/>
          <p:nvPr/>
        </p:nvSpPr>
        <p:spPr>
          <a:xfrm>
            <a:off x="3832162" y="4371950"/>
            <a:ext cx="4843526" cy="288032"/>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Process #2</a:t>
            </a:r>
          </a:p>
        </p:txBody>
      </p:sp>
    </p:spTree>
    <p:extLst>
      <p:ext uri="{BB962C8B-B14F-4D97-AF65-F5344CB8AC3E}">
        <p14:creationId xmlns:p14="http://schemas.microsoft.com/office/powerpoint/2010/main" val="383027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5946D-DA43-FC67-72A0-3FFB0ECBA06E}"/>
              </a:ext>
            </a:extLst>
          </p:cNvPr>
          <p:cNvSpPr>
            <a:spLocks noGrp="1"/>
          </p:cNvSpPr>
          <p:nvPr>
            <p:ph type="title"/>
          </p:nvPr>
        </p:nvSpPr>
        <p:spPr/>
        <p:txBody>
          <a:bodyPr/>
          <a:lstStyle/>
          <a:p>
            <a:r>
              <a:rPr lang="en-US" dirty="0"/>
              <a:t>Inserting data into a Heap</a:t>
            </a:r>
          </a:p>
        </p:txBody>
      </p:sp>
      <p:sp>
        <p:nvSpPr>
          <p:cNvPr id="3" name="Inhaltsplatzhalter 2">
            <a:extLst>
              <a:ext uri="{FF2B5EF4-FFF2-40B4-BE49-F238E27FC236}">
                <a16:creationId xmlns:a16="http://schemas.microsoft.com/office/drawing/2014/main" id="{545BD2FB-85B3-4B2A-4FBA-330003D874B2}"/>
              </a:ext>
            </a:extLst>
          </p:cNvPr>
          <p:cNvSpPr>
            <a:spLocks noGrp="1"/>
          </p:cNvSpPr>
          <p:nvPr>
            <p:ph sz="half" idx="1"/>
          </p:nvPr>
        </p:nvSpPr>
        <p:spPr/>
        <p:txBody>
          <a:bodyPr/>
          <a:lstStyle/>
          <a:p>
            <a:r>
              <a:rPr lang="en-US" dirty="0"/>
              <a:t>Inserting new data into a Heap requires the search for free space on allocated spaces</a:t>
            </a:r>
          </a:p>
          <a:p>
            <a:pPr lvl="1"/>
            <a:r>
              <a:rPr lang="en-US" dirty="0"/>
              <a:t>Enough space found:	Insert row</a:t>
            </a:r>
          </a:p>
          <a:p>
            <a:pPr lvl="1"/>
            <a:r>
              <a:rPr lang="en-US" dirty="0"/>
              <a:t>Not enough space found:</a:t>
            </a:r>
          </a:p>
          <a:p>
            <a:pPr lvl="2"/>
            <a:r>
              <a:rPr lang="en-US" dirty="0"/>
              <a:t>Create a new data page</a:t>
            </a:r>
          </a:p>
          <a:p>
            <a:pPr lvl="2"/>
            <a:endParaRPr lang="en-US" dirty="0"/>
          </a:p>
          <a:p>
            <a:pPr lvl="2"/>
            <a:r>
              <a:rPr lang="en-US" dirty="0"/>
              <a:t>Insert row</a:t>
            </a:r>
          </a:p>
        </p:txBody>
      </p:sp>
      <p:sp>
        <p:nvSpPr>
          <p:cNvPr id="4" name="Inhaltsplatzhalter 3">
            <a:extLst>
              <a:ext uri="{FF2B5EF4-FFF2-40B4-BE49-F238E27FC236}">
                <a16:creationId xmlns:a16="http://schemas.microsoft.com/office/drawing/2014/main" id="{CA25F196-8DE2-FBB4-461E-A8489C259B6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49451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155D6-B62A-D2F7-0626-E220F7331851}"/>
              </a:ext>
            </a:extLst>
          </p:cNvPr>
          <p:cNvSpPr>
            <a:spLocks noGrp="1"/>
          </p:cNvSpPr>
          <p:nvPr>
            <p:ph type="title"/>
          </p:nvPr>
        </p:nvSpPr>
        <p:spPr/>
        <p:txBody>
          <a:bodyPr/>
          <a:lstStyle/>
          <a:p>
            <a:r>
              <a:rPr lang="en-US" dirty="0"/>
              <a:t>Inserting data into a Heap</a:t>
            </a:r>
          </a:p>
        </p:txBody>
      </p:sp>
      <p:sp>
        <p:nvSpPr>
          <p:cNvPr id="5" name="Textfeld 4">
            <a:extLst>
              <a:ext uri="{FF2B5EF4-FFF2-40B4-BE49-F238E27FC236}">
                <a16:creationId xmlns:a16="http://schemas.microsoft.com/office/drawing/2014/main" id="{333EC162-9A7D-AFB1-6C0C-1A6B13181F26}"/>
              </a:ext>
            </a:extLst>
          </p:cNvPr>
          <p:cNvSpPr txBox="1"/>
          <p:nvPr/>
        </p:nvSpPr>
        <p:spPr>
          <a:xfrm>
            <a:off x="323528" y="1131888"/>
            <a:ext cx="3816424" cy="43088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1100" b="1" dirty="0">
                <a:solidFill>
                  <a:schemeClr val="accent5"/>
                </a:solidFill>
                <a:latin typeface="Lucida Console" panose="020B0609040504020204" pitchFamily="49" charset="0"/>
              </a:rPr>
              <a:t>INSERT INTO </a:t>
            </a:r>
            <a:r>
              <a:rPr lang="en-US" sz="1100" b="1" dirty="0" err="1">
                <a:latin typeface="Lucida Console" panose="020B0609040504020204" pitchFamily="49" charset="0"/>
              </a:rPr>
              <a:t>heap.customers</a:t>
            </a:r>
            <a:r>
              <a:rPr lang="en-US" sz="1100" b="1" dirty="0">
                <a:latin typeface="Lucida Console" panose="020B0609040504020204" pitchFamily="49" charset="0"/>
              </a:rPr>
              <a:t> (c1)</a:t>
            </a:r>
            <a:br>
              <a:rPr lang="en-US" sz="1100" b="1" dirty="0">
                <a:latin typeface="Lucida Console" panose="020B0609040504020204" pitchFamily="49" charset="0"/>
              </a:rPr>
            </a:br>
            <a:r>
              <a:rPr lang="en-US" sz="1100" b="1" dirty="0">
                <a:solidFill>
                  <a:schemeClr val="accent5"/>
                </a:solidFill>
                <a:latin typeface="Lucida Console" panose="020B0609040504020204" pitchFamily="49" charset="0"/>
              </a:rPr>
              <a:t>VALUES</a:t>
            </a:r>
            <a:r>
              <a:rPr lang="en-US" sz="1100" b="1" dirty="0">
                <a:latin typeface="Lucida Console" panose="020B0609040504020204" pitchFamily="49" charset="0"/>
              </a:rPr>
              <a:t> (</a:t>
            </a:r>
            <a:r>
              <a:rPr lang="en-US" sz="1100" b="1" dirty="0">
                <a:solidFill>
                  <a:srgbClr val="FF0000"/>
                </a:solidFill>
                <a:latin typeface="Lucida Console" panose="020B0609040504020204" pitchFamily="49" charset="0"/>
              </a:rPr>
              <a:t>'Uwe Ricken’</a:t>
            </a:r>
            <a:r>
              <a:rPr lang="en-US" sz="1100" b="1" dirty="0">
                <a:latin typeface="Lucida Console" panose="020B0609040504020204" pitchFamily="49" charset="0"/>
              </a:rPr>
              <a:t>);</a:t>
            </a:r>
          </a:p>
        </p:txBody>
      </p:sp>
      <p:sp>
        <p:nvSpPr>
          <p:cNvPr id="6" name="Rechteck: gefaltete Ecke 5">
            <a:extLst>
              <a:ext uri="{FF2B5EF4-FFF2-40B4-BE49-F238E27FC236}">
                <a16:creationId xmlns:a16="http://schemas.microsoft.com/office/drawing/2014/main" id="{952C4E96-2192-5A63-CCFF-068970EBCE25}"/>
              </a:ext>
            </a:extLst>
          </p:cNvPr>
          <p:cNvSpPr/>
          <p:nvPr/>
        </p:nvSpPr>
        <p:spPr>
          <a:xfrm>
            <a:off x="329928" y="2182483"/>
            <a:ext cx="1008112" cy="1246517"/>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446088" algn="l"/>
              </a:tabLst>
            </a:pPr>
            <a:r>
              <a:rPr lang="de-DE" sz="900" b="1" dirty="0"/>
              <a:t>PFS</a:t>
            </a:r>
          </a:p>
          <a:p>
            <a:pPr>
              <a:tabLst>
                <a:tab pos="717550" algn="r"/>
              </a:tabLst>
            </a:pPr>
            <a:r>
              <a:rPr lang="de-DE" sz="900" b="1" dirty="0"/>
              <a:t>Page	Free</a:t>
            </a:r>
            <a:br>
              <a:rPr lang="de-DE" sz="900" b="1" dirty="0"/>
            </a:br>
            <a:r>
              <a:rPr lang="de-DE" sz="900" dirty="0"/>
              <a:t>110	10%</a:t>
            </a:r>
            <a:br>
              <a:rPr lang="de-DE" sz="900" dirty="0"/>
            </a:br>
            <a:r>
              <a:rPr lang="de-DE" sz="900" dirty="0"/>
              <a:t>123	0%</a:t>
            </a:r>
            <a:br>
              <a:rPr lang="de-DE" sz="900" dirty="0"/>
            </a:br>
            <a:r>
              <a:rPr lang="de-DE" sz="900" dirty="0"/>
              <a:t>150	5%</a:t>
            </a:r>
            <a:br>
              <a:rPr lang="de-DE" sz="900" dirty="0"/>
            </a:br>
            <a:r>
              <a:rPr lang="de-DE" sz="900" dirty="0"/>
              <a:t>151	0%</a:t>
            </a:r>
            <a:br>
              <a:rPr lang="de-DE" sz="900" dirty="0"/>
            </a:br>
            <a:r>
              <a:rPr lang="de-DE" sz="900" dirty="0"/>
              <a:t>152	0%</a:t>
            </a:r>
          </a:p>
        </p:txBody>
      </p:sp>
      <p:cxnSp>
        <p:nvCxnSpPr>
          <p:cNvPr id="8" name="Verbinder: gewinkelt 7">
            <a:extLst>
              <a:ext uri="{FF2B5EF4-FFF2-40B4-BE49-F238E27FC236}">
                <a16:creationId xmlns:a16="http://schemas.microsoft.com/office/drawing/2014/main" id="{E2A6C366-049A-A7D9-175E-6841553B263C}"/>
              </a:ext>
            </a:extLst>
          </p:cNvPr>
          <p:cNvCxnSpPr>
            <a:stCxn id="5" idx="2"/>
            <a:endCxn id="6" idx="0"/>
          </p:cNvCxnSpPr>
          <p:nvPr/>
        </p:nvCxnSpPr>
        <p:spPr>
          <a:xfrm rot="5400000">
            <a:off x="1223008" y="1173751"/>
            <a:ext cx="619708" cy="139775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31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Anatomy of a Clustered Index</a:t>
            </a:r>
          </a:p>
        </p:txBody>
      </p:sp>
      <p:sp>
        <p:nvSpPr>
          <p:cNvPr id="12" name="Inhaltsplatzhalter 11">
            <a:extLst>
              <a:ext uri="{FF2B5EF4-FFF2-40B4-BE49-F238E27FC236}">
                <a16:creationId xmlns:a16="http://schemas.microsoft.com/office/drawing/2014/main" id="{6E2FF7B1-EB18-4F40-9680-6C415A973E5D}"/>
              </a:ext>
            </a:extLst>
          </p:cNvPr>
          <p:cNvSpPr>
            <a:spLocks noGrp="1"/>
          </p:cNvSpPr>
          <p:nvPr>
            <p:ph sz="half" idx="1"/>
          </p:nvPr>
        </p:nvSpPr>
        <p:spPr/>
        <p:txBody>
          <a:bodyPr/>
          <a:lstStyle/>
          <a:p>
            <a:pPr marL="214308" indent="-214308"/>
            <a:r>
              <a:rPr lang="en-US"/>
              <a:t>Clustered indexes sort and store the data rows in the table or view based on their key values.</a:t>
            </a:r>
          </a:p>
          <a:p>
            <a:pPr marL="214308" indent="-214308"/>
            <a:r>
              <a:rPr lang="en-US"/>
              <a:t>These are the columns included in the index definition.</a:t>
            </a:r>
          </a:p>
          <a:p>
            <a:pPr marL="214308" indent="-214308"/>
            <a:r>
              <a:rPr lang="en-US"/>
              <a:t>There can be only one clustered index per table, because the data rows themselves can be sorted in only one order.</a:t>
            </a:r>
          </a:p>
          <a:p>
            <a:pPr marL="214308" indent="-214308"/>
            <a:r>
              <a:rPr lang="en-US"/>
              <a:t>The only time the data rows in a table are stored in sorted order is when the table contains a clustered index.</a:t>
            </a:r>
          </a:p>
          <a:p>
            <a:endParaRPr lang="en-US"/>
          </a:p>
        </p:txBody>
      </p:sp>
      <p:sp>
        <p:nvSpPr>
          <p:cNvPr id="13" name="Rechteck 12"/>
          <p:cNvSpPr/>
          <p:nvPr/>
        </p:nvSpPr>
        <p:spPr>
          <a:xfrm>
            <a:off x="4805932" y="3645657"/>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110</a:t>
            </a:r>
          </a:p>
          <a:p>
            <a:pPr algn="ctr"/>
            <a:endParaRPr lang="en-US" sz="900" dirty="0">
              <a:solidFill>
                <a:schemeClr val="tx1"/>
              </a:solidFill>
            </a:endParaRPr>
          </a:p>
          <a:p>
            <a:pPr algn="ctr"/>
            <a:r>
              <a:rPr lang="en-US" sz="900" dirty="0">
                <a:solidFill>
                  <a:schemeClr val="tx1"/>
                </a:solidFill>
              </a:rPr>
              <a:t>(Data)</a:t>
            </a:r>
          </a:p>
        </p:txBody>
      </p:sp>
      <p:sp>
        <p:nvSpPr>
          <p:cNvPr id="14" name="Rechteck 13"/>
          <p:cNvSpPr/>
          <p:nvPr/>
        </p:nvSpPr>
        <p:spPr>
          <a:xfrm>
            <a:off x="5488847" y="364749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111</a:t>
            </a:r>
          </a:p>
          <a:p>
            <a:pPr algn="ctr"/>
            <a:endParaRPr lang="en-US" sz="900" dirty="0">
              <a:solidFill>
                <a:schemeClr val="tx1"/>
              </a:solidFill>
            </a:endParaRPr>
          </a:p>
          <a:p>
            <a:pPr algn="ctr"/>
            <a:r>
              <a:rPr lang="en-US" sz="900" dirty="0">
                <a:solidFill>
                  <a:schemeClr val="tx1"/>
                </a:solidFill>
              </a:rPr>
              <a:t>(Data)</a:t>
            </a:r>
          </a:p>
        </p:txBody>
      </p:sp>
      <p:sp>
        <p:nvSpPr>
          <p:cNvPr id="15" name="Rechteck 14"/>
          <p:cNvSpPr/>
          <p:nvPr/>
        </p:nvSpPr>
        <p:spPr>
          <a:xfrm>
            <a:off x="6171763" y="3655841"/>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112</a:t>
            </a:r>
          </a:p>
          <a:p>
            <a:pPr algn="ctr"/>
            <a:endParaRPr lang="en-US" sz="900" dirty="0">
              <a:solidFill>
                <a:schemeClr val="tx1"/>
              </a:solidFill>
            </a:endParaRPr>
          </a:p>
          <a:p>
            <a:pPr algn="ctr"/>
            <a:r>
              <a:rPr lang="en-US" sz="900" dirty="0">
                <a:solidFill>
                  <a:schemeClr val="tx1"/>
                </a:solidFill>
              </a:rPr>
              <a:t>(Data)</a:t>
            </a:r>
          </a:p>
        </p:txBody>
      </p:sp>
      <p:sp>
        <p:nvSpPr>
          <p:cNvPr id="16" name="Rechteck 15"/>
          <p:cNvSpPr/>
          <p:nvPr/>
        </p:nvSpPr>
        <p:spPr>
          <a:xfrm>
            <a:off x="6854678" y="3655842"/>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Leaf</a:t>
            </a:r>
            <a:br>
              <a:rPr lang="en-US" sz="900" dirty="0">
                <a:solidFill>
                  <a:schemeClr val="tx1"/>
                </a:solidFill>
              </a:rPr>
            </a:br>
            <a:r>
              <a:rPr lang="en-US" sz="900" dirty="0">
                <a:solidFill>
                  <a:schemeClr val="tx1"/>
                </a:solidFill>
              </a:rPr>
              <a:t>113</a:t>
            </a:r>
          </a:p>
          <a:p>
            <a:pPr algn="ctr"/>
            <a:endParaRPr lang="en-US" sz="900" dirty="0">
              <a:solidFill>
                <a:schemeClr val="tx1"/>
              </a:solidFill>
            </a:endParaRPr>
          </a:p>
          <a:p>
            <a:pPr algn="ctr"/>
            <a:r>
              <a:rPr lang="en-US" sz="900" dirty="0">
                <a:solidFill>
                  <a:schemeClr val="tx1"/>
                </a:solidFill>
              </a:rPr>
              <a:t>(Data)</a:t>
            </a:r>
          </a:p>
        </p:txBody>
      </p:sp>
      <p:sp>
        <p:nvSpPr>
          <p:cNvPr id="18" name="Rechteck 17"/>
          <p:cNvSpPr/>
          <p:nvPr/>
        </p:nvSpPr>
        <p:spPr>
          <a:xfrm>
            <a:off x="7537594" y="3654824"/>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114</a:t>
            </a:r>
          </a:p>
          <a:p>
            <a:pPr algn="ctr"/>
            <a:endParaRPr lang="en-US" sz="900">
              <a:solidFill>
                <a:schemeClr val="tx1"/>
              </a:solidFill>
            </a:endParaRPr>
          </a:p>
          <a:p>
            <a:pPr algn="ctr"/>
            <a:r>
              <a:rPr lang="en-US" sz="900">
                <a:solidFill>
                  <a:schemeClr val="tx1"/>
                </a:solidFill>
              </a:rPr>
              <a:t>(Data)</a:t>
            </a:r>
          </a:p>
        </p:txBody>
      </p:sp>
      <p:sp>
        <p:nvSpPr>
          <p:cNvPr id="19" name="Rechteck 18"/>
          <p:cNvSpPr/>
          <p:nvPr/>
        </p:nvSpPr>
        <p:spPr>
          <a:xfrm>
            <a:off x="8220509" y="3656658"/>
            <a:ext cx="496484" cy="832134"/>
          </a:xfrm>
          <a:prstGeom prst="rect">
            <a:avLst/>
          </a:prstGeom>
          <a:solidFill>
            <a:schemeClr val="bg2"/>
          </a:solid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Leaf</a:t>
            </a:r>
            <a:br>
              <a:rPr lang="en-US" sz="900">
                <a:solidFill>
                  <a:schemeClr val="tx1"/>
                </a:solidFill>
              </a:rPr>
            </a:br>
            <a:r>
              <a:rPr lang="en-US" sz="900">
                <a:solidFill>
                  <a:schemeClr val="tx1"/>
                </a:solidFill>
              </a:rPr>
              <a:t>115</a:t>
            </a:r>
          </a:p>
          <a:p>
            <a:pPr algn="ctr"/>
            <a:endParaRPr lang="en-US" sz="900">
              <a:solidFill>
                <a:schemeClr val="tx1"/>
              </a:solidFill>
            </a:endParaRPr>
          </a:p>
          <a:p>
            <a:pPr algn="ctr"/>
            <a:r>
              <a:rPr lang="en-US" sz="900">
                <a:solidFill>
                  <a:schemeClr val="tx1"/>
                </a:solidFill>
              </a:rPr>
              <a:t>(Data)</a:t>
            </a:r>
          </a:p>
        </p:txBody>
      </p:sp>
      <p:sp>
        <p:nvSpPr>
          <p:cNvPr id="66" name="Rechteck 65">
            <a:extLst>
              <a:ext uri="{FF2B5EF4-FFF2-40B4-BE49-F238E27FC236}">
                <a16:creationId xmlns:a16="http://schemas.microsoft.com/office/drawing/2014/main" id="{DC16769D-EF6A-4DB9-BBA0-9A38ED3D59E7}"/>
              </a:ext>
            </a:extLst>
          </p:cNvPr>
          <p:cNvSpPr/>
          <p:nvPr/>
        </p:nvSpPr>
        <p:spPr>
          <a:xfrm>
            <a:off x="6478799" y="122158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Root</a:t>
            </a:r>
            <a:br>
              <a:rPr lang="en-US" sz="1050">
                <a:solidFill>
                  <a:schemeClr val="tx1"/>
                </a:solidFill>
              </a:rPr>
            </a:br>
            <a:r>
              <a:rPr lang="en-US" sz="1050">
                <a:solidFill>
                  <a:schemeClr val="tx1"/>
                </a:solidFill>
              </a:rPr>
              <a:t>Node</a:t>
            </a:r>
          </a:p>
        </p:txBody>
      </p:sp>
      <p:sp>
        <p:nvSpPr>
          <p:cNvPr id="67" name="Rechteck 66">
            <a:extLst>
              <a:ext uri="{FF2B5EF4-FFF2-40B4-BE49-F238E27FC236}">
                <a16:creationId xmlns:a16="http://schemas.microsoft.com/office/drawing/2014/main" id="{9D13DE5A-F714-44AB-A476-27536406CFF9}"/>
              </a:ext>
            </a:extLst>
          </p:cNvPr>
          <p:cNvSpPr/>
          <p:nvPr/>
        </p:nvSpPr>
        <p:spPr>
          <a:xfrm>
            <a:off x="5775421" y="2344192"/>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8" name="Rechteck 67">
            <a:extLst>
              <a:ext uri="{FF2B5EF4-FFF2-40B4-BE49-F238E27FC236}">
                <a16:creationId xmlns:a16="http://schemas.microsoft.com/office/drawing/2014/main" id="{80EFAE73-1130-4D6F-A8EC-874E9FCEC653}"/>
              </a:ext>
            </a:extLst>
          </p:cNvPr>
          <p:cNvSpPr/>
          <p:nvPr/>
        </p:nvSpPr>
        <p:spPr>
          <a:xfrm>
            <a:off x="6481171" y="2344191"/>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sp>
        <p:nvSpPr>
          <p:cNvPr id="69" name="Rechteck 68">
            <a:extLst>
              <a:ext uri="{FF2B5EF4-FFF2-40B4-BE49-F238E27FC236}">
                <a16:creationId xmlns:a16="http://schemas.microsoft.com/office/drawing/2014/main" id="{5712105D-01F7-48AE-9E02-92EFC4C0DC73}"/>
              </a:ext>
            </a:extLst>
          </p:cNvPr>
          <p:cNvSpPr/>
          <p:nvPr/>
        </p:nvSpPr>
        <p:spPr>
          <a:xfrm>
            <a:off x="7191683" y="2344190"/>
            <a:ext cx="496484" cy="832133"/>
          </a:xfrm>
          <a:prstGeom prst="rect">
            <a:avLst/>
          </a:prstGeom>
          <a:solidFill>
            <a:schemeClr val="accent6">
              <a:lumMod val="20000"/>
              <a:lumOff val="80000"/>
            </a:schemeClr>
          </a:solidFill>
          <a:ln>
            <a:solidFill>
              <a:schemeClr val="accent6">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Inter</a:t>
            </a:r>
            <a:br>
              <a:rPr lang="en-US" sz="1050">
                <a:solidFill>
                  <a:schemeClr val="tx1"/>
                </a:solidFill>
              </a:rPr>
            </a:br>
            <a:r>
              <a:rPr lang="en-US" sz="1050">
                <a:solidFill>
                  <a:schemeClr val="tx1"/>
                </a:solidFill>
              </a:rPr>
              <a:t>med.</a:t>
            </a:r>
            <a:br>
              <a:rPr lang="en-US" sz="1050">
                <a:solidFill>
                  <a:schemeClr val="tx1"/>
                </a:solidFill>
              </a:rPr>
            </a:br>
            <a:r>
              <a:rPr lang="en-US" sz="1050">
                <a:solidFill>
                  <a:schemeClr val="tx1"/>
                </a:solidFill>
              </a:rPr>
              <a:t>node</a:t>
            </a:r>
          </a:p>
        </p:txBody>
      </p:sp>
      <p:cxnSp>
        <p:nvCxnSpPr>
          <p:cNvPr id="71" name="Verbinder: gewinkelt 70">
            <a:extLst>
              <a:ext uri="{FF2B5EF4-FFF2-40B4-BE49-F238E27FC236}">
                <a16:creationId xmlns:a16="http://schemas.microsoft.com/office/drawing/2014/main" id="{F4106F44-C9C7-47BD-BDD3-39E6CDFDB776}"/>
              </a:ext>
            </a:extLst>
          </p:cNvPr>
          <p:cNvCxnSpPr>
            <a:stCxn id="66" idx="2"/>
            <a:endCxn id="67" idx="0"/>
          </p:cNvCxnSpPr>
          <p:nvPr/>
        </p:nvCxnSpPr>
        <p:spPr>
          <a:xfrm rot="5400000">
            <a:off x="6230113" y="1847263"/>
            <a:ext cx="290477" cy="7033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Verbinder: gewinkelt 72">
            <a:extLst>
              <a:ext uri="{FF2B5EF4-FFF2-40B4-BE49-F238E27FC236}">
                <a16:creationId xmlns:a16="http://schemas.microsoft.com/office/drawing/2014/main" id="{31EFD05D-EA2C-488D-A74F-F2AEAE06E3A4}"/>
              </a:ext>
            </a:extLst>
          </p:cNvPr>
          <p:cNvCxnSpPr>
            <a:stCxn id="66" idx="2"/>
            <a:endCxn id="68" idx="0"/>
          </p:cNvCxnSpPr>
          <p:nvPr/>
        </p:nvCxnSpPr>
        <p:spPr>
          <a:xfrm rot="16200000" flipH="1">
            <a:off x="6582990" y="2197766"/>
            <a:ext cx="290476" cy="23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Verbinder: gewinkelt 74">
            <a:extLst>
              <a:ext uri="{FF2B5EF4-FFF2-40B4-BE49-F238E27FC236}">
                <a16:creationId xmlns:a16="http://schemas.microsoft.com/office/drawing/2014/main" id="{514ECD7D-D52B-420B-81D1-A41D22EB421F}"/>
              </a:ext>
            </a:extLst>
          </p:cNvPr>
          <p:cNvCxnSpPr>
            <a:stCxn id="66" idx="2"/>
            <a:endCxn id="69" idx="0"/>
          </p:cNvCxnSpPr>
          <p:nvPr/>
        </p:nvCxnSpPr>
        <p:spPr>
          <a:xfrm rot="16200000" flipH="1">
            <a:off x="6938246" y="1842510"/>
            <a:ext cx="290475" cy="71288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8" name="Verbinder: gewinkelt 77">
            <a:extLst>
              <a:ext uri="{FF2B5EF4-FFF2-40B4-BE49-F238E27FC236}">
                <a16:creationId xmlns:a16="http://schemas.microsoft.com/office/drawing/2014/main" id="{8D4C430D-F5F3-4B05-974C-0181B3DC8F68}"/>
              </a:ext>
            </a:extLst>
          </p:cNvPr>
          <p:cNvCxnSpPr>
            <a:stCxn id="67" idx="2"/>
            <a:endCxn id="13" idx="0"/>
          </p:cNvCxnSpPr>
          <p:nvPr/>
        </p:nvCxnSpPr>
        <p:spPr>
          <a:xfrm rot="5400000">
            <a:off x="5304252" y="2926246"/>
            <a:ext cx="469333" cy="96948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0" name="Verbinder: gewinkelt 79">
            <a:extLst>
              <a:ext uri="{FF2B5EF4-FFF2-40B4-BE49-F238E27FC236}">
                <a16:creationId xmlns:a16="http://schemas.microsoft.com/office/drawing/2014/main" id="{C9BEE6AC-57A5-48AF-BF8B-B2AEAC0D933F}"/>
              </a:ext>
            </a:extLst>
          </p:cNvPr>
          <p:cNvCxnSpPr>
            <a:stCxn id="67" idx="2"/>
            <a:endCxn id="14" idx="0"/>
          </p:cNvCxnSpPr>
          <p:nvPr/>
        </p:nvCxnSpPr>
        <p:spPr>
          <a:xfrm rot="5400000">
            <a:off x="5644792" y="3268621"/>
            <a:ext cx="471167" cy="2865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Verbinder: gewinkelt 81">
            <a:extLst>
              <a:ext uri="{FF2B5EF4-FFF2-40B4-BE49-F238E27FC236}">
                <a16:creationId xmlns:a16="http://schemas.microsoft.com/office/drawing/2014/main" id="{A9C3203A-14F9-435E-A2A3-C63D3A5BCAE8}"/>
              </a:ext>
            </a:extLst>
          </p:cNvPr>
          <p:cNvCxnSpPr>
            <a:stCxn id="68" idx="2"/>
            <a:endCxn id="15" idx="0"/>
          </p:cNvCxnSpPr>
          <p:nvPr/>
        </p:nvCxnSpPr>
        <p:spPr>
          <a:xfrm rot="5400000">
            <a:off x="6334950" y="3261378"/>
            <a:ext cx="479518" cy="3094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Verbinder: gewinkelt 83">
            <a:extLst>
              <a:ext uri="{FF2B5EF4-FFF2-40B4-BE49-F238E27FC236}">
                <a16:creationId xmlns:a16="http://schemas.microsoft.com/office/drawing/2014/main" id="{139D8861-7ADF-43F2-86D9-DA4710E53F71}"/>
              </a:ext>
            </a:extLst>
          </p:cNvPr>
          <p:cNvCxnSpPr>
            <a:stCxn id="68" idx="2"/>
            <a:endCxn id="16" idx="0"/>
          </p:cNvCxnSpPr>
          <p:nvPr/>
        </p:nvCxnSpPr>
        <p:spPr>
          <a:xfrm rot="16200000" flipH="1">
            <a:off x="6676407" y="3229329"/>
            <a:ext cx="479519" cy="3735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Verbinder: gewinkelt 85">
            <a:extLst>
              <a:ext uri="{FF2B5EF4-FFF2-40B4-BE49-F238E27FC236}">
                <a16:creationId xmlns:a16="http://schemas.microsoft.com/office/drawing/2014/main" id="{BE54D475-8E0E-4561-B7E0-EE1B9882FE27}"/>
              </a:ext>
            </a:extLst>
          </p:cNvPr>
          <p:cNvCxnSpPr>
            <a:stCxn id="69" idx="2"/>
            <a:endCxn id="18" idx="0"/>
          </p:cNvCxnSpPr>
          <p:nvPr/>
        </p:nvCxnSpPr>
        <p:spPr>
          <a:xfrm rot="16200000" flipH="1">
            <a:off x="7373631" y="3242617"/>
            <a:ext cx="478501" cy="34591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Verbinder: gewinkelt 87">
            <a:extLst>
              <a:ext uri="{FF2B5EF4-FFF2-40B4-BE49-F238E27FC236}">
                <a16:creationId xmlns:a16="http://schemas.microsoft.com/office/drawing/2014/main" id="{56AE6BB5-5E1B-4802-9C4C-9D785900C861}"/>
              </a:ext>
            </a:extLst>
          </p:cNvPr>
          <p:cNvCxnSpPr>
            <a:stCxn id="69" idx="2"/>
            <a:endCxn id="19" idx="0"/>
          </p:cNvCxnSpPr>
          <p:nvPr/>
        </p:nvCxnSpPr>
        <p:spPr>
          <a:xfrm rot="16200000" flipH="1">
            <a:off x="7714171" y="2902077"/>
            <a:ext cx="480335" cy="10288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03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19" name="Elbow Connector 18"/>
          <p:cNvCxnSpPr>
            <a:cxnSpLocks/>
            <a:stCxn id="119"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19"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119"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63" name="Elbow Connector 22">
            <a:extLst>
              <a:ext uri="{FF2B5EF4-FFF2-40B4-BE49-F238E27FC236}">
                <a16:creationId xmlns:a16="http://schemas.microsoft.com/office/drawing/2014/main" id="{B1BBE4F2-13E7-484B-A320-F3353F80EE5B}"/>
              </a:ext>
            </a:extLst>
          </p:cNvPr>
          <p:cNvCxnSpPr>
            <a:cxnSpLocks/>
            <a:stCxn id="121"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0" name="Elbow Connector 22">
            <a:extLst>
              <a:ext uri="{FF2B5EF4-FFF2-40B4-BE49-F238E27FC236}">
                <a16:creationId xmlns:a16="http://schemas.microsoft.com/office/drawing/2014/main" id="{3E69DE81-A806-4B66-8C42-D91874E7987D}"/>
              </a:ext>
            </a:extLst>
          </p:cNvPr>
          <p:cNvCxnSpPr>
            <a:cxnSpLocks/>
            <a:endCxn id="67" idx="0"/>
          </p:cNvCxnSpPr>
          <p:nvPr/>
        </p:nvCxnSpPr>
        <p:spPr>
          <a:xfrm>
            <a:off x="5568354" y="2997682"/>
            <a:ext cx="739780" cy="4555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Data</a:t>
            </a:r>
          </a:p>
        </p:txBody>
      </p:sp>
      <p:cxnSp>
        <p:nvCxnSpPr>
          <p:cNvPr id="76" name="Elbow Connector 20">
            <a:extLst>
              <a:ext uri="{FF2B5EF4-FFF2-40B4-BE49-F238E27FC236}">
                <a16:creationId xmlns:a16="http://schemas.microsoft.com/office/drawing/2014/main" id="{87A215EF-0771-4537-A1FE-8E796E9C8E57}"/>
              </a:ext>
            </a:extLst>
          </p:cNvPr>
          <p:cNvCxnSpPr>
            <a:cxnSpLocks/>
            <a:stCxn id="123"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123"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Verbinder: gewinkelt 97">
            <a:extLst>
              <a:ext uri="{FF2B5EF4-FFF2-40B4-BE49-F238E27FC236}">
                <a16:creationId xmlns:a16="http://schemas.microsoft.com/office/drawing/2014/main" id="{C80C8C75-EFE0-4DF5-98D1-3FD9DCA2FDB0}"/>
              </a:ext>
            </a:extLst>
          </p:cNvPr>
          <p:cNvCxnSpPr>
            <a:cxnSpLocks/>
            <a:stCxn id="121" idx="2"/>
            <a:endCxn id="59" idx="0"/>
          </p:cNvCxnSpPr>
          <p:nvPr/>
        </p:nvCxnSpPr>
        <p:spPr>
          <a:xfrm rot="5400000">
            <a:off x="3615744"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Verbinder: gewinkelt 99">
            <a:extLst>
              <a:ext uri="{FF2B5EF4-FFF2-40B4-BE49-F238E27FC236}">
                <a16:creationId xmlns:a16="http://schemas.microsoft.com/office/drawing/2014/main" id="{CD9EE095-0248-425A-92C9-408582D1DBD6}"/>
              </a:ext>
            </a:extLst>
          </p:cNvPr>
          <p:cNvCxnSpPr>
            <a:cxnSpLocks/>
            <a:stCxn id="122" idx="2"/>
            <a:endCxn id="66" idx="0"/>
          </p:cNvCxnSpPr>
          <p:nvPr/>
        </p:nvCxnSpPr>
        <p:spPr>
          <a:xfrm rot="5400000">
            <a:off x="5352252" y="3184029"/>
            <a:ext cx="357786" cy="19212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8" name="Rectangle 3">
            <a:extLst>
              <a:ext uri="{FF2B5EF4-FFF2-40B4-BE49-F238E27FC236}">
                <a16:creationId xmlns:a16="http://schemas.microsoft.com/office/drawing/2014/main" id="{43AA6F97-5727-4619-91C3-A24EA4157A54}"/>
              </a:ext>
            </a:extLst>
          </p:cNvPr>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Root Node</a:t>
            </a:r>
          </a:p>
        </p:txBody>
      </p:sp>
      <p:sp>
        <p:nvSpPr>
          <p:cNvPr id="119" name="Rectangle 5">
            <a:extLst>
              <a:ext uri="{FF2B5EF4-FFF2-40B4-BE49-F238E27FC236}">
                <a16:creationId xmlns:a16="http://schemas.microsoft.com/office/drawing/2014/main" id="{B5BF6D85-1464-405E-BE70-0D45494A8D76}"/>
              </a:ext>
            </a:extLst>
          </p:cNvPr>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0" name="Elbow Connector 8">
            <a:extLst>
              <a:ext uri="{FF2B5EF4-FFF2-40B4-BE49-F238E27FC236}">
                <a16:creationId xmlns:a16="http://schemas.microsoft.com/office/drawing/2014/main" id="{39F4DEE4-7CD6-4241-B47C-702BA0CE9559}"/>
              </a:ext>
            </a:extLst>
          </p:cNvPr>
          <p:cNvCxnSpPr>
            <a:cxnSpLocks/>
            <a:stCxn id="118" idx="2"/>
            <a:endCxn id="119"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Rectangle 5">
            <a:extLst>
              <a:ext uri="{FF2B5EF4-FFF2-40B4-BE49-F238E27FC236}">
                <a16:creationId xmlns:a16="http://schemas.microsoft.com/office/drawing/2014/main" id="{257900DF-2877-4A49-BDA1-5D7F78C2124D}"/>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2" name="Rectangle 5">
            <a:extLst>
              <a:ext uri="{FF2B5EF4-FFF2-40B4-BE49-F238E27FC236}">
                <a16:creationId xmlns:a16="http://schemas.microsoft.com/office/drawing/2014/main" id="{7980B2D2-62A7-43E5-A41E-665A055CC712}"/>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sp>
        <p:nvSpPr>
          <p:cNvPr id="123" name="Rectangle 5">
            <a:extLst>
              <a:ext uri="{FF2B5EF4-FFF2-40B4-BE49-F238E27FC236}">
                <a16:creationId xmlns:a16="http://schemas.microsoft.com/office/drawing/2014/main" id="{CBC2A5E5-E441-4D46-8CB1-A164753F7612}"/>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Intermediate Node</a:t>
            </a:r>
          </a:p>
        </p:txBody>
      </p:sp>
      <p:cxnSp>
        <p:nvCxnSpPr>
          <p:cNvPr id="124" name="Verbinder: gewinkelt 123">
            <a:extLst>
              <a:ext uri="{FF2B5EF4-FFF2-40B4-BE49-F238E27FC236}">
                <a16:creationId xmlns:a16="http://schemas.microsoft.com/office/drawing/2014/main" id="{82EE296C-F8DE-46A9-B41E-3924BFB02C55}"/>
              </a:ext>
            </a:extLst>
          </p:cNvPr>
          <p:cNvCxnSpPr>
            <a:cxnSpLocks/>
            <a:stCxn id="118" idx="2"/>
            <a:endCxn id="122"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Verbinder: gewinkelt 124">
            <a:extLst>
              <a:ext uri="{FF2B5EF4-FFF2-40B4-BE49-F238E27FC236}">
                <a16:creationId xmlns:a16="http://schemas.microsoft.com/office/drawing/2014/main" id="{E826C635-DDFC-4D37-99C9-7A816BEE5399}"/>
              </a:ext>
            </a:extLst>
          </p:cNvPr>
          <p:cNvCxnSpPr>
            <a:cxnSpLocks/>
            <a:stCxn id="118" idx="2"/>
            <a:endCxn id="123"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Verbinder: gewinkelt 125">
            <a:extLst>
              <a:ext uri="{FF2B5EF4-FFF2-40B4-BE49-F238E27FC236}">
                <a16:creationId xmlns:a16="http://schemas.microsoft.com/office/drawing/2014/main" id="{E75D9696-2A5D-4EF0-B98D-7887553798DE}"/>
              </a:ext>
            </a:extLst>
          </p:cNvPr>
          <p:cNvCxnSpPr>
            <a:stCxn id="118" idx="2"/>
            <a:endCxn id="121"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2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8562" y="1221581"/>
            <a:ext cx="1526876" cy="685800"/>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6597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32912"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sp>
        <p:nvSpPr>
          <p:cNvPr id="14" name="Rectangle 13"/>
          <p:cNvSpPr/>
          <p:nvPr/>
        </p:nvSpPr>
        <p:spPr>
          <a:xfrm>
            <a:off x="2475416"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cxnSp>
        <p:nvCxnSpPr>
          <p:cNvPr id="19" name="Elbow Connector 18"/>
          <p:cNvCxnSpPr>
            <a:cxnSpLocks/>
            <a:stCxn id="6" idx="2"/>
            <a:endCxn id="12" idx="0"/>
          </p:cNvCxnSpPr>
          <p:nvPr/>
        </p:nvCxnSpPr>
        <p:spPr>
          <a:xfrm rot="5400000">
            <a:off x="1451338" y="2756131"/>
            <a:ext cx="357786" cy="10479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9236"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a:endCxn id="14" idx="0"/>
          </p:cNvCxnSpPr>
          <p:nvPr/>
        </p:nvCxnSpPr>
        <p:spPr>
          <a:xfrm rot="16200000" flipH="1">
            <a:off x="231861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202482"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5744"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5126"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899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52252"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91634"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7549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11891"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8494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8760"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8142"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9420"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7674"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101166"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Tree>
    <p:extLst>
      <p:ext uri="{BB962C8B-B14F-4D97-AF65-F5344CB8AC3E}">
        <p14:creationId xmlns:p14="http://schemas.microsoft.com/office/powerpoint/2010/main" val="229797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- 2500</a:t>
            </a:r>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2109</a:t>
            </a: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7501 – 10000</a:t>
            </a:r>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7890</a:t>
            </a: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3" name="Textfeld 2">
            <a:extLst>
              <a:ext uri="{FF2B5EF4-FFF2-40B4-BE49-F238E27FC236}">
                <a16:creationId xmlns:a16="http://schemas.microsoft.com/office/drawing/2014/main" id="{445F65DE-FBBA-4925-8BA5-A8902597D254}"/>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2109</a:t>
            </a:r>
            <a:r>
              <a:rPr lang="de-DE" dirty="0"/>
              <a:t>;</a:t>
            </a:r>
          </a:p>
        </p:txBody>
      </p:sp>
      <p:sp>
        <p:nvSpPr>
          <p:cNvPr id="43" name="Rectangle 13">
            <a:extLst>
              <a:ext uri="{FF2B5EF4-FFF2-40B4-BE49-F238E27FC236}">
                <a16:creationId xmlns:a16="http://schemas.microsoft.com/office/drawing/2014/main" id="{1E416072-9FD9-4D2D-A095-7E72F04F256D}"/>
              </a:ext>
            </a:extLst>
          </p:cNvPr>
          <p:cNvSpPr/>
          <p:nvPr/>
        </p:nvSpPr>
        <p:spPr>
          <a:xfrm>
            <a:off x="4219588"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4999</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Tree>
    <p:extLst>
      <p:ext uri="{BB962C8B-B14F-4D97-AF65-F5344CB8AC3E}">
        <p14:creationId xmlns:p14="http://schemas.microsoft.com/office/powerpoint/2010/main" val="289346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FA9A2328-5D97-4658-A46C-CE27AE91EDDB}"/>
              </a:ext>
            </a:extLst>
          </p:cNvPr>
          <p:cNvSpPr/>
          <p:nvPr/>
        </p:nvSpPr>
        <p:spPr>
          <a:xfrm>
            <a:off x="2483080"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2487</a:t>
            </a:r>
          </a:p>
        </p:txBody>
      </p:sp>
      <p:sp>
        <p:nvSpPr>
          <p:cNvPr id="2" name="Title 1"/>
          <p:cNvSpPr>
            <a:spLocks noGrp="1"/>
          </p:cNvSpPr>
          <p:nvPr>
            <p:ph type="title"/>
          </p:nvPr>
        </p:nvSpPr>
        <p:spPr/>
        <p:txBody>
          <a:bodyPr/>
          <a:lstStyle/>
          <a:p>
            <a:r>
              <a:rPr lang="en-US"/>
              <a:t>Anatomy of a Clustered Index</a:t>
            </a:r>
          </a:p>
        </p:txBody>
      </p:sp>
      <p:sp>
        <p:nvSpPr>
          <p:cNvPr id="4" name="Rectangle 3"/>
          <p:cNvSpPr/>
          <p:nvPr/>
        </p:nvSpPr>
        <p:spPr>
          <a:xfrm>
            <a:off x="3800899" y="1221581"/>
            <a:ext cx="1526876" cy="685800"/>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(Id)</a:t>
            </a:r>
            <a:br>
              <a:rPr lang="en-US" sz="1050" b="1" dirty="0"/>
            </a:br>
            <a:r>
              <a:rPr lang="en-US" sz="1050" b="1" dirty="0"/>
              <a:t>NULL – 2500</a:t>
            </a:r>
            <a:br>
              <a:rPr lang="en-US" sz="1050" b="1" dirty="0"/>
            </a:br>
            <a:r>
              <a:rPr lang="en-US" sz="1050" b="1" dirty="0"/>
              <a:t>2501 – 5000</a:t>
            </a:r>
          </a:p>
          <a:p>
            <a:pPr algn="ctr"/>
            <a:r>
              <a:rPr lang="en-US" sz="1050" b="1" dirty="0"/>
              <a:t>5001 – 7500</a:t>
            </a:r>
          </a:p>
        </p:txBody>
      </p:sp>
      <p:sp>
        <p:nvSpPr>
          <p:cNvPr id="6" name="Rectangle 5"/>
          <p:cNvSpPr/>
          <p:nvPr/>
        </p:nvSpPr>
        <p:spPr>
          <a:xfrm>
            <a:off x="1458310"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NULL </a:t>
            </a:r>
            <a:r>
              <a:rPr lang="en-US" sz="1050" b="1"/>
              <a:t>- 2500</a:t>
            </a:r>
            <a:endParaRPr lang="en-US" sz="1050" b="1" dirty="0"/>
          </a:p>
        </p:txBody>
      </p:sp>
      <p:cxnSp>
        <p:nvCxnSpPr>
          <p:cNvPr id="9" name="Elbow Connector 8"/>
          <p:cNvCxnSpPr>
            <a:cxnSpLocks/>
            <a:stCxn id="4" idx="2"/>
            <a:endCxn id="6" idx="0"/>
          </p:cNvCxnSpPr>
          <p:nvPr/>
        </p:nvCxnSpPr>
        <p:spPr>
          <a:xfrm rot="5400000">
            <a:off x="3225249" y="828659"/>
            <a:ext cx="260366" cy="24178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572"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1.234</a:t>
            </a:r>
          </a:p>
        </p:txBody>
      </p:sp>
      <p:sp>
        <p:nvSpPr>
          <p:cNvPr id="13" name="Rectangle 12"/>
          <p:cNvSpPr/>
          <p:nvPr/>
        </p:nvSpPr>
        <p:spPr>
          <a:xfrm>
            <a:off x="1602367"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2109</a:t>
            </a:r>
            <a:endParaRPr lang="en-US" sz="1050" b="1" dirty="0">
              <a:solidFill>
                <a:schemeClr val="tx1"/>
              </a:solidFill>
            </a:endParaRPr>
          </a:p>
        </p:txBody>
      </p:sp>
      <p:cxnSp>
        <p:nvCxnSpPr>
          <p:cNvPr id="19" name="Elbow Connector 18"/>
          <p:cNvCxnSpPr>
            <a:cxnSpLocks/>
            <a:stCxn id="6" idx="2"/>
            <a:endCxn id="12" idx="0"/>
          </p:cNvCxnSpPr>
          <p:nvPr/>
        </p:nvCxnSpPr>
        <p:spPr>
          <a:xfrm rot="5400000">
            <a:off x="1447506" y="2759963"/>
            <a:ext cx="357786" cy="1040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6" idx="2"/>
            <a:endCxn id="13" idx="0"/>
          </p:cNvCxnSpPr>
          <p:nvPr/>
        </p:nvCxnSpPr>
        <p:spPr>
          <a:xfrm rot="5400000">
            <a:off x="1875404"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a:stCxn id="6" idx="2"/>
          </p:cNvCxnSpPr>
          <p:nvPr/>
        </p:nvCxnSpPr>
        <p:spPr>
          <a:xfrm rot="16200000" flipH="1">
            <a:off x="2314786"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
            <a:extLst>
              <a:ext uri="{FF2B5EF4-FFF2-40B4-BE49-F238E27FC236}">
                <a16:creationId xmlns:a16="http://schemas.microsoft.com/office/drawing/2014/main" id="{4A6529AE-AD95-4F73-B90F-02609808DE3A}"/>
              </a:ext>
            </a:extLst>
          </p:cNvPr>
          <p:cNvSpPr/>
          <p:nvPr/>
        </p:nvSpPr>
        <p:spPr>
          <a:xfrm>
            <a:off x="3194818"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2501 – 5000 </a:t>
            </a:r>
          </a:p>
        </p:txBody>
      </p:sp>
      <p:sp>
        <p:nvSpPr>
          <p:cNvPr id="59" name="Rectangle 12">
            <a:extLst>
              <a:ext uri="{FF2B5EF4-FFF2-40B4-BE49-F238E27FC236}">
                <a16:creationId xmlns:a16="http://schemas.microsoft.com/office/drawing/2014/main" id="{EC5944B9-62EB-44D9-888A-3B01800D8BFB}"/>
              </a:ext>
            </a:extLst>
          </p:cNvPr>
          <p:cNvSpPr/>
          <p:nvPr/>
        </p:nvSpPr>
        <p:spPr>
          <a:xfrm>
            <a:off x="3338875"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2700</a:t>
            </a:r>
          </a:p>
        </p:txBody>
      </p:sp>
      <p:sp>
        <p:nvSpPr>
          <p:cNvPr id="60" name="Rectangle 13">
            <a:extLst>
              <a:ext uri="{FF2B5EF4-FFF2-40B4-BE49-F238E27FC236}">
                <a16:creationId xmlns:a16="http://schemas.microsoft.com/office/drawing/2014/main" id="{D0D494D9-8F6D-4012-8127-5C2DA467A622}"/>
              </a:ext>
            </a:extLst>
          </p:cNvPr>
          <p:cNvSpPr/>
          <p:nvPr/>
        </p:nvSpPr>
        <p:spPr>
          <a:xfrm>
            <a:off x="4211924"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4999</a:t>
            </a:r>
            <a:endParaRPr lang="en-US" sz="1050" b="1" dirty="0">
              <a:solidFill>
                <a:schemeClr val="tx1"/>
              </a:solidFill>
            </a:endParaRPr>
          </a:p>
        </p:txBody>
      </p:sp>
      <p:cxnSp>
        <p:nvCxnSpPr>
          <p:cNvPr id="62" name="Elbow Connector 20">
            <a:extLst>
              <a:ext uri="{FF2B5EF4-FFF2-40B4-BE49-F238E27FC236}">
                <a16:creationId xmlns:a16="http://schemas.microsoft.com/office/drawing/2014/main" id="{3744037C-CD4B-40FD-93AF-541B839DE802}"/>
              </a:ext>
            </a:extLst>
          </p:cNvPr>
          <p:cNvCxnSpPr>
            <a:cxnSpLocks/>
            <a:stCxn id="57" idx="2"/>
            <a:endCxn id="59" idx="0"/>
          </p:cNvCxnSpPr>
          <p:nvPr/>
        </p:nvCxnSpPr>
        <p:spPr>
          <a:xfrm rot="5400000">
            <a:off x="3611912"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22">
            <a:extLst>
              <a:ext uri="{FF2B5EF4-FFF2-40B4-BE49-F238E27FC236}">
                <a16:creationId xmlns:a16="http://schemas.microsoft.com/office/drawing/2014/main" id="{B1BBE4F2-13E7-484B-A320-F3353F80EE5B}"/>
              </a:ext>
            </a:extLst>
          </p:cNvPr>
          <p:cNvCxnSpPr>
            <a:cxnSpLocks/>
            <a:stCxn id="57" idx="2"/>
            <a:endCxn id="60" idx="0"/>
          </p:cNvCxnSpPr>
          <p:nvPr/>
        </p:nvCxnSpPr>
        <p:spPr>
          <a:xfrm rot="16200000" flipH="1">
            <a:off x="4051294"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5">
            <a:extLst>
              <a:ext uri="{FF2B5EF4-FFF2-40B4-BE49-F238E27FC236}">
                <a16:creationId xmlns:a16="http://schemas.microsoft.com/office/drawing/2014/main" id="{551A9BA4-549E-4D5F-8B23-58562301920D}"/>
              </a:ext>
            </a:extLst>
          </p:cNvPr>
          <p:cNvSpPr/>
          <p:nvPr/>
        </p:nvSpPr>
        <p:spPr>
          <a:xfrm>
            <a:off x="4931326" y="2167747"/>
            <a:ext cx="1376431" cy="933449"/>
          </a:xfrm>
          <a:prstGeom prst="rect">
            <a:avLst/>
          </a:prstGeom>
          <a:solidFill>
            <a:schemeClr val="accent6">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5001 – 7500</a:t>
            </a:r>
          </a:p>
        </p:txBody>
      </p:sp>
      <p:sp>
        <p:nvSpPr>
          <p:cNvPr id="66" name="Rectangle 12">
            <a:extLst>
              <a:ext uri="{FF2B5EF4-FFF2-40B4-BE49-F238E27FC236}">
                <a16:creationId xmlns:a16="http://schemas.microsoft.com/office/drawing/2014/main" id="{B82081A7-03FA-4067-AE08-29405AF59299}"/>
              </a:ext>
            </a:extLst>
          </p:cNvPr>
          <p:cNvSpPr/>
          <p:nvPr/>
        </p:nvSpPr>
        <p:spPr>
          <a:xfrm>
            <a:off x="5075383" y="3458982"/>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67" name="Rectangle 13">
            <a:extLst>
              <a:ext uri="{FF2B5EF4-FFF2-40B4-BE49-F238E27FC236}">
                <a16:creationId xmlns:a16="http://schemas.microsoft.com/office/drawing/2014/main" id="{824A77EB-843C-4B1C-A549-20609B8073CC}"/>
              </a:ext>
            </a:extLst>
          </p:cNvPr>
          <p:cNvSpPr/>
          <p:nvPr/>
        </p:nvSpPr>
        <p:spPr>
          <a:xfrm>
            <a:off x="5948432" y="3453267"/>
            <a:ext cx="719402" cy="11412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cxnSp>
        <p:nvCxnSpPr>
          <p:cNvPr id="69" name="Elbow Connector 20">
            <a:extLst>
              <a:ext uri="{FF2B5EF4-FFF2-40B4-BE49-F238E27FC236}">
                <a16:creationId xmlns:a16="http://schemas.microsoft.com/office/drawing/2014/main" id="{61755CD2-4B78-4A37-9D47-303AF55BA387}"/>
              </a:ext>
            </a:extLst>
          </p:cNvPr>
          <p:cNvCxnSpPr>
            <a:cxnSpLocks/>
            <a:stCxn id="64" idx="2"/>
            <a:endCxn id="66" idx="0"/>
          </p:cNvCxnSpPr>
          <p:nvPr/>
        </p:nvCxnSpPr>
        <p:spPr>
          <a:xfrm rot="5400000">
            <a:off x="5348420" y="3187861"/>
            <a:ext cx="357786" cy="184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22">
            <a:extLst>
              <a:ext uri="{FF2B5EF4-FFF2-40B4-BE49-F238E27FC236}">
                <a16:creationId xmlns:a16="http://schemas.microsoft.com/office/drawing/2014/main" id="{3E69DE81-A806-4B66-8C42-D91874E7987D}"/>
              </a:ext>
            </a:extLst>
          </p:cNvPr>
          <p:cNvCxnSpPr>
            <a:cxnSpLocks/>
            <a:stCxn id="64" idx="2"/>
            <a:endCxn id="67" idx="0"/>
          </p:cNvCxnSpPr>
          <p:nvPr/>
        </p:nvCxnSpPr>
        <p:spPr>
          <a:xfrm rot="16200000" flipH="1">
            <a:off x="5787802" y="2932936"/>
            <a:ext cx="352071" cy="688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5">
            <a:extLst>
              <a:ext uri="{FF2B5EF4-FFF2-40B4-BE49-F238E27FC236}">
                <a16:creationId xmlns:a16="http://schemas.microsoft.com/office/drawing/2014/main" id="{E7408927-EA71-4F43-BB67-9D83F0B505A1}"/>
              </a:ext>
            </a:extLst>
          </p:cNvPr>
          <p:cNvSpPr/>
          <p:nvPr/>
        </p:nvSpPr>
        <p:spPr>
          <a:xfrm>
            <a:off x="6667834" y="2167747"/>
            <a:ext cx="1376431" cy="933449"/>
          </a:xfrm>
          <a:prstGeom prst="rect">
            <a:avLst/>
          </a:prstGeom>
          <a:solidFill>
            <a:schemeClr val="accent1">
              <a:lumMod val="60000"/>
              <a:lumOff val="4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t>7501</a:t>
            </a:r>
            <a:r>
              <a:rPr lang="en-US" sz="1050" b="1" dirty="0"/>
              <a:t> </a:t>
            </a:r>
            <a:r>
              <a:rPr lang="en-US" sz="1050" b="1"/>
              <a:t>– 10000</a:t>
            </a:r>
            <a:endParaRPr lang="en-US" sz="1050" b="1" dirty="0"/>
          </a:p>
        </p:txBody>
      </p:sp>
      <p:sp>
        <p:nvSpPr>
          <p:cNvPr id="73" name="Rectangle 12">
            <a:extLst>
              <a:ext uri="{FF2B5EF4-FFF2-40B4-BE49-F238E27FC236}">
                <a16:creationId xmlns:a16="http://schemas.microsoft.com/office/drawing/2014/main" id="{0A868B6B-7361-45A1-9DE5-AC85B971107C}"/>
              </a:ext>
            </a:extLst>
          </p:cNvPr>
          <p:cNvSpPr/>
          <p:nvPr/>
        </p:nvSpPr>
        <p:spPr>
          <a:xfrm>
            <a:off x="6804228" y="3458982"/>
            <a:ext cx="719402" cy="1141274"/>
          </a:xfrm>
          <a:prstGeom prst="rect">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rPr>
              <a:t>7890</a:t>
            </a:r>
            <a:endParaRPr lang="en-US" sz="1050" b="1" dirty="0">
              <a:solidFill>
                <a:schemeClr val="tx1"/>
              </a:solidFill>
            </a:endParaRPr>
          </a:p>
        </p:txBody>
      </p:sp>
      <p:sp>
        <p:nvSpPr>
          <p:cNvPr id="74" name="Rectangle 13">
            <a:extLst>
              <a:ext uri="{FF2B5EF4-FFF2-40B4-BE49-F238E27FC236}">
                <a16:creationId xmlns:a16="http://schemas.microsoft.com/office/drawing/2014/main" id="{11AEF074-BFA9-47AD-BE8C-C7A5F7BADE52}"/>
              </a:ext>
            </a:extLst>
          </p:cNvPr>
          <p:cNvSpPr/>
          <p:nvPr/>
        </p:nvSpPr>
        <p:spPr>
          <a:xfrm>
            <a:off x="7677277"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9999</a:t>
            </a:r>
          </a:p>
        </p:txBody>
      </p:sp>
      <p:cxnSp>
        <p:nvCxnSpPr>
          <p:cNvPr id="76" name="Elbow Connector 20">
            <a:extLst>
              <a:ext uri="{FF2B5EF4-FFF2-40B4-BE49-F238E27FC236}">
                <a16:creationId xmlns:a16="http://schemas.microsoft.com/office/drawing/2014/main" id="{87A215EF-0771-4537-A1FE-8E796E9C8E57}"/>
              </a:ext>
            </a:extLst>
          </p:cNvPr>
          <p:cNvCxnSpPr>
            <a:cxnSpLocks/>
            <a:stCxn id="71" idx="2"/>
            <a:endCxn id="73" idx="0"/>
          </p:cNvCxnSpPr>
          <p:nvPr/>
        </p:nvCxnSpPr>
        <p:spPr>
          <a:xfrm rot="5400000">
            <a:off x="7081097" y="3184029"/>
            <a:ext cx="357786" cy="19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22">
            <a:extLst>
              <a:ext uri="{FF2B5EF4-FFF2-40B4-BE49-F238E27FC236}">
                <a16:creationId xmlns:a16="http://schemas.microsoft.com/office/drawing/2014/main" id="{94E88A15-7CE5-4633-9C62-3A42E1FAB8E4}"/>
              </a:ext>
            </a:extLst>
          </p:cNvPr>
          <p:cNvCxnSpPr>
            <a:cxnSpLocks/>
            <a:stCxn id="71" idx="2"/>
            <a:endCxn id="74" idx="0"/>
          </p:cNvCxnSpPr>
          <p:nvPr/>
        </p:nvCxnSpPr>
        <p:spPr>
          <a:xfrm rot="16200000" flipH="1">
            <a:off x="7520478" y="2936768"/>
            <a:ext cx="352071" cy="6809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Verbinder: gewinkelt 78">
            <a:extLst>
              <a:ext uri="{FF2B5EF4-FFF2-40B4-BE49-F238E27FC236}">
                <a16:creationId xmlns:a16="http://schemas.microsoft.com/office/drawing/2014/main" id="{8FF94B52-3090-47B9-A9C6-C8EDE58D7185}"/>
              </a:ext>
            </a:extLst>
          </p:cNvPr>
          <p:cNvCxnSpPr>
            <a:cxnSpLocks/>
            <a:stCxn id="4" idx="2"/>
            <a:endCxn id="64" idx="0"/>
          </p:cNvCxnSpPr>
          <p:nvPr/>
        </p:nvCxnSpPr>
        <p:spPr>
          <a:xfrm rot="16200000" flipH="1">
            <a:off x="4961757" y="1509962"/>
            <a:ext cx="260366" cy="105520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Verbinder: gewinkelt 80">
            <a:extLst>
              <a:ext uri="{FF2B5EF4-FFF2-40B4-BE49-F238E27FC236}">
                <a16:creationId xmlns:a16="http://schemas.microsoft.com/office/drawing/2014/main" id="{92A0A211-7F65-41EA-BAA7-74B015620CB3}"/>
              </a:ext>
            </a:extLst>
          </p:cNvPr>
          <p:cNvCxnSpPr>
            <a:cxnSpLocks/>
            <a:stCxn id="4" idx="2"/>
            <a:endCxn id="71" idx="0"/>
          </p:cNvCxnSpPr>
          <p:nvPr/>
        </p:nvCxnSpPr>
        <p:spPr>
          <a:xfrm rot="16200000" flipH="1">
            <a:off x="5830011" y="641708"/>
            <a:ext cx="260366" cy="279171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BE10B2AA-18D1-48F4-9EC0-31FF8D17BF4A}"/>
              </a:ext>
            </a:extLst>
          </p:cNvPr>
          <p:cNvCxnSpPr>
            <a:stCxn id="4" idx="2"/>
            <a:endCxn id="57" idx="0"/>
          </p:cNvCxnSpPr>
          <p:nvPr/>
        </p:nvCxnSpPr>
        <p:spPr>
          <a:xfrm rot="5400000">
            <a:off x="4093503" y="1696913"/>
            <a:ext cx="260366" cy="68130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TextBox 40">
            <a:extLst>
              <a:ext uri="{FF2B5EF4-FFF2-40B4-BE49-F238E27FC236}">
                <a16:creationId xmlns:a16="http://schemas.microsoft.com/office/drawing/2014/main" id="{699FB49F-B427-4F4F-BE08-97DD3F440668}"/>
              </a:ext>
            </a:extLst>
          </p:cNvPr>
          <p:cNvSpPr txBox="1"/>
          <p:nvPr/>
        </p:nvSpPr>
        <p:spPr>
          <a:xfrm>
            <a:off x="146136" y="1226068"/>
            <a:ext cx="590861" cy="230832"/>
          </a:xfrm>
          <a:prstGeom prst="rect">
            <a:avLst/>
          </a:prstGeom>
          <a:noFill/>
        </p:spPr>
        <p:txBody>
          <a:bodyPr wrap="square" rtlCol="0">
            <a:spAutoFit/>
          </a:bodyPr>
          <a:lstStyle/>
          <a:p>
            <a:r>
              <a:rPr lang="de-DE" sz="900" b="1" dirty="0"/>
              <a:t>Level 2</a:t>
            </a:r>
          </a:p>
        </p:txBody>
      </p:sp>
      <p:sp>
        <p:nvSpPr>
          <p:cNvPr id="56" name="TextBox 41">
            <a:extLst>
              <a:ext uri="{FF2B5EF4-FFF2-40B4-BE49-F238E27FC236}">
                <a16:creationId xmlns:a16="http://schemas.microsoft.com/office/drawing/2014/main" id="{CF40DAB4-8DF4-4BCE-91F7-AD43BA6011A0}"/>
              </a:ext>
            </a:extLst>
          </p:cNvPr>
          <p:cNvSpPr txBox="1"/>
          <p:nvPr/>
        </p:nvSpPr>
        <p:spPr>
          <a:xfrm>
            <a:off x="144633" y="2166938"/>
            <a:ext cx="601939" cy="230832"/>
          </a:xfrm>
          <a:prstGeom prst="rect">
            <a:avLst/>
          </a:prstGeom>
          <a:noFill/>
        </p:spPr>
        <p:txBody>
          <a:bodyPr wrap="square" rtlCol="0">
            <a:spAutoFit/>
          </a:bodyPr>
          <a:lstStyle/>
          <a:p>
            <a:r>
              <a:rPr lang="de-DE" sz="900" b="1" dirty="0"/>
              <a:t>Level 1</a:t>
            </a:r>
          </a:p>
        </p:txBody>
      </p:sp>
      <p:sp>
        <p:nvSpPr>
          <p:cNvPr id="58" name="TextBox 42">
            <a:extLst>
              <a:ext uri="{FF2B5EF4-FFF2-40B4-BE49-F238E27FC236}">
                <a16:creationId xmlns:a16="http://schemas.microsoft.com/office/drawing/2014/main" id="{EA83008E-3951-49FA-87A3-E1249B32D3F5}"/>
              </a:ext>
            </a:extLst>
          </p:cNvPr>
          <p:cNvSpPr txBox="1"/>
          <p:nvPr/>
        </p:nvSpPr>
        <p:spPr>
          <a:xfrm>
            <a:off x="144067" y="3462338"/>
            <a:ext cx="602504" cy="230832"/>
          </a:xfrm>
          <a:prstGeom prst="rect">
            <a:avLst/>
          </a:prstGeom>
          <a:noFill/>
        </p:spPr>
        <p:txBody>
          <a:bodyPr wrap="square" rtlCol="0">
            <a:spAutoFit/>
          </a:bodyPr>
          <a:lstStyle/>
          <a:p>
            <a:r>
              <a:rPr lang="de-DE" sz="900" b="1" dirty="0"/>
              <a:t>Level 0</a:t>
            </a:r>
          </a:p>
        </p:txBody>
      </p:sp>
      <p:sp>
        <p:nvSpPr>
          <p:cNvPr id="44" name="Rectangle 12">
            <a:extLst>
              <a:ext uri="{FF2B5EF4-FFF2-40B4-BE49-F238E27FC236}">
                <a16:creationId xmlns:a16="http://schemas.microsoft.com/office/drawing/2014/main" id="{A0659323-42E0-419F-8F79-D9EDF8E002C1}"/>
              </a:ext>
            </a:extLst>
          </p:cNvPr>
          <p:cNvSpPr/>
          <p:nvPr/>
        </p:nvSpPr>
        <p:spPr>
          <a:xfrm>
            <a:off x="5075383" y="3458982"/>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5145</a:t>
            </a:r>
          </a:p>
        </p:txBody>
      </p:sp>
      <p:sp>
        <p:nvSpPr>
          <p:cNvPr id="45" name="Rectangle 13">
            <a:extLst>
              <a:ext uri="{FF2B5EF4-FFF2-40B4-BE49-F238E27FC236}">
                <a16:creationId xmlns:a16="http://schemas.microsoft.com/office/drawing/2014/main" id="{9113C874-A1F7-49B9-A0C2-7B4F61E0E5D7}"/>
              </a:ext>
            </a:extLst>
          </p:cNvPr>
          <p:cNvSpPr/>
          <p:nvPr/>
        </p:nvSpPr>
        <p:spPr>
          <a:xfrm>
            <a:off x="5948432" y="3453267"/>
            <a:ext cx="719402" cy="1141274"/>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7345</a:t>
            </a:r>
          </a:p>
        </p:txBody>
      </p:sp>
      <p:sp>
        <p:nvSpPr>
          <p:cNvPr id="36" name="Textfeld 35">
            <a:extLst>
              <a:ext uri="{FF2B5EF4-FFF2-40B4-BE49-F238E27FC236}">
                <a16:creationId xmlns:a16="http://schemas.microsoft.com/office/drawing/2014/main" id="{6E792A05-5BFE-409A-B49D-651A814BC1C3}"/>
              </a:ext>
            </a:extLst>
          </p:cNvPr>
          <p:cNvSpPr txBox="1"/>
          <p:nvPr/>
        </p:nvSpPr>
        <p:spPr>
          <a:xfrm>
            <a:off x="683568" y="1144364"/>
            <a:ext cx="3061990" cy="9233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de-DE" dirty="0">
                <a:solidFill>
                  <a:schemeClr val="accent5">
                    <a:lumMod val="75000"/>
                  </a:schemeClr>
                </a:solidFill>
                <a:latin typeface="Lucida Sans" panose="020B0602030504020204" pitchFamily="34" charset="0"/>
              </a:rPr>
              <a:t>SELECT</a:t>
            </a:r>
            <a:r>
              <a:rPr lang="de-DE" dirty="0">
                <a:latin typeface="Lucida Sans" panose="020B0602030504020204" pitchFamily="34" charset="0"/>
              </a:rPr>
              <a:t>	*</a:t>
            </a:r>
            <a:br>
              <a:rPr lang="de-DE" dirty="0">
                <a:latin typeface="Lucida Sans" panose="020B0602030504020204" pitchFamily="34" charset="0"/>
              </a:rPr>
            </a:br>
            <a:r>
              <a:rPr lang="de-DE" dirty="0">
                <a:solidFill>
                  <a:schemeClr val="accent5">
                    <a:lumMod val="75000"/>
                  </a:schemeClr>
                </a:solidFill>
                <a:latin typeface="Lucida Sans" panose="020B0602030504020204" pitchFamily="34" charset="0"/>
              </a:rPr>
              <a:t>FROM</a:t>
            </a:r>
            <a:r>
              <a:rPr lang="de-DE" dirty="0">
                <a:latin typeface="Lucida Sans" panose="020B0602030504020204" pitchFamily="34" charset="0"/>
              </a:rPr>
              <a:t>	</a:t>
            </a:r>
            <a:r>
              <a:rPr lang="de-DE" dirty="0" err="1">
                <a:latin typeface="Lucida Sans" panose="020B0602030504020204" pitchFamily="34" charset="0"/>
              </a:rPr>
              <a:t>dbo.Customers</a:t>
            </a:r>
            <a:endParaRPr lang="de-DE" dirty="0">
              <a:latin typeface="Lucida Sans" panose="020B0602030504020204" pitchFamily="34" charset="0"/>
            </a:endParaRPr>
          </a:p>
          <a:p>
            <a:r>
              <a:rPr lang="de-DE" dirty="0">
                <a:solidFill>
                  <a:schemeClr val="accent5">
                    <a:lumMod val="75000"/>
                  </a:schemeClr>
                </a:solidFill>
                <a:latin typeface="Lucida Sans" panose="020B0602030504020204" pitchFamily="34" charset="0"/>
              </a:rPr>
              <a:t>WHERE</a:t>
            </a:r>
            <a:r>
              <a:rPr lang="de-DE" dirty="0">
                <a:latin typeface="Lucida Sans" panose="020B0602030504020204" pitchFamily="34" charset="0"/>
              </a:rPr>
              <a:t>	</a:t>
            </a:r>
            <a:r>
              <a:rPr lang="de-DE" dirty="0" err="1">
                <a:latin typeface="Lucida Sans" panose="020B0602030504020204" pitchFamily="34" charset="0"/>
              </a:rPr>
              <a:t>Id</a:t>
            </a:r>
            <a:r>
              <a:rPr lang="de-DE" dirty="0">
                <a:latin typeface="Lucida Sans" panose="020B0602030504020204" pitchFamily="34" charset="0"/>
              </a:rPr>
              <a:t> = 8091</a:t>
            </a:r>
            <a:r>
              <a:rPr lang="de-DE" dirty="0"/>
              <a:t>;</a:t>
            </a:r>
          </a:p>
        </p:txBody>
      </p:sp>
    </p:spTree>
    <p:extLst>
      <p:ext uri="{BB962C8B-B14F-4D97-AF65-F5344CB8AC3E}">
        <p14:creationId xmlns:p14="http://schemas.microsoft.com/office/powerpoint/2010/main" val="38711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Anatomy of a “Non Clustered Index”</a:t>
            </a:r>
          </a:p>
        </p:txBody>
      </p:sp>
      <p:sp>
        <p:nvSpPr>
          <p:cNvPr id="8" name="Inhaltsplatzhalter 7"/>
          <p:cNvSpPr>
            <a:spLocks noGrp="1"/>
          </p:cNvSpPr>
          <p:nvPr>
            <p:ph sz="half" idx="1"/>
          </p:nvPr>
        </p:nvSpPr>
        <p:spPr>
          <a:xfrm>
            <a:off x="457200" y="1131590"/>
            <a:ext cx="4038600" cy="3600400"/>
          </a:xfrm>
        </p:spPr>
        <p:txBody>
          <a:bodyPr>
            <a:normAutofit/>
          </a:bodyPr>
          <a:lstStyle/>
          <a:p>
            <a:pPr marL="214313" indent="-214313"/>
            <a:r>
              <a:rPr lang="en-US" dirty="0"/>
              <a:t>Non Clustered Indexes have the same structure like the clustered index BUT…</a:t>
            </a:r>
          </a:p>
          <a:p>
            <a:pPr marL="557213" lvl="1" indent="-214313"/>
            <a:r>
              <a:rPr lang="en-US" dirty="0"/>
              <a:t>It contains only data of the indexed attributes</a:t>
            </a:r>
          </a:p>
          <a:p>
            <a:pPr marL="557213" lvl="1" indent="-214313"/>
            <a:r>
              <a:rPr lang="en-US" dirty="0"/>
              <a:t>The leaf level of contains </a:t>
            </a:r>
            <a:r>
              <a:rPr lang="en-US" dirty="0" err="1"/>
              <a:t>INCLUDEd</a:t>
            </a:r>
            <a:r>
              <a:rPr lang="en-US" dirty="0"/>
              <a:t> attributes to prevent costly key lookups</a:t>
            </a:r>
          </a:p>
          <a:p>
            <a:pPr marL="557213" lvl="1" indent="-214313"/>
            <a:r>
              <a:rPr lang="en-US" dirty="0"/>
              <a:t>Missing information need to be selected from the table itself!</a:t>
            </a:r>
          </a:p>
          <a:p>
            <a:endParaRPr lang="en-US"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794" y="1131590"/>
            <a:ext cx="2785622" cy="3419972"/>
          </a:xfrm>
          <a:prstGeom prst="rect">
            <a:avLst/>
          </a:prstGeom>
        </p:spPr>
      </p:pic>
      <p:sp>
        <p:nvSpPr>
          <p:cNvPr id="4" name="Textfeld 3">
            <a:hlinkClick r:id="rId3"/>
          </p:cNvPr>
          <p:cNvSpPr txBox="1"/>
          <p:nvPr/>
        </p:nvSpPr>
        <p:spPr>
          <a:xfrm>
            <a:off x="5436096" y="4443958"/>
            <a:ext cx="3065186" cy="207749"/>
          </a:xfrm>
          <a:prstGeom prst="rect">
            <a:avLst/>
          </a:prstGeom>
          <a:noFill/>
        </p:spPr>
        <p:txBody>
          <a:bodyPr wrap="square" rtlCol="0">
            <a:spAutoFit/>
          </a:bodyPr>
          <a:lstStyle/>
          <a:p>
            <a:r>
              <a:rPr lang="en-US" sz="750" dirty="0">
                <a:solidFill>
                  <a:schemeClr val="bg1"/>
                </a:solidFill>
                <a:hlinkClick r:id="rId3"/>
              </a:rPr>
              <a:t>http://technet.microsoft.com/en-us/library/ms177484.aspx</a:t>
            </a:r>
            <a:endParaRPr lang="en-US" sz="750" dirty="0">
              <a:solidFill>
                <a:schemeClr val="bg1"/>
              </a:solidFill>
            </a:endParaRPr>
          </a:p>
        </p:txBody>
      </p:sp>
    </p:spTree>
    <p:extLst>
      <p:ext uri="{BB962C8B-B14F-4D97-AF65-F5344CB8AC3E}">
        <p14:creationId xmlns:p14="http://schemas.microsoft.com/office/powerpoint/2010/main" val="269146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https://github.com/db-berater/partitioning-for-beginners</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CLUSTERED vs. HEAP: SELECT</a:t>
            </a:r>
          </a:p>
        </p:txBody>
      </p:sp>
      <p:sp>
        <p:nvSpPr>
          <p:cNvPr id="3" name="Inhaltsplatzhalter 2"/>
          <p:cNvSpPr>
            <a:spLocks noGrp="1"/>
          </p:cNvSpPr>
          <p:nvPr>
            <p:ph idx="1"/>
          </p:nvPr>
        </p:nvSpPr>
        <p:spPr/>
        <p:txBody>
          <a:bodyPr>
            <a:normAutofit/>
          </a:bodyPr>
          <a:lstStyle/>
          <a:p>
            <a:r>
              <a:rPr lang="en-US" dirty="0"/>
              <a:t>A HEAP uses ALWAYS a TABLE SCAN, because no Index is available!</a:t>
            </a:r>
          </a:p>
          <a:p>
            <a:r>
              <a:rPr lang="en-US" dirty="0"/>
              <a:t>A SELECT on a CLUSTERED KEY is more efficient, because an INDEX SEEK can access the search predicate(s) directly.</a:t>
            </a:r>
          </a:p>
          <a:p>
            <a:endParaRPr lang="en-US" dirty="0"/>
          </a:p>
          <a:p>
            <a:r>
              <a:rPr lang="en-US" dirty="0"/>
              <a:t>Primitive groupings are more efficient in a HEAP because only leaf pages need to be scanned.</a:t>
            </a:r>
          </a:p>
          <a:p>
            <a:r>
              <a:rPr lang="en-US" dirty="0"/>
              <a:t>A CLUSTERED INDEX has to scan the B-Tree, too.</a:t>
            </a:r>
          </a:p>
        </p:txBody>
      </p:sp>
    </p:spTree>
    <p:extLst>
      <p:ext uri="{BB962C8B-B14F-4D97-AF65-F5344CB8AC3E}">
        <p14:creationId xmlns:p14="http://schemas.microsoft.com/office/powerpoint/2010/main" val="98539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a:t>Clustered vs. HEAP: NON-Clustered Index</a:t>
            </a:r>
          </a:p>
        </p:txBody>
      </p:sp>
      <p:sp>
        <p:nvSpPr>
          <p:cNvPr id="3" name="Inhaltsplatzhalter 2"/>
          <p:cNvSpPr>
            <a:spLocks noGrp="1"/>
          </p:cNvSpPr>
          <p:nvPr>
            <p:ph idx="1"/>
          </p:nvPr>
        </p:nvSpPr>
        <p:spPr/>
        <p:txBody>
          <a:bodyPr>
            <a:normAutofit/>
          </a:bodyPr>
          <a:lstStyle/>
          <a:p>
            <a:r>
              <a:rPr lang="en-US" dirty="0"/>
              <a:t>A NON-Clustered Index in a HEAP stores the RID (Row Locator Id) as pointer</a:t>
            </a:r>
          </a:p>
          <a:p>
            <a:pPr lvl="1"/>
            <a:r>
              <a:rPr lang="en-US" dirty="0"/>
              <a:t>The RID consumes </a:t>
            </a:r>
            <a:r>
              <a:rPr lang="en-US" b="1" dirty="0"/>
              <a:t>8 Bytes</a:t>
            </a:r>
          </a:p>
          <a:p>
            <a:pPr lvl="1"/>
            <a:r>
              <a:rPr lang="en-US" dirty="0"/>
              <a:t>A REBUILD of the table includes a REBUILD of ALL NON-Clustered Indexes, because the location of the new record may change (new RID).</a:t>
            </a:r>
          </a:p>
          <a:p>
            <a:r>
              <a:rPr lang="en-US" dirty="0"/>
              <a:t>A NON-Clustered Index in a Clustered Index contains the Clustered Key as pointer</a:t>
            </a:r>
          </a:p>
          <a:p>
            <a:pPr lvl="1"/>
            <a:r>
              <a:rPr lang="en-US" dirty="0"/>
              <a:t>The size of the pointer depends on the data type and the uniqueness of the clustered key</a:t>
            </a:r>
          </a:p>
          <a:p>
            <a:pPr lvl="1"/>
            <a:r>
              <a:rPr lang="en-US" dirty="0"/>
              <a:t>The REBUILD of a Clustered Index does not imply a rebuild of the NON-Clustered Index</a:t>
            </a:r>
          </a:p>
        </p:txBody>
      </p:sp>
    </p:spTree>
    <p:extLst>
      <p:ext uri="{BB962C8B-B14F-4D97-AF65-F5344CB8AC3E}">
        <p14:creationId xmlns:p14="http://schemas.microsoft.com/office/powerpoint/2010/main" val="104330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RID-Lookup vs. Key-Lookup</a:t>
            </a:r>
          </a:p>
        </p:txBody>
      </p:sp>
      <p:sp>
        <p:nvSpPr>
          <p:cNvPr id="3" name="Inhaltsplatzhalter 2"/>
          <p:cNvSpPr>
            <a:spLocks noGrp="1"/>
          </p:cNvSpPr>
          <p:nvPr>
            <p:ph idx="1"/>
          </p:nvPr>
        </p:nvSpPr>
        <p:spPr/>
        <p:txBody>
          <a:bodyPr>
            <a:normAutofit/>
          </a:bodyPr>
          <a:lstStyle/>
          <a:p>
            <a:r>
              <a:rPr lang="en-US" dirty="0"/>
              <a:t>Lookups will be used to retrieve values from the table which are not part of the index.</a:t>
            </a:r>
          </a:p>
          <a:p>
            <a:pPr lvl="1"/>
            <a:r>
              <a:rPr lang="en-US" dirty="0"/>
              <a:t>RID-Lookups produce only ONE I/O if no Forwarded Record is affected!</a:t>
            </a:r>
          </a:p>
          <a:p>
            <a:pPr lvl="1"/>
            <a:r>
              <a:rPr lang="en-US" dirty="0"/>
              <a:t>Key-Lookups produce I/O depending on the </a:t>
            </a:r>
            <a:r>
              <a:rPr lang="en-US" b="1" dirty="0">
                <a:solidFill>
                  <a:srgbClr val="FF0000"/>
                </a:solidFill>
              </a:rPr>
              <a:t>depth</a:t>
            </a:r>
            <a:r>
              <a:rPr lang="en-US" dirty="0"/>
              <a:t> of the index</a:t>
            </a:r>
          </a:p>
        </p:txBody>
      </p:sp>
    </p:spTree>
    <p:extLst>
      <p:ext uri="{BB962C8B-B14F-4D97-AF65-F5344CB8AC3E}">
        <p14:creationId xmlns:p14="http://schemas.microsoft.com/office/powerpoint/2010/main" val="428921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RID Lookup</a:t>
            </a:r>
          </a:p>
        </p:txBody>
      </p:sp>
      <p:sp>
        <p:nvSpPr>
          <p:cNvPr id="3" name="Inhaltsplatzhalter 2"/>
          <p:cNvSpPr>
            <a:spLocks noGrp="1"/>
          </p:cNvSpPr>
          <p:nvPr>
            <p:ph idx="1"/>
          </p:nvPr>
        </p:nvSpPr>
        <p:spPr>
          <a:xfrm>
            <a:off x="457200" y="2859088"/>
            <a:ext cx="8229600" cy="1728788"/>
          </a:xfrm>
        </p:spPr>
        <p:txBody>
          <a:bodyPr/>
          <a:lstStyle/>
          <a:p>
            <a:endParaRPr lang="de-DE" dirty="0"/>
          </a:p>
        </p:txBody>
      </p:sp>
      <p:pic>
        <p:nvPicPr>
          <p:cNvPr id="4" name="Grafik 3"/>
          <p:cNvPicPr>
            <a:picLocks noChangeAspect="1"/>
          </p:cNvPicPr>
          <p:nvPr/>
        </p:nvPicPr>
        <p:blipFill>
          <a:blip r:embed="rId2"/>
          <a:stretch>
            <a:fillRect/>
          </a:stretch>
        </p:blipFill>
        <p:spPr>
          <a:xfrm>
            <a:off x="468313" y="1131888"/>
            <a:ext cx="6029325" cy="1628775"/>
          </a:xfrm>
          <a:prstGeom prst="rect">
            <a:avLst/>
          </a:prstGeom>
        </p:spPr>
      </p:pic>
      <p:sp>
        <p:nvSpPr>
          <p:cNvPr id="5" name="Rechteck 4"/>
          <p:cNvSpPr/>
          <p:nvPr/>
        </p:nvSpPr>
        <p:spPr>
          <a:xfrm>
            <a:off x="3275856" y="1131888"/>
            <a:ext cx="936104"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3131840" y="1996133"/>
            <a:ext cx="1224136"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02302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RID-Lookup in Heap</a:t>
            </a:r>
          </a:p>
        </p:txBody>
      </p:sp>
      <p:pic>
        <p:nvPicPr>
          <p:cNvPr id="3" name="Picture 2"/>
          <p:cNvPicPr>
            <a:picLocks noChangeAspect="1"/>
          </p:cNvPicPr>
          <p:nvPr/>
        </p:nvPicPr>
        <p:blipFill>
          <a:blip r:embed="rId2"/>
          <a:stretch>
            <a:fillRect/>
          </a:stretch>
        </p:blipFill>
        <p:spPr>
          <a:xfrm>
            <a:off x="144066" y="1248966"/>
            <a:ext cx="4446322" cy="1247346"/>
          </a:xfrm>
          <a:prstGeom prst="rect">
            <a:avLst/>
          </a:prstGeom>
        </p:spPr>
      </p:pic>
      <p:sp>
        <p:nvSpPr>
          <p:cNvPr id="6" name="TextBox 5"/>
          <p:cNvSpPr txBox="1"/>
          <p:nvPr/>
        </p:nvSpPr>
        <p:spPr>
          <a:xfrm>
            <a:off x="144066" y="2660904"/>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0xA6FB0300</a:t>
            </a:r>
          </a:p>
          <a:p>
            <a:r>
              <a:rPr lang="de-DE" sz="1400" b="1" dirty="0">
                <a:solidFill>
                  <a:schemeClr val="bg1">
                    <a:lumMod val="50000"/>
                  </a:schemeClr>
                </a:solidFill>
              </a:rPr>
              <a:t>File:	0x0400</a:t>
            </a:r>
          </a:p>
          <a:p>
            <a:r>
              <a:rPr lang="de-DE" sz="1400" b="1" dirty="0">
                <a:solidFill>
                  <a:schemeClr val="bg1">
                    <a:lumMod val="50000"/>
                  </a:schemeClr>
                </a:solidFill>
              </a:rPr>
              <a:t>Slot:	0x0400</a:t>
            </a:r>
          </a:p>
        </p:txBody>
      </p:sp>
      <p:cxnSp>
        <p:nvCxnSpPr>
          <p:cNvPr id="8" name="Straight Arrow Connector 7"/>
          <p:cNvCxnSpPr>
            <a:endCxn id="6" idx="0"/>
          </p:cNvCxnSpPr>
          <p:nvPr/>
        </p:nvCxnSpPr>
        <p:spPr>
          <a:xfrm flipH="1">
            <a:off x="2358033" y="1872639"/>
            <a:ext cx="321160" cy="7882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065" y="3725743"/>
            <a:ext cx="442793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t>RID:	0x</a:t>
            </a:r>
            <a:r>
              <a:rPr lang="de-DE" sz="1400" b="1" dirty="0">
                <a:solidFill>
                  <a:srgbClr val="FF0000"/>
                </a:solidFill>
              </a:rPr>
              <a:t>A6FB0300</a:t>
            </a:r>
            <a:r>
              <a:rPr lang="de-DE" sz="1400" b="1" dirty="0">
                <a:solidFill>
                  <a:schemeClr val="accent6"/>
                </a:solidFill>
              </a:rPr>
              <a:t>0400</a:t>
            </a:r>
            <a:r>
              <a:rPr lang="de-DE" sz="1400" b="1" dirty="0"/>
              <a:t>0400</a:t>
            </a:r>
          </a:p>
          <a:p>
            <a:r>
              <a:rPr lang="de-DE" sz="1400" b="1" dirty="0">
                <a:solidFill>
                  <a:schemeClr val="bg1">
                    <a:lumMod val="50000"/>
                  </a:schemeClr>
                </a:solidFill>
              </a:rPr>
              <a:t>PAGE:	261030</a:t>
            </a:r>
          </a:p>
          <a:p>
            <a:r>
              <a:rPr lang="de-DE" sz="1400" b="1" dirty="0">
                <a:solidFill>
                  <a:schemeClr val="bg1">
                    <a:lumMod val="50000"/>
                  </a:schemeClr>
                </a:solidFill>
              </a:rPr>
              <a:t>File:	4</a:t>
            </a:r>
          </a:p>
          <a:p>
            <a:r>
              <a:rPr lang="de-DE" sz="1400" b="1" dirty="0">
                <a:solidFill>
                  <a:schemeClr val="bg1">
                    <a:lumMod val="50000"/>
                  </a:schemeClr>
                </a:solidFill>
              </a:rPr>
              <a:t>Slot:	4</a:t>
            </a:r>
          </a:p>
        </p:txBody>
      </p:sp>
      <p:pic>
        <p:nvPicPr>
          <p:cNvPr id="12" name="Picture 11"/>
          <p:cNvPicPr>
            <a:picLocks noChangeAspect="1"/>
          </p:cNvPicPr>
          <p:nvPr/>
        </p:nvPicPr>
        <p:blipFill>
          <a:blip r:embed="rId3"/>
          <a:stretch>
            <a:fillRect/>
          </a:stretch>
        </p:blipFill>
        <p:spPr>
          <a:xfrm>
            <a:off x="4893159" y="1248966"/>
            <a:ext cx="4095452" cy="3268170"/>
          </a:xfrm>
          <a:prstGeom prst="rect">
            <a:avLst/>
          </a:prstGeom>
          <a:effectLst>
            <a:innerShdw blurRad="63500" dist="50800" dir="2700000">
              <a:prstClr val="black">
                <a:alpha val="50000"/>
              </a:prstClr>
            </a:innerShdw>
          </a:effectLst>
        </p:spPr>
      </p:pic>
      <p:cxnSp>
        <p:nvCxnSpPr>
          <p:cNvPr id="14" name="Elbow Connector 13"/>
          <p:cNvCxnSpPr>
            <a:stCxn id="10" idx="3"/>
          </p:cNvCxnSpPr>
          <p:nvPr/>
        </p:nvCxnSpPr>
        <p:spPr>
          <a:xfrm flipV="1">
            <a:off x="4571999" y="1728218"/>
            <a:ext cx="1380746" cy="247457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125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Key Lookup</a:t>
            </a:r>
          </a:p>
        </p:txBody>
      </p:sp>
      <p:sp>
        <p:nvSpPr>
          <p:cNvPr id="3" name="Inhaltsplatzhalter 2"/>
          <p:cNvSpPr>
            <a:spLocks noGrp="1"/>
          </p:cNvSpPr>
          <p:nvPr>
            <p:ph idx="1"/>
          </p:nvPr>
        </p:nvSpPr>
        <p:spPr>
          <a:xfrm>
            <a:off x="457200" y="2859782"/>
            <a:ext cx="8229600" cy="1728094"/>
          </a:xfrm>
        </p:spPr>
        <p:txBody>
          <a:bodyPr>
            <a:normAutofit/>
          </a:bodyPr>
          <a:lstStyle/>
          <a:p>
            <a:r>
              <a:rPr lang="en-US" dirty="0"/>
              <a:t>The costs for a key lookup depend on the depth of the clustered index structure.</a:t>
            </a:r>
          </a:p>
          <a:p>
            <a:r>
              <a:rPr lang="en-US" dirty="0"/>
              <a:t>As more records are in the table as deeper can the B-Tree structure be.</a:t>
            </a:r>
          </a:p>
        </p:txBody>
      </p:sp>
      <p:pic>
        <p:nvPicPr>
          <p:cNvPr id="5" name="Grafik 4"/>
          <p:cNvPicPr>
            <a:picLocks noChangeAspect="1"/>
          </p:cNvPicPr>
          <p:nvPr/>
        </p:nvPicPr>
        <p:blipFill>
          <a:blip r:embed="rId2"/>
          <a:stretch>
            <a:fillRect/>
          </a:stretch>
        </p:blipFill>
        <p:spPr>
          <a:xfrm>
            <a:off x="468313" y="1131590"/>
            <a:ext cx="5267325" cy="1600200"/>
          </a:xfrm>
          <a:prstGeom prst="rect">
            <a:avLst/>
          </a:prstGeom>
        </p:spPr>
      </p:pic>
      <p:sp>
        <p:nvSpPr>
          <p:cNvPr id="6" name="Rechteck 5"/>
          <p:cNvSpPr/>
          <p:nvPr/>
        </p:nvSpPr>
        <p:spPr>
          <a:xfrm>
            <a:off x="3203848" y="1131888"/>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hteck 6"/>
          <p:cNvSpPr/>
          <p:nvPr/>
        </p:nvSpPr>
        <p:spPr>
          <a:xfrm>
            <a:off x="3203848" y="1996133"/>
            <a:ext cx="2531790" cy="719782"/>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7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Key-Lookup in </a:t>
            </a:r>
            <a:r>
              <a:rPr lang="de-DE" dirty="0" err="1"/>
              <a:t>clustered</a:t>
            </a:r>
            <a:r>
              <a:rPr lang="de-DE" dirty="0"/>
              <a:t> </a:t>
            </a:r>
            <a:r>
              <a:rPr lang="de-DE" dirty="0" err="1"/>
              <a:t>index</a:t>
            </a:r>
            <a:endParaRPr lang="de-DE" dirty="0"/>
          </a:p>
        </p:txBody>
      </p:sp>
      <p:pic>
        <p:nvPicPr>
          <p:cNvPr id="4" name="Picture 3"/>
          <p:cNvPicPr>
            <a:picLocks noChangeAspect="1"/>
          </p:cNvPicPr>
          <p:nvPr/>
        </p:nvPicPr>
        <p:blipFill>
          <a:blip r:embed="rId2"/>
          <a:stretch>
            <a:fillRect/>
          </a:stretch>
        </p:blipFill>
        <p:spPr>
          <a:xfrm>
            <a:off x="144066" y="1248967"/>
            <a:ext cx="3759254" cy="1241822"/>
          </a:xfrm>
          <a:prstGeom prst="rect">
            <a:avLst/>
          </a:prstGeom>
        </p:spPr>
      </p:pic>
      <p:sp>
        <p:nvSpPr>
          <p:cNvPr id="11" name="Rectangle 10"/>
          <p:cNvSpPr/>
          <p:nvPr/>
        </p:nvSpPr>
        <p:spPr>
          <a:xfrm>
            <a:off x="1721940" y="2706704"/>
            <a:ext cx="603504" cy="4906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Root</a:t>
            </a:r>
          </a:p>
          <a:p>
            <a:pPr algn="ctr"/>
            <a:r>
              <a:rPr lang="de-DE" sz="1050" dirty="0"/>
              <a:t>127</a:t>
            </a:r>
          </a:p>
        </p:txBody>
      </p:sp>
      <p:sp>
        <p:nvSpPr>
          <p:cNvPr id="13" name="Rectangle 12"/>
          <p:cNvSpPr/>
          <p:nvPr/>
        </p:nvSpPr>
        <p:spPr>
          <a:xfrm>
            <a:off x="982376" y="3413295"/>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352</a:t>
            </a:r>
          </a:p>
        </p:txBody>
      </p:sp>
      <p:sp>
        <p:nvSpPr>
          <p:cNvPr id="15" name="Rectangle 14"/>
          <p:cNvSpPr/>
          <p:nvPr/>
        </p:nvSpPr>
        <p:spPr>
          <a:xfrm>
            <a:off x="1712192" y="3413294"/>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sp>
        <p:nvSpPr>
          <p:cNvPr id="16" name="Rectangle 15"/>
          <p:cNvSpPr/>
          <p:nvPr/>
        </p:nvSpPr>
        <p:spPr>
          <a:xfrm>
            <a:off x="2442008" y="3413293"/>
            <a:ext cx="603504" cy="29002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t>353</a:t>
            </a:r>
          </a:p>
        </p:txBody>
      </p:sp>
      <p:cxnSp>
        <p:nvCxnSpPr>
          <p:cNvPr id="18" name="Straight Arrow Connector 17"/>
          <p:cNvCxnSpPr>
            <a:stCxn id="11" idx="2"/>
            <a:endCxn id="15" idx="0"/>
          </p:cNvCxnSpPr>
          <p:nvPr/>
        </p:nvCxnSpPr>
        <p:spPr>
          <a:xfrm flipH="1">
            <a:off x="2013943" y="3197379"/>
            <a:ext cx="9749" cy="21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1" idx="1"/>
            <a:endCxn id="13" idx="0"/>
          </p:cNvCxnSpPr>
          <p:nvPr/>
        </p:nvCxnSpPr>
        <p:spPr>
          <a:xfrm rot="10800000" flipV="1">
            <a:off x="1284127" y="2952041"/>
            <a:ext cx="437813" cy="4612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3"/>
            <a:endCxn id="16" idx="0"/>
          </p:cNvCxnSpPr>
          <p:nvPr/>
        </p:nvCxnSpPr>
        <p:spPr>
          <a:xfrm>
            <a:off x="2325444" y="2952041"/>
            <a:ext cx="418316" cy="46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2560"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3510</a:t>
            </a:r>
          </a:p>
        </p:txBody>
      </p:sp>
      <p:sp>
        <p:nvSpPr>
          <p:cNvPr id="25" name="Rectangle 24"/>
          <p:cNvSpPr/>
          <p:nvPr/>
        </p:nvSpPr>
        <p:spPr>
          <a:xfrm>
            <a:off x="982376" y="4090463"/>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3511</a:t>
            </a:r>
          </a:p>
        </p:txBody>
      </p:sp>
      <p:sp>
        <p:nvSpPr>
          <p:cNvPr id="26" name="Rectangle 25"/>
          <p:cNvSpPr/>
          <p:nvPr/>
        </p:nvSpPr>
        <p:spPr>
          <a:xfrm>
            <a:off x="1712192" y="4090462"/>
            <a:ext cx="603504" cy="2986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dirty="0">
                <a:solidFill>
                  <a:schemeClr val="tx1"/>
                </a:solidFill>
              </a:rPr>
              <a:t>3512</a:t>
            </a:r>
          </a:p>
        </p:txBody>
      </p:sp>
      <p:cxnSp>
        <p:nvCxnSpPr>
          <p:cNvPr id="28" name="Elbow Connector 27"/>
          <p:cNvCxnSpPr>
            <a:stCxn id="13" idx="2"/>
            <a:endCxn id="24" idx="0"/>
          </p:cNvCxnSpPr>
          <p:nvPr/>
        </p:nvCxnSpPr>
        <p:spPr>
          <a:xfrm rot="5400000">
            <a:off x="725649" y="3531984"/>
            <a:ext cx="387142"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3" idx="2"/>
            <a:endCxn id="25" idx="0"/>
          </p:cNvCxnSpPr>
          <p:nvPr/>
        </p:nvCxnSpPr>
        <p:spPr>
          <a:xfrm rot="5400000">
            <a:off x="1090557" y="3896892"/>
            <a:ext cx="387141" cy="9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3" idx="2"/>
            <a:endCxn id="26" idx="0"/>
          </p:cNvCxnSpPr>
          <p:nvPr/>
        </p:nvCxnSpPr>
        <p:spPr>
          <a:xfrm rot="16200000" flipH="1">
            <a:off x="1455466" y="3531983"/>
            <a:ext cx="387140" cy="7298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a:stretch>
            <a:fillRect/>
          </a:stretch>
        </p:blipFill>
        <p:spPr>
          <a:xfrm>
            <a:off x="4572000" y="1248967"/>
            <a:ext cx="4153643" cy="3140154"/>
          </a:xfrm>
          <a:prstGeom prst="rect">
            <a:avLst/>
          </a:prstGeom>
          <a:effectLst>
            <a:innerShdw blurRad="63500" dist="50800" dir="2700000">
              <a:prstClr val="black">
                <a:alpha val="50000"/>
              </a:prstClr>
            </a:innerShdw>
          </a:effectLst>
        </p:spPr>
      </p:pic>
      <p:cxnSp>
        <p:nvCxnSpPr>
          <p:cNvPr id="14" name="Elbow Connector 13"/>
          <p:cNvCxnSpPr>
            <a:stCxn id="26" idx="3"/>
          </p:cNvCxnSpPr>
          <p:nvPr/>
        </p:nvCxnSpPr>
        <p:spPr>
          <a:xfrm flipV="1">
            <a:off x="2315695" y="1611631"/>
            <a:ext cx="2959250" cy="262816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40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dirty="0"/>
              <a:t>HEAPS: Forwarded Records</a:t>
            </a:r>
          </a:p>
        </p:txBody>
      </p:sp>
      <p:sp>
        <p:nvSpPr>
          <p:cNvPr id="3" name="Inhaltsplatzhalter 2"/>
          <p:cNvSpPr>
            <a:spLocks noGrp="1"/>
          </p:cNvSpPr>
          <p:nvPr>
            <p:ph idx="1"/>
          </p:nvPr>
        </p:nvSpPr>
        <p:spPr/>
        <p:txBody>
          <a:bodyPr>
            <a:normAutofit/>
          </a:bodyPr>
          <a:lstStyle/>
          <a:p>
            <a:r>
              <a:rPr lang="en-US" dirty="0"/>
              <a:t>Forwarded Records can only occur in HEAPS!</a:t>
            </a:r>
          </a:p>
          <a:p>
            <a:r>
              <a:rPr lang="en-US" dirty="0"/>
              <a:t>A Forwarded Record will be generated if a record with variable length does not fit on the page after an update.</a:t>
            </a:r>
          </a:p>
        </p:txBody>
      </p:sp>
      <p:sp>
        <p:nvSpPr>
          <p:cNvPr id="5" name="Textfeld 4"/>
          <p:cNvSpPr txBox="1"/>
          <p:nvPr/>
        </p:nvSpPr>
        <p:spPr>
          <a:xfrm>
            <a:off x="5436096" y="3867894"/>
            <a:ext cx="3240360" cy="369332"/>
          </a:xfrm>
          <a:prstGeom prst="rect">
            <a:avLst/>
          </a:prstGeom>
          <a:noFill/>
        </p:spPr>
        <p:txBody>
          <a:bodyPr wrap="square" rtlCol="0">
            <a:spAutoFit/>
          </a:bodyPr>
          <a:lstStyle/>
          <a:p>
            <a:pPr algn="ctr"/>
            <a:r>
              <a:rPr lang="de-DE" b="1" dirty="0">
                <a:solidFill>
                  <a:srgbClr val="FF0000"/>
                </a:solidFill>
              </a:rPr>
              <a:t>Demo-Time</a:t>
            </a:r>
          </a:p>
        </p:txBody>
      </p:sp>
    </p:spTree>
    <p:extLst>
      <p:ext uri="{BB962C8B-B14F-4D97-AF65-F5344CB8AC3E}">
        <p14:creationId xmlns:p14="http://schemas.microsoft.com/office/powerpoint/2010/main" val="3309904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ussdiagramm: Mehrere Dokumente 3"/>
          <p:cNvSpPr/>
          <p:nvPr/>
        </p:nvSpPr>
        <p:spPr>
          <a:xfrm>
            <a:off x="27860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119</a:t>
            </a:r>
          </a:p>
          <a:p>
            <a:r>
              <a:rPr lang="de-DE" sz="900" dirty="0">
                <a:solidFill>
                  <a:schemeClr val="tx1"/>
                </a:solidFill>
              </a:rPr>
              <a:t>1 = 156</a:t>
            </a:r>
            <a:br>
              <a:rPr lang="de-DE" sz="900" dirty="0">
                <a:solidFill>
                  <a:schemeClr val="tx1"/>
                </a:solidFill>
              </a:rPr>
            </a:br>
            <a:r>
              <a:rPr lang="de-DE" sz="900" dirty="0">
                <a:solidFill>
                  <a:schemeClr val="tx1"/>
                </a:solidFill>
              </a:rPr>
              <a:t>2</a:t>
            </a:r>
            <a:br>
              <a:rPr lang="de-DE" sz="900" dirty="0">
                <a:solidFill>
                  <a:schemeClr val="tx1"/>
                </a:solidFill>
              </a:rPr>
            </a:br>
            <a:r>
              <a:rPr lang="de-DE" sz="900" dirty="0">
                <a:solidFill>
                  <a:schemeClr val="tx1"/>
                </a:solidFill>
              </a:rPr>
              <a:t>3</a:t>
            </a:r>
            <a:br>
              <a:rPr lang="de-DE" sz="900" dirty="0">
                <a:solidFill>
                  <a:schemeClr val="tx1"/>
                </a:solidFill>
              </a:rPr>
            </a:br>
            <a:r>
              <a:rPr lang="de-DE" sz="900" dirty="0">
                <a:solidFill>
                  <a:schemeClr val="tx1"/>
                </a:solidFill>
              </a:rPr>
              <a:t>4</a:t>
            </a:r>
          </a:p>
        </p:txBody>
      </p:sp>
      <p:sp>
        <p:nvSpPr>
          <p:cNvPr id="5" name="Flussdiagramm: Dokument 4"/>
          <p:cNvSpPr/>
          <p:nvPr/>
        </p:nvSpPr>
        <p:spPr>
          <a:xfrm>
            <a:off x="278606" y="1248966"/>
            <a:ext cx="621000" cy="1107000"/>
          </a:xfrm>
          <a:prstGeom prst="flowChart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a:solidFill>
                  <a:schemeClr val="tx1"/>
                </a:solidFill>
              </a:rPr>
              <a:t>IAM</a:t>
            </a:r>
            <a:endParaRPr lang="de-DE" sz="900" dirty="0">
              <a:solidFill>
                <a:schemeClr val="tx1"/>
              </a:solidFill>
            </a:endParaRPr>
          </a:p>
          <a:p>
            <a:r>
              <a:rPr lang="de-DE" sz="900" dirty="0">
                <a:solidFill>
                  <a:schemeClr val="tx1"/>
                </a:solidFill>
              </a:rPr>
              <a:t>119</a:t>
            </a:r>
          </a:p>
          <a:p>
            <a:r>
              <a:rPr lang="de-DE" sz="900" dirty="0">
                <a:solidFill>
                  <a:schemeClr val="tx1"/>
                </a:solidFill>
              </a:rPr>
              <a:t>121</a:t>
            </a:r>
          </a:p>
          <a:p>
            <a:r>
              <a:rPr lang="de-DE" sz="900" dirty="0">
                <a:solidFill>
                  <a:schemeClr val="tx1"/>
                </a:solidFill>
              </a:rPr>
              <a:t>126</a:t>
            </a:r>
          </a:p>
          <a:p>
            <a:r>
              <a:rPr lang="de-DE" sz="900" dirty="0">
                <a:solidFill>
                  <a:schemeClr val="tx1"/>
                </a:solidFill>
              </a:rPr>
              <a:t>127</a:t>
            </a:r>
          </a:p>
          <a:p>
            <a:r>
              <a:rPr lang="de-DE" sz="900" dirty="0">
                <a:solidFill>
                  <a:schemeClr val="tx1"/>
                </a:solidFill>
              </a:rPr>
              <a:t>142</a:t>
            </a:r>
          </a:p>
          <a:p>
            <a:r>
              <a:rPr lang="de-DE" sz="900" dirty="0">
                <a:solidFill>
                  <a:schemeClr val="tx1"/>
                </a:solidFill>
              </a:rPr>
              <a:t>156</a:t>
            </a:r>
          </a:p>
        </p:txBody>
      </p:sp>
      <p:sp>
        <p:nvSpPr>
          <p:cNvPr id="6" name="Flussdiagramm: Mehrere Dokumente 5"/>
          <p:cNvSpPr/>
          <p:nvPr/>
        </p:nvSpPr>
        <p:spPr>
          <a:xfrm>
            <a:off x="108869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121</a:t>
            </a:r>
          </a:p>
          <a:p>
            <a:r>
              <a:rPr lang="de-DE" sz="900" dirty="0">
                <a:solidFill>
                  <a:schemeClr val="tx1"/>
                </a:solidFill>
              </a:rPr>
              <a:t>5</a:t>
            </a:r>
            <a:br>
              <a:rPr lang="de-DE" sz="900" dirty="0">
                <a:solidFill>
                  <a:schemeClr val="tx1"/>
                </a:solidFill>
              </a:rPr>
            </a:br>
            <a:r>
              <a:rPr lang="de-DE" sz="900" dirty="0">
                <a:solidFill>
                  <a:schemeClr val="tx1"/>
                </a:solidFill>
              </a:rPr>
              <a:t>6</a:t>
            </a:r>
            <a:br>
              <a:rPr lang="de-DE" sz="900" dirty="0">
                <a:solidFill>
                  <a:schemeClr val="tx1"/>
                </a:solidFill>
              </a:rPr>
            </a:br>
            <a:r>
              <a:rPr lang="de-DE" sz="900" dirty="0">
                <a:solidFill>
                  <a:schemeClr val="tx1"/>
                </a:solidFill>
              </a:rPr>
              <a:t>7</a:t>
            </a:r>
            <a:br>
              <a:rPr lang="de-DE" sz="900" dirty="0">
                <a:solidFill>
                  <a:schemeClr val="tx1"/>
                </a:solidFill>
              </a:rPr>
            </a:br>
            <a:r>
              <a:rPr lang="de-DE" sz="900" dirty="0">
                <a:solidFill>
                  <a:schemeClr val="tx1"/>
                </a:solidFill>
              </a:rPr>
              <a:t>8</a:t>
            </a:r>
          </a:p>
        </p:txBody>
      </p:sp>
      <p:sp>
        <p:nvSpPr>
          <p:cNvPr id="7" name="Flussdiagramm: Mehrere Dokumente 6"/>
          <p:cNvSpPr/>
          <p:nvPr/>
        </p:nvSpPr>
        <p:spPr>
          <a:xfrm>
            <a:off x="189878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126</a:t>
            </a:r>
          </a:p>
          <a:p>
            <a:r>
              <a:rPr lang="de-DE" sz="900" dirty="0">
                <a:solidFill>
                  <a:schemeClr val="tx1"/>
                </a:solidFill>
              </a:rPr>
              <a:t>9</a:t>
            </a:r>
            <a:br>
              <a:rPr lang="de-DE" sz="900" dirty="0">
                <a:solidFill>
                  <a:schemeClr val="tx1"/>
                </a:solidFill>
              </a:rPr>
            </a:br>
            <a:r>
              <a:rPr lang="de-DE" sz="900" dirty="0">
                <a:solidFill>
                  <a:schemeClr val="tx1"/>
                </a:solidFill>
              </a:rPr>
              <a:t>10</a:t>
            </a:r>
            <a:br>
              <a:rPr lang="de-DE" sz="900" dirty="0">
                <a:solidFill>
                  <a:schemeClr val="tx1"/>
                </a:solidFill>
              </a:rPr>
            </a:br>
            <a:r>
              <a:rPr lang="de-DE" sz="900" dirty="0">
                <a:solidFill>
                  <a:schemeClr val="tx1"/>
                </a:solidFill>
              </a:rPr>
              <a:t>11</a:t>
            </a:r>
            <a:br>
              <a:rPr lang="de-DE" sz="900" dirty="0">
                <a:solidFill>
                  <a:schemeClr val="tx1"/>
                </a:solidFill>
              </a:rPr>
            </a:br>
            <a:r>
              <a:rPr lang="de-DE" sz="900" dirty="0">
                <a:solidFill>
                  <a:schemeClr val="tx1"/>
                </a:solidFill>
              </a:rPr>
              <a:t>12</a:t>
            </a:r>
          </a:p>
        </p:txBody>
      </p:sp>
      <p:sp>
        <p:nvSpPr>
          <p:cNvPr id="8" name="Flussdiagramm: Mehrere Dokumente 7"/>
          <p:cNvSpPr/>
          <p:nvPr/>
        </p:nvSpPr>
        <p:spPr>
          <a:xfrm>
            <a:off x="270887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127</a:t>
            </a:r>
          </a:p>
          <a:p>
            <a:r>
              <a:rPr lang="de-DE" sz="900" dirty="0">
                <a:solidFill>
                  <a:schemeClr val="tx1"/>
                </a:solidFill>
              </a:rPr>
              <a:t>13</a:t>
            </a:r>
            <a:br>
              <a:rPr lang="de-DE" sz="900" dirty="0">
                <a:solidFill>
                  <a:schemeClr val="tx1"/>
                </a:solidFill>
              </a:rPr>
            </a:br>
            <a:r>
              <a:rPr lang="de-DE" sz="900" dirty="0">
                <a:solidFill>
                  <a:schemeClr val="tx1"/>
                </a:solidFill>
              </a:rPr>
              <a:t>14</a:t>
            </a:r>
            <a:br>
              <a:rPr lang="de-DE" sz="900" dirty="0">
                <a:solidFill>
                  <a:schemeClr val="tx1"/>
                </a:solidFill>
              </a:rPr>
            </a:br>
            <a:r>
              <a:rPr lang="de-DE" sz="900" dirty="0">
                <a:solidFill>
                  <a:schemeClr val="tx1"/>
                </a:solidFill>
              </a:rPr>
              <a:t>15</a:t>
            </a:r>
            <a:br>
              <a:rPr lang="de-DE" sz="900" dirty="0">
                <a:solidFill>
                  <a:schemeClr val="tx1"/>
                </a:solidFill>
              </a:rPr>
            </a:br>
            <a:r>
              <a:rPr lang="de-DE" sz="900" dirty="0">
                <a:solidFill>
                  <a:schemeClr val="tx1"/>
                </a:solidFill>
              </a:rPr>
              <a:t>16</a:t>
            </a:r>
          </a:p>
        </p:txBody>
      </p:sp>
      <p:sp>
        <p:nvSpPr>
          <p:cNvPr id="9" name="Flussdiagramm: Mehrere Dokumente 8"/>
          <p:cNvSpPr/>
          <p:nvPr/>
        </p:nvSpPr>
        <p:spPr>
          <a:xfrm>
            <a:off x="3518966" y="2599116"/>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142</a:t>
            </a:r>
          </a:p>
          <a:p>
            <a:r>
              <a:rPr lang="de-DE" sz="900" dirty="0">
                <a:solidFill>
                  <a:schemeClr val="tx1"/>
                </a:solidFill>
              </a:rPr>
              <a:t>17</a:t>
            </a:r>
            <a:br>
              <a:rPr lang="de-DE" sz="900" dirty="0">
                <a:solidFill>
                  <a:schemeClr val="tx1"/>
                </a:solidFill>
              </a:rPr>
            </a:br>
            <a:r>
              <a:rPr lang="de-DE" sz="900" dirty="0">
                <a:solidFill>
                  <a:schemeClr val="tx1"/>
                </a:solidFill>
              </a:rPr>
              <a:t>18</a:t>
            </a:r>
            <a:br>
              <a:rPr lang="de-DE" sz="900" dirty="0">
                <a:solidFill>
                  <a:schemeClr val="tx1"/>
                </a:solidFill>
              </a:rPr>
            </a:br>
            <a:r>
              <a:rPr lang="de-DE" sz="900" dirty="0">
                <a:solidFill>
                  <a:schemeClr val="tx1"/>
                </a:solidFill>
              </a:rPr>
              <a:t>19</a:t>
            </a:r>
            <a:br>
              <a:rPr lang="de-DE" sz="900" dirty="0">
                <a:solidFill>
                  <a:schemeClr val="tx1"/>
                </a:solidFill>
              </a:rPr>
            </a:br>
            <a:r>
              <a:rPr lang="de-DE" sz="900" dirty="0">
                <a:solidFill>
                  <a:schemeClr val="tx1"/>
                </a:solidFill>
              </a:rPr>
              <a:t>20</a:t>
            </a:r>
          </a:p>
        </p:txBody>
      </p:sp>
      <p:cxnSp>
        <p:nvCxnSpPr>
          <p:cNvPr id="11" name="Gekrümmte Verbindung 10"/>
          <p:cNvCxnSpPr>
            <a:stCxn id="4" idx="0"/>
            <a:endCxn id="37" idx="0"/>
          </p:cNvCxnSpPr>
          <p:nvPr/>
        </p:nvCxnSpPr>
        <p:spPr>
          <a:xfrm rot="5400000" flipH="1" flipV="1">
            <a:off x="2665568" y="560149"/>
            <a:ext cx="5228" cy="4072707"/>
          </a:xfrm>
          <a:prstGeom prst="curvedConnector3">
            <a:avLst>
              <a:gd name="adj1" fmla="val 337977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krümmte Verbindung 12"/>
          <p:cNvCxnSpPr>
            <a:stCxn id="37" idx="2"/>
            <a:endCxn id="4" idx="2"/>
          </p:cNvCxnSpPr>
          <p:nvPr/>
        </p:nvCxnSpPr>
        <p:spPr>
          <a:xfrm rot="5400000">
            <a:off x="2579663" y="1625226"/>
            <a:ext cx="5228" cy="4072707"/>
          </a:xfrm>
          <a:prstGeom prst="curvedConnector3">
            <a:avLst>
              <a:gd name="adj1" fmla="val 4181736"/>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560170" y="2286476"/>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1</a:t>
            </a:r>
          </a:p>
        </p:txBody>
      </p:sp>
      <p:sp>
        <p:nvSpPr>
          <p:cNvPr id="15" name="Ellipse 14"/>
          <p:cNvSpPr/>
          <p:nvPr/>
        </p:nvSpPr>
        <p:spPr>
          <a:xfrm>
            <a:off x="2560170" y="3814128"/>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2</a:t>
            </a:r>
          </a:p>
        </p:txBody>
      </p:sp>
      <p:cxnSp>
        <p:nvCxnSpPr>
          <p:cNvPr id="17" name="Gerade Verbindung mit Pfeil 16"/>
          <p:cNvCxnSpPr>
            <a:stCxn id="4" idx="3"/>
            <a:endCxn id="6" idx="1"/>
          </p:cNvCxnSpPr>
          <p:nvPr/>
        </p:nvCxnSpPr>
        <p:spPr>
          <a:xfrm>
            <a:off x="89960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6" idx="3"/>
            <a:endCxn id="7" idx="1"/>
          </p:cNvCxnSpPr>
          <p:nvPr/>
        </p:nvCxnSpPr>
        <p:spPr>
          <a:xfrm>
            <a:off x="170969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7" idx="3"/>
            <a:endCxn id="8" idx="1"/>
          </p:cNvCxnSpPr>
          <p:nvPr/>
        </p:nvCxnSpPr>
        <p:spPr>
          <a:xfrm>
            <a:off x="251978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8" idx="3"/>
            <a:endCxn id="9" idx="1"/>
          </p:cNvCxnSpPr>
          <p:nvPr/>
        </p:nvCxnSpPr>
        <p:spPr>
          <a:xfrm>
            <a:off x="3329876" y="3152616"/>
            <a:ext cx="18909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Ellipse 31"/>
          <p:cNvSpPr/>
          <p:nvPr/>
        </p:nvSpPr>
        <p:spPr>
          <a:xfrm>
            <a:off x="71966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3</a:t>
            </a:r>
          </a:p>
        </p:txBody>
      </p:sp>
      <p:sp>
        <p:nvSpPr>
          <p:cNvPr id="33" name="Ellipse 32"/>
          <p:cNvSpPr/>
          <p:nvPr/>
        </p:nvSpPr>
        <p:spPr>
          <a:xfrm>
            <a:off x="1504589"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4</a:t>
            </a:r>
          </a:p>
        </p:txBody>
      </p:sp>
      <p:sp>
        <p:nvSpPr>
          <p:cNvPr id="34" name="Ellipse 33"/>
          <p:cNvSpPr/>
          <p:nvPr/>
        </p:nvSpPr>
        <p:spPr>
          <a:xfrm>
            <a:off x="23379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5</a:t>
            </a:r>
          </a:p>
        </p:txBody>
      </p:sp>
      <p:sp>
        <p:nvSpPr>
          <p:cNvPr id="35" name="Ellipse 34"/>
          <p:cNvSpPr/>
          <p:nvPr/>
        </p:nvSpPr>
        <p:spPr>
          <a:xfrm>
            <a:off x="3140786"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6</a:t>
            </a:r>
          </a:p>
        </p:txBody>
      </p:sp>
      <p:sp>
        <p:nvSpPr>
          <p:cNvPr id="36" name="Ellipse 35"/>
          <p:cNvSpPr/>
          <p:nvPr/>
        </p:nvSpPr>
        <p:spPr>
          <a:xfrm>
            <a:off x="3980087" y="3044604"/>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solidFill>
                  <a:schemeClr val="tx1"/>
                </a:solidFill>
              </a:rPr>
              <a:t>7</a:t>
            </a:r>
          </a:p>
        </p:txBody>
      </p:sp>
      <p:sp>
        <p:nvSpPr>
          <p:cNvPr id="37" name="Flussdiagramm: Mehrere Dokumente 36"/>
          <p:cNvSpPr/>
          <p:nvPr/>
        </p:nvSpPr>
        <p:spPr>
          <a:xfrm>
            <a:off x="4351313" y="2593889"/>
            <a:ext cx="621000" cy="1107000"/>
          </a:xfrm>
          <a:prstGeom prst="flowChartMultidocumen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900" b="1" dirty="0">
                <a:solidFill>
                  <a:schemeClr val="tx1"/>
                </a:solidFill>
              </a:rPr>
              <a:t>156</a:t>
            </a:r>
          </a:p>
          <a:p>
            <a:r>
              <a:rPr lang="de-DE" b="1" dirty="0">
                <a:solidFill>
                  <a:schemeClr val="tx1"/>
                </a:solidFill>
              </a:rPr>
              <a:t>1</a:t>
            </a:r>
          </a:p>
        </p:txBody>
      </p:sp>
      <p:cxnSp>
        <p:nvCxnSpPr>
          <p:cNvPr id="39" name="Gerade Verbindung mit Pfeil 38"/>
          <p:cNvCxnSpPr>
            <a:stCxn id="36" idx="6"/>
            <a:endCxn id="37" idx="1"/>
          </p:cNvCxnSpPr>
          <p:nvPr/>
        </p:nvCxnSpPr>
        <p:spPr>
          <a:xfrm flipV="1">
            <a:off x="4196112" y="3147388"/>
            <a:ext cx="155203" cy="522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de-DE"/>
              <a:t>Heaps: Forwarded Records</a:t>
            </a:r>
            <a:endParaRPr lang="de-DE" dirty="0"/>
          </a:p>
        </p:txBody>
      </p:sp>
      <p:sp>
        <p:nvSpPr>
          <p:cNvPr id="16" name="Content Placeholder 15"/>
          <p:cNvSpPr>
            <a:spLocks noGrp="1"/>
          </p:cNvSpPr>
          <p:nvPr>
            <p:ph idx="1"/>
          </p:nvPr>
        </p:nvSpPr>
        <p:spPr>
          <a:xfrm>
            <a:off x="5161403" y="1248966"/>
            <a:ext cx="3731375" cy="3429000"/>
          </a:xfrm>
        </p:spPr>
        <p:txBody>
          <a:bodyPr>
            <a:normAutofit/>
          </a:bodyPr>
          <a:lstStyle/>
          <a:p>
            <a:pPr marL="0" indent="0">
              <a:buNone/>
            </a:pPr>
            <a:r>
              <a:rPr lang="de-DE" dirty="0"/>
              <a:t>IAM will </a:t>
            </a:r>
            <a:r>
              <a:rPr lang="de-DE" dirty="0" err="1"/>
              <a:t>be</a:t>
            </a:r>
            <a:r>
              <a:rPr lang="de-DE" dirty="0"/>
              <a:t> </a:t>
            </a:r>
            <a:r>
              <a:rPr lang="de-DE" dirty="0" err="1"/>
              <a:t>read</a:t>
            </a:r>
            <a:r>
              <a:rPr lang="de-DE" dirty="0"/>
              <a:t>!</a:t>
            </a:r>
          </a:p>
          <a:p>
            <a:pPr marL="342900" indent="-342900">
              <a:buFont typeface="+mj-lt"/>
              <a:buAutoNum type="arabicPeriod"/>
            </a:pPr>
            <a:r>
              <a:rPr lang="de-DE" dirty="0"/>
              <a:t>Record on </a:t>
            </a:r>
            <a:r>
              <a:rPr lang="de-DE" dirty="0" err="1"/>
              <a:t>page</a:t>
            </a:r>
            <a:r>
              <a:rPr lang="de-DE" dirty="0"/>
              <a:t> 119 </a:t>
            </a:r>
            <a:r>
              <a:rPr lang="de-DE" dirty="0" err="1"/>
              <a:t>points</a:t>
            </a:r>
            <a:r>
              <a:rPr lang="de-DE" dirty="0"/>
              <a:t> </a:t>
            </a:r>
            <a:r>
              <a:rPr lang="de-DE" dirty="0" err="1"/>
              <a:t>to</a:t>
            </a:r>
            <a:r>
              <a:rPr lang="de-DE" dirty="0"/>
              <a:t> „Forwarded Record“ on </a:t>
            </a:r>
            <a:r>
              <a:rPr lang="de-DE" dirty="0" err="1"/>
              <a:t>page</a:t>
            </a:r>
            <a:r>
              <a:rPr lang="de-DE" dirty="0"/>
              <a:t> 156</a:t>
            </a:r>
          </a:p>
          <a:p>
            <a:pPr marL="342900" indent="-342900">
              <a:buFont typeface="+mj-lt"/>
              <a:buAutoNum type="arabicPeriod"/>
            </a:pPr>
            <a:r>
              <a:rPr lang="de-DE" dirty="0"/>
              <a:t>After </a:t>
            </a:r>
            <a:r>
              <a:rPr lang="de-DE" dirty="0" err="1"/>
              <a:t>page</a:t>
            </a:r>
            <a:r>
              <a:rPr lang="de-DE" dirty="0"/>
              <a:t> 156 </a:t>
            </a:r>
            <a:r>
              <a:rPr lang="de-DE" dirty="0" err="1"/>
              <a:t>has</a:t>
            </a:r>
            <a:r>
              <a:rPr lang="de-DE" dirty="0"/>
              <a:t> </a:t>
            </a:r>
            <a:r>
              <a:rPr lang="de-DE" dirty="0" err="1"/>
              <a:t>been</a:t>
            </a:r>
            <a:r>
              <a:rPr lang="de-DE" dirty="0"/>
              <a:t> </a:t>
            </a:r>
            <a:r>
              <a:rPr lang="de-DE" dirty="0" err="1"/>
              <a:t>read</a:t>
            </a:r>
            <a:r>
              <a:rPr lang="de-DE" dirty="0"/>
              <a:t> </a:t>
            </a:r>
            <a:r>
              <a:rPr lang="de-DE" dirty="0" err="1"/>
              <a:t>the</a:t>
            </a:r>
            <a:r>
              <a:rPr lang="de-DE" dirty="0"/>
              <a:t> </a:t>
            </a:r>
            <a:r>
              <a:rPr lang="de-DE" dirty="0" err="1"/>
              <a:t>scan</a:t>
            </a:r>
            <a:r>
              <a:rPr lang="de-DE" dirty="0"/>
              <a:t> </a:t>
            </a:r>
            <a:r>
              <a:rPr lang="de-DE" dirty="0" err="1"/>
              <a:t>operation</a:t>
            </a:r>
            <a:r>
              <a:rPr lang="de-DE" dirty="0"/>
              <a:t> will </a:t>
            </a:r>
            <a:r>
              <a:rPr lang="de-DE" dirty="0" err="1"/>
              <a:t>continue</a:t>
            </a:r>
            <a:r>
              <a:rPr lang="de-DE" dirty="0"/>
              <a:t> on </a:t>
            </a:r>
            <a:r>
              <a:rPr lang="de-DE" dirty="0" err="1"/>
              <a:t>page</a:t>
            </a:r>
            <a:r>
              <a:rPr lang="de-DE" dirty="0"/>
              <a:t> 119</a:t>
            </a:r>
          </a:p>
          <a:p>
            <a:pPr marL="342900" indent="-342900">
              <a:buFont typeface="+mj-lt"/>
              <a:buAutoNum type="arabicPeriod"/>
            </a:pPr>
            <a:r>
              <a:rPr lang="de-DE" dirty="0"/>
              <a:t>Reading </a:t>
            </a:r>
            <a:r>
              <a:rPr lang="de-DE" dirty="0" err="1"/>
              <a:t>page</a:t>
            </a:r>
            <a:r>
              <a:rPr lang="de-DE" dirty="0"/>
              <a:t> 121, 126, 127, 142, 156</a:t>
            </a:r>
          </a:p>
          <a:p>
            <a:pPr marL="0" indent="0">
              <a:buNone/>
            </a:pPr>
            <a:r>
              <a:rPr lang="de-DE" b="1" dirty="0">
                <a:solidFill>
                  <a:srgbClr val="FF0000"/>
                </a:solidFill>
              </a:rPr>
              <a:t>Page 156 will </a:t>
            </a:r>
            <a:r>
              <a:rPr lang="de-DE" b="1" dirty="0" err="1">
                <a:solidFill>
                  <a:srgbClr val="FF0000"/>
                </a:solidFill>
              </a:rPr>
              <a:t>be</a:t>
            </a:r>
            <a:r>
              <a:rPr lang="de-DE" b="1" dirty="0">
                <a:solidFill>
                  <a:srgbClr val="FF0000"/>
                </a:solidFill>
              </a:rPr>
              <a:t> </a:t>
            </a:r>
            <a:r>
              <a:rPr lang="de-DE" b="1" dirty="0" err="1">
                <a:solidFill>
                  <a:srgbClr val="FF0000"/>
                </a:solidFill>
              </a:rPr>
              <a:t>read</a:t>
            </a:r>
            <a:r>
              <a:rPr lang="de-DE" b="1" dirty="0">
                <a:solidFill>
                  <a:srgbClr val="FF0000"/>
                </a:solidFill>
              </a:rPr>
              <a:t> 2 x!</a:t>
            </a:r>
          </a:p>
          <a:p>
            <a:pPr marL="342900" indent="-342900">
              <a:buFont typeface="+mj-lt"/>
              <a:buAutoNum type="arabicPeriod"/>
            </a:pPr>
            <a:endParaRPr lang="de-DE" dirty="0"/>
          </a:p>
        </p:txBody>
      </p:sp>
    </p:spTree>
    <p:extLst>
      <p:ext uri="{BB962C8B-B14F-4D97-AF65-F5344CB8AC3E}">
        <p14:creationId xmlns:p14="http://schemas.microsoft.com/office/powerpoint/2010/main" val="54590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Clustered Index: Page Split</a:t>
            </a:r>
          </a:p>
        </p:txBody>
      </p:sp>
      <p:sp>
        <p:nvSpPr>
          <p:cNvPr id="4" name="Rectangle 3"/>
          <p:cNvSpPr/>
          <p:nvPr/>
        </p:nvSpPr>
        <p:spPr>
          <a:xfrm>
            <a:off x="73699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50</a:t>
            </a:r>
          </a:p>
        </p:txBody>
      </p:sp>
      <p:sp>
        <p:nvSpPr>
          <p:cNvPr id="5" name="Rectangle 4"/>
          <p:cNvSpPr/>
          <p:nvPr/>
        </p:nvSpPr>
        <p:spPr>
          <a:xfrm>
            <a:off x="1964030" y="1430417"/>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6" name="Rectangle 5"/>
          <p:cNvSpPr/>
          <p:nvPr/>
        </p:nvSpPr>
        <p:spPr>
          <a:xfrm>
            <a:off x="3190468"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7" name="Rectangle 6"/>
          <p:cNvSpPr/>
          <p:nvPr/>
        </p:nvSpPr>
        <p:spPr>
          <a:xfrm>
            <a:off x="5051467"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8" name="Rectangle 7"/>
          <p:cNvSpPr/>
          <p:nvPr/>
        </p:nvSpPr>
        <p:spPr>
          <a:xfrm>
            <a:off x="6278499" y="1430417"/>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11" name="Curved Connector 10"/>
          <p:cNvCxnSpPr>
            <a:stCxn id="4" idx="0"/>
            <a:endCxn id="5" idx="0"/>
          </p:cNvCxnSpPr>
          <p:nvPr/>
        </p:nvCxnSpPr>
        <p:spPr>
          <a:xfrm rot="5400000" flipH="1" flipV="1">
            <a:off x="1794234" y="816901"/>
            <a:ext cx="9525" cy="1227032"/>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5" idx="2"/>
            <a:endCxn id="6" idx="2"/>
          </p:cNvCxnSpPr>
          <p:nvPr/>
        </p:nvCxnSpPr>
        <p:spPr>
          <a:xfrm rot="16200000" flipH="1">
            <a:off x="3020969" y="1466089"/>
            <a:ext cx="9525" cy="1226438"/>
          </a:xfrm>
          <a:prstGeom prst="curved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1435180"/>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7" idx="2"/>
          </p:cNvCxnSpPr>
          <p:nvPr/>
        </p:nvCxnSpPr>
        <p:spPr>
          <a:xfrm>
            <a:off x="4572000" y="2074545"/>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6" idx="0"/>
          </p:cNvCxnSpPr>
          <p:nvPr/>
        </p:nvCxnSpPr>
        <p:spPr>
          <a:xfrm rot="16200000" flipH="1">
            <a:off x="4100713" y="963893"/>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7" idx="0"/>
            <a:endCxn id="8" idx="0"/>
          </p:cNvCxnSpPr>
          <p:nvPr/>
        </p:nvCxnSpPr>
        <p:spPr>
          <a:xfrm rot="5400000" flipH="1" flipV="1">
            <a:off x="6108704" y="816901"/>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6998" y="2490788"/>
            <a:ext cx="8132354" cy="307777"/>
          </a:xfrm>
          <a:prstGeom prst="rect">
            <a:avLst/>
          </a:prstGeom>
          <a:noFill/>
        </p:spPr>
        <p:txBody>
          <a:bodyPr wrap="none" rtlCol="0">
            <a:spAutoFit/>
          </a:bodyPr>
          <a:lstStyle/>
          <a:p>
            <a:r>
              <a:rPr lang="de-DE" sz="1400" b="1" dirty="0">
                <a:solidFill>
                  <a:schemeClr val="accent1">
                    <a:lumMod val="75000"/>
                  </a:schemeClr>
                </a:solidFill>
                <a:latin typeface="Courier" pitchFamily="49" charset="0"/>
              </a:rPr>
              <a:t>UPDATE</a:t>
            </a:r>
            <a:r>
              <a:rPr lang="de-DE" sz="1400" b="1" dirty="0">
                <a:latin typeface="Courier" pitchFamily="49" charset="0"/>
              </a:rPr>
              <a:t> </a:t>
            </a:r>
            <a:r>
              <a:rPr lang="de-DE" sz="1400" b="1" dirty="0" err="1">
                <a:latin typeface="Courier" pitchFamily="49" charset="0"/>
              </a:rPr>
              <a:t>dbo.Orders</a:t>
            </a:r>
            <a:r>
              <a:rPr lang="de-DE" sz="1400" b="1" dirty="0">
                <a:latin typeface="Courier" pitchFamily="49" charset="0"/>
              </a:rPr>
              <a:t> </a:t>
            </a:r>
            <a:r>
              <a:rPr lang="de-DE" sz="1400" b="1" dirty="0">
                <a:solidFill>
                  <a:schemeClr val="accent1">
                    <a:lumMod val="75000"/>
                  </a:schemeClr>
                </a:solidFill>
                <a:latin typeface="Courier" pitchFamily="49" charset="0"/>
              </a:rPr>
              <a:t>SET</a:t>
            </a:r>
            <a:r>
              <a:rPr lang="de-DE" sz="1400" b="1" dirty="0">
                <a:latin typeface="Courier" pitchFamily="49" charset="0"/>
              </a:rPr>
              <a:t> Order Text = </a:t>
            </a:r>
            <a:r>
              <a:rPr lang="de-DE" sz="1400" b="1" dirty="0">
                <a:solidFill>
                  <a:srgbClr val="FF0000"/>
                </a:solidFill>
                <a:latin typeface="Courier" pitchFamily="49" charset="0"/>
              </a:rPr>
              <a:t>'A </a:t>
            </a:r>
            <a:r>
              <a:rPr lang="de-DE" sz="1400" b="1" dirty="0" err="1">
                <a:solidFill>
                  <a:srgbClr val="FF0000"/>
                </a:solidFill>
                <a:latin typeface="Courier" pitchFamily="49" charset="0"/>
              </a:rPr>
              <a:t>very</a:t>
            </a:r>
            <a:r>
              <a:rPr lang="de-DE" sz="1400" b="1" dirty="0">
                <a:solidFill>
                  <a:srgbClr val="FF0000"/>
                </a:solidFill>
                <a:latin typeface="Courier" pitchFamily="49" charset="0"/>
              </a:rPr>
              <a:t> </a:t>
            </a:r>
            <a:r>
              <a:rPr lang="de-DE" sz="1400" b="1" dirty="0" err="1">
                <a:solidFill>
                  <a:srgbClr val="FF0000"/>
                </a:solidFill>
                <a:latin typeface="Courier" pitchFamily="49" charset="0"/>
              </a:rPr>
              <a:t>long</a:t>
            </a:r>
            <a:r>
              <a:rPr lang="de-DE" sz="1400" b="1" dirty="0">
                <a:solidFill>
                  <a:srgbClr val="FF0000"/>
                </a:solidFill>
                <a:latin typeface="Courier" pitchFamily="49" charset="0"/>
              </a:rPr>
              <a:t> Text'</a:t>
            </a:r>
            <a:r>
              <a:rPr lang="de-DE" sz="1400" b="1" dirty="0">
                <a:latin typeface="Courier" pitchFamily="49" charset="0"/>
              </a:rPr>
              <a:t> </a:t>
            </a:r>
            <a:r>
              <a:rPr lang="de-DE" sz="1400" b="1" dirty="0">
                <a:solidFill>
                  <a:schemeClr val="accent1">
                    <a:lumMod val="75000"/>
                  </a:schemeClr>
                </a:solidFill>
                <a:latin typeface="Courier" pitchFamily="49" charset="0"/>
              </a:rPr>
              <a:t>WHERE</a:t>
            </a:r>
            <a:r>
              <a:rPr lang="de-DE" sz="1400" b="1" dirty="0">
                <a:latin typeface="Courier" pitchFamily="49" charset="0"/>
              </a:rPr>
              <a:t> </a:t>
            </a:r>
            <a:r>
              <a:rPr lang="de-DE" sz="1400" b="1" dirty="0" err="1">
                <a:latin typeface="Courier" pitchFamily="49" charset="0"/>
              </a:rPr>
              <a:t>Order_Id</a:t>
            </a:r>
            <a:r>
              <a:rPr lang="de-DE" sz="1400" b="1" dirty="0">
                <a:latin typeface="Courier" pitchFamily="49" charset="0"/>
              </a:rPr>
              <a:t> = 37;</a:t>
            </a:r>
          </a:p>
        </p:txBody>
      </p:sp>
      <p:sp>
        <p:nvSpPr>
          <p:cNvPr id="40" name="Rectangle 39"/>
          <p:cNvSpPr/>
          <p:nvPr/>
        </p:nvSpPr>
        <p:spPr>
          <a:xfrm>
            <a:off x="73699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 – 36</a:t>
            </a:r>
          </a:p>
        </p:txBody>
      </p:sp>
      <p:sp>
        <p:nvSpPr>
          <p:cNvPr id="41" name="Rectangle 40"/>
          <p:cNvSpPr/>
          <p:nvPr/>
        </p:nvSpPr>
        <p:spPr>
          <a:xfrm>
            <a:off x="1964029" y="3271312"/>
            <a:ext cx="887442" cy="64889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51 - 100</a:t>
            </a:r>
          </a:p>
        </p:txBody>
      </p:sp>
      <p:sp>
        <p:nvSpPr>
          <p:cNvPr id="42" name="Rectangle 41"/>
          <p:cNvSpPr/>
          <p:nvPr/>
        </p:nvSpPr>
        <p:spPr>
          <a:xfrm>
            <a:off x="3190467"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101 - 150</a:t>
            </a:r>
          </a:p>
        </p:txBody>
      </p:sp>
      <p:sp>
        <p:nvSpPr>
          <p:cNvPr id="43" name="Rectangle 42"/>
          <p:cNvSpPr/>
          <p:nvPr/>
        </p:nvSpPr>
        <p:spPr>
          <a:xfrm>
            <a:off x="5051466"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500.001 - …</a:t>
            </a:r>
          </a:p>
        </p:txBody>
      </p:sp>
      <p:sp>
        <p:nvSpPr>
          <p:cNvPr id="44" name="Rectangle 43"/>
          <p:cNvSpPr/>
          <p:nvPr/>
        </p:nvSpPr>
        <p:spPr>
          <a:xfrm>
            <a:off x="6278498" y="3271312"/>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a:t>
            </a:r>
          </a:p>
        </p:txBody>
      </p:sp>
      <p:cxnSp>
        <p:nvCxnSpPr>
          <p:cNvPr id="45" name="Curved Connector 44"/>
          <p:cNvCxnSpPr>
            <a:stCxn id="40" idx="0"/>
            <a:endCxn id="51" idx="0"/>
          </p:cNvCxnSpPr>
          <p:nvPr/>
        </p:nvCxnSpPr>
        <p:spPr>
          <a:xfrm rot="16200000" flipH="1">
            <a:off x="4562603" y="-110574"/>
            <a:ext cx="4763" cy="6768534"/>
          </a:xfrm>
          <a:prstGeom prst="curvedConnector3">
            <a:avLst>
              <a:gd name="adj1" fmla="val -7630798"/>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1" idx="2"/>
            <a:endCxn id="51" idx="2"/>
          </p:cNvCxnSpPr>
          <p:nvPr/>
        </p:nvCxnSpPr>
        <p:spPr>
          <a:xfrm rot="16200000" flipH="1">
            <a:off x="5176120" y="1151833"/>
            <a:ext cx="4763" cy="5541502"/>
          </a:xfrm>
          <a:prstGeom prst="curvedConnector3">
            <a:avLst>
              <a:gd name="adj1" fmla="val 1176216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71999" y="3276075"/>
            <a:ext cx="0" cy="63936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urved Connector 47"/>
          <p:cNvCxnSpPr>
            <a:endCxn id="43" idx="2"/>
          </p:cNvCxnSpPr>
          <p:nvPr/>
        </p:nvCxnSpPr>
        <p:spPr>
          <a:xfrm>
            <a:off x="4572000" y="3915440"/>
            <a:ext cx="923188" cy="4763"/>
          </a:xfrm>
          <a:prstGeom prst="curvedConnector4">
            <a:avLst>
              <a:gd name="adj1" fmla="val 216"/>
              <a:gd name="adj2" fmla="val 369943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2" idx="0"/>
          </p:cNvCxnSpPr>
          <p:nvPr/>
        </p:nvCxnSpPr>
        <p:spPr>
          <a:xfrm rot="16200000" flipH="1">
            <a:off x="4100712" y="2804788"/>
            <a:ext cx="4763" cy="937811"/>
          </a:xfrm>
          <a:prstGeom prst="curvedConnector4">
            <a:avLst>
              <a:gd name="adj1" fmla="val -3599433"/>
              <a:gd name="adj2" fmla="val 9998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3" idx="0"/>
            <a:endCxn id="44" idx="0"/>
          </p:cNvCxnSpPr>
          <p:nvPr/>
        </p:nvCxnSpPr>
        <p:spPr>
          <a:xfrm rot="5400000" flipH="1" flipV="1">
            <a:off x="6108703" y="2657797"/>
            <a:ext cx="9525" cy="1227032"/>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505531" y="3276075"/>
            <a:ext cx="887442" cy="64889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solidFill>
                  <a:schemeClr val="tx1"/>
                </a:solidFill>
              </a:rPr>
              <a:t>Orders</a:t>
            </a:r>
            <a:br>
              <a:rPr lang="de-DE" sz="1050" b="1" dirty="0">
                <a:solidFill>
                  <a:schemeClr val="tx1"/>
                </a:solidFill>
              </a:rPr>
            </a:br>
            <a:r>
              <a:rPr lang="de-DE" sz="1050" b="1" dirty="0">
                <a:solidFill>
                  <a:schemeClr val="tx1"/>
                </a:solidFill>
              </a:rPr>
              <a:t>37 - 50</a:t>
            </a:r>
          </a:p>
        </p:txBody>
      </p:sp>
      <p:cxnSp>
        <p:nvCxnSpPr>
          <p:cNvPr id="56" name="Curved Connector 55"/>
          <p:cNvCxnSpPr>
            <a:stCxn id="41" idx="0"/>
            <a:endCxn id="42" idx="0"/>
          </p:cNvCxnSpPr>
          <p:nvPr/>
        </p:nvCxnSpPr>
        <p:spPr>
          <a:xfrm rot="5400000" flipH="1" flipV="1">
            <a:off x="3020969" y="2658094"/>
            <a:ext cx="9525" cy="1226438"/>
          </a:xfrm>
          <a:prstGeom prst="curvedConnector3">
            <a:avLst>
              <a:gd name="adj1" fmla="val 1800000"/>
            </a:avLst>
          </a:prstGeom>
          <a:ln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05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350" b="0" dirty="0"/>
              <a:t>db </a:t>
            </a:r>
            <a:r>
              <a:rPr lang="de-DE" sz="135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050" dirty="0"/>
              <a:t>I am working with IT-systems since early 1990's and with the main focus on </a:t>
            </a:r>
            <a:r>
              <a:rPr lang="en-US" sz="1050" b="1" i="1" dirty="0">
                <a:solidFill>
                  <a:schemeClr val="accent5"/>
                </a:solidFill>
              </a:rPr>
              <a:t>Microsoft SQL Server </a:t>
            </a:r>
            <a:r>
              <a:rPr lang="en-US" sz="1050" dirty="0"/>
              <a:t>since version 6.0. I started with development of database applications in 1998 with a professional CRM-System based on Microsoft products (Microsoft Office and </a:t>
            </a:r>
            <a:r>
              <a:rPr lang="en-US" sz="1050" b="1" i="1" dirty="0">
                <a:solidFill>
                  <a:schemeClr val="accent5"/>
                </a:solidFill>
              </a:rPr>
              <a:t>Microsoft SQL Server</a:t>
            </a:r>
            <a:r>
              <a:rPr lang="en-US" sz="1050" dirty="0"/>
              <a:t>).</a:t>
            </a:r>
          </a:p>
          <a:p>
            <a:pPr marL="0" indent="0">
              <a:buNone/>
            </a:pPr>
            <a:br>
              <a:rPr lang="en-US" sz="1050" dirty="0"/>
            </a:br>
            <a:r>
              <a:rPr lang="en-US" sz="1050" dirty="0"/>
              <a:t>Since 2008 I'm focused exclusively on </a:t>
            </a:r>
            <a:r>
              <a:rPr lang="en-US" sz="1050" b="1" i="1" dirty="0">
                <a:solidFill>
                  <a:schemeClr val="accent5"/>
                </a:solidFill>
              </a:rPr>
              <a:t>Microsoft SQL Server</a:t>
            </a:r>
            <a:r>
              <a:rPr lang="en-US" sz="1050" dirty="0"/>
              <a:t> and working in 3rd level support teams for banks, insurances and global industries.</a:t>
            </a:r>
          </a:p>
          <a:p>
            <a:pPr marL="0" indent="0">
              <a:buNone/>
            </a:pPr>
            <a:endParaRPr lang="en-US" sz="1050" dirty="0"/>
          </a:p>
          <a:p>
            <a:pPr marL="0" indent="0">
              <a:buNone/>
            </a:pPr>
            <a:r>
              <a:rPr lang="en-US" sz="1050" dirty="0"/>
              <a:t>Since May 2013 I am a </a:t>
            </a:r>
            <a:r>
              <a:rPr lang="en-US" sz="1050" b="1" dirty="0">
                <a:solidFill>
                  <a:srgbClr val="FF0000"/>
                </a:solidFill>
              </a:rPr>
              <a:t>Microsoft Certified Master: SQL Server 2008 </a:t>
            </a:r>
            <a:r>
              <a:rPr lang="en-US" sz="1050" dirty="0"/>
              <a:t>which was an amazing way into the depth of </a:t>
            </a:r>
            <a:r>
              <a:rPr lang="en-US" sz="1050" b="1" i="1" dirty="0">
                <a:solidFill>
                  <a:schemeClr val="accent5"/>
                </a:solidFill>
              </a:rPr>
              <a:t>Microsoft SQL Server</a:t>
            </a:r>
            <a:r>
              <a:rPr lang="en-US" sz="1050" dirty="0"/>
              <a:t>.</a:t>
            </a:r>
          </a:p>
          <a:p>
            <a:pPr marL="0" indent="0">
              <a:buNone/>
            </a:pPr>
            <a:endParaRPr lang="en-US" sz="1050" dirty="0"/>
          </a:p>
          <a:p>
            <a:pPr marL="0" indent="0">
              <a:buNone/>
            </a:pPr>
            <a:r>
              <a:rPr lang="en-US" sz="1050" dirty="0"/>
              <a:t>In July 2013 I have been awarded with the MVP Award for </a:t>
            </a:r>
            <a:r>
              <a:rPr lang="en-US" sz="1050" b="1" i="1" dirty="0">
                <a:solidFill>
                  <a:schemeClr val="accent5"/>
                </a:solidFill>
              </a:rPr>
              <a:t>Microsoft SQL Server</a:t>
            </a:r>
            <a:r>
              <a:rPr lang="en-US" sz="1050" dirty="0"/>
              <a:t>.</a:t>
            </a:r>
            <a:endParaRPr lang="de-DE" sz="1050" dirty="0"/>
          </a:p>
        </p:txBody>
      </p:sp>
      <p:sp>
        <p:nvSpPr>
          <p:cNvPr id="6" name="Textplatzhalter 5"/>
          <p:cNvSpPr>
            <a:spLocks noGrp="1"/>
          </p:cNvSpPr>
          <p:nvPr>
            <p:ph sz="half" idx="2"/>
          </p:nvPr>
        </p:nvSpPr>
        <p:spPr>
          <a:prstGeom prst="rect">
            <a:avLst/>
          </a:prstGeom>
        </p:spPr>
        <p:txBody>
          <a:bodyPr>
            <a:noAutofit/>
          </a:bodyPr>
          <a:lstStyle/>
          <a:p>
            <a:pPr marL="0" indent="0">
              <a:buNone/>
              <a:tabLst>
                <a:tab pos="677432" algn="l"/>
              </a:tabLst>
            </a:pPr>
            <a:r>
              <a:rPr lang="de-DE" sz="1050" b="1" dirty="0" err="1"/>
              <a:t>www</a:t>
            </a:r>
            <a:r>
              <a:rPr lang="de-DE" sz="1050" dirty="0"/>
              <a:t>:	</a:t>
            </a:r>
            <a:r>
              <a:rPr lang="de-DE" sz="1050" dirty="0">
                <a:hlinkClick r:id="rId2"/>
              </a:rPr>
              <a:t>http://www.db-berater.de</a:t>
            </a:r>
            <a:endParaRPr lang="de-DE" sz="1050" dirty="0"/>
          </a:p>
          <a:p>
            <a:pPr marL="0" indent="0">
              <a:buNone/>
              <a:tabLst>
                <a:tab pos="677432" algn="l"/>
              </a:tabLst>
            </a:pPr>
            <a:r>
              <a:rPr lang="de-DE" sz="1050" b="1" dirty="0"/>
              <a:t>email</a:t>
            </a:r>
            <a:r>
              <a:rPr lang="de-DE" sz="1050" dirty="0"/>
              <a:t>:	</a:t>
            </a:r>
            <a:r>
              <a:rPr lang="de-DE" sz="1050" dirty="0">
                <a:hlinkClick r:id="rId3"/>
              </a:rPr>
              <a:t>uwe.ricken@db-berater.de</a:t>
            </a:r>
            <a:endParaRPr lang="de-DE" sz="1050" dirty="0"/>
          </a:p>
          <a:p>
            <a:pPr marL="0" indent="0">
              <a:buNone/>
              <a:tabLst>
                <a:tab pos="677432" algn="l"/>
              </a:tabLst>
            </a:pPr>
            <a:r>
              <a:rPr lang="de-DE" sz="1050" b="1" dirty="0" err="1"/>
              <a:t>blog</a:t>
            </a:r>
            <a:r>
              <a:rPr lang="de-DE" sz="1050" dirty="0"/>
              <a:t>:	</a:t>
            </a:r>
            <a:r>
              <a:rPr lang="de-DE" sz="1050" dirty="0">
                <a:hlinkClick r:id="rId4"/>
              </a:rPr>
              <a:t>http://www.sqlmaster.de</a:t>
            </a:r>
            <a:endParaRPr lang="de-DE" sz="1050" dirty="0"/>
          </a:p>
          <a:p>
            <a:pPr marL="0" indent="0">
              <a:buNone/>
              <a:tabLst>
                <a:tab pos="677432" algn="l"/>
              </a:tabLst>
            </a:pPr>
            <a:r>
              <a:rPr lang="de-DE" sz="1050" b="1" dirty="0" err="1"/>
              <a:t>BlueSky</a:t>
            </a:r>
            <a:r>
              <a:rPr lang="de-DE" sz="1050" dirty="0"/>
              <a:t>:	</a:t>
            </a:r>
            <a:r>
              <a:rPr lang="de-DE" sz="1050" dirty="0">
                <a:hlinkClick r:id="rId5"/>
              </a:rPr>
              <a:t>@sqlbambi</a:t>
            </a:r>
            <a:endParaRPr lang="de-DE" sz="105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8204" y="2620942"/>
            <a:ext cx="857250" cy="626864"/>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7854" y="2620942"/>
            <a:ext cx="857250" cy="642938"/>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8205" y="3511750"/>
            <a:ext cx="1094216" cy="448909"/>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4874732" y="2571750"/>
            <a:ext cx="1286305" cy="1388908"/>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Actions of Page Split</a:t>
            </a:r>
            <a:endParaRPr lang="en-US" dirty="0"/>
          </a:p>
        </p:txBody>
      </p:sp>
      <p:sp>
        <p:nvSpPr>
          <p:cNvPr id="3" name="Inhaltsplatzhalter 2"/>
          <p:cNvSpPr>
            <a:spLocks noGrp="1"/>
          </p:cNvSpPr>
          <p:nvPr>
            <p:ph idx="1"/>
          </p:nvPr>
        </p:nvSpPr>
        <p:spPr>
          <a:xfrm>
            <a:off x="487362" y="1146969"/>
            <a:ext cx="8188325" cy="3441005"/>
          </a:xfrm>
        </p:spPr>
        <p:txBody>
          <a:bodyPr>
            <a:normAutofit fontScale="40000" lnSpcReduction="20000"/>
          </a:bodyPr>
          <a:lstStyle/>
          <a:p>
            <a:pPr marL="0" indent="0">
              <a:buNone/>
              <a:tabLst>
                <a:tab pos="1346597" algn="l"/>
                <a:tab pos="2692004" algn="l"/>
              </a:tabLst>
            </a:pPr>
            <a:r>
              <a:rPr lang="en-US" b="1" dirty="0">
                <a:solidFill>
                  <a:schemeClr val="tx1"/>
                </a:solidFill>
                <a:latin typeface="Consolas" panose="020B0609020204030204" pitchFamily="49" charset="0"/>
                <a:cs typeface="Consolas" panose="020B0609020204030204" pitchFamily="49" charset="0"/>
              </a:rPr>
              <a:t>LOP_BEGIN_XACT</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Mark index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leaf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NEXT leaf page as part of system transaction</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LOP_MODIFY_ROW	LCX_PFS	Set the value of free space in PFS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LOP_HOBT_DELTA		Increase the value for the amount of data pages</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LOP_FORMAT_PAGE	LCX_HEAP	Zero the new page</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Mark new created page as part of system transaction</a:t>
            </a:r>
          </a:p>
          <a:p>
            <a:pPr marL="179388" indent="0">
              <a:buNone/>
              <a:tabLst>
                <a:tab pos="1346597" algn="l"/>
                <a:tab pos="2692004" algn="l"/>
              </a:tabLst>
            </a:pPr>
            <a:r>
              <a:rPr lang="en-US" b="1" dirty="0">
                <a:solidFill>
                  <a:srgbClr val="002060"/>
                </a:solidFill>
                <a:latin typeface="Consolas" panose="020B0609020204030204" pitchFamily="49" charset="0"/>
                <a:cs typeface="Consolas" panose="020B0609020204030204" pitchFamily="49" charset="0"/>
              </a:rPr>
              <a:t>LOP_INSERT_ROWS	LCX_CLUSTERED	Insert data on the  new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LOP_DELETE_SPLIT	LCX_CLUSTERED	Remove the data from the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[NEXT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LOP_MODIFY_HEADER	LCX_HEAP	Set [PREVIOUS PAGE] on original page</a:t>
            </a:r>
          </a:p>
          <a:p>
            <a:pPr marL="179388" indent="0">
              <a:buNone/>
              <a:tabLst>
                <a:tab pos="1346597" algn="l"/>
                <a:tab pos="2692004" algn="l"/>
              </a:tabLst>
            </a:pPr>
            <a:r>
              <a:rPr lang="en-US" b="1" dirty="0">
                <a:solidFill>
                  <a:srgbClr val="00B050"/>
                </a:solidFill>
                <a:latin typeface="Consolas" panose="020B0609020204030204" pitchFamily="49" charset="0"/>
                <a:cs typeface="Consolas" panose="020B0609020204030204" pitchFamily="49" charset="0"/>
              </a:rPr>
              <a:t>LOP_INSERT_ROWS	LCX_INDEX_INTERIOR	Update of the root page / B-tree level</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NEWLY added leaf page as part of system</a:t>
            </a:r>
            <a:br>
              <a:rPr lang="en-US" b="1" dirty="0">
                <a:solidFill>
                  <a:srgbClr val="FF0000"/>
                </a:solidFill>
                <a:latin typeface="Consolas" panose="020B0609020204030204" pitchFamily="49" charset="0"/>
                <a:cs typeface="Consolas" panose="020B0609020204030204" pitchFamily="49" charset="0"/>
              </a:rPr>
            </a:br>
            <a:r>
              <a:rPr lang="en-US" b="1" dirty="0">
                <a:solidFill>
                  <a:srgbClr val="FF0000"/>
                </a:solidFill>
                <a:latin typeface="Consolas" panose="020B0609020204030204" pitchFamily="49" charset="0"/>
                <a:cs typeface="Consolas" panose="020B0609020204030204" pitchFamily="49" charset="0"/>
              </a:rPr>
              <a:t>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OLD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LCX_CLUSTERED	Release NEW next page as part of system transaction</a:t>
            </a:r>
          </a:p>
          <a:p>
            <a:pPr marL="179388" indent="0">
              <a:buNone/>
              <a:tabLst>
                <a:tab pos="1346597" algn="l"/>
                <a:tab pos="2692004" algn="l"/>
              </a:tabLst>
            </a:pPr>
            <a:r>
              <a:rPr lang="en-US" b="1" dirty="0">
                <a:solidFill>
                  <a:srgbClr val="FF0000"/>
                </a:solidFill>
                <a:latin typeface="Consolas" panose="020B0609020204030204" pitchFamily="49" charset="0"/>
                <a:cs typeface="Consolas" panose="020B0609020204030204" pitchFamily="49" charset="0"/>
              </a:rPr>
              <a:t>LOP_INSYSXACT	LCX_INDEX_INTERIOR	Release B-Tree as part of system transaction</a:t>
            </a:r>
          </a:p>
          <a:p>
            <a:pPr marL="0" indent="0">
              <a:buNone/>
              <a:tabLst>
                <a:tab pos="1346597" algn="l"/>
                <a:tab pos="2692004" algn="l"/>
              </a:tabLst>
            </a:pPr>
            <a:r>
              <a:rPr lang="en-US" b="1" dirty="0">
                <a:latin typeface="Consolas" panose="020B0609020204030204" pitchFamily="49" charset="0"/>
                <a:cs typeface="Consolas" panose="020B0609020204030204" pitchFamily="49" charset="0"/>
              </a:rPr>
              <a:t>LOP_COMMIT_XACT</a:t>
            </a:r>
          </a:p>
        </p:txBody>
      </p:sp>
    </p:spTree>
    <p:extLst>
      <p:ext uri="{BB962C8B-B14F-4D97-AF65-F5344CB8AC3E}">
        <p14:creationId xmlns:p14="http://schemas.microsoft.com/office/powerpoint/2010/main" val="202162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High </a:t>
            </a:r>
            <a:r>
              <a:rPr lang="de-DE" dirty="0" err="1"/>
              <a:t>concurrency</a:t>
            </a:r>
            <a:r>
              <a:rPr lang="de-DE" dirty="0"/>
              <a:t> </a:t>
            </a:r>
            <a:r>
              <a:rPr lang="de-DE" dirty="0" err="1"/>
              <a:t>systems</a:t>
            </a:r>
            <a:endParaRPr lang="de-DE" dirty="0"/>
          </a:p>
        </p:txBody>
      </p:sp>
      <p:sp>
        <p:nvSpPr>
          <p:cNvPr id="5" name="Textplatzhalter 4"/>
          <p:cNvSpPr>
            <a:spLocks noGrp="1"/>
          </p:cNvSpPr>
          <p:nvPr>
            <p:ph type="body" idx="1"/>
          </p:nvPr>
        </p:nvSpPr>
        <p:spPr/>
        <p:txBody>
          <a:bodyPr/>
          <a:lstStyle/>
          <a:p>
            <a:endParaRPr lang="de-DE"/>
          </a:p>
        </p:txBody>
      </p:sp>
    </p:spTree>
    <p:extLst>
      <p:ext uri="{BB962C8B-B14F-4D97-AF65-F5344CB8AC3E}">
        <p14:creationId xmlns:p14="http://schemas.microsoft.com/office/powerpoint/2010/main" val="855124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Scenario</a:t>
            </a:r>
            <a:endParaRPr lang="de-DE" dirty="0"/>
          </a:p>
        </p:txBody>
      </p:sp>
      <p:sp>
        <p:nvSpPr>
          <p:cNvPr id="5" name="Inhaltsplatzhalter 4"/>
          <p:cNvSpPr>
            <a:spLocks noGrp="1"/>
          </p:cNvSpPr>
          <p:nvPr>
            <p:ph idx="1"/>
          </p:nvPr>
        </p:nvSpPr>
        <p:spPr/>
        <p:txBody>
          <a:bodyPr/>
          <a:lstStyle/>
          <a:p>
            <a:r>
              <a:rPr lang="de-DE"/>
              <a:t> three tables</a:t>
            </a:r>
          </a:p>
          <a:p>
            <a:pPr lvl="1"/>
            <a:r>
              <a:rPr lang="de-DE"/>
              <a:t>dbo.numeric_table with an IDENTITY() clustered index</a:t>
            </a:r>
          </a:p>
          <a:p>
            <a:pPr lvl="1"/>
            <a:r>
              <a:rPr lang="de-DE"/>
              <a:t>dbo.guid_table with a random GUID() clustered index</a:t>
            </a:r>
          </a:p>
          <a:p>
            <a:pPr lvl="1"/>
            <a:r>
              <a:rPr lang="de-DE"/>
              <a:t>dbo.heap_table with no clustered index</a:t>
            </a:r>
          </a:p>
          <a:p>
            <a:r>
              <a:rPr lang="de-DE"/>
              <a:t>One stored procedure as a wrapper</a:t>
            </a:r>
          </a:p>
          <a:p>
            <a:pPr lvl="1"/>
            <a:r>
              <a:rPr lang="de-DE"/>
              <a:t>Inserts 1.000 records in each table</a:t>
            </a:r>
          </a:p>
          <a:p>
            <a:pPr lvl="1"/>
            <a:r>
              <a:rPr lang="de-DE"/>
              <a:t>The source table depends on the parameter @table_name</a:t>
            </a:r>
            <a:endParaRPr lang="de-DE" dirty="0"/>
          </a:p>
        </p:txBody>
      </p:sp>
    </p:spTree>
    <p:extLst>
      <p:ext uri="{BB962C8B-B14F-4D97-AF65-F5344CB8AC3E}">
        <p14:creationId xmlns:p14="http://schemas.microsoft.com/office/powerpoint/2010/main" val="421805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IDENTITY()</a:t>
            </a:r>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1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Clustered Index – </a:t>
            </a:r>
            <a:r>
              <a:rPr lang="de-DE" dirty="0" err="1"/>
              <a:t>random</a:t>
            </a:r>
            <a:endParaRPr lang="de-DE" dirty="0"/>
          </a:p>
        </p:txBody>
      </p:sp>
      <p:sp>
        <p:nvSpPr>
          <p:cNvPr id="4" name="Rechteck 3"/>
          <p:cNvSpPr/>
          <p:nvPr/>
        </p:nvSpPr>
        <p:spPr>
          <a:xfrm>
            <a:off x="4355976" y="951570"/>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R</a:t>
            </a:r>
          </a:p>
        </p:txBody>
      </p:sp>
      <p:sp>
        <p:nvSpPr>
          <p:cNvPr id="5" name="Rechteck 4"/>
          <p:cNvSpPr/>
          <p:nvPr/>
        </p:nvSpPr>
        <p:spPr>
          <a:xfrm>
            <a:off x="3275856" y="2034104"/>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6" name="Rechteck 5"/>
          <p:cNvSpPr/>
          <p:nvPr/>
        </p:nvSpPr>
        <p:spPr>
          <a:xfrm>
            <a:off x="4355976" y="2032643"/>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7" name="Rechteck 6"/>
          <p:cNvSpPr/>
          <p:nvPr/>
        </p:nvSpPr>
        <p:spPr>
          <a:xfrm>
            <a:off x="5436096" y="2031182"/>
            <a:ext cx="432048" cy="702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50" b="1" dirty="0"/>
              <a:t>I</a:t>
            </a:r>
          </a:p>
        </p:txBody>
      </p:sp>
      <p:sp>
        <p:nvSpPr>
          <p:cNvPr id="8" name="Rechteck 7"/>
          <p:cNvSpPr/>
          <p:nvPr/>
        </p:nvSpPr>
        <p:spPr>
          <a:xfrm>
            <a:off x="3275856" y="3107468"/>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9" name="Rechteck 8"/>
          <p:cNvSpPr/>
          <p:nvPr/>
        </p:nvSpPr>
        <p:spPr>
          <a:xfrm>
            <a:off x="3815916" y="3108336"/>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0" name="Rechteck 9"/>
          <p:cNvSpPr/>
          <p:nvPr/>
        </p:nvSpPr>
        <p:spPr>
          <a:xfrm>
            <a:off x="4355976" y="3109205"/>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1" name="Rechteck 10"/>
          <p:cNvSpPr/>
          <p:nvPr/>
        </p:nvSpPr>
        <p:spPr>
          <a:xfrm>
            <a:off x="4896036" y="3110073"/>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2" name="Rechteck 11"/>
          <p:cNvSpPr/>
          <p:nvPr/>
        </p:nvSpPr>
        <p:spPr>
          <a:xfrm>
            <a:off x="5436096" y="3110942"/>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3" name="Rechteck 12"/>
          <p:cNvSpPr/>
          <p:nvPr/>
        </p:nvSpPr>
        <p:spPr>
          <a:xfrm>
            <a:off x="597615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sp>
        <p:nvSpPr>
          <p:cNvPr id="14" name="Rechteck 13"/>
          <p:cNvSpPr/>
          <p:nvPr/>
        </p:nvSpPr>
        <p:spPr>
          <a:xfrm>
            <a:off x="2735796" y="3111810"/>
            <a:ext cx="432048" cy="702078"/>
          </a:xfrm>
          <a:prstGeom prst="rect">
            <a:avLst/>
          </a:prstGeom>
          <a:solidFill>
            <a:srgbClr val="F1B3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t>
            </a:r>
          </a:p>
        </p:txBody>
      </p:sp>
      <p:cxnSp>
        <p:nvCxnSpPr>
          <p:cNvPr id="16" name="Gewinkelte Verbindung 15"/>
          <p:cNvCxnSpPr/>
          <p:nvPr/>
        </p:nvCxnSpPr>
        <p:spPr>
          <a:xfrm rot="5400000">
            <a:off x="3841713" y="1300895"/>
            <a:ext cx="380456" cy="1080120"/>
          </a:xfrm>
          <a:prstGeom prst="bentConnector3">
            <a:avLst>
              <a:gd name="adj1" fmla="val 4999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winkelte Verbindung 22"/>
          <p:cNvCxnSpPr>
            <a:stCxn id="4" idx="2"/>
            <a:endCxn id="6" idx="0"/>
          </p:cNvCxnSpPr>
          <p:nvPr/>
        </p:nvCxnSpPr>
        <p:spPr>
          <a:xfrm rot="5400000">
            <a:off x="4382503" y="1843145"/>
            <a:ext cx="378995" cy="95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4" idx="2"/>
            <a:endCxn id="7" idx="0"/>
          </p:cNvCxnSpPr>
          <p:nvPr/>
        </p:nvCxnSpPr>
        <p:spPr>
          <a:xfrm rot="16200000" flipH="1">
            <a:off x="4923294" y="1302355"/>
            <a:ext cx="377534" cy="1080120"/>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2"/>
            <a:endCxn id="14" idx="0"/>
          </p:cNvCxnSpPr>
          <p:nvPr/>
        </p:nvCxnSpPr>
        <p:spPr>
          <a:xfrm flipH="1">
            <a:off x="2951820" y="2736183"/>
            <a:ext cx="540060" cy="37562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5" idx="2"/>
            <a:endCxn id="8" idx="0"/>
          </p:cNvCxnSpPr>
          <p:nvPr/>
        </p:nvCxnSpPr>
        <p:spPr>
          <a:xfrm>
            <a:off x="3491880" y="2736183"/>
            <a:ext cx="0" cy="37128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6" idx="2"/>
            <a:endCxn id="9" idx="0"/>
          </p:cNvCxnSpPr>
          <p:nvPr/>
        </p:nvCxnSpPr>
        <p:spPr>
          <a:xfrm flipH="1">
            <a:off x="4031940" y="2734722"/>
            <a:ext cx="540060" cy="373615"/>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6" idx="2"/>
            <a:endCxn id="10" idx="0"/>
          </p:cNvCxnSpPr>
          <p:nvPr/>
        </p:nvCxnSpPr>
        <p:spPr>
          <a:xfrm>
            <a:off x="4572000" y="2734722"/>
            <a:ext cx="0" cy="37448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Gerade Verbindung mit Pfeil 29"/>
          <p:cNvCxnSpPr>
            <a:stCxn id="6" idx="2"/>
            <a:endCxn id="11" idx="0"/>
          </p:cNvCxnSpPr>
          <p:nvPr/>
        </p:nvCxnSpPr>
        <p:spPr>
          <a:xfrm>
            <a:off x="4572000" y="2734722"/>
            <a:ext cx="540060" cy="37535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7" idx="2"/>
            <a:endCxn id="12" idx="0"/>
          </p:cNvCxnSpPr>
          <p:nvPr/>
        </p:nvCxnSpPr>
        <p:spPr>
          <a:xfrm>
            <a:off x="5652120" y="2733261"/>
            <a:ext cx="0" cy="37768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7" idx="2"/>
            <a:endCxn id="13" idx="0"/>
          </p:cNvCxnSpPr>
          <p:nvPr/>
        </p:nvCxnSpPr>
        <p:spPr>
          <a:xfrm>
            <a:off x="5652120" y="2733261"/>
            <a:ext cx="540060" cy="37855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07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Insert IDENTITY Values…</a:t>
            </a:r>
          </a:p>
        </p:txBody>
      </p:sp>
      <p:sp>
        <p:nvSpPr>
          <p:cNvPr id="4" name="Rechteck 3"/>
          <p:cNvSpPr/>
          <p:nvPr/>
        </p:nvSpPr>
        <p:spPr>
          <a:xfrm>
            <a:off x="1547664" y="95157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0</a:t>
            </a:r>
          </a:p>
        </p:txBody>
      </p:sp>
      <p:sp>
        <p:nvSpPr>
          <p:cNvPr id="5" name="Rechteck 4"/>
          <p:cNvSpPr/>
          <p:nvPr/>
        </p:nvSpPr>
        <p:spPr>
          <a:xfrm>
            <a:off x="1539605" y="176166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1</a:t>
            </a:r>
          </a:p>
        </p:txBody>
      </p:sp>
      <p:sp>
        <p:nvSpPr>
          <p:cNvPr id="6" name="Rechteck 5"/>
          <p:cNvSpPr/>
          <p:nvPr/>
        </p:nvSpPr>
        <p:spPr>
          <a:xfrm>
            <a:off x="1531545" y="257175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2</a:t>
            </a:r>
          </a:p>
        </p:txBody>
      </p:sp>
      <p:sp>
        <p:nvSpPr>
          <p:cNvPr id="7" name="Rechteck 6"/>
          <p:cNvSpPr/>
          <p:nvPr/>
        </p:nvSpPr>
        <p:spPr>
          <a:xfrm>
            <a:off x="1523486" y="3381840"/>
            <a:ext cx="2160240" cy="54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CPU 3</a:t>
            </a:r>
          </a:p>
        </p:txBody>
      </p:sp>
      <p:sp>
        <p:nvSpPr>
          <p:cNvPr id="8" name="Ellipse 7"/>
          <p:cNvSpPr/>
          <p:nvPr/>
        </p:nvSpPr>
        <p:spPr>
          <a:xfrm>
            <a:off x="2704347"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a:t>
            </a:r>
          </a:p>
        </p:txBody>
      </p:sp>
      <p:sp>
        <p:nvSpPr>
          <p:cNvPr id="9" name="Ellipse 8"/>
          <p:cNvSpPr/>
          <p:nvPr/>
        </p:nvSpPr>
        <p:spPr>
          <a:xfrm>
            <a:off x="2974377" y="1171473"/>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9</a:t>
            </a:r>
          </a:p>
        </p:txBody>
      </p:sp>
      <p:sp>
        <p:nvSpPr>
          <p:cNvPr id="10" name="Ellipse 9"/>
          <p:cNvSpPr/>
          <p:nvPr/>
        </p:nvSpPr>
        <p:spPr>
          <a:xfrm>
            <a:off x="3275856" y="98084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a:t>
            </a:r>
          </a:p>
        </p:txBody>
      </p:sp>
      <p:sp>
        <p:nvSpPr>
          <p:cNvPr id="11" name="Ellipse 10"/>
          <p:cNvSpPr/>
          <p:nvPr/>
        </p:nvSpPr>
        <p:spPr>
          <a:xfrm>
            <a:off x="2434317" y="118760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a:t>
            </a:r>
          </a:p>
        </p:txBody>
      </p:sp>
      <p:sp>
        <p:nvSpPr>
          <p:cNvPr id="12" name="Ellipse 11"/>
          <p:cNvSpPr/>
          <p:nvPr/>
        </p:nvSpPr>
        <p:spPr>
          <a:xfrm>
            <a:off x="3244407" y="1853394"/>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50</a:t>
            </a:r>
          </a:p>
        </p:txBody>
      </p:sp>
      <p:sp>
        <p:nvSpPr>
          <p:cNvPr id="13" name="Ellipse 12"/>
          <p:cNvSpPr/>
          <p:nvPr/>
        </p:nvSpPr>
        <p:spPr>
          <a:xfrm>
            <a:off x="2848732" y="194697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14</a:t>
            </a:r>
          </a:p>
        </p:txBody>
      </p:sp>
      <p:sp>
        <p:nvSpPr>
          <p:cNvPr id="14" name="Ellipse 13"/>
          <p:cNvSpPr/>
          <p:nvPr/>
        </p:nvSpPr>
        <p:spPr>
          <a:xfrm>
            <a:off x="2468591" y="1778239"/>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10</a:t>
            </a:r>
          </a:p>
        </p:txBody>
      </p:sp>
      <p:sp>
        <p:nvSpPr>
          <p:cNvPr id="15" name="Ellipse 14"/>
          <p:cNvSpPr/>
          <p:nvPr/>
        </p:nvSpPr>
        <p:spPr>
          <a:xfrm>
            <a:off x="3319093" y="2587877"/>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67</a:t>
            </a:r>
          </a:p>
        </p:txBody>
      </p:sp>
      <p:sp>
        <p:nvSpPr>
          <p:cNvPr id="16" name="Ellipse 15"/>
          <p:cNvSpPr/>
          <p:nvPr/>
        </p:nvSpPr>
        <p:spPr>
          <a:xfrm>
            <a:off x="2983747" y="284178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25</a:t>
            </a:r>
          </a:p>
        </p:txBody>
      </p:sp>
      <p:sp>
        <p:nvSpPr>
          <p:cNvPr id="17" name="Ellipse 16"/>
          <p:cNvSpPr/>
          <p:nvPr/>
        </p:nvSpPr>
        <p:spPr>
          <a:xfrm>
            <a:off x="2848732" y="2573920"/>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34</a:t>
            </a:r>
          </a:p>
        </p:txBody>
      </p:sp>
      <p:sp>
        <p:nvSpPr>
          <p:cNvPr id="18" name="Ellipse 17"/>
          <p:cNvSpPr/>
          <p:nvPr/>
        </p:nvSpPr>
        <p:spPr>
          <a:xfrm>
            <a:off x="3265272" y="354387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79</a:t>
            </a:r>
          </a:p>
        </p:txBody>
      </p:sp>
      <p:sp>
        <p:nvSpPr>
          <p:cNvPr id="19" name="Ellipse 18"/>
          <p:cNvSpPr/>
          <p:nvPr/>
        </p:nvSpPr>
        <p:spPr>
          <a:xfrm>
            <a:off x="2869597" y="363746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48</a:t>
            </a:r>
          </a:p>
        </p:txBody>
      </p:sp>
      <p:sp>
        <p:nvSpPr>
          <p:cNvPr id="20" name="Ellipse 19"/>
          <p:cNvSpPr/>
          <p:nvPr/>
        </p:nvSpPr>
        <p:spPr>
          <a:xfrm>
            <a:off x="2489456" y="3468721"/>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38</a:t>
            </a:r>
          </a:p>
        </p:txBody>
      </p:sp>
      <p:sp>
        <p:nvSpPr>
          <p:cNvPr id="21" name="Rechteck 20"/>
          <p:cNvSpPr/>
          <p:nvPr/>
        </p:nvSpPr>
        <p:spPr>
          <a:xfrm>
            <a:off x="3923928" y="1761660"/>
            <a:ext cx="1620180" cy="135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IDENTITY-VALUES</a:t>
            </a:r>
            <a:br>
              <a:rPr lang="de-DE" b="1" dirty="0">
                <a:solidFill>
                  <a:schemeClr val="tx1"/>
                </a:solidFill>
              </a:rPr>
            </a:br>
            <a:r>
              <a:rPr lang="de-DE" b="1" dirty="0">
                <a:solidFill>
                  <a:schemeClr val="tx1"/>
                </a:solidFill>
              </a:rPr>
              <a:t>(POOL)</a:t>
            </a:r>
          </a:p>
        </p:txBody>
      </p:sp>
      <p:cxnSp>
        <p:nvCxnSpPr>
          <p:cNvPr id="23" name="Gewinkelte Verbindung 22"/>
          <p:cNvCxnSpPr>
            <a:stCxn id="4" idx="3"/>
            <a:endCxn id="21" idx="0"/>
          </p:cNvCxnSpPr>
          <p:nvPr/>
        </p:nvCxnSpPr>
        <p:spPr>
          <a:xfrm>
            <a:off x="3707904" y="1221600"/>
            <a:ext cx="1026114"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Gewinkelte Verbindung 24"/>
          <p:cNvCxnSpPr>
            <a:stCxn id="5" idx="3"/>
            <a:endCxn id="21" idx="1"/>
          </p:cNvCxnSpPr>
          <p:nvPr/>
        </p:nvCxnSpPr>
        <p:spPr>
          <a:xfrm>
            <a:off x="3699844" y="2031690"/>
            <a:ext cx="224084"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winkelte Verbindung 26"/>
          <p:cNvCxnSpPr>
            <a:stCxn id="6" idx="3"/>
            <a:endCxn id="21" idx="1"/>
          </p:cNvCxnSpPr>
          <p:nvPr/>
        </p:nvCxnSpPr>
        <p:spPr>
          <a:xfrm flipV="1">
            <a:off x="3691785" y="2436735"/>
            <a:ext cx="232143" cy="405045"/>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winkelte Verbindung 28"/>
          <p:cNvCxnSpPr>
            <a:stCxn id="7" idx="3"/>
            <a:endCxn id="21" idx="2"/>
          </p:cNvCxnSpPr>
          <p:nvPr/>
        </p:nvCxnSpPr>
        <p:spPr>
          <a:xfrm flipV="1">
            <a:off x="3683725" y="3111810"/>
            <a:ext cx="1050293" cy="54006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Pfeil nach rechts 30"/>
          <p:cNvSpPr/>
          <p:nvPr/>
        </p:nvSpPr>
        <p:spPr>
          <a:xfrm>
            <a:off x="5544108" y="2029520"/>
            <a:ext cx="2160240" cy="812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p:cNvSpPr/>
          <p:nvPr/>
        </p:nvSpPr>
        <p:spPr>
          <a:xfrm>
            <a:off x="5999776"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4</a:t>
            </a:r>
          </a:p>
        </p:txBody>
      </p:sp>
      <p:sp>
        <p:nvSpPr>
          <p:cNvPr id="33" name="Ellipse 32"/>
          <p:cNvSpPr/>
          <p:nvPr/>
        </p:nvSpPr>
        <p:spPr>
          <a:xfrm>
            <a:off x="5686553"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2</a:t>
            </a:r>
          </a:p>
        </p:txBody>
      </p:sp>
      <p:sp>
        <p:nvSpPr>
          <p:cNvPr id="34" name="Ellipse 33"/>
          <p:cNvSpPr/>
          <p:nvPr/>
        </p:nvSpPr>
        <p:spPr>
          <a:xfrm>
            <a:off x="6716255"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7</a:t>
            </a:r>
          </a:p>
        </p:txBody>
      </p:sp>
      <p:sp>
        <p:nvSpPr>
          <p:cNvPr id="35" name="Ellipse 34"/>
          <p:cNvSpPr/>
          <p:nvPr/>
        </p:nvSpPr>
        <p:spPr>
          <a:xfrm>
            <a:off x="6354198" y="2300636"/>
            <a:ext cx="270030" cy="2700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50" dirty="0"/>
              <a:t>11</a:t>
            </a:r>
          </a:p>
        </p:txBody>
      </p:sp>
    </p:spTree>
    <p:extLst>
      <p:ext uri="{BB962C8B-B14F-4D97-AF65-F5344CB8AC3E}">
        <p14:creationId xmlns:p14="http://schemas.microsoft.com/office/powerpoint/2010/main" val="133596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8195" name="Untertitel 4"/>
          <p:cNvSpPr>
            <a:spLocks noGrp="1"/>
          </p:cNvSpPr>
          <p:nvPr>
            <p:ph type="subTitle" idx="1"/>
          </p:nvPr>
        </p:nvSpPr>
        <p:spPr/>
        <p:txBody>
          <a:bodyPr/>
          <a:lstStyle/>
          <a:p>
            <a:r>
              <a:rPr lang="en-US" dirty="0"/>
              <a:t>Uwe Ricken</a:t>
            </a:r>
            <a:endParaRPr lang="en-US" sz="4800" dirty="0"/>
          </a:p>
          <a:p>
            <a:endParaRPr lang="en-US" dirty="0"/>
          </a:p>
        </p:txBody>
      </p:sp>
      <p:sp>
        <p:nvSpPr>
          <p:cNvPr id="2" name="Textfeld 1"/>
          <p:cNvSpPr txBox="1"/>
          <p:nvPr/>
        </p:nvSpPr>
        <p:spPr>
          <a:xfrm>
            <a:off x="1601671" y="1005578"/>
            <a:ext cx="5832872" cy="900246"/>
          </a:xfrm>
          <a:prstGeom prst="rect">
            <a:avLst/>
          </a:prstGeom>
          <a:noFill/>
        </p:spPr>
        <p:txBody>
          <a:bodyPr wrap="square" lIns="68580" tIns="34290" rIns="68580" bIns="34290" rtlCol="0">
            <a:spAutoFit/>
          </a:bodyPr>
          <a:lstStyle/>
          <a:p>
            <a:pPr algn="ctr"/>
            <a:r>
              <a:rPr lang="en-US" sz="27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4026050" y="1611911"/>
            <a:ext cx="4866731" cy="27132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251223" y="1259057"/>
            <a:ext cx="3774826" cy="3418911"/>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251223" y="330995"/>
            <a:ext cx="6778228" cy="837011"/>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a:t>Agenda</a:t>
            </a:r>
          </a:p>
        </p:txBody>
      </p:sp>
      <p:sp>
        <p:nvSpPr>
          <p:cNvPr id="3075" name="Rectangle 3"/>
          <p:cNvSpPr>
            <a:spLocks noGrp="1" noChangeArrowheads="1"/>
          </p:cNvSpPr>
          <p:nvPr>
            <p:ph idx="1"/>
          </p:nvPr>
        </p:nvSpPr>
        <p:spPr/>
        <p:txBody>
          <a:bodyPr>
            <a:normAutofit/>
          </a:bodyPr>
          <a:lstStyle/>
          <a:p>
            <a:r>
              <a:rPr lang="en-US" altLang="de-DE" dirty="0"/>
              <a:t>Differences between Heap and Clustered Index</a:t>
            </a:r>
          </a:p>
          <a:p>
            <a:pPr lvl="1"/>
            <a:r>
              <a:rPr lang="en-US" altLang="de-DE" dirty="0"/>
              <a:t>What is a HEAP</a:t>
            </a:r>
          </a:p>
          <a:p>
            <a:pPr lvl="1"/>
            <a:r>
              <a:rPr lang="en-US" altLang="de-DE" dirty="0"/>
              <a:t>What is a CLUSTERED INDEX?</a:t>
            </a:r>
          </a:p>
          <a:p>
            <a:r>
              <a:rPr lang="en-US" altLang="de-DE" dirty="0"/>
              <a:t>Forwarded Record vs. Page Split</a:t>
            </a:r>
          </a:p>
          <a:p>
            <a:r>
              <a:rPr lang="en-US" altLang="de-DE" dirty="0"/>
              <a:t>Performance Differences</a:t>
            </a:r>
          </a:p>
          <a:p>
            <a:pPr lvl="1"/>
            <a:r>
              <a:rPr lang="en-US" altLang="de-DE" dirty="0"/>
              <a:t>SELECT</a:t>
            </a:r>
          </a:p>
          <a:p>
            <a:pPr lvl="1"/>
            <a:r>
              <a:rPr lang="en-US" altLang="de-DE" dirty="0"/>
              <a:t>INSERT, UPDATE, DELETE</a:t>
            </a:r>
          </a:p>
          <a:p>
            <a:pPr lvl="1"/>
            <a:r>
              <a:rPr lang="en-US" altLang="de-DE" dirty="0"/>
              <a:t>MAINTENANCE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1A937-C076-E465-8F65-E01668D2887D}"/>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6E22C92E-19C2-9E9D-985A-18F2EAC09ED2}"/>
              </a:ext>
            </a:extLst>
          </p:cNvPr>
          <p:cNvSpPr>
            <a:spLocks noGrp="1" noChangeArrowheads="1"/>
          </p:cNvSpPr>
          <p:nvPr>
            <p:ph type="ctrTitle"/>
          </p:nvPr>
        </p:nvSpPr>
        <p:spPr>
          <a:xfrm>
            <a:off x="258184" y="1248967"/>
            <a:ext cx="8633012" cy="1322784"/>
          </a:xfrm>
        </p:spPr>
        <p:txBody>
          <a:bodyPr>
            <a:normAutofit/>
          </a:bodyPr>
          <a:lstStyle/>
          <a:p>
            <a:r>
              <a:rPr lang="en-US" dirty="0"/>
              <a:t>Data Internals</a:t>
            </a:r>
            <a:endParaRPr lang="en-US" altLang="de-DE" dirty="0"/>
          </a:p>
        </p:txBody>
      </p:sp>
      <p:sp>
        <p:nvSpPr>
          <p:cNvPr id="4" name="Untertitel 3">
            <a:extLst>
              <a:ext uri="{FF2B5EF4-FFF2-40B4-BE49-F238E27FC236}">
                <a16:creationId xmlns:a16="http://schemas.microsoft.com/office/drawing/2014/main" id="{972AC045-F847-C734-AF5E-8EC0F2695FAA}"/>
              </a:ext>
            </a:extLst>
          </p:cNvPr>
          <p:cNvSpPr>
            <a:spLocks noGrp="1"/>
          </p:cNvSpPr>
          <p:nvPr>
            <p:ph type="subTitle" idx="1"/>
          </p:nvPr>
        </p:nvSpPr>
        <p:spPr/>
        <p:txBody>
          <a:bodyPr/>
          <a:lstStyle/>
          <a:p>
            <a:r>
              <a:rPr lang="en-US" dirty="0"/>
              <a:t>How are your data organized by SQL Server</a:t>
            </a:r>
          </a:p>
        </p:txBody>
      </p:sp>
    </p:spTree>
    <p:extLst>
      <p:ext uri="{BB962C8B-B14F-4D97-AF65-F5344CB8AC3E}">
        <p14:creationId xmlns:p14="http://schemas.microsoft.com/office/powerpoint/2010/main" val="77760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nvGraphicFramePr>
        <p:xfrm>
          <a:off x="3538105" y="1168004"/>
          <a:ext cx="2067792" cy="944880"/>
        </p:xfrm>
        <a:graphic>
          <a:graphicData uri="http://schemas.openxmlformats.org/drawingml/2006/table">
            <a:tbl>
              <a:tblPr firstRow="1" bandRow="1">
                <a:tableStyleId>{5C22544A-7EE6-4342-B048-85BDC9FD1C3A}</a:tableStyleId>
              </a:tblPr>
              <a:tblGrid>
                <a:gridCol w="516948">
                  <a:extLst>
                    <a:ext uri="{9D8B030D-6E8A-4147-A177-3AD203B41FA5}">
                      <a16:colId xmlns:a16="http://schemas.microsoft.com/office/drawing/2014/main" val="2872294666"/>
                    </a:ext>
                  </a:extLst>
                </a:gridCol>
                <a:gridCol w="516948">
                  <a:extLst>
                    <a:ext uri="{9D8B030D-6E8A-4147-A177-3AD203B41FA5}">
                      <a16:colId xmlns:a16="http://schemas.microsoft.com/office/drawing/2014/main" val="2542042051"/>
                    </a:ext>
                  </a:extLst>
                </a:gridCol>
                <a:gridCol w="516948">
                  <a:extLst>
                    <a:ext uri="{9D8B030D-6E8A-4147-A177-3AD203B41FA5}">
                      <a16:colId xmlns:a16="http://schemas.microsoft.com/office/drawing/2014/main" val="1071245696"/>
                    </a:ext>
                  </a:extLst>
                </a:gridCol>
                <a:gridCol w="516948">
                  <a:extLst>
                    <a:ext uri="{9D8B030D-6E8A-4147-A177-3AD203B41FA5}">
                      <a16:colId xmlns:a16="http://schemas.microsoft.com/office/drawing/2014/main" val="3540005839"/>
                    </a:ext>
                  </a:extLst>
                </a:gridCol>
              </a:tblGrid>
              <a:tr h="228600">
                <a:tc gridSpan="4">
                  <a:txBody>
                    <a:bodyPr/>
                    <a:lstStyle/>
                    <a:p>
                      <a:pPr algn="ctr"/>
                      <a:r>
                        <a:rPr lang="en-US" sz="1100" b="1" dirty="0"/>
                        <a:t>HEAP / (non)clustered Index</a:t>
                      </a:r>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28600">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42271306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extLst>
                  <a:ext uri="{0D108BD9-81ED-4DB2-BD59-A6C34878D82A}">
                    <a16:rowId xmlns:a16="http://schemas.microsoft.com/office/drawing/2014/main" val="2691871036"/>
                  </a:ext>
                </a:extLst>
              </a:tr>
              <a:tr h="228600">
                <a:tc>
                  <a:txBody>
                    <a:bodyPr/>
                    <a:lstStyle/>
                    <a:p>
                      <a:pPr algn="ctr"/>
                      <a:endParaRPr lang="en-US" sz="1100" b="1" dirty="0"/>
                    </a:p>
                  </a:txBody>
                  <a:tcPr marL="68580" marR="68580" marT="34290" marB="34290"/>
                </a:tc>
                <a:tc>
                  <a:txBody>
                    <a:bodyPr/>
                    <a:lstStyle/>
                    <a:p>
                      <a:pPr algn="ctr"/>
                      <a:endParaRPr lang="en-US" sz="1100" b="1"/>
                    </a:p>
                  </a:txBody>
                  <a:tcPr marL="68580" marR="68580" marT="34290" marB="34290"/>
                </a:tc>
                <a:tc>
                  <a:txBody>
                    <a:bodyPr/>
                    <a:lstStyle/>
                    <a:p>
                      <a:pPr algn="ctr"/>
                      <a:endParaRPr lang="en-US" sz="1100" b="1"/>
                    </a:p>
                  </a:txBody>
                  <a:tcPr marL="68580" marR="68580" marT="34290" marB="34290"/>
                </a:tc>
                <a:tc>
                  <a:txBody>
                    <a:bodyPr/>
                    <a:lstStyle/>
                    <a:p>
                      <a:pPr algn="ctr"/>
                      <a:endParaRPr lang="en-US" sz="1100" b="1" dirty="0"/>
                    </a:p>
                  </a:txBody>
                  <a:tcPr marL="68580" marR="68580" marT="34290" marB="34290"/>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143000" y="2340919"/>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2935432" y="2340918"/>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4727863"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6520295" y="2340917"/>
            <a:ext cx="1501487" cy="253916"/>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05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433946" y="3125432"/>
            <a:ext cx="1210541" cy="253916"/>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05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433945" y="3521993"/>
            <a:ext cx="1210541" cy="415498"/>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05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433944" y="3918553"/>
            <a:ext cx="1210541" cy="253916"/>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05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143000" y="2467876"/>
            <a:ext cx="290946" cy="784513"/>
          </a:xfrm>
          <a:prstGeom prst="bentConnector3">
            <a:avLst>
              <a:gd name="adj1" fmla="val -78571"/>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142999" y="2467876"/>
            <a:ext cx="290945" cy="1261865"/>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143000" y="2467877"/>
            <a:ext cx="290944" cy="1577634"/>
          </a:xfrm>
          <a:prstGeom prst="bentConnector3">
            <a:avLst>
              <a:gd name="adj1" fmla="val -78572"/>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2935432" y="3125432"/>
            <a:ext cx="4233851" cy="253916"/>
          </a:xfrm>
          <a:prstGeom prst="rect">
            <a:avLst/>
          </a:prstGeom>
          <a:noFill/>
        </p:spPr>
        <p:txBody>
          <a:bodyPr wrap="none" rtlCol="0">
            <a:spAutoFit/>
          </a:bodyPr>
          <a:lstStyle/>
          <a:p>
            <a:r>
              <a:rPr lang="en-US" sz="105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2935432" y="3513830"/>
            <a:ext cx="4466287" cy="253916"/>
          </a:xfrm>
          <a:prstGeom prst="rect">
            <a:avLst/>
          </a:prstGeom>
          <a:noFill/>
        </p:spPr>
        <p:txBody>
          <a:bodyPr wrap="none" rtlCol="0">
            <a:spAutoFit/>
          </a:bodyPr>
          <a:lstStyle/>
          <a:p>
            <a:r>
              <a:rPr lang="en-US" sz="105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2935432" y="3918553"/>
            <a:ext cx="3159839" cy="253916"/>
          </a:xfrm>
          <a:prstGeom prst="rect">
            <a:avLst/>
          </a:prstGeom>
          <a:noFill/>
        </p:spPr>
        <p:txBody>
          <a:bodyPr wrap="none" rtlCol="0">
            <a:spAutoFit/>
          </a:bodyPr>
          <a:lstStyle/>
          <a:p>
            <a:r>
              <a:rPr lang="en-US" sz="105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582920" y="1184685"/>
            <a:ext cx="2955185" cy="577081"/>
          </a:xfrm>
          <a:prstGeom prst="rect">
            <a:avLst/>
          </a:prstGeom>
          <a:noFill/>
        </p:spPr>
        <p:txBody>
          <a:bodyPr wrap="square" rtlCol="0">
            <a:spAutoFit/>
          </a:bodyPr>
          <a:lstStyle/>
          <a:p>
            <a:r>
              <a:rPr lang="en-US" sz="1050" dirty="0"/>
              <a:t>Every Heap / Clustered Index / Nonclustered Index is a separate storage object.</a:t>
            </a:r>
          </a:p>
          <a:p>
            <a:r>
              <a:rPr lang="en-US" sz="105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3118856" y="887773"/>
            <a:ext cx="228035" cy="267825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4015072" y="1783989"/>
            <a:ext cx="228034" cy="885825"/>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4911288" y="1773597"/>
            <a:ext cx="228033" cy="906606"/>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5807504" y="877381"/>
            <a:ext cx="228033" cy="269903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702D3-CA05-0678-14A7-BB053012F21A}"/>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3FCCFA3A-DC53-8132-3587-E5095225867C}"/>
              </a:ext>
            </a:extLst>
          </p:cNvPr>
          <p:cNvSpPr>
            <a:spLocks noGrp="1" noChangeArrowheads="1"/>
          </p:cNvSpPr>
          <p:nvPr>
            <p:ph type="ctrTitle"/>
          </p:nvPr>
        </p:nvSpPr>
        <p:spPr>
          <a:xfrm>
            <a:off x="258184" y="1248967"/>
            <a:ext cx="8633012" cy="1322784"/>
          </a:xfrm>
        </p:spPr>
        <p:txBody>
          <a:bodyPr>
            <a:normAutofit/>
          </a:bodyPr>
          <a:lstStyle/>
          <a:p>
            <a:r>
              <a:rPr lang="en-US" dirty="0"/>
              <a:t>Differences between Heap and Clustered Index</a:t>
            </a:r>
            <a:endParaRPr lang="en-US" altLang="de-DE" dirty="0"/>
          </a:p>
        </p:txBody>
      </p:sp>
      <p:sp>
        <p:nvSpPr>
          <p:cNvPr id="4" name="Untertitel 3">
            <a:extLst>
              <a:ext uri="{FF2B5EF4-FFF2-40B4-BE49-F238E27FC236}">
                <a16:creationId xmlns:a16="http://schemas.microsoft.com/office/drawing/2014/main" id="{878EF1CE-D739-72E7-6CCB-4462FA2BE67D}"/>
              </a:ext>
            </a:extLst>
          </p:cNvPr>
          <p:cNvSpPr>
            <a:spLocks noGrp="1"/>
          </p:cNvSpPr>
          <p:nvPr>
            <p:ph type="subTitle" idx="1"/>
          </p:nvPr>
        </p:nvSpPr>
        <p:spPr/>
        <p:txBody>
          <a:bodyPr/>
          <a:lstStyle/>
          <a:p>
            <a:r>
              <a:rPr lang="en-US" dirty="0"/>
              <a:t>What is the better choice for your Workload?</a:t>
            </a:r>
          </a:p>
        </p:txBody>
      </p:sp>
    </p:spTree>
    <p:extLst>
      <p:ext uri="{BB962C8B-B14F-4D97-AF65-F5344CB8AC3E}">
        <p14:creationId xmlns:p14="http://schemas.microsoft.com/office/powerpoint/2010/main" val="306474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p:txBody>
          <a:bodyPr/>
          <a:lstStyle/>
          <a:p>
            <a:r>
              <a:rPr lang="en-US" noProof="0" dirty="0"/>
              <a:t>What is a Heap</a:t>
            </a:r>
          </a:p>
        </p:txBody>
      </p:sp>
      <p:sp>
        <p:nvSpPr>
          <p:cNvPr id="11" name="Inhaltsplatzhalter 10">
            <a:extLst>
              <a:ext uri="{FF2B5EF4-FFF2-40B4-BE49-F238E27FC236}">
                <a16:creationId xmlns:a16="http://schemas.microsoft.com/office/drawing/2014/main" id="{DE326D89-55A9-4F29-BAA9-66BEE52F93A3}"/>
              </a:ext>
            </a:extLst>
          </p:cNvPr>
          <p:cNvSpPr>
            <a:spLocks noGrp="1"/>
          </p:cNvSpPr>
          <p:nvPr>
            <p:ph idx="1"/>
          </p:nvPr>
        </p:nvSpPr>
        <p:spPr/>
        <p:txBody>
          <a:bodyPr>
            <a:normAutofit/>
          </a:bodyPr>
          <a:lstStyle/>
          <a:p>
            <a:r>
              <a:rPr lang="en-US" noProof="0" dirty="0"/>
              <a:t>A heap is a table without a clustered index.</a:t>
            </a:r>
          </a:p>
          <a:p>
            <a:r>
              <a:rPr lang="en-US" noProof="0" dirty="0"/>
              <a:t>One or more non clustered indexes can be created on tables stored as a heap.</a:t>
            </a:r>
          </a:p>
          <a:p>
            <a:r>
              <a:rPr lang="en-US" noProof="0" dirty="0"/>
              <a:t>Data is stored in the heap without specifying an order.</a:t>
            </a:r>
          </a:p>
          <a:p>
            <a:r>
              <a:rPr lang="en-US" noProof="0" dirty="0"/>
              <a:t>Usually, data is stored in the order in which is the rows are inserted into the table, but the Database Engine can move data around in the heap to store the rows efficiently</a:t>
            </a:r>
          </a:p>
          <a:p>
            <a:r>
              <a:rPr lang="en-US" b="1" noProof="0" dirty="0">
                <a:solidFill>
                  <a:srgbClr val="FF0000"/>
                </a:solidFill>
              </a:rPr>
              <a:t>Data order cannot be predicted!</a:t>
            </a:r>
            <a:br>
              <a:rPr lang="en-US" b="1" dirty="0">
                <a:solidFill>
                  <a:srgbClr val="FF0000"/>
                </a:solidFill>
              </a:rPr>
            </a:br>
            <a:r>
              <a:rPr lang="en-US" b="1" dirty="0">
                <a:solidFill>
                  <a:srgbClr val="FF0000"/>
                </a:solidFill>
              </a:rPr>
              <a:t>(applies to heaps and indexes!)</a:t>
            </a:r>
            <a:endParaRPr lang="en-US" b="1" noProof="0" dirty="0">
              <a:solidFill>
                <a:srgbClr val="FF0000"/>
              </a:solidFill>
            </a:endParaRPr>
          </a:p>
        </p:txBody>
      </p:sp>
    </p:spTree>
    <p:extLst>
      <p:ext uri="{BB962C8B-B14F-4D97-AF65-F5344CB8AC3E}">
        <p14:creationId xmlns:p14="http://schemas.microsoft.com/office/powerpoint/2010/main" val="590247416"/>
      </p:ext>
    </p:extLst>
  </p:cSld>
  <p:clrMapOvr>
    <a:masterClrMapping/>
  </p:clrMapOvr>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Daily Indexing Problems_DE</Template>
  <TotalTime>0</TotalTime>
  <Words>2192</Words>
  <Application>Microsoft Office PowerPoint</Application>
  <PresentationFormat>Bildschirmpräsentation (16:9)</PresentationFormat>
  <Paragraphs>412</Paragraphs>
  <Slides>36</Slides>
  <Notes>3</Notes>
  <HiddenSlides>2</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36</vt:i4>
      </vt:variant>
    </vt:vector>
  </HeadingPairs>
  <TitlesOfParts>
    <vt:vector size="45" baseType="lpstr">
      <vt:lpstr>Arial</vt:lpstr>
      <vt:lpstr>Calibri</vt:lpstr>
      <vt:lpstr>Consolas</vt:lpstr>
      <vt:lpstr>Courier</vt:lpstr>
      <vt:lpstr>Lucida Console</vt:lpstr>
      <vt:lpstr>Lucida Sans</vt:lpstr>
      <vt:lpstr>Segoe UI</vt:lpstr>
      <vt:lpstr>Segoe UI Light</vt:lpstr>
      <vt:lpstr>1_db-berater</vt:lpstr>
      <vt:lpstr>Demystifying Clustered Indexes</vt:lpstr>
      <vt:lpstr>Links for this Session/Workshop</vt:lpstr>
      <vt:lpstr>Uwe Ricken db Berater GmbH</vt:lpstr>
      <vt:lpstr>Challenge SQL Server real world scenarios</vt:lpstr>
      <vt:lpstr>Agenda</vt:lpstr>
      <vt:lpstr>Data Internals</vt:lpstr>
      <vt:lpstr>Data Storage Internals</vt:lpstr>
      <vt:lpstr>Differences between Heap and Clustered Index</vt:lpstr>
      <vt:lpstr>What is a Heap</vt:lpstr>
      <vt:lpstr>What is a Heap</vt:lpstr>
      <vt:lpstr>Reading data from a Heap</vt:lpstr>
      <vt:lpstr>Inserting data into a Heap</vt:lpstr>
      <vt:lpstr>Inserting data into a Heap</vt:lpstr>
      <vt:lpstr>Anatomy of a Clustered Index</vt:lpstr>
      <vt:lpstr>Anatomy of a Clustered Index</vt:lpstr>
      <vt:lpstr>Anatomy of a Clustered Index</vt:lpstr>
      <vt:lpstr>Anatomy of a Clustered Index</vt:lpstr>
      <vt:lpstr>Anatomy of a Clustered Index</vt:lpstr>
      <vt:lpstr>Anatomy of a “Non Clustered Index”</vt:lpstr>
      <vt:lpstr>CLUSTERED vs. HEAP: SELECT</vt:lpstr>
      <vt:lpstr>Clustered vs. HEAP: NON-Clustered Index</vt:lpstr>
      <vt:lpstr>RID-Lookup vs. Key-Lookup</vt:lpstr>
      <vt:lpstr>RID Lookup</vt:lpstr>
      <vt:lpstr>RID-Lookup in Heap</vt:lpstr>
      <vt:lpstr>Key Lookup</vt:lpstr>
      <vt:lpstr>Key-Lookup in clustered index</vt:lpstr>
      <vt:lpstr>HEAPS: Forwarded Records</vt:lpstr>
      <vt:lpstr>Heaps: Forwarded Records</vt:lpstr>
      <vt:lpstr>Clustered Index: Page Split</vt:lpstr>
      <vt:lpstr>Actions of Page Split</vt:lpstr>
      <vt:lpstr>High concurrency systems</vt:lpstr>
      <vt:lpstr>Scenario</vt:lpstr>
      <vt:lpstr>Clustered Index – IDENTITY()</vt:lpstr>
      <vt:lpstr>Clustered Index – random</vt:lpstr>
      <vt:lpstr>Insert IDENTITY Values…</vt:lpstr>
      <vt:lpstr>THANK YOU!</vt:lpstr>
    </vt:vector>
  </TitlesOfParts>
  <Company>db Berater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Mehrschichtige Anwendungen mit SQL Server</dc:title>
  <dc:creator>Uwe Ricken</dc:creator>
  <cp:lastModifiedBy>Uwe Ricken</cp:lastModifiedBy>
  <cp:revision>349</cp:revision>
  <dcterms:created xsi:type="dcterms:W3CDTF">2008-02-20T12:52:01Z</dcterms:created>
  <dcterms:modified xsi:type="dcterms:W3CDTF">2025-08-20T07:07:54Z</dcterms:modified>
</cp:coreProperties>
</file>