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  <p:sldMasterId id="2147483709" r:id="rId2"/>
  </p:sldMasterIdLst>
  <p:notesMasterIdLst>
    <p:notesMasterId r:id="rId35"/>
  </p:notesMasterIdLst>
  <p:sldIdLst>
    <p:sldId id="256" r:id="rId3"/>
    <p:sldId id="330" r:id="rId4"/>
    <p:sldId id="332" r:id="rId5"/>
    <p:sldId id="329" r:id="rId6"/>
    <p:sldId id="257" r:id="rId7"/>
    <p:sldId id="323" r:id="rId8"/>
    <p:sldId id="324" r:id="rId9"/>
    <p:sldId id="326" r:id="rId10"/>
    <p:sldId id="300" r:id="rId11"/>
    <p:sldId id="327" r:id="rId12"/>
    <p:sldId id="328" r:id="rId13"/>
    <p:sldId id="301" r:id="rId14"/>
    <p:sldId id="316" r:id="rId15"/>
    <p:sldId id="302" r:id="rId16"/>
    <p:sldId id="303" r:id="rId17"/>
    <p:sldId id="308" r:id="rId18"/>
    <p:sldId id="304" r:id="rId19"/>
    <p:sldId id="305" r:id="rId20"/>
    <p:sldId id="306" r:id="rId21"/>
    <p:sldId id="307" r:id="rId22"/>
    <p:sldId id="310" r:id="rId23"/>
    <p:sldId id="325" r:id="rId24"/>
    <p:sldId id="309" r:id="rId25"/>
    <p:sldId id="314" r:id="rId26"/>
    <p:sldId id="315" r:id="rId27"/>
    <p:sldId id="313" r:id="rId28"/>
    <p:sldId id="320" r:id="rId29"/>
    <p:sldId id="317" r:id="rId30"/>
    <p:sldId id="318" r:id="rId31"/>
    <p:sldId id="319" r:id="rId32"/>
    <p:sldId id="293" r:id="rId33"/>
    <p:sldId id="294" r:id="rId34"/>
  </p:sldIdLst>
  <p:sldSz cx="9144000" cy="5143500" type="screen16x9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1" userDrawn="1">
          <p15:clr>
            <a:srgbClr val="A4A3A4"/>
          </p15:clr>
        </p15:guide>
        <p15:guide id="2" orient="horz" pos="2663">
          <p15:clr>
            <a:srgbClr val="A4A3A4"/>
          </p15:clr>
        </p15:guide>
        <p15:guide id="3" orient="horz" pos="55">
          <p15:clr>
            <a:srgbClr val="A4A3A4"/>
          </p15:clr>
        </p15:guide>
        <p15:guide id="4" pos="295">
          <p15:clr>
            <a:srgbClr val="A4A3A4"/>
          </p15:clr>
        </p15:guide>
        <p15:guide id="5" pos="5465">
          <p15:clr>
            <a:srgbClr val="A4A3A4"/>
          </p15:clr>
        </p15:guide>
        <p15:guide id="6" pos="2880">
          <p15:clr>
            <a:srgbClr val="A4A3A4"/>
          </p15:clr>
        </p15:guide>
        <p15:guide id="7" pos="4195">
          <p15:clr>
            <a:srgbClr val="A4A3A4"/>
          </p15:clr>
        </p15:guide>
        <p15:guide id="8" orient="horz" pos="7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3399"/>
    <a:srgbClr val="B2B2B2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4630" autoAdjust="0"/>
  </p:normalViewPr>
  <p:slideViewPr>
    <p:cSldViewPr snapToObjects="1" showGuides="1">
      <p:cViewPr varScale="1">
        <p:scale>
          <a:sx n="94" d="100"/>
          <a:sy n="94" d="100"/>
        </p:scale>
        <p:origin x="773" y="37"/>
      </p:cViewPr>
      <p:guideLst>
        <p:guide orient="horz" pos="1801"/>
        <p:guide orient="horz" pos="2663"/>
        <p:guide orient="horz" pos="55"/>
        <p:guide pos="295"/>
        <p:guide pos="5465"/>
        <p:guide pos="2880"/>
        <p:guide pos="4195"/>
        <p:guide orient="horz" pos="713"/>
      </p:guideLst>
    </p:cSldViewPr>
  </p:slideViewPr>
  <p:outlineViewPr>
    <p:cViewPr>
      <p:scale>
        <a:sx n="33" d="100"/>
        <a:sy n="33" d="100"/>
      </p:scale>
      <p:origin x="0" y="-40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5F077-DA98-41AA-B894-7F978825EFC5}" type="datetimeFigureOut">
              <a:rPr lang="de-DE" smtClean="0"/>
              <a:t>10.06.2017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4D166-40EA-4572-84F4-C7831064FA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9953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3E00D-603F-4318-A48C-2AD6684A640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2094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8184" y="1218304"/>
            <a:ext cx="8633012" cy="1414169"/>
          </a:xfrm>
        </p:spPr>
        <p:txBody>
          <a:bodyPr anchor="b">
            <a:normAutofit/>
          </a:bodyPr>
          <a:lstStyle>
            <a:lvl1pPr algn="ctr">
              <a:defRPr sz="4050"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8184" y="2701531"/>
            <a:ext cx="8633012" cy="150896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75" indent="0" algn="ctr">
              <a:buNone/>
              <a:defRPr sz="1500"/>
            </a:lvl2pPr>
            <a:lvl3pPr marL="685749" indent="0" algn="ctr">
              <a:buNone/>
              <a:defRPr sz="1400"/>
            </a:lvl3pPr>
            <a:lvl4pPr marL="1028624" indent="0" algn="ctr">
              <a:buNone/>
              <a:defRPr sz="1200"/>
            </a:lvl4pPr>
            <a:lvl5pPr marL="1371498" indent="0" algn="ctr">
              <a:buNone/>
              <a:defRPr sz="1200"/>
            </a:lvl5pPr>
            <a:lvl6pPr marL="1714373" indent="0" algn="ctr">
              <a:buNone/>
              <a:defRPr sz="1200"/>
            </a:lvl6pPr>
            <a:lvl7pPr marL="2057246" indent="0" algn="ctr">
              <a:buNone/>
              <a:defRPr sz="1200"/>
            </a:lvl7pPr>
            <a:lvl8pPr marL="2400120" indent="0" algn="ctr">
              <a:buNone/>
              <a:defRPr sz="1200"/>
            </a:lvl8pPr>
            <a:lvl9pPr marL="2742995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3579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>
            <a:spLocks noChangeAspect="1"/>
          </p:cNvSpPr>
          <p:nvPr/>
        </p:nvSpPr>
        <p:spPr>
          <a:xfrm>
            <a:off x="-285738" y="2425171"/>
            <a:ext cx="4225746" cy="293157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1905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6027" y="286031"/>
            <a:ext cx="8571948" cy="4571439"/>
          </a:xfrm>
        </p:spPr>
        <p:txBody>
          <a:bodyPr anchor="ctr"/>
          <a:lstStyle>
            <a:lvl1pPr algn="r">
              <a:defRPr sz="4762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41497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457193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914384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371576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1828768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0284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70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837" y="286030"/>
            <a:ext cx="8572137" cy="457144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457193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914384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371576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1828768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451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6562" y="1142860"/>
            <a:ext cx="4284264" cy="3714610"/>
          </a:xfrm>
        </p:spPr>
        <p:txBody>
          <a:bodyPr rIns="180000">
            <a:normAutofit/>
          </a:bodyPr>
          <a:lstStyle>
            <a:lvl1pPr>
              <a:defRPr sz="2222"/>
            </a:lvl1pPr>
            <a:lvl2pPr>
              <a:defRPr sz="1905"/>
            </a:lvl2pPr>
            <a:lvl3pPr>
              <a:defRPr sz="1587"/>
            </a:lvl3pPr>
            <a:lvl4pPr>
              <a:defRPr sz="1429"/>
            </a:lvl4pPr>
            <a:lvl5pPr>
              <a:defRPr sz="1429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630" y="1142860"/>
            <a:ext cx="4285344" cy="3714610"/>
          </a:xfrm>
        </p:spPr>
        <p:txBody>
          <a:bodyPr lIns="180000">
            <a:normAutofit/>
          </a:bodyPr>
          <a:lstStyle>
            <a:lvl1pPr>
              <a:defRPr sz="2222"/>
            </a:lvl1pPr>
            <a:lvl2pPr>
              <a:defRPr sz="1905"/>
            </a:lvl2pPr>
            <a:lvl3pPr>
              <a:defRPr sz="1587"/>
            </a:lvl3pPr>
            <a:lvl4pPr>
              <a:defRPr sz="1429"/>
            </a:lvl4pPr>
            <a:lvl5pPr>
              <a:defRPr sz="1429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7546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3439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8184" y="1218304"/>
            <a:ext cx="8633012" cy="1414169"/>
          </a:xfrm>
        </p:spPr>
        <p:txBody>
          <a:bodyPr anchor="b">
            <a:normAutofit/>
          </a:bodyPr>
          <a:lstStyle>
            <a:lvl1pPr algn="ctr">
              <a:defRPr sz="4050"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8184" y="2701531"/>
            <a:ext cx="8633012" cy="150896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75" indent="0" algn="ctr">
              <a:buNone/>
              <a:defRPr sz="1500"/>
            </a:lvl2pPr>
            <a:lvl3pPr marL="685749" indent="0" algn="ctr">
              <a:buNone/>
              <a:defRPr sz="1400"/>
            </a:lvl3pPr>
            <a:lvl4pPr marL="1028624" indent="0" algn="ctr">
              <a:buNone/>
              <a:defRPr sz="1200"/>
            </a:lvl4pPr>
            <a:lvl5pPr marL="1371498" indent="0" algn="ctr">
              <a:buNone/>
              <a:defRPr sz="1200"/>
            </a:lvl5pPr>
            <a:lvl6pPr marL="1714373" indent="0" algn="ctr">
              <a:buNone/>
              <a:defRPr sz="1200"/>
            </a:lvl6pPr>
            <a:lvl7pPr marL="2057246" indent="0" algn="ctr">
              <a:buNone/>
              <a:defRPr sz="1200"/>
            </a:lvl7pPr>
            <a:lvl8pPr marL="2400120" indent="0" algn="ctr">
              <a:buNone/>
              <a:defRPr sz="1200"/>
            </a:lvl8pPr>
            <a:lvl9pPr marL="2742995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1392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C2BBD36E-EBA9-479C-85AF-8CFF6513AEBE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882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222" y="222648"/>
            <a:ext cx="6477687" cy="94535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223" y="1248966"/>
            <a:ext cx="8641556" cy="3429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7055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223" y="222648"/>
            <a:ext cx="6480571" cy="94535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223" y="1248966"/>
            <a:ext cx="4186307" cy="3429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03781" y="1248967"/>
            <a:ext cx="4188998" cy="342899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870026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223" y="222648"/>
            <a:ext cx="6480571" cy="94535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1773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222" y="234750"/>
            <a:ext cx="3774827" cy="933254"/>
          </a:xfrm>
        </p:spPr>
        <p:txBody>
          <a:bodyPr anchor="b"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26048" y="1259055"/>
            <a:ext cx="4866731" cy="341891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51223" y="1259055"/>
            <a:ext cx="3774826" cy="3418911"/>
          </a:xfrm>
        </p:spPr>
        <p:txBody>
          <a:bodyPr/>
          <a:lstStyle>
            <a:lvl1pPr marL="0" indent="0">
              <a:buNone/>
              <a:defRPr sz="1200"/>
            </a:lvl1pPr>
            <a:lvl2pPr marL="342875" indent="0">
              <a:buNone/>
              <a:defRPr sz="1100"/>
            </a:lvl2pPr>
            <a:lvl3pPr marL="685749" indent="0">
              <a:buNone/>
              <a:defRPr sz="900"/>
            </a:lvl3pPr>
            <a:lvl4pPr marL="1028624" indent="0">
              <a:buNone/>
              <a:defRPr sz="800"/>
            </a:lvl4pPr>
            <a:lvl5pPr marL="1371498" indent="0">
              <a:buNone/>
              <a:defRPr sz="800"/>
            </a:lvl5pPr>
            <a:lvl6pPr marL="1714373" indent="0">
              <a:buNone/>
              <a:defRPr sz="800"/>
            </a:lvl6pPr>
            <a:lvl7pPr marL="2057246" indent="0">
              <a:buNone/>
              <a:defRPr sz="800"/>
            </a:lvl7pPr>
            <a:lvl8pPr marL="2400120" indent="0">
              <a:buNone/>
              <a:defRPr sz="800"/>
            </a:lvl8pPr>
            <a:lvl9pPr marL="2742995" indent="0">
              <a:buNone/>
              <a:defRPr sz="8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161945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2244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1" y="0"/>
            <a:ext cx="7632848" cy="789552"/>
          </a:xfrm>
          <a:prstGeom prst="rect">
            <a:avLst/>
          </a:prstGeom>
        </p:spPr>
        <p:txBody>
          <a:bodyPr anchor="ctr"/>
          <a:lstStyle>
            <a:lvl1pPr>
              <a:defRPr sz="210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951570"/>
            <a:ext cx="8640960" cy="3780420"/>
          </a:xfrm>
        </p:spPr>
        <p:txBody>
          <a:bodyPr/>
          <a:lstStyle>
            <a:lvl1pPr>
              <a:tabLst>
                <a:tab pos="266700" algn="l"/>
                <a:tab pos="542925" algn="l"/>
                <a:tab pos="876300" algn="l"/>
                <a:tab pos="1209675" algn="l"/>
                <a:tab pos="1543050" algn="l"/>
              </a:tabLst>
              <a:defRPr/>
            </a:lvl1pPr>
            <a:lvl2pPr defTabSz="333375">
              <a:tabLst>
                <a:tab pos="266700" algn="l"/>
                <a:tab pos="571500" algn="l"/>
                <a:tab pos="876300" algn="l"/>
                <a:tab pos="1209675" algn="l"/>
                <a:tab pos="1543050" algn="l"/>
              </a:tabLst>
              <a:defRPr/>
            </a:lvl2pPr>
            <a:lvl3pPr>
              <a:tabLst>
                <a:tab pos="266700" algn="l"/>
                <a:tab pos="542925" algn="l"/>
                <a:tab pos="876300" algn="l"/>
                <a:tab pos="1209675" algn="l"/>
                <a:tab pos="1543050" algn="l"/>
              </a:tabLst>
              <a:defRPr/>
            </a:lvl3pPr>
            <a:lvl4pPr>
              <a:tabLst>
                <a:tab pos="266700" algn="l"/>
                <a:tab pos="542925" algn="l"/>
                <a:tab pos="876300" algn="l"/>
                <a:tab pos="1209675" algn="l"/>
                <a:tab pos="1543050" algn="l"/>
              </a:tabLst>
              <a:defRPr/>
            </a:lvl4pPr>
            <a:lvl5pPr>
              <a:tabLst>
                <a:tab pos="266700" algn="l"/>
                <a:tab pos="542925" algn="l"/>
                <a:tab pos="876300" algn="l"/>
                <a:tab pos="1209675" algn="l"/>
                <a:tab pos="1543050" algn="l"/>
              </a:tabLst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9359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C2BBD36E-EBA9-479C-85AF-8CFF6513AEBE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2481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>
            <a:spLocks noChangeAspect="1"/>
          </p:cNvSpPr>
          <p:nvPr/>
        </p:nvSpPr>
        <p:spPr>
          <a:xfrm>
            <a:off x="5203287" y="2425171"/>
            <a:ext cx="4225746" cy="293157"/>
          </a:xfrm>
          <a:prstGeom prst="rect">
            <a:avLst/>
          </a:pr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 lIns="0" tIns="0" rIns="0" bIns="0" rtlCol="0" anchor="ctr">
            <a:spAutoFit/>
          </a:bodyPr>
          <a:lstStyle/>
          <a:p>
            <a:pPr algn="l"/>
            <a:endParaRPr lang="en-US" sz="1905" dirty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5664" y="3000166"/>
            <a:ext cx="8572310" cy="1857305"/>
          </a:xfrm>
        </p:spPr>
        <p:txBody>
          <a:bodyPr anchor="b">
            <a:noAutofit/>
          </a:bodyPr>
          <a:lstStyle>
            <a:lvl1pPr algn="l">
              <a:defRPr sz="4762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286656" y="286209"/>
            <a:ext cx="8571948" cy="856830"/>
          </a:xfrm>
        </p:spPr>
        <p:txBody>
          <a:bodyPr anchor="t">
            <a:noAutofit/>
          </a:bodyPr>
          <a:lstStyle>
            <a:lvl1pPr algn="l">
              <a:defRPr lang="en-US" sz="3175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096" y="2428879"/>
            <a:ext cx="1973878" cy="28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7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hyperlink" Target="http://www.db-berater.de/" TargetMode="Externa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13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65580" y="241572"/>
            <a:ext cx="6463329" cy="923330"/>
          </a:xfrm>
          <a:prstGeom prst="rect">
            <a:avLst/>
          </a:prstGeom>
        </p:spPr>
        <p:txBody>
          <a:bodyPr vert="horz" lIns="68579" tIns="34289" rIns="68579" bIns="34289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65579" y="1258645"/>
            <a:ext cx="8617547" cy="3404795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6728908" y="241572"/>
            <a:ext cx="2154218" cy="946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800" b="1" dirty="0">
                <a:solidFill>
                  <a:schemeClr val="accent1"/>
                </a:solidFill>
                <a:latin typeface="Calibri" panose="020F0502020204030204" pitchFamily="34" charset="0"/>
              </a:rPr>
              <a:t>db </a:t>
            </a:r>
            <a:r>
              <a:rPr lang="de-DE" sz="1800" b="1" dirty="0">
                <a:latin typeface="Calibri" panose="020F0502020204030204" pitchFamily="34" charset="0"/>
              </a:rPr>
              <a:t>Berater GmbH</a:t>
            </a:r>
          </a:p>
          <a:p>
            <a:pPr algn="r"/>
            <a:r>
              <a:rPr lang="de-DE" sz="750" b="1" dirty="0"/>
              <a:t>Planung – Installation</a:t>
            </a:r>
            <a:r>
              <a:rPr lang="de-DE" sz="750" b="1" baseline="0" dirty="0"/>
              <a:t> – Optimierung</a:t>
            </a:r>
            <a:br>
              <a:rPr lang="de-DE" sz="750" b="1" baseline="0" dirty="0"/>
            </a:br>
            <a:br>
              <a:rPr lang="de-DE" sz="750" b="1" baseline="0" dirty="0"/>
            </a:br>
            <a:endParaRPr lang="de-DE" sz="750" b="1" dirty="0"/>
          </a:p>
          <a:p>
            <a:pPr algn="r"/>
            <a:r>
              <a:rPr lang="de-DE" sz="750" b="1" dirty="0">
                <a:hlinkClick r:id="rId10"/>
              </a:rPr>
              <a:t>http://www.db-berater.de</a:t>
            </a:r>
            <a:endParaRPr lang="de-DE" sz="750" b="1" dirty="0"/>
          </a:p>
          <a:p>
            <a:pPr algn="r"/>
            <a:r>
              <a:rPr lang="de-DE" sz="750" b="1" dirty="0"/>
              <a:t>info@db-berater.de</a:t>
            </a:r>
          </a:p>
        </p:txBody>
      </p:sp>
      <p:cxnSp>
        <p:nvCxnSpPr>
          <p:cNvPr id="6" name="Gerader Verbinder 5"/>
          <p:cNvCxnSpPr/>
          <p:nvPr/>
        </p:nvCxnSpPr>
        <p:spPr>
          <a:xfrm>
            <a:off x="265579" y="4727986"/>
            <a:ext cx="861754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265579" y="4792532"/>
            <a:ext cx="16062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>
                <a:solidFill>
                  <a:schemeClr val="accent1"/>
                </a:solidFill>
              </a:rPr>
              <a:t>Autor: </a:t>
            </a:r>
            <a:r>
              <a:rPr lang="de-DE" sz="900" b="1" dirty="0"/>
              <a:t>Uwe Ricken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728909" y="4792532"/>
            <a:ext cx="21542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b="1" dirty="0">
                <a:solidFill>
                  <a:schemeClr val="accent1"/>
                </a:solidFill>
              </a:rPr>
              <a:t>©: </a:t>
            </a:r>
            <a:r>
              <a:rPr lang="de-DE" sz="900" b="1" dirty="0"/>
              <a:t>db</a:t>
            </a:r>
            <a:r>
              <a:rPr lang="de-DE" sz="900" b="1" baseline="0" dirty="0"/>
              <a:t> Berater GmbH (2016)</a:t>
            </a:r>
            <a:endParaRPr lang="de-DE" sz="900" b="1" dirty="0"/>
          </a:p>
        </p:txBody>
      </p:sp>
    </p:spTree>
    <p:extLst>
      <p:ext uri="{BB962C8B-B14F-4D97-AF65-F5344CB8AC3E}">
        <p14:creationId xmlns:p14="http://schemas.microsoft.com/office/powerpoint/2010/main" val="405976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</p:sldLayoutIdLst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5B9BD5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6562" y="286030"/>
            <a:ext cx="8572137" cy="57148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837" y="1142821"/>
            <a:ext cx="8572137" cy="371465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60045" y="9152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722607"/>
              </p:ext>
            </p:extLst>
          </p:nvPr>
        </p:nvGraphicFramePr>
        <p:xfrm>
          <a:off x="8503560" y="4714887"/>
          <a:ext cx="497355" cy="285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Image" r:id="rId12" imgW="2279520" imgH="1310400" progId="Photoshop.Image.18">
                  <p:embed/>
                </p:oleObj>
              </mc:Choice>
              <mc:Fallback>
                <p:oleObj name="Image" r:id="rId12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503560" y="4714887"/>
                        <a:ext cx="497355" cy="2857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5635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</p:sldLayoutIdLst>
  <p:txStyles>
    <p:titleStyle>
      <a:lvl1pPr algn="l" defTabSz="457192" rtl="0" eaLnBrk="1" latinLnBrk="0" hangingPunct="1">
        <a:spcBef>
          <a:spcPct val="0"/>
        </a:spcBef>
        <a:buNone/>
        <a:defRPr sz="3492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457192" rtl="0" eaLnBrk="1" latinLnBrk="0" hangingPunct="1">
        <a:spcBef>
          <a:spcPct val="20000"/>
        </a:spcBef>
        <a:buFont typeface="Wingdings" charset="2"/>
        <a:buNone/>
        <a:defRPr sz="2857" kern="1200">
          <a:solidFill>
            <a:schemeClr val="tx2"/>
          </a:solidFill>
          <a:latin typeface="+mn-lt"/>
          <a:ea typeface="+mn-ea"/>
          <a:cs typeface="+mn-cs"/>
        </a:defRPr>
      </a:lvl1pPr>
      <a:lvl2pPr marL="457193" indent="0" algn="l" defTabSz="457192" rtl="0" eaLnBrk="1" latinLnBrk="0" hangingPunct="1">
        <a:spcBef>
          <a:spcPct val="20000"/>
        </a:spcBef>
        <a:buFont typeface="Wingdings" charset="2"/>
        <a:buNone/>
        <a:defRPr sz="2540" kern="1200">
          <a:solidFill>
            <a:schemeClr val="tx2"/>
          </a:solidFill>
          <a:latin typeface="+mn-lt"/>
          <a:ea typeface="+mn-ea"/>
          <a:cs typeface="+mn-cs"/>
        </a:defRPr>
      </a:lvl2pPr>
      <a:lvl3pPr marL="914384" indent="0" algn="l" defTabSz="457192" rtl="0" eaLnBrk="1" latinLnBrk="0" hangingPunct="1">
        <a:spcBef>
          <a:spcPct val="20000"/>
        </a:spcBef>
        <a:buFont typeface="Wingdings" charset="2"/>
        <a:buNone/>
        <a:defRPr sz="1905" kern="1200">
          <a:solidFill>
            <a:schemeClr val="tx2"/>
          </a:solidFill>
          <a:latin typeface="+mn-lt"/>
          <a:ea typeface="+mn-ea"/>
          <a:cs typeface="+mn-cs"/>
        </a:defRPr>
      </a:lvl3pPr>
      <a:lvl4pPr marL="1371576" indent="0" algn="l" defTabSz="457192" rtl="0" eaLnBrk="1" latinLnBrk="0" hangingPunct="1">
        <a:spcBef>
          <a:spcPct val="20000"/>
        </a:spcBef>
        <a:buFont typeface="Wingdings" charset="2"/>
        <a:buNone/>
        <a:defRPr sz="1905" kern="1200">
          <a:solidFill>
            <a:schemeClr val="tx2"/>
          </a:solidFill>
          <a:latin typeface="+mn-lt"/>
          <a:ea typeface="+mn-ea"/>
          <a:cs typeface="+mn-cs"/>
        </a:defRPr>
      </a:lvl4pPr>
      <a:lvl5pPr marL="1828768" indent="0" algn="l" defTabSz="457192" rtl="0" eaLnBrk="1" latinLnBrk="0" hangingPunct="1">
        <a:spcBef>
          <a:spcPct val="20000"/>
        </a:spcBef>
        <a:buFont typeface="Wingdings" charset="2"/>
        <a:buNone/>
        <a:defRPr sz="1587" kern="1200">
          <a:solidFill>
            <a:schemeClr val="tx2"/>
          </a:solidFill>
          <a:latin typeface="+mn-lt"/>
          <a:ea typeface="+mn-ea"/>
          <a:cs typeface="+mn-cs"/>
        </a:defRPr>
      </a:lvl5pPr>
      <a:lvl6pPr marL="2514557" indent="-228596" algn="l" defTabSz="45719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49" indent="-228596" algn="l" defTabSz="45719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40" indent="-228596" algn="l" defTabSz="45719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32" indent="-228596" algn="l" defTabSz="45719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2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4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76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68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60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53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44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36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>
          <p15:clr>
            <a:srgbClr val="F26B43"/>
          </p15:clr>
        </p15:guide>
        <p15:guide id="2" pos="3629">
          <p15:clr>
            <a:srgbClr val="F26B43"/>
          </p15:clr>
        </p15:guide>
        <p15:guide id="3" pos="7030">
          <p15:clr>
            <a:srgbClr val="F26B43"/>
          </p15:clr>
        </p15:guide>
        <p15:guide id="4" pos="227">
          <p15:clr>
            <a:srgbClr val="F26B43"/>
          </p15:clr>
        </p15:guide>
        <p15:guide id="5" orient="horz" pos="227">
          <p15:clr>
            <a:srgbClr val="F26B43"/>
          </p15:clr>
        </p15:guide>
        <p15:guide id="7" orient="horz" pos="680">
          <p15:clr>
            <a:srgbClr val="F26B43"/>
          </p15:clr>
        </p15:guide>
        <p15:guide id="8" orient="horz" pos="907">
          <p15:clr>
            <a:srgbClr val="F26B43"/>
          </p15:clr>
        </p15:guide>
        <p15:guide id="9" orient="horz" pos="3855">
          <p15:clr>
            <a:srgbClr val="F26B43"/>
          </p15:clr>
        </p15:guide>
        <p15:guide id="10" orient="horz" pos="204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technet.microsoft.com/en-us/library/ms177484.aspx" TargetMode="External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gif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11" Type="http://schemas.openxmlformats.org/officeDocument/2006/relationships/image" Target="../media/image14.jp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jp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mailto:uwe.ricken@db-berater.de" TargetMode="External"/><Relationship Id="rId7" Type="http://schemas.openxmlformats.org/officeDocument/2006/relationships/image" Target="../media/image18.jpeg"/><Relationship Id="rId2" Type="http://schemas.openxmlformats.org/officeDocument/2006/relationships/hyperlink" Target="http://www.db-berater.de/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www.xing.com/profile/Uwe_Ricken" TargetMode="External"/><Relationship Id="rId5" Type="http://schemas.openxmlformats.org/officeDocument/2006/relationships/hyperlink" Target="https://twitter.com/@dbberater" TargetMode="External"/><Relationship Id="rId10" Type="http://schemas.openxmlformats.org/officeDocument/2006/relationships/image" Target="../media/image21.png"/><Relationship Id="rId4" Type="http://schemas.openxmlformats.org/officeDocument/2006/relationships/hyperlink" Target="http://www.sqlmaster.de/" TargetMode="External"/><Relationship Id="rId9" Type="http://schemas.openxmlformats.org/officeDocument/2006/relationships/image" Target="../media/image20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6" y="1491631"/>
            <a:ext cx="8207375" cy="1423020"/>
          </a:xfrm>
        </p:spPr>
        <p:txBody>
          <a:bodyPr/>
          <a:lstStyle/>
          <a:p>
            <a:r>
              <a:rPr lang="de-DE" altLang="de-DE" dirty="0"/>
              <a:t>HEAP vs. </a:t>
            </a:r>
            <a:r>
              <a:rPr lang="de-DE" altLang="de-DE" dirty="0" err="1"/>
              <a:t>Clustered</a:t>
            </a:r>
            <a:r>
              <a:rPr lang="de-DE" altLang="de-DE" dirty="0"/>
              <a:t> Indexes</a:t>
            </a:r>
            <a:br>
              <a:rPr lang="de-DE" altLang="de-DE" dirty="0"/>
            </a:br>
            <a:r>
              <a:rPr lang="de-DE" altLang="de-DE" dirty="0" err="1"/>
              <a:t>Internals</a:t>
            </a:r>
            <a:endParaRPr lang="de-DE" altLang="de-DE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313" y="2914650"/>
            <a:ext cx="8207374" cy="1817340"/>
          </a:xfrm>
        </p:spPr>
        <p:txBody>
          <a:bodyPr/>
          <a:lstStyle/>
          <a:p>
            <a:pPr marL="2155825" indent="-2155825" algn="l"/>
            <a:r>
              <a:rPr lang="de-DE" altLang="de-DE" dirty="0"/>
              <a:t>Datum:	10.06.2017</a:t>
            </a:r>
          </a:p>
          <a:p>
            <a:pPr marL="2155825" indent="-2155825" algn="l"/>
            <a:r>
              <a:rPr lang="de-DE" altLang="de-DE" dirty="0"/>
              <a:t>Autor:	Uwe Ricken (db Berater GmbH)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Anatomie eines gruppierten Index</a:t>
            </a:r>
          </a:p>
        </p:txBody>
      </p:sp>
      <p:sp>
        <p:nvSpPr>
          <p:cNvPr id="4" name="Rectangle 3"/>
          <p:cNvSpPr/>
          <p:nvPr/>
        </p:nvSpPr>
        <p:spPr>
          <a:xfrm>
            <a:off x="3977640" y="1248966"/>
            <a:ext cx="118872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err="1"/>
              <a:t>Order_Id</a:t>
            </a:r>
            <a:endParaRPr lang="de-DE" sz="1050" b="1" dirty="0"/>
          </a:p>
          <a:p>
            <a:pPr algn="ctr"/>
            <a:r>
              <a:rPr lang="de-DE" sz="1050" b="1" dirty="0"/>
              <a:t>1 – 1.000.000</a:t>
            </a:r>
          </a:p>
        </p:txBody>
      </p:sp>
      <p:sp>
        <p:nvSpPr>
          <p:cNvPr id="6" name="Rectangle 5"/>
          <p:cNvSpPr/>
          <p:nvPr/>
        </p:nvSpPr>
        <p:spPr>
          <a:xfrm>
            <a:off x="1817846" y="2167748"/>
            <a:ext cx="118872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err="1"/>
              <a:t>Order_Id</a:t>
            </a:r>
            <a:br>
              <a:rPr lang="de-DE" sz="1050" b="1" dirty="0"/>
            </a:br>
            <a:r>
              <a:rPr lang="de-DE" sz="1050" b="1" dirty="0"/>
              <a:t>1 – 500.000</a:t>
            </a:r>
          </a:p>
        </p:txBody>
      </p:sp>
      <p:sp>
        <p:nvSpPr>
          <p:cNvPr id="7" name="Rectangle 6"/>
          <p:cNvSpPr/>
          <p:nvPr/>
        </p:nvSpPr>
        <p:spPr>
          <a:xfrm>
            <a:off x="6137434" y="2167748"/>
            <a:ext cx="118872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 err="1"/>
              <a:t>Order_Id</a:t>
            </a:r>
            <a:br>
              <a:rPr lang="de-DE" sz="1050" b="1" dirty="0"/>
            </a:br>
            <a:r>
              <a:rPr lang="de-DE" sz="1050" b="1" dirty="0"/>
              <a:t>500.001 – 1.000.000</a:t>
            </a:r>
          </a:p>
        </p:txBody>
      </p:sp>
      <p:cxnSp>
        <p:nvCxnSpPr>
          <p:cNvPr id="9" name="Elbow Connector 8"/>
          <p:cNvCxnSpPr>
            <a:stCxn id="4" idx="1"/>
            <a:endCxn id="6" idx="0"/>
          </p:cNvCxnSpPr>
          <p:nvPr/>
        </p:nvCxnSpPr>
        <p:spPr>
          <a:xfrm rot="10800000" flipV="1">
            <a:off x="2412207" y="1591866"/>
            <a:ext cx="1565434" cy="5758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4" idx="3"/>
            <a:endCxn id="7" idx="0"/>
          </p:cNvCxnSpPr>
          <p:nvPr/>
        </p:nvCxnSpPr>
        <p:spPr>
          <a:xfrm>
            <a:off x="5166360" y="1591866"/>
            <a:ext cx="1565434" cy="5758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46571" y="3057525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>
                <a:solidFill>
                  <a:schemeClr val="tx1"/>
                </a:solidFill>
              </a:rPr>
              <a:t>Orders</a:t>
            </a:r>
            <a:br>
              <a:rPr lang="de-DE" sz="1050" b="1" dirty="0">
                <a:solidFill>
                  <a:schemeClr val="tx1"/>
                </a:solidFill>
              </a:rPr>
            </a:br>
            <a:r>
              <a:rPr lang="de-DE" sz="1050" b="1" dirty="0">
                <a:solidFill>
                  <a:schemeClr val="tx1"/>
                </a:solidFill>
              </a:rPr>
              <a:t>1 – 50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73603" y="3057525"/>
            <a:ext cx="887442" cy="6488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>
                <a:solidFill>
                  <a:schemeClr val="tx1"/>
                </a:solidFill>
              </a:rPr>
              <a:t>Orders</a:t>
            </a:r>
            <a:br>
              <a:rPr lang="de-DE" sz="1050" b="1" dirty="0">
                <a:solidFill>
                  <a:schemeClr val="tx1"/>
                </a:solidFill>
              </a:rPr>
            </a:br>
            <a:r>
              <a:rPr lang="de-DE" sz="1050" b="1" dirty="0">
                <a:solidFill>
                  <a:schemeClr val="tx1"/>
                </a:solidFill>
              </a:rPr>
              <a:t>51 - 100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00042" y="3057525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>
                <a:solidFill>
                  <a:schemeClr val="tx1"/>
                </a:solidFill>
              </a:rPr>
              <a:t>Orders</a:t>
            </a:r>
            <a:br>
              <a:rPr lang="de-DE" sz="1050" b="1" dirty="0">
                <a:solidFill>
                  <a:schemeClr val="tx1"/>
                </a:solidFill>
              </a:rPr>
            </a:br>
            <a:r>
              <a:rPr lang="de-DE" sz="1050" b="1" dirty="0">
                <a:solidFill>
                  <a:schemeClr val="tx1"/>
                </a:solidFill>
              </a:rPr>
              <a:t>101 - 150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61041" y="3057525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>
                <a:solidFill>
                  <a:schemeClr val="tx1"/>
                </a:solidFill>
              </a:rPr>
              <a:t>Orders</a:t>
            </a:r>
            <a:br>
              <a:rPr lang="de-DE" sz="1050" b="1" dirty="0">
                <a:solidFill>
                  <a:schemeClr val="tx1"/>
                </a:solidFill>
              </a:rPr>
            </a:br>
            <a:r>
              <a:rPr lang="de-DE" sz="1050" b="1" dirty="0">
                <a:solidFill>
                  <a:schemeClr val="tx1"/>
                </a:solidFill>
              </a:rPr>
              <a:t>500.001 - …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88073" y="3057525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>
                <a:solidFill>
                  <a:schemeClr val="tx1"/>
                </a:solidFill>
              </a:rPr>
              <a:t>Orders</a:t>
            </a:r>
            <a:br>
              <a:rPr lang="de-DE" sz="1050" b="1" dirty="0">
                <a:solidFill>
                  <a:schemeClr val="tx1"/>
                </a:solidFill>
              </a:rPr>
            </a:br>
            <a:r>
              <a:rPr lang="de-DE" sz="105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514511" y="3057525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>
                <a:solidFill>
                  <a:schemeClr val="tx1"/>
                </a:solidFill>
              </a:rPr>
              <a:t>Orders</a:t>
            </a:r>
            <a:br>
              <a:rPr lang="de-DE" sz="1050" b="1" dirty="0">
                <a:solidFill>
                  <a:schemeClr val="tx1"/>
                </a:solidFill>
              </a:rPr>
            </a:br>
            <a:r>
              <a:rPr lang="de-DE" sz="1050" b="1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19" name="Elbow Connector 18"/>
          <p:cNvCxnSpPr>
            <a:stCxn id="6" idx="1"/>
            <a:endCxn id="12" idx="0"/>
          </p:cNvCxnSpPr>
          <p:nvPr/>
        </p:nvCxnSpPr>
        <p:spPr>
          <a:xfrm rot="10800000" flipV="1">
            <a:off x="1190293" y="2510647"/>
            <a:ext cx="627554" cy="5468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6" idx="2"/>
            <a:endCxn id="13" idx="0"/>
          </p:cNvCxnSpPr>
          <p:nvPr/>
        </p:nvCxnSpPr>
        <p:spPr>
          <a:xfrm rot="16200000" flipH="1">
            <a:off x="2312776" y="2952977"/>
            <a:ext cx="203978" cy="51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6" idx="3"/>
            <a:endCxn id="14" idx="0"/>
          </p:cNvCxnSpPr>
          <p:nvPr/>
        </p:nvCxnSpPr>
        <p:spPr>
          <a:xfrm>
            <a:off x="3006567" y="2510647"/>
            <a:ext cx="637196" cy="5468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7" idx="1"/>
            <a:endCxn id="15" idx="0"/>
          </p:cNvCxnSpPr>
          <p:nvPr/>
        </p:nvCxnSpPr>
        <p:spPr>
          <a:xfrm rot="10800000" flipV="1">
            <a:off x="5504763" y="2510647"/>
            <a:ext cx="632672" cy="5468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7" idx="2"/>
            <a:endCxn id="16" idx="0"/>
          </p:cNvCxnSpPr>
          <p:nvPr/>
        </p:nvCxnSpPr>
        <p:spPr>
          <a:xfrm rot="5400000">
            <a:off x="6629805" y="2955536"/>
            <a:ext cx="203978" cy="95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7" idx="3"/>
            <a:endCxn id="17" idx="0"/>
          </p:cNvCxnSpPr>
          <p:nvPr/>
        </p:nvCxnSpPr>
        <p:spPr>
          <a:xfrm>
            <a:off x="7326154" y="2510647"/>
            <a:ext cx="632078" cy="5468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46136" y="1487993"/>
            <a:ext cx="5908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Level 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4633" y="2406773"/>
            <a:ext cx="6019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Level 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44067" y="3277765"/>
            <a:ext cx="6025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/>
              <a:t>Level 0</a:t>
            </a:r>
          </a:p>
        </p:txBody>
      </p:sp>
    </p:spTree>
    <p:extLst>
      <p:ext uri="{BB962C8B-B14F-4D97-AF65-F5344CB8AC3E}">
        <p14:creationId xmlns:p14="http://schemas.microsoft.com/office/powerpoint/2010/main" val="2901859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Gruppierter Index: Page Split</a:t>
            </a:r>
          </a:p>
        </p:txBody>
      </p:sp>
      <p:sp>
        <p:nvSpPr>
          <p:cNvPr id="4" name="Rectangle 3"/>
          <p:cNvSpPr/>
          <p:nvPr/>
        </p:nvSpPr>
        <p:spPr>
          <a:xfrm>
            <a:off x="736997" y="1430417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>
                <a:solidFill>
                  <a:schemeClr val="tx1"/>
                </a:solidFill>
              </a:rPr>
              <a:t>Orders</a:t>
            </a:r>
            <a:br>
              <a:rPr lang="de-DE" sz="1050" b="1" dirty="0">
                <a:solidFill>
                  <a:schemeClr val="tx1"/>
                </a:solidFill>
              </a:rPr>
            </a:br>
            <a:r>
              <a:rPr lang="de-DE" sz="1050" b="1" dirty="0">
                <a:solidFill>
                  <a:schemeClr val="tx1"/>
                </a:solidFill>
              </a:rPr>
              <a:t>1 – 50</a:t>
            </a:r>
          </a:p>
        </p:txBody>
      </p:sp>
      <p:sp>
        <p:nvSpPr>
          <p:cNvPr id="5" name="Rectangle 4"/>
          <p:cNvSpPr/>
          <p:nvPr/>
        </p:nvSpPr>
        <p:spPr>
          <a:xfrm>
            <a:off x="1964030" y="1430417"/>
            <a:ext cx="887442" cy="6488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>
                <a:solidFill>
                  <a:schemeClr val="tx1"/>
                </a:solidFill>
              </a:rPr>
              <a:t>Orders</a:t>
            </a:r>
            <a:br>
              <a:rPr lang="de-DE" sz="1050" b="1" dirty="0">
                <a:solidFill>
                  <a:schemeClr val="tx1"/>
                </a:solidFill>
              </a:rPr>
            </a:br>
            <a:r>
              <a:rPr lang="de-DE" sz="1050" b="1" dirty="0">
                <a:solidFill>
                  <a:schemeClr val="tx1"/>
                </a:solidFill>
              </a:rPr>
              <a:t>51 - 100</a:t>
            </a:r>
          </a:p>
        </p:txBody>
      </p:sp>
      <p:sp>
        <p:nvSpPr>
          <p:cNvPr id="6" name="Rectangle 5"/>
          <p:cNvSpPr/>
          <p:nvPr/>
        </p:nvSpPr>
        <p:spPr>
          <a:xfrm>
            <a:off x="3190468" y="1430417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>
                <a:solidFill>
                  <a:schemeClr val="tx1"/>
                </a:solidFill>
              </a:rPr>
              <a:t>Orders</a:t>
            </a:r>
            <a:br>
              <a:rPr lang="de-DE" sz="1050" b="1" dirty="0">
                <a:solidFill>
                  <a:schemeClr val="tx1"/>
                </a:solidFill>
              </a:rPr>
            </a:br>
            <a:r>
              <a:rPr lang="de-DE" sz="1050" b="1" dirty="0">
                <a:solidFill>
                  <a:schemeClr val="tx1"/>
                </a:solidFill>
              </a:rPr>
              <a:t>101 - 150</a:t>
            </a:r>
          </a:p>
        </p:txBody>
      </p:sp>
      <p:sp>
        <p:nvSpPr>
          <p:cNvPr id="7" name="Rectangle 6"/>
          <p:cNvSpPr/>
          <p:nvPr/>
        </p:nvSpPr>
        <p:spPr>
          <a:xfrm>
            <a:off x="5051467" y="1430417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>
                <a:solidFill>
                  <a:schemeClr val="tx1"/>
                </a:solidFill>
              </a:rPr>
              <a:t>Orders</a:t>
            </a:r>
            <a:br>
              <a:rPr lang="de-DE" sz="1050" b="1" dirty="0">
                <a:solidFill>
                  <a:schemeClr val="tx1"/>
                </a:solidFill>
              </a:rPr>
            </a:br>
            <a:r>
              <a:rPr lang="de-DE" sz="1050" b="1" dirty="0">
                <a:solidFill>
                  <a:schemeClr val="tx1"/>
                </a:solidFill>
              </a:rPr>
              <a:t>500.001 - 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6278499" y="1430417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>
                <a:solidFill>
                  <a:schemeClr val="tx1"/>
                </a:solidFill>
              </a:rPr>
              <a:t>Orders</a:t>
            </a:r>
            <a:br>
              <a:rPr lang="de-DE" sz="1050" b="1" dirty="0">
                <a:solidFill>
                  <a:schemeClr val="tx1"/>
                </a:solidFill>
              </a:rPr>
            </a:br>
            <a:r>
              <a:rPr lang="de-DE" sz="1050" b="1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11" name="Curved Connector 10"/>
          <p:cNvCxnSpPr>
            <a:stCxn id="4" idx="0"/>
            <a:endCxn id="5" idx="0"/>
          </p:cNvCxnSpPr>
          <p:nvPr/>
        </p:nvCxnSpPr>
        <p:spPr>
          <a:xfrm rot="5400000" flipH="1" flipV="1">
            <a:off x="1794234" y="816901"/>
            <a:ext cx="9525" cy="1227032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5" idx="2"/>
            <a:endCxn id="6" idx="2"/>
          </p:cNvCxnSpPr>
          <p:nvPr/>
        </p:nvCxnSpPr>
        <p:spPr>
          <a:xfrm rot="16200000" flipH="1">
            <a:off x="3020969" y="1466089"/>
            <a:ext cx="9525" cy="1226438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72000" y="1435180"/>
            <a:ext cx="0" cy="63936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endCxn id="7" idx="2"/>
          </p:cNvCxnSpPr>
          <p:nvPr/>
        </p:nvCxnSpPr>
        <p:spPr>
          <a:xfrm>
            <a:off x="4572000" y="2074545"/>
            <a:ext cx="923188" cy="4763"/>
          </a:xfrm>
          <a:prstGeom prst="curvedConnector4">
            <a:avLst>
              <a:gd name="adj1" fmla="val 216"/>
              <a:gd name="adj2" fmla="val 3699433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6" idx="0"/>
          </p:cNvCxnSpPr>
          <p:nvPr/>
        </p:nvCxnSpPr>
        <p:spPr>
          <a:xfrm rot="16200000" flipH="1">
            <a:off x="4100713" y="963893"/>
            <a:ext cx="4763" cy="937811"/>
          </a:xfrm>
          <a:prstGeom prst="curvedConnector4">
            <a:avLst>
              <a:gd name="adj1" fmla="val -3599433"/>
              <a:gd name="adj2" fmla="val 99983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7" idx="0"/>
            <a:endCxn id="8" idx="0"/>
          </p:cNvCxnSpPr>
          <p:nvPr/>
        </p:nvCxnSpPr>
        <p:spPr>
          <a:xfrm rot="5400000" flipH="1" flipV="1">
            <a:off x="6108704" y="816901"/>
            <a:ext cx="9525" cy="1227032"/>
          </a:xfrm>
          <a:prstGeom prst="curvedConnector3">
            <a:avLst>
              <a:gd name="adj1" fmla="val 1800000"/>
            </a:avLst>
          </a:prstGeom>
          <a:ln cap="rnd">
            <a:solidFill>
              <a:schemeClr val="tx1"/>
            </a:solidFill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36998" y="2490788"/>
            <a:ext cx="10386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</a:rPr>
              <a:t>UPDATE</a:t>
            </a:r>
            <a:r>
              <a:rPr lang="de-DE" b="1" dirty="0">
                <a:latin typeface="Courier" pitchFamily="49" charset="0"/>
              </a:rPr>
              <a:t> </a:t>
            </a:r>
            <a:r>
              <a:rPr lang="de-DE" b="1" dirty="0" err="1">
                <a:latin typeface="Courier" pitchFamily="49" charset="0"/>
              </a:rPr>
              <a:t>dbo.Orders</a:t>
            </a:r>
            <a:r>
              <a:rPr lang="de-DE" b="1" dirty="0">
                <a:latin typeface="Courier" pitchFamily="49" charset="0"/>
              </a:rPr>
              <a:t>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</a:rPr>
              <a:t>SET</a:t>
            </a:r>
            <a:r>
              <a:rPr lang="de-DE" b="1" dirty="0">
                <a:latin typeface="Courier" pitchFamily="49" charset="0"/>
              </a:rPr>
              <a:t> Order Text = </a:t>
            </a:r>
            <a:r>
              <a:rPr lang="de-DE" b="1" dirty="0">
                <a:solidFill>
                  <a:srgbClr val="FF0000"/>
                </a:solidFill>
                <a:latin typeface="Courier" pitchFamily="49" charset="0"/>
              </a:rPr>
              <a:t>'A </a:t>
            </a:r>
            <a:r>
              <a:rPr lang="de-DE" b="1" dirty="0" err="1">
                <a:solidFill>
                  <a:srgbClr val="FF0000"/>
                </a:solidFill>
                <a:latin typeface="Courier" pitchFamily="49" charset="0"/>
              </a:rPr>
              <a:t>very</a:t>
            </a:r>
            <a:r>
              <a:rPr lang="de-DE" b="1" dirty="0">
                <a:solidFill>
                  <a:srgbClr val="FF0000"/>
                </a:solidFill>
                <a:latin typeface="Courier" pitchFamily="49" charset="0"/>
              </a:rPr>
              <a:t> </a:t>
            </a:r>
            <a:r>
              <a:rPr lang="de-DE" b="1" dirty="0" err="1">
                <a:solidFill>
                  <a:srgbClr val="FF0000"/>
                </a:solidFill>
                <a:latin typeface="Courier" pitchFamily="49" charset="0"/>
              </a:rPr>
              <a:t>long</a:t>
            </a:r>
            <a:r>
              <a:rPr lang="de-DE" b="1" dirty="0">
                <a:solidFill>
                  <a:srgbClr val="FF0000"/>
                </a:solidFill>
                <a:latin typeface="Courier" pitchFamily="49" charset="0"/>
              </a:rPr>
              <a:t> Text'</a:t>
            </a:r>
            <a:r>
              <a:rPr lang="de-DE" b="1" dirty="0">
                <a:latin typeface="Courier" pitchFamily="49" charset="0"/>
              </a:rPr>
              <a:t> 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Courier" pitchFamily="49" charset="0"/>
              </a:rPr>
              <a:t>WHERE</a:t>
            </a:r>
            <a:r>
              <a:rPr lang="de-DE" b="1" dirty="0">
                <a:latin typeface="Courier" pitchFamily="49" charset="0"/>
              </a:rPr>
              <a:t> </a:t>
            </a:r>
            <a:r>
              <a:rPr lang="de-DE" b="1" dirty="0" err="1">
                <a:latin typeface="Courier" pitchFamily="49" charset="0"/>
              </a:rPr>
              <a:t>Order_Id</a:t>
            </a:r>
            <a:r>
              <a:rPr lang="de-DE" b="1" dirty="0">
                <a:latin typeface="Courier" pitchFamily="49" charset="0"/>
              </a:rPr>
              <a:t> = 37;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36997" y="3271312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>
                <a:solidFill>
                  <a:schemeClr val="tx1"/>
                </a:solidFill>
              </a:rPr>
              <a:t>Orders</a:t>
            </a:r>
            <a:br>
              <a:rPr lang="de-DE" sz="1050" b="1" dirty="0">
                <a:solidFill>
                  <a:schemeClr val="tx1"/>
                </a:solidFill>
              </a:rPr>
            </a:br>
            <a:r>
              <a:rPr lang="de-DE" sz="1050" b="1" dirty="0">
                <a:solidFill>
                  <a:schemeClr val="tx1"/>
                </a:solidFill>
              </a:rPr>
              <a:t>1 – 36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964029" y="3271312"/>
            <a:ext cx="887442" cy="6488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>
                <a:solidFill>
                  <a:schemeClr val="tx1"/>
                </a:solidFill>
              </a:rPr>
              <a:t>Orders</a:t>
            </a:r>
            <a:br>
              <a:rPr lang="de-DE" sz="1050" b="1" dirty="0">
                <a:solidFill>
                  <a:schemeClr val="tx1"/>
                </a:solidFill>
              </a:rPr>
            </a:br>
            <a:r>
              <a:rPr lang="de-DE" sz="1050" b="1" dirty="0">
                <a:solidFill>
                  <a:schemeClr val="tx1"/>
                </a:solidFill>
              </a:rPr>
              <a:t>51 - 100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190467" y="3271312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>
                <a:solidFill>
                  <a:schemeClr val="tx1"/>
                </a:solidFill>
              </a:rPr>
              <a:t>Orders</a:t>
            </a:r>
            <a:br>
              <a:rPr lang="de-DE" sz="1050" b="1" dirty="0">
                <a:solidFill>
                  <a:schemeClr val="tx1"/>
                </a:solidFill>
              </a:rPr>
            </a:br>
            <a:r>
              <a:rPr lang="de-DE" sz="1050" b="1" dirty="0">
                <a:solidFill>
                  <a:schemeClr val="tx1"/>
                </a:solidFill>
              </a:rPr>
              <a:t>101 - 150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051466" y="3271312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>
                <a:solidFill>
                  <a:schemeClr val="tx1"/>
                </a:solidFill>
              </a:rPr>
              <a:t>Orders</a:t>
            </a:r>
            <a:br>
              <a:rPr lang="de-DE" sz="1050" b="1" dirty="0">
                <a:solidFill>
                  <a:schemeClr val="tx1"/>
                </a:solidFill>
              </a:rPr>
            </a:br>
            <a:r>
              <a:rPr lang="de-DE" sz="1050" b="1" dirty="0">
                <a:solidFill>
                  <a:schemeClr val="tx1"/>
                </a:solidFill>
              </a:rPr>
              <a:t>500.001 - …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278498" y="3271312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>
                <a:solidFill>
                  <a:schemeClr val="tx1"/>
                </a:solidFill>
              </a:rPr>
              <a:t>Orders</a:t>
            </a:r>
            <a:br>
              <a:rPr lang="de-DE" sz="1050" b="1" dirty="0">
                <a:solidFill>
                  <a:schemeClr val="tx1"/>
                </a:solidFill>
              </a:rPr>
            </a:br>
            <a:r>
              <a:rPr lang="de-DE" sz="1050" b="1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45" name="Curved Connector 44"/>
          <p:cNvCxnSpPr>
            <a:stCxn id="40" idx="0"/>
            <a:endCxn id="51" idx="0"/>
          </p:cNvCxnSpPr>
          <p:nvPr/>
        </p:nvCxnSpPr>
        <p:spPr>
          <a:xfrm rot="16200000" flipH="1">
            <a:off x="4562603" y="-110574"/>
            <a:ext cx="4763" cy="6768534"/>
          </a:xfrm>
          <a:prstGeom prst="curvedConnector3">
            <a:avLst>
              <a:gd name="adj1" fmla="val -7630798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41" idx="2"/>
            <a:endCxn id="51" idx="2"/>
          </p:cNvCxnSpPr>
          <p:nvPr/>
        </p:nvCxnSpPr>
        <p:spPr>
          <a:xfrm rot="16200000" flipH="1">
            <a:off x="5176120" y="1151833"/>
            <a:ext cx="4763" cy="5541502"/>
          </a:xfrm>
          <a:prstGeom prst="curvedConnector3">
            <a:avLst>
              <a:gd name="adj1" fmla="val 11762163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571999" y="3276075"/>
            <a:ext cx="0" cy="63936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endCxn id="43" idx="2"/>
          </p:cNvCxnSpPr>
          <p:nvPr/>
        </p:nvCxnSpPr>
        <p:spPr>
          <a:xfrm>
            <a:off x="4572000" y="3915440"/>
            <a:ext cx="923188" cy="4763"/>
          </a:xfrm>
          <a:prstGeom prst="curvedConnector4">
            <a:avLst>
              <a:gd name="adj1" fmla="val 216"/>
              <a:gd name="adj2" fmla="val 3699433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42" idx="0"/>
          </p:cNvCxnSpPr>
          <p:nvPr/>
        </p:nvCxnSpPr>
        <p:spPr>
          <a:xfrm rot="16200000" flipH="1">
            <a:off x="4100712" y="2804788"/>
            <a:ext cx="4763" cy="937811"/>
          </a:xfrm>
          <a:prstGeom prst="curvedConnector4">
            <a:avLst>
              <a:gd name="adj1" fmla="val -3599433"/>
              <a:gd name="adj2" fmla="val 99983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43" idx="0"/>
            <a:endCxn id="44" idx="0"/>
          </p:cNvCxnSpPr>
          <p:nvPr/>
        </p:nvCxnSpPr>
        <p:spPr>
          <a:xfrm rot="5400000" flipH="1" flipV="1">
            <a:off x="6108703" y="2657797"/>
            <a:ext cx="9525" cy="1227032"/>
          </a:xfrm>
          <a:prstGeom prst="curvedConnector3">
            <a:avLst>
              <a:gd name="adj1" fmla="val 1800000"/>
            </a:avLst>
          </a:prstGeom>
          <a:ln cap="rnd">
            <a:solidFill>
              <a:schemeClr val="tx1"/>
            </a:solidFill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7505531" y="3276075"/>
            <a:ext cx="887442" cy="6488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>
                <a:solidFill>
                  <a:schemeClr val="tx1"/>
                </a:solidFill>
              </a:rPr>
              <a:t>Orders</a:t>
            </a:r>
            <a:br>
              <a:rPr lang="de-DE" sz="1050" b="1" dirty="0">
                <a:solidFill>
                  <a:schemeClr val="tx1"/>
                </a:solidFill>
              </a:rPr>
            </a:br>
            <a:r>
              <a:rPr lang="de-DE" sz="1050" b="1" dirty="0">
                <a:solidFill>
                  <a:schemeClr val="tx1"/>
                </a:solidFill>
              </a:rPr>
              <a:t>37 - 50</a:t>
            </a:r>
          </a:p>
        </p:txBody>
      </p:sp>
      <p:cxnSp>
        <p:nvCxnSpPr>
          <p:cNvPr id="56" name="Curved Connector 55"/>
          <p:cNvCxnSpPr>
            <a:stCxn id="41" idx="0"/>
            <a:endCxn id="42" idx="0"/>
          </p:cNvCxnSpPr>
          <p:nvPr/>
        </p:nvCxnSpPr>
        <p:spPr>
          <a:xfrm rot="5400000" flipH="1" flipV="1">
            <a:off x="3020969" y="2658094"/>
            <a:ext cx="9525" cy="1226438"/>
          </a:xfrm>
          <a:prstGeom prst="curvedConnector3">
            <a:avLst>
              <a:gd name="adj1" fmla="val 1800000"/>
            </a:avLst>
          </a:prstGeom>
          <a:ln cap="rnd">
            <a:solidFill>
              <a:schemeClr val="tx1"/>
            </a:solidFill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509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Anatomie eines “Non Clustered Index”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1"/>
          </p:nvPr>
        </p:nvSpPr>
        <p:spPr>
          <a:xfrm>
            <a:off x="457200" y="1131590"/>
            <a:ext cx="4038600" cy="3600400"/>
          </a:xfrm>
        </p:spPr>
        <p:txBody>
          <a:bodyPr>
            <a:normAutofit fontScale="92500" lnSpcReduction="10000"/>
          </a:bodyPr>
          <a:lstStyle/>
          <a:p>
            <a:pPr marL="214313" indent="-214313"/>
            <a:r>
              <a:rPr lang="de-DE" dirty="0"/>
              <a:t>Non Clustered Indexe haben die gleiche B-Tree Struktur wie Clustered Indexe mit zwei signifikanten Unterschieden:  </a:t>
            </a:r>
          </a:p>
          <a:p>
            <a:pPr marL="557213" lvl="1" indent="-214313"/>
            <a:r>
              <a:rPr lang="de-DE" dirty="0"/>
              <a:t>Der Index beinhaltet ausschließlich Daten, die durch die Indexdefinition in den Index aufgenommen werden.</a:t>
            </a:r>
          </a:p>
          <a:p>
            <a:pPr marL="557213" lvl="1" indent="-214313"/>
            <a:endParaRPr lang="de-DE" dirty="0"/>
          </a:p>
          <a:p>
            <a:pPr marL="557213" lvl="1" indent="-214313"/>
            <a:r>
              <a:rPr lang="de-DE" dirty="0"/>
              <a:t>Fehlende Informationen müssen IMMER aus der Tabelle ermittelt werden!</a:t>
            </a:r>
          </a:p>
          <a:p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794" y="1131590"/>
            <a:ext cx="2785622" cy="3419972"/>
          </a:xfrm>
          <a:prstGeom prst="rect">
            <a:avLst/>
          </a:prstGeom>
        </p:spPr>
      </p:pic>
      <p:sp>
        <p:nvSpPr>
          <p:cNvPr id="4" name="Textfeld 3">
            <a:hlinkClick r:id="rId3"/>
          </p:cNvPr>
          <p:cNvSpPr txBox="1"/>
          <p:nvPr/>
        </p:nvSpPr>
        <p:spPr>
          <a:xfrm>
            <a:off x="5436096" y="4443958"/>
            <a:ext cx="306518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50" dirty="0">
                <a:solidFill>
                  <a:schemeClr val="bg1"/>
                </a:solidFill>
                <a:hlinkClick r:id="rId3"/>
              </a:rPr>
              <a:t>http://technet.microsoft.com/en-us/library/ms177484.aspx</a:t>
            </a:r>
            <a:endParaRPr lang="de-DE" sz="7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468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Demo-Time!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0878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CLUSTERED vs. HEAP: SELECT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 SELECT auf den CLUSTERED KEY ist effizienter, weil mittels INDEX SEEK gezielt auf die gewünschte ID gesprungen werden kann.</a:t>
            </a:r>
          </a:p>
          <a:p>
            <a:r>
              <a:rPr lang="de-DE" dirty="0"/>
              <a:t>Ein HEAP benötigt IMMER einen TABLE SCAN, da kein Index vorhanden ist!</a:t>
            </a:r>
          </a:p>
        </p:txBody>
      </p:sp>
    </p:spTree>
    <p:extLst>
      <p:ext uri="{BB962C8B-B14F-4D97-AF65-F5344CB8AC3E}">
        <p14:creationId xmlns:p14="http://schemas.microsoft.com/office/powerpoint/2010/main" val="985391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CLUSTERED vs. HEAP: SELECT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Wird mit einem TOP-Operator gearbeitet, KANN die Suche in einem HEAP effizienter sein, wenn sich der zu suchende Wert gleich am Anfang der Tabelle befindet</a:t>
            </a:r>
          </a:p>
          <a:p>
            <a:r>
              <a:rPr lang="de-DE" dirty="0"/>
              <a:t>Dennoch kann hier der Clustered Index klar punkten!</a:t>
            </a:r>
          </a:p>
        </p:txBody>
      </p:sp>
    </p:spTree>
    <p:extLst>
      <p:ext uri="{BB962C8B-B14F-4D97-AF65-F5344CB8AC3E}">
        <p14:creationId xmlns:p14="http://schemas.microsoft.com/office/powerpoint/2010/main" val="2286101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CLUSTERED vs. HEAP: SELECT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Gruppierungsabfragen OHNE weitere Indexe führen in der Regel zu besserem Verhalten in HEAPS!</a:t>
            </a:r>
          </a:p>
          <a:p>
            <a:r>
              <a:rPr lang="de-DE" dirty="0"/>
              <a:t>Ein HEAP hat nur eine Ebene (Leaf), die durchlaufen werden muss</a:t>
            </a:r>
          </a:p>
          <a:p>
            <a:r>
              <a:rPr lang="de-DE" dirty="0"/>
              <a:t>Ein CLUSTERED INDEX muss den B-Tree mit scannen.</a:t>
            </a:r>
          </a:p>
        </p:txBody>
      </p:sp>
    </p:spTree>
    <p:extLst>
      <p:ext uri="{BB962C8B-B14F-4D97-AF65-F5344CB8AC3E}">
        <p14:creationId xmlns:p14="http://schemas.microsoft.com/office/powerpoint/2010/main" val="451911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Clustered vs. HEAP: NON-Clustered Index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Ein NON-Clustered Index in einem Clustered Index hat immer den Clustered Key als Pointer gespeichert!</a:t>
            </a:r>
          </a:p>
          <a:p>
            <a:pPr lvl="1"/>
            <a:r>
              <a:rPr lang="de-DE" dirty="0"/>
              <a:t>Die Größe des Pointers bestimmt sich aus dem verwendeten Datentypen</a:t>
            </a:r>
          </a:p>
          <a:p>
            <a:pPr lvl="1"/>
            <a:r>
              <a:rPr lang="de-DE" dirty="0"/>
              <a:t>Der REBUILD eines Clustered Index impliziert keinen Neuaufbau des NON-Clustered Index</a:t>
            </a:r>
          </a:p>
          <a:p>
            <a:r>
              <a:rPr lang="de-DE" dirty="0"/>
              <a:t>Ein NON-Clustered Index in einem HEAP hat immer die RID (</a:t>
            </a:r>
            <a:r>
              <a:rPr lang="de-DE" dirty="0" err="1"/>
              <a:t>Row</a:t>
            </a:r>
            <a:r>
              <a:rPr lang="de-DE" dirty="0"/>
              <a:t> Locator Id) als Pointer gespeichert!</a:t>
            </a:r>
          </a:p>
          <a:p>
            <a:pPr lvl="1"/>
            <a:r>
              <a:rPr lang="de-DE" dirty="0"/>
              <a:t>Die Größe des Pointers ist IMMER 8 Bytes</a:t>
            </a:r>
          </a:p>
          <a:p>
            <a:pPr lvl="1"/>
            <a:r>
              <a:rPr lang="de-DE" dirty="0"/>
              <a:t>Ein REBUILD der Tabelle bedeutet immer einen Neuaufbau ALLER NON-Clustered Indexes, da sich die Position des Datensatzes ändert (neue RID).</a:t>
            </a:r>
          </a:p>
        </p:txBody>
      </p:sp>
    </p:spTree>
    <p:extLst>
      <p:ext uri="{BB962C8B-B14F-4D97-AF65-F5344CB8AC3E}">
        <p14:creationId xmlns:p14="http://schemas.microsoft.com/office/powerpoint/2010/main" val="1043303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Dekodierung einer RID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RID = </a:t>
            </a:r>
            <a:r>
              <a:rPr lang="de-DE" dirty="0" err="1"/>
              <a:t>Row</a:t>
            </a:r>
            <a:r>
              <a:rPr lang="de-DE" dirty="0"/>
              <a:t> Locator Id</a:t>
            </a:r>
          </a:p>
          <a:p>
            <a:r>
              <a:rPr lang="de-DE" dirty="0"/>
              <a:t>8 Bytes lang</a:t>
            </a:r>
          </a:p>
          <a:p>
            <a:r>
              <a:rPr lang="de-DE" dirty="0"/>
              <a:t>Eindeutige Position in Tabelle (HEAP)</a:t>
            </a:r>
          </a:p>
          <a:p>
            <a:pPr lvl="1"/>
            <a:r>
              <a:rPr lang="de-DE" dirty="0"/>
              <a:t>4 Bytes = </a:t>
            </a:r>
            <a:r>
              <a:rPr lang="de-DE" dirty="0" err="1"/>
              <a:t>PageId</a:t>
            </a:r>
            <a:endParaRPr lang="de-DE" dirty="0"/>
          </a:p>
          <a:p>
            <a:pPr lvl="1"/>
            <a:r>
              <a:rPr lang="de-DE" dirty="0"/>
              <a:t>2 Bytes = </a:t>
            </a:r>
            <a:r>
              <a:rPr lang="de-DE" dirty="0" err="1"/>
              <a:t>FileId</a:t>
            </a:r>
            <a:endParaRPr lang="de-DE" dirty="0"/>
          </a:p>
          <a:p>
            <a:pPr lvl="1"/>
            <a:r>
              <a:rPr lang="de-DE" dirty="0"/>
              <a:t>2 Bytes = </a:t>
            </a:r>
            <a:r>
              <a:rPr lang="de-DE" dirty="0" err="1"/>
              <a:t>SlotId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1972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Dekodierung einer RID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sys.fn_PhysLocFormatter</a:t>
            </a:r>
            <a:r>
              <a:rPr lang="de-DE" dirty="0"/>
              <a:t>(%%</a:t>
            </a:r>
            <a:r>
              <a:rPr lang="de-DE" dirty="0" err="1"/>
              <a:t>physloc</a:t>
            </a:r>
            <a:r>
              <a:rPr lang="de-DE" dirty="0"/>
              <a:t>%%)</a:t>
            </a:r>
          </a:p>
          <a:p>
            <a:r>
              <a:rPr lang="de-DE" dirty="0"/>
              <a:t>Beispiel:</a:t>
            </a:r>
          </a:p>
          <a:p>
            <a:pPr lvl="1"/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0x00 1F 03 00  01 00  01 00</a:t>
            </a:r>
          </a:p>
          <a:p>
            <a:pPr lvl="1"/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0x00 1F 03 00	=	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Page_Id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: 204544</a:t>
            </a:r>
          </a:p>
          <a:p>
            <a:pPr lvl="1"/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0x00 01		=	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File_Id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:	1</a:t>
            </a:r>
          </a:p>
          <a:p>
            <a:pPr lvl="1"/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0x00 01		=	</a:t>
            </a: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Slot_Id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:	1</a:t>
            </a:r>
          </a:p>
        </p:txBody>
      </p:sp>
    </p:spTree>
    <p:extLst>
      <p:ext uri="{BB962C8B-B14F-4D97-AF65-F5344CB8AC3E}">
        <p14:creationId xmlns:p14="http://schemas.microsoft.com/office/powerpoint/2010/main" val="3516051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849" y="4256643"/>
            <a:ext cx="857214" cy="4286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767" y="2696516"/>
            <a:ext cx="1142952" cy="51273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/>
          <a:srcRect l="22802" r="23577"/>
          <a:stretch/>
        </p:blipFill>
        <p:spPr>
          <a:xfrm>
            <a:off x="5738943" y="4188830"/>
            <a:ext cx="857214" cy="56423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7888" y="1905341"/>
            <a:ext cx="1428690" cy="30359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3980" y="2787462"/>
            <a:ext cx="1142952" cy="42860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7767" y="3595906"/>
            <a:ext cx="1142952" cy="30864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61111" y="1813599"/>
            <a:ext cx="1428690" cy="50424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14334" y="1824290"/>
            <a:ext cx="1428690" cy="38464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60725" y="699499"/>
            <a:ext cx="2891342" cy="114295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93709" y="4269144"/>
            <a:ext cx="857214" cy="40360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20193" y="3602707"/>
            <a:ext cx="1142952" cy="44956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03980" y="3595906"/>
            <a:ext cx="1142952" cy="35470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20193" y="2579182"/>
            <a:ext cx="1142952" cy="666723"/>
          </a:xfrm>
          <a:prstGeom prst="rect">
            <a:avLst/>
          </a:prstGeom>
        </p:spPr>
      </p:pic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Sponsors </a:t>
            </a:r>
            <a:r>
              <a:rPr lang="de-DE" dirty="0" err="1"/>
              <a:t>help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event</a:t>
            </a:r>
            <a:r>
              <a:rPr lang="de-DE" dirty="0"/>
              <a:t>! THX!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86561" y="1088297"/>
            <a:ext cx="1406154" cy="263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11" dirty="0">
                <a:solidFill>
                  <a:srgbClr val="26BDC9"/>
                </a:solidFill>
              </a:rPr>
              <a:t>You Rock! Sponsor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86562" y="1812581"/>
            <a:ext cx="1051891" cy="263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11" dirty="0">
                <a:solidFill>
                  <a:srgbClr val="26BDC9"/>
                </a:solidFill>
              </a:rPr>
              <a:t>Gold Sponsor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86561" y="2693384"/>
            <a:ext cx="1107996" cy="263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11" dirty="0">
                <a:solidFill>
                  <a:srgbClr val="26BDC9"/>
                </a:solidFill>
              </a:rPr>
              <a:t>Silver Sponsor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86561" y="4188830"/>
            <a:ext cx="1200970" cy="263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11" dirty="0">
                <a:solidFill>
                  <a:srgbClr val="26BDC9"/>
                </a:solidFill>
              </a:rPr>
              <a:t>Bronze Sponsor</a:t>
            </a:r>
          </a:p>
        </p:txBody>
      </p:sp>
    </p:spTree>
    <p:extLst>
      <p:ext uri="{BB962C8B-B14F-4D97-AF65-F5344CB8AC3E}">
        <p14:creationId xmlns:p14="http://schemas.microsoft.com/office/powerpoint/2010/main" val="3905652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RID-Lookup </a:t>
            </a:r>
            <a:r>
              <a:rPr lang="de-DE" dirty="0" err="1"/>
              <a:t>vs</a:t>
            </a:r>
            <a:r>
              <a:rPr lang="de-DE" dirty="0"/>
              <a:t> Key-Lookup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Lookups werden verwendet, um Werte aus Attributen zu ermitteln, die nicht durch einen Index abgedeckt sind</a:t>
            </a:r>
          </a:p>
          <a:p>
            <a:r>
              <a:rPr lang="de-DE" dirty="0"/>
              <a:t>RID-Lookups erzeugen immer nur EINEN I/O!</a:t>
            </a:r>
          </a:p>
          <a:p>
            <a:r>
              <a:rPr lang="de-DE" dirty="0"/>
              <a:t>Key-Lookups erzeugen I/O abhängig von der Tiefe eines Index</a:t>
            </a:r>
          </a:p>
        </p:txBody>
      </p:sp>
    </p:spTree>
    <p:extLst>
      <p:ext uri="{BB962C8B-B14F-4D97-AF65-F5344CB8AC3E}">
        <p14:creationId xmlns:p14="http://schemas.microsoft.com/office/powerpoint/2010/main" val="4289213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RID Lookup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859088"/>
            <a:ext cx="8229600" cy="1728788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3" y="1131888"/>
            <a:ext cx="6029325" cy="162877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3275856" y="1131888"/>
            <a:ext cx="936104" cy="71978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3131840" y="1996133"/>
            <a:ext cx="1224136" cy="71978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302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RID-Lookup in Heap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66" y="1248966"/>
            <a:ext cx="4446322" cy="12473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4066" y="2660904"/>
            <a:ext cx="442793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DE" b="1" dirty="0"/>
              <a:t>RID:	0x</a:t>
            </a:r>
            <a:r>
              <a:rPr lang="de-DE" b="1" dirty="0">
                <a:solidFill>
                  <a:srgbClr val="FF0000"/>
                </a:solidFill>
              </a:rPr>
              <a:t>A6FB0300</a:t>
            </a:r>
            <a:r>
              <a:rPr lang="de-DE" b="1" dirty="0">
                <a:solidFill>
                  <a:schemeClr val="accent6"/>
                </a:solidFill>
              </a:rPr>
              <a:t>0400</a:t>
            </a:r>
            <a:r>
              <a:rPr lang="de-DE" b="1" dirty="0"/>
              <a:t>0400</a:t>
            </a:r>
          </a:p>
          <a:p>
            <a:r>
              <a:rPr lang="de-DE" b="1" dirty="0">
                <a:solidFill>
                  <a:schemeClr val="bg1">
                    <a:lumMod val="50000"/>
                  </a:schemeClr>
                </a:solidFill>
              </a:rPr>
              <a:t>PAGE:	0xA6FB0300</a:t>
            </a:r>
          </a:p>
          <a:p>
            <a:r>
              <a:rPr lang="de-DE" b="1" dirty="0">
                <a:solidFill>
                  <a:schemeClr val="bg1">
                    <a:lumMod val="50000"/>
                  </a:schemeClr>
                </a:solidFill>
              </a:rPr>
              <a:t>File:	0x0400</a:t>
            </a:r>
          </a:p>
          <a:p>
            <a:r>
              <a:rPr lang="de-DE" b="1" dirty="0">
                <a:solidFill>
                  <a:schemeClr val="bg1">
                    <a:lumMod val="50000"/>
                  </a:schemeClr>
                </a:solidFill>
              </a:rPr>
              <a:t>Slot:	0x0400</a:t>
            </a:r>
          </a:p>
        </p:txBody>
      </p:sp>
      <p:cxnSp>
        <p:nvCxnSpPr>
          <p:cNvPr id="8" name="Straight Arrow Connector 7"/>
          <p:cNvCxnSpPr>
            <a:endCxn id="6" idx="0"/>
          </p:cNvCxnSpPr>
          <p:nvPr/>
        </p:nvCxnSpPr>
        <p:spPr>
          <a:xfrm flipH="1">
            <a:off x="2358033" y="1872639"/>
            <a:ext cx="321160" cy="7882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4065" y="3725743"/>
            <a:ext cx="442793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DE" b="1" dirty="0"/>
              <a:t>RID:	0x</a:t>
            </a:r>
            <a:r>
              <a:rPr lang="de-DE" b="1" dirty="0">
                <a:solidFill>
                  <a:srgbClr val="FF0000"/>
                </a:solidFill>
              </a:rPr>
              <a:t>A6FB0300</a:t>
            </a:r>
            <a:r>
              <a:rPr lang="de-DE" b="1" dirty="0">
                <a:solidFill>
                  <a:schemeClr val="accent6"/>
                </a:solidFill>
              </a:rPr>
              <a:t>0400</a:t>
            </a:r>
            <a:r>
              <a:rPr lang="de-DE" b="1" dirty="0"/>
              <a:t>0400</a:t>
            </a:r>
          </a:p>
          <a:p>
            <a:r>
              <a:rPr lang="de-DE" b="1" dirty="0">
                <a:solidFill>
                  <a:schemeClr val="bg1">
                    <a:lumMod val="50000"/>
                  </a:schemeClr>
                </a:solidFill>
              </a:rPr>
              <a:t>PAGE:	261030</a:t>
            </a:r>
          </a:p>
          <a:p>
            <a:r>
              <a:rPr lang="de-DE" b="1" dirty="0">
                <a:solidFill>
                  <a:schemeClr val="bg1">
                    <a:lumMod val="50000"/>
                  </a:schemeClr>
                </a:solidFill>
              </a:rPr>
              <a:t>File:	4</a:t>
            </a:r>
          </a:p>
          <a:p>
            <a:r>
              <a:rPr lang="de-DE" b="1" dirty="0">
                <a:solidFill>
                  <a:schemeClr val="bg1">
                    <a:lumMod val="50000"/>
                  </a:schemeClr>
                </a:solidFill>
              </a:rPr>
              <a:t>Slot:	4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159" y="1248966"/>
            <a:ext cx="4095452" cy="3268170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cxnSp>
        <p:nvCxnSpPr>
          <p:cNvPr id="14" name="Elbow Connector 13"/>
          <p:cNvCxnSpPr>
            <a:stCxn id="10" idx="3"/>
          </p:cNvCxnSpPr>
          <p:nvPr/>
        </p:nvCxnSpPr>
        <p:spPr>
          <a:xfrm flipV="1">
            <a:off x="4571999" y="1728217"/>
            <a:ext cx="1380746" cy="259769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222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Lookup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859782"/>
            <a:ext cx="8229600" cy="1728094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Wie kostspielig ein Key Lookup ist, hängt von der Datenmenge im Clustered Index ab.</a:t>
            </a:r>
          </a:p>
          <a:p>
            <a:r>
              <a:rPr lang="de-DE" dirty="0"/>
              <a:t>Je mehr Datensätze vorhanden sind, umso mehr B-Tree-Ebenen müssen für jeden Key Lookup durchlaufen werden!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3" y="1131590"/>
            <a:ext cx="5267325" cy="1600200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3203848" y="1131888"/>
            <a:ext cx="2531790" cy="71978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203848" y="1996133"/>
            <a:ext cx="2531790" cy="719782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73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HEAPS: Forwarded Records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Forwarded Records können nur in HEAPS auftreten!</a:t>
            </a:r>
          </a:p>
          <a:p>
            <a:r>
              <a:rPr lang="de-DE" dirty="0"/>
              <a:t>Ein Forwarded Record wird generiert, wenn ein Datensatz nicht mehr auf eine Datenseite passt.</a:t>
            </a:r>
          </a:p>
          <a:p>
            <a:r>
              <a:rPr lang="de-DE" dirty="0"/>
              <a:t>Ein Forwarded Record hat immer nur EINEN Pointer</a:t>
            </a:r>
          </a:p>
        </p:txBody>
      </p:sp>
    </p:spTree>
    <p:extLst>
      <p:ext uri="{BB962C8B-B14F-4D97-AF65-F5344CB8AC3E}">
        <p14:creationId xmlns:p14="http://schemas.microsoft.com/office/powerpoint/2010/main" val="3309904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57200" y="1147350"/>
            <a:ext cx="61555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b="1" dirty="0">
                <a:latin typeface="Consolas" panose="020B0609020204030204" pitchFamily="49" charset="0"/>
                <a:cs typeface="Consolas" panose="020B0609020204030204" pitchFamily="49" charset="0"/>
              </a:rPr>
              <a:t>Slot 1, Offset 0x520, </a:t>
            </a:r>
            <a:r>
              <a:rPr lang="de-DE" sz="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de-DE" sz="900" b="1" dirty="0">
                <a:latin typeface="Consolas" panose="020B0609020204030204" pitchFamily="49" charset="0"/>
                <a:cs typeface="Consolas" panose="020B0609020204030204" pitchFamily="49" charset="0"/>
              </a:rPr>
              <a:t> 9, </a:t>
            </a:r>
            <a:r>
              <a:rPr lang="de-DE" sz="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DumpStyle</a:t>
            </a:r>
            <a:r>
              <a:rPr lang="de-DE" sz="900" b="1" dirty="0">
                <a:latin typeface="Consolas" panose="020B0609020204030204" pitchFamily="49" charset="0"/>
                <a:cs typeface="Consolas" panose="020B0609020204030204" pitchFamily="49" charset="0"/>
              </a:rPr>
              <a:t> BYTE</a:t>
            </a:r>
          </a:p>
          <a:p>
            <a:endParaRPr lang="de-DE" sz="9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900" b="1" dirty="0">
                <a:latin typeface="Consolas" panose="020B0609020204030204" pitchFamily="49" charset="0"/>
                <a:cs typeface="Consolas" panose="020B0609020204030204" pitchFamily="49" charset="0"/>
              </a:rPr>
              <a:t>Record Type = FORWARDING_STUB       Record Attributes =                 Record Size = 9</a:t>
            </a:r>
          </a:p>
          <a:p>
            <a:endParaRPr lang="de-DE" sz="9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900" b="1" dirty="0">
                <a:latin typeface="Consolas" panose="020B0609020204030204" pitchFamily="49" charset="0"/>
                <a:cs typeface="Consolas" panose="020B0609020204030204" pitchFamily="49" charset="0"/>
              </a:rPr>
              <a:t>Memory </a:t>
            </a:r>
            <a:r>
              <a:rPr lang="de-DE" sz="9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Dump</a:t>
            </a:r>
            <a:r>
              <a:rPr lang="de-DE" sz="900" b="1" dirty="0">
                <a:latin typeface="Consolas" panose="020B0609020204030204" pitchFamily="49" charset="0"/>
                <a:cs typeface="Consolas" panose="020B0609020204030204" pitchFamily="49" charset="0"/>
              </a:rPr>
              <a:t> @0x00000000232CA520</a:t>
            </a:r>
          </a:p>
          <a:p>
            <a:endParaRPr lang="de-DE" sz="9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900" b="1" dirty="0">
                <a:latin typeface="Consolas" panose="020B0609020204030204" pitchFamily="49" charset="0"/>
                <a:cs typeface="Consolas" panose="020B0609020204030204" pitchFamily="49" charset="0"/>
              </a:rPr>
              <a:t>0000000000000000:   </a:t>
            </a:r>
            <a:r>
              <a:rPr lang="de-DE" b="1" dirty="0">
                <a:latin typeface="Consolas" panose="020B0609020204030204" pitchFamily="49" charset="0"/>
                <a:cs typeface="Consolas" panose="020B0609020204030204" pitchFamily="49" charset="0"/>
              </a:rPr>
              <a:t>04</a:t>
            </a:r>
            <a:r>
              <a:rPr lang="de-DE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ca010000</a:t>
            </a:r>
            <a:r>
              <a:rPr lang="de-DE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b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0100</a:t>
            </a:r>
            <a:r>
              <a:rPr lang="de-DE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0000</a:t>
            </a:r>
            <a:endParaRPr lang="de-DE" sz="900" b="1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HEAPS: Forwarded Records</a:t>
            </a: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806977"/>
              </p:ext>
            </p:extLst>
          </p:nvPr>
        </p:nvGraphicFramePr>
        <p:xfrm>
          <a:off x="504033" y="2505761"/>
          <a:ext cx="6155530" cy="1977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2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5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8610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Value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Description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noProof="0" dirty="0" err="1"/>
                        <a:t>Converted</a:t>
                      </a:r>
                      <a:endParaRPr lang="de-DE" sz="1400" noProof="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04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1 Byte bestimmt die Art</a:t>
                      </a:r>
                      <a:r>
                        <a:rPr lang="de-DE" sz="1400" baseline="0" noProof="0" dirty="0"/>
                        <a:t> des Datensatzes</a:t>
                      </a:r>
                      <a:br>
                        <a:rPr lang="de-DE" sz="1400" baseline="0" noProof="0" dirty="0"/>
                      </a:br>
                      <a:r>
                        <a:rPr lang="de-DE" sz="1400" baseline="0" noProof="0" dirty="0"/>
                        <a:t>(04 = </a:t>
                      </a:r>
                      <a:r>
                        <a:rPr lang="de-DE" sz="1400" baseline="0" noProof="0" dirty="0" err="1"/>
                        <a:t>forwarded</a:t>
                      </a:r>
                      <a:r>
                        <a:rPr lang="de-DE" sz="1400" baseline="0" noProof="0" dirty="0"/>
                        <a:t> </a:t>
                      </a:r>
                      <a:r>
                        <a:rPr lang="de-DE" sz="1400" baseline="0" noProof="0" dirty="0" err="1"/>
                        <a:t>record</a:t>
                      </a:r>
                      <a:r>
                        <a:rPr lang="de-DE" sz="1400" baseline="0" noProof="0" dirty="0"/>
                        <a:t>)</a:t>
                      </a:r>
                      <a:endParaRPr lang="de-DE" sz="1400" noProof="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noProof="0" dirty="0"/>
                        <a:t>4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r>
                        <a:rPr lang="de-DE" sz="1400" noProof="0" dirty="0" err="1"/>
                        <a:t>ca</a:t>
                      </a:r>
                      <a:r>
                        <a:rPr lang="de-DE" sz="1400" baseline="0" noProof="0" dirty="0"/>
                        <a:t> 01 00 00</a:t>
                      </a:r>
                      <a:endParaRPr lang="de-DE" sz="1400" noProof="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Seitennummer, auf der sich der</a:t>
                      </a:r>
                      <a:br>
                        <a:rPr lang="de-DE" sz="1400" noProof="0" dirty="0"/>
                      </a:br>
                      <a:r>
                        <a:rPr lang="de-DE" sz="1400" noProof="0" dirty="0"/>
                        <a:t>Forwarded Record befindet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noProof="0" dirty="0"/>
                        <a:t>458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01 00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Nummer der Datenbankdatei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noProof="0" dirty="0"/>
                        <a:t>1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00 00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de-DE" sz="1400" noProof="0" dirty="0" err="1"/>
                        <a:t>Slotnummer</a:t>
                      </a:r>
                      <a:endParaRPr lang="de-DE" sz="1400" noProof="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noProof="0" dirty="0"/>
                        <a:t>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64811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Actions of Page Split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7362" y="1146969"/>
            <a:ext cx="8188325" cy="344100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  <a:tabLst>
                <a:tab pos="1346597" algn="l"/>
                <a:tab pos="2692004" algn="l"/>
              </a:tabLst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LOP_BEGIN_XACT</a:t>
            </a:r>
          </a:p>
          <a:p>
            <a:pPr marL="179388" indent="0">
              <a:buNone/>
              <a:tabLst>
                <a:tab pos="1346597" algn="l"/>
                <a:tab pos="2692004" algn="l"/>
              </a:tabLst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LOP_INSYSXACT	LCX_INDEX_INTERIOR	Mark index page as part of system transaction</a:t>
            </a:r>
          </a:p>
          <a:p>
            <a:pPr marL="179388" indent="0">
              <a:buNone/>
              <a:tabLst>
                <a:tab pos="1346597" algn="l"/>
                <a:tab pos="2692004" algn="l"/>
              </a:tabLst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LOP_INSYSXACT	LCX_CLUSTERED	Mark leaf page as part of system transaction</a:t>
            </a:r>
          </a:p>
          <a:p>
            <a:pPr marL="179388" indent="0">
              <a:buNone/>
              <a:tabLst>
                <a:tab pos="1346597" algn="l"/>
                <a:tab pos="2692004" algn="l"/>
              </a:tabLst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LOP_INSYSXACT	LCX_CLUSTERED	Mark NEXT leaf page as part of system transaction</a:t>
            </a:r>
          </a:p>
          <a:p>
            <a:pPr marL="179388" indent="0">
              <a:buNone/>
              <a:tabLst>
                <a:tab pos="1346597" algn="l"/>
                <a:tab pos="2692004" algn="l"/>
              </a:tabLst>
            </a:pP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LOP_MODIFY_ROW	LCX_PFS	Set the value of free space in PFS</a:t>
            </a:r>
          </a:p>
          <a:p>
            <a:pPr marL="179388" indent="0">
              <a:buNone/>
              <a:tabLst>
                <a:tab pos="1346597" algn="l"/>
                <a:tab pos="2692004" algn="l"/>
              </a:tabLst>
            </a:pP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LOP_HOBT_DELTA		Increase the value for the amount of data pages</a:t>
            </a:r>
          </a:p>
          <a:p>
            <a:pPr marL="179388" indent="0">
              <a:buNone/>
              <a:tabLst>
                <a:tab pos="1346597" algn="l"/>
                <a:tab pos="2692004" algn="l"/>
              </a:tabLst>
            </a:pP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LOP_FORMAT_PAGE	LCX_HEAP	Zero the new page</a:t>
            </a:r>
          </a:p>
          <a:p>
            <a:pPr marL="179388" indent="0">
              <a:buNone/>
              <a:tabLst>
                <a:tab pos="1346597" algn="l"/>
                <a:tab pos="2692004" algn="l"/>
              </a:tabLst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LOP_INSYSXACT	LCX_CLUSTERED	Mark new created page as part of system transaction</a:t>
            </a:r>
          </a:p>
          <a:p>
            <a:pPr marL="179388" indent="0">
              <a:buNone/>
              <a:tabLst>
                <a:tab pos="1346597" algn="l"/>
                <a:tab pos="2692004" algn="l"/>
              </a:tabLst>
            </a:pP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LOP_INSERT_ROWS	LCX_CLUSTERED	Insert data on the  new page</a:t>
            </a:r>
          </a:p>
          <a:p>
            <a:pPr marL="179388" indent="0">
              <a:buNone/>
              <a:tabLst>
                <a:tab pos="1346597" algn="l"/>
                <a:tab pos="2692004" algn="l"/>
              </a:tabLst>
            </a:pP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LOP_DELETE_SPLIT	LCX_CLUSTERED	Remove the data from the original page</a:t>
            </a:r>
          </a:p>
          <a:p>
            <a:pPr marL="179388" indent="0">
              <a:buNone/>
              <a:tabLst>
                <a:tab pos="1346597" algn="l"/>
                <a:tab pos="2692004" algn="l"/>
              </a:tabLst>
            </a:pP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LOP_MODIFY_HEADER	LCX_HEAP	Set [NEXT PAGE] on  original page</a:t>
            </a:r>
          </a:p>
          <a:p>
            <a:pPr marL="179388" indent="0">
              <a:buNone/>
              <a:tabLst>
                <a:tab pos="1346597" algn="l"/>
                <a:tab pos="2692004" algn="l"/>
              </a:tabLst>
            </a:pP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LOP_MODIFY_HEADER	LCX_HEAP	Set [PREVIOUS PAGE] on original page</a:t>
            </a:r>
          </a:p>
          <a:p>
            <a:pPr marL="179388" indent="0">
              <a:buNone/>
              <a:tabLst>
                <a:tab pos="1346597" algn="l"/>
                <a:tab pos="2692004" algn="l"/>
              </a:tabLst>
            </a:pP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LOP_INSERT_ROWS	LCX_INDEX_INTERIOR	Update of the root page / B-tree level</a:t>
            </a:r>
          </a:p>
          <a:p>
            <a:pPr marL="179388" indent="0">
              <a:buNone/>
              <a:tabLst>
                <a:tab pos="1346597" algn="l"/>
                <a:tab pos="2692004" algn="l"/>
              </a:tabLst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LOP_INSYSXACT	LCX_CLUSTERED	Release NEWLY added leaf page as part of system</a:t>
            </a:r>
            <a:b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transaction</a:t>
            </a:r>
          </a:p>
          <a:p>
            <a:pPr marL="179388" indent="0">
              <a:buNone/>
              <a:tabLst>
                <a:tab pos="1346597" algn="l"/>
                <a:tab pos="2692004" algn="l"/>
              </a:tabLst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LOP_INSYSXACT	LCX_CLUSTERED	Release OLD next page as part of system transaction</a:t>
            </a:r>
          </a:p>
          <a:p>
            <a:pPr marL="179388" indent="0">
              <a:buNone/>
              <a:tabLst>
                <a:tab pos="1346597" algn="l"/>
                <a:tab pos="2692004" algn="l"/>
              </a:tabLst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LOP_INSYSXACT	LCX_CLUSTERED	Release NEW next page as part of system transaction</a:t>
            </a:r>
          </a:p>
          <a:p>
            <a:pPr marL="179388" indent="0">
              <a:buNone/>
              <a:tabLst>
                <a:tab pos="1346597" algn="l"/>
                <a:tab pos="2692004" algn="l"/>
              </a:tabLst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LOP_INSYSXACT	LCX_INDEX_INTERIOR	Release B-Tree as part of system transaction</a:t>
            </a:r>
          </a:p>
          <a:p>
            <a:pPr marL="0" indent="0">
              <a:buNone/>
              <a:tabLst>
                <a:tab pos="1346597" algn="l"/>
                <a:tab pos="2692004" algn="l"/>
              </a:tabLst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LOP_COMMIT_XACT</a:t>
            </a:r>
          </a:p>
        </p:txBody>
      </p:sp>
    </p:spTree>
    <p:extLst>
      <p:ext uri="{BB962C8B-B14F-4D97-AF65-F5344CB8AC3E}">
        <p14:creationId xmlns:p14="http://schemas.microsoft.com/office/powerpoint/2010/main" val="2021625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High </a:t>
            </a:r>
            <a:r>
              <a:rPr lang="de-DE" dirty="0" err="1"/>
              <a:t>concurrency</a:t>
            </a:r>
            <a:r>
              <a:rPr lang="de-DE" dirty="0"/>
              <a:t> </a:t>
            </a:r>
            <a:r>
              <a:rPr lang="de-DE" dirty="0" err="1"/>
              <a:t>systems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51247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Clustered Index – IDENTITY()</a:t>
            </a:r>
          </a:p>
        </p:txBody>
      </p:sp>
      <p:sp>
        <p:nvSpPr>
          <p:cNvPr id="4" name="Rechteck 3"/>
          <p:cNvSpPr/>
          <p:nvPr/>
        </p:nvSpPr>
        <p:spPr>
          <a:xfrm>
            <a:off x="4355976" y="951570"/>
            <a:ext cx="432048" cy="702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/>
              <a:t>R</a:t>
            </a:r>
          </a:p>
        </p:txBody>
      </p:sp>
      <p:sp>
        <p:nvSpPr>
          <p:cNvPr id="5" name="Rechteck 4"/>
          <p:cNvSpPr/>
          <p:nvPr/>
        </p:nvSpPr>
        <p:spPr>
          <a:xfrm>
            <a:off x="3275856" y="2034104"/>
            <a:ext cx="432048" cy="702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/>
              <a:t>I</a:t>
            </a:r>
          </a:p>
        </p:txBody>
      </p:sp>
      <p:sp>
        <p:nvSpPr>
          <p:cNvPr id="6" name="Rechteck 5"/>
          <p:cNvSpPr/>
          <p:nvPr/>
        </p:nvSpPr>
        <p:spPr>
          <a:xfrm>
            <a:off x="4355976" y="2032643"/>
            <a:ext cx="432048" cy="702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/>
              <a:t>I</a:t>
            </a:r>
          </a:p>
        </p:txBody>
      </p:sp>
      <p:sp>
        <p:nvSpPr>
          <p:cNvPr id="7" name="Rechteck 6"/>
          <p:cNvSpPr/>
          <p:nvPr/>
        </p:nvSpPr>
        <p:spPr>
          <a:xfrm>
            <a:off x="5436096" y="2031182"/>
            <a:ext cx="432048" cy="702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/>
              <a:t>I</a:t>
            </a:r>
          </a:p>
        </p:txBody>
      </p:sp>
      <p:sp>
        <p:nvSpPr>
          <p:cNvPr id="8" name="Rechteck 7"/>
          <p:cNvSpPr/>
          <p:nvPr/>
        </p:nvSpPr>
        <p:spPr>
          <a:xfrm>
            <a:off x="3275856" y="3107468"/>
            <a:ext cx="432048" cy="702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</a:t>
            </a:r>
          </a:p>
        </p:txBody>
      </p:sp>
      <p:sp>
        <p:nvSpPr>
          <p:cNvPr id="9" name="Rechteck 8"/>
          <p:cNvSpPr/>
          <p:nvPr/>
        </p:nvSpPr>
        <p:spPr>
          <a:xfrm>
            <a:off x="3815916" y="3108336"/>
            <a:ext cx="432048" cy="702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</a:t>
            </a:r>
          </a:p>
        </p:txBody>
      </p:sp>
      <p:sp>
        <p:nvSpPr>
          <p:cNvPr id="10" name="Rechteck 9"/>
          <p:cNvSpPr/>
          <p:nvPr/>
        </p:nvSpPr>
        <p:spPr>
          <a:xfrm>
            <a:off x="4355976" y="3109205"/>
            <a:ext cx="432048" cy="702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</a:t>
            </a:r>
          </a:p>
        </p:txBody>
      </p:sp>
      <p:sp>
        <p:nvSpPr>
          <p:cNvPr id="11" name="Rechteck 10"/>
          <p:cNvSpPr/>
          <p:nvPr/>
        </p:nvSpPr>
        <p:spPr>
          <a:xfrm>
            <a:off x="4896036" y="3110073"/>
            <a:ext cx="432048" cy="702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</a:t>
            </a:r>
          </a:p>
        </p:txBody>
      </p:sp>
      <p:sp>
        <p:nvSpPr>
          <p:cNvPr id="12" name="Rechteck 11"/>
          <p:cNvSpPr/>
          <p:nvPr/>
        </p:nvSpPr>
        <p:spPr>
          <a:xfrm>
            <a:off x="5436096" y="3110942"/>
            <a:ext cx="432048" cy="702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</a:t>
            </a:r>
          </a:p>
        </p:txBody>
      </p:sp>
      <p:sp>
        <p:nvSpPr>
          <p:cNvPr id="13" name="Rechteck 12"/>
          <p:cNvSpPr/>
          <p:nvPr/>
        </p:nvSpPr>
        <p:spPr>
          <a:xfrm>
            <a:off x="5976156" y="3111810"/>
            <a:ext cx="432048" cy="70207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</a:t>
            </a:r>
          </a:p>
        </p:txBody>
      </p:sp>
      <p:sp>
        <p:nvSpPr>
          <p:cNvPr id="14" name="Rechteck 13"/>
          <p:cNvSpPr/>
          <p:nvPr/>
        </p:nvSpPr>
        <p:spPr>
          <a:xfrm>
            <a:off x="2735796" y="3111810"/>
            <a:ext cx="432048" cy="702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</a:t>
            </a:r>
          </a:p>
        </p:txBody>
      </p:sp>
      <p:cxnSp>
        <p:nvCxnSpPr>
          <p:cNvPr id="16" name="Gewinkelte Verbindung 15"/>
          <p:cNvCxnSpPr/>
          <p:nvPr/>
        </p:nvCxnSpPr>
        <p:spPr>
          <a:xfrm rot="5400000">
            <a:off x="3841713" y="1300895"/>
            <a:ext cx="380456" cy="1080120"/>
          </a:xfrm>
          <a:prstGeom prst="bentConnector3">
            <a:avLst>
              <a:gd name="adj1" fmla="val 4999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winkelte Verbindung 22"/>
          <p:cNvCxnSpPr>
            <a:stCxn id="4" idx="2"/>
            <a:endCxn id="6" idx="0"/>
          </p:cNvCxnSpPr>
          <p:nvPr/>
        </p:nvCxnSpPr>
        <p:spPr>
          <a:xfrm rot="5400000">
            <a:off x="4382503" y="1843145"/>
            <a:ext cx="378995" cy="952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winkelte Verbindung 24"/>
          <p:cNvCxnSpPr>
            <a:stCxn id="4" idx="2"/>
            <a:endCxn id="7" idx="0"/>
          </p:cNvCxnSpPr>
          <p:nvPr/>
        </p:nvCxnSpPr>
        <p:spPr>
          <a:xfrm rot="16200000" flipH="1">
            <a:off x="4923294" y="1302355"/>
            <a:ext cx="377534" cy="108012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5" idx="2"/>
            <a:endCxn id="14" idx="0"/>
          </p:cNvCxnSpPr>
          <p:nvPr/>
        </p:nvCxnSpPr>
        <p:spPr>
          <a:xfrm flipH="1">
            <a:off x="2951820" y="2736183"/>
            <a:ext cx="540060" cy="375628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5" idx="2"/>
            <a:endCxn id="8" idx="0"/>
          </p:cNvCxnSpPr>
          <p:nvPr/>
        </p:nvCxnSpPr>
        <p:spPr>
          <a:xfrm>
            <a:off x="3491880" y="2736183"/>
            <a:ext cx="0" cy="371285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6" idx="2"/>
            <a:endCxn id="9" idx="0"/>
          </p:cNvCxnSpPr>
          <p:nvPr/>
        </p:nvCxnSpPr>
        <p:spPr>
          <a:xfrm flipH="1">
            <a:off x="4031940" y="2734722"/>
            <a:ext cx="540060" cy="373615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6" idx="2"/>
            <a:endCxn id="10" idx="0"/>
          </p:cNvCxnSpPr>
          <p:nvPr/>
        </p:nvCxnSpPr>
        <p:spPr>
          <a:xfrm>
            <a:off x="4572000" y="2734722"/>
            <a:ext cx="0" cy="37448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6" idx="2"/>
            <a:endCxn id="11" idx="0"/>
          </p:cNvCxnSpPr>
          <p:nvPr/>
        </p:nvCxnSpPr>
        <p:spPr>
          <a:xfrm>
            <a:off x="4572000" y="2734722"/>
            <a:ext cx="540060" cy="375352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7" idx="2"/>
            <a:endCxn id="12" idx="0"/>
          </p:cNvCxnSpPr>
          <p:nvPr/>
        </p:nvCxnSpPr>
        <p:spPr>
          <a:xfrm>
            <a:off x="5652120" y="2733261"/>
            <a:ext cx="0" cy="377681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7" idx="2"/>
            <a:endCxn id="13" idx="0"/>
          </p:cNvCxnSpPr>
          <p:nvPr/>
        </p:nvCxnSpPr>
        <p:spPr>
          <a:xfrm>
            <a:off x="5652120" y="2733261"/>
            <a:ext cx="540060" cy="37855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9154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Clustered Index – zufällig</a:t>
            </a:r>
          </a:p>
        </p:txBody>
      </p:sp>
      <p:sp>
        <p:nvSpPr>
          <p:cNvPr id="4" name="Rechteck 3"/>
          <p:cNvSpPr/>
          <p:nvPr/>
        </p:nvSpPr>
        <p:spPr>
          <a:xfrm>
            <a:off x="4355976" y="951570"/>
            <a:ext cx="432048" cy="702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/>
              <a:t>R</a:t>
            </a:r>
          </a:p>
        </p:txBody>
      </p:sp>
      <p:sp>
        <p:nvSpPr>
          <p:cNvPr id="5" name="Rechteck 4"/>
          <p:cNvSpPr/>
          <p:nvPr/>
        </p:nvSpPr>
        <p:spPr>
          <a:xfrm>
            <a:off x="3275856" y="2034104"/>
            <a:ext cx="432048" cy="702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/>
              <a:t>I</a:t>
            </a:r>
          </a:p>
        </p:txBody>
      </p:sp>
      <p:sp>
        <p:nvSpPr>
          <p:cNvPr id="6" name="Rechteck 5"/>
          <p:cNvSpPr/>
          <p:nvPr/>
        </p:nvSpPr>
        <p:spPr>
          <a:xfrm>
            <a:off x="4355976" y="2032643"/>
            <a:ext cx="432048" cy="702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/>
              <a:t>I</a:t>
            </a:r>
          </a:p>
        </p:txBody>
      </p:sp>
      <p:sp>
        <p:nvSpPr>
          <p:cNvPr id="7" name="Rechteck 6"/>
          <p:cNvSpPr/>
          <p:nvPr/>
        </p:nvSpPr>
        <p:spPr>
          <a:xfrm>
            <a:off x="5436096" y="2031182"/>
            <a:ext cx="432048" cy="702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/>
              <a:t>I</a:t>
            </a:r>
          </a:p>
        </p:txBody>
      </p:sp>
      <p:sp>
        <p:nvSpPr>
          <p:cNvPr id="8" name="Rechteck 7"/>
          <p:cNvSpPr/>
          <p:nvPr/>
        </p:nvSpPr>
        <p:spPr>
          <a:xfrm>
            <a:off x="3275856" y="3107468"/>
            <a:ext cx="432048" cy="702078"/>
          </a:xfrm>
          <a:prstGeom prst="rect">
            <a:avLst/>
          </a:prstGeom>
          <a:solidFill>
            <a:srgbClr val="F1B3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</a:t>
            </a:r>
          </a:p>
        </p:txBody>
      </p:sp>
      <p:sp>
        <p:nvSpPr>
          <p:cNvPr id="9" name="Rechteck 8"/>
          <p:cNvSpPr/>
          <p:nvPr/>
        </p:nvSpPr>
        <p:spPr>
          <a:xfrm>
            <a:off x="3815916" y="3108336"/>
            <a:ext cx="432048" cy="702078"/>
          </a:xfrm>
          <a:prstGeom prst="rect">
            <a:avLst/>
          </a:prstGeom>
          <a:solidFill>
            <a:srgbClr val="F1B3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</a:t>
            </a:r>
          </a:p>
        </p:txBody>
      </p:sp>
      <p:sp>
        <p:nvSpPr>
          <p:cNvPr id="10" name="Rechteck 9"/>
          <p:cNvSpPr/>
          <p:nvPr/>
        </p:nvSpPr>
        <p:spPr>
          <a:xfrm>
            <a:off x="4355976" y="3109205"/>
            <a:ext cx="432048" cy="702078"/>
          </a:xfrm>
          <a:prstGeom prst="rect">
            <a:avLst/>
          </a:prstGeom>
          <a:solidFill>
            <a:srgbClr val="F1B3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</a:t>
            </a:r>
          </a:p>
        </p:txBody>
      </p:sp>
      <p:sp>
        <p:nvSpPr>
          <p:cNvPr id="11" name="Rechteck 10"/>
          <p:cNvSpPr/>
          <p:nvPr/>
        </p:nvSpPr>
        <p:spPr>
          <a:xfrm>
            <a:off x="4896036" y="3110073"/>
            <a:ext cx="432048" cy="702078"/>
          </a:xfrm>
          <a:prstGeom prst="rect">
            <a:avLst/>
          </a:prstGeom>
          <a:solidFill>
            <a:srgbClr val="F1B3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</a:t>
            </a:r>
          </a:p>
        </p:txBody>
      </p:sp>
      <p:sp>
        <p:nvSpPr>
          <p:cNvPr id="12" name="Rechteck 11"/>
          <p:cNvSpPr/>
          <p:nvPr/>
        </p:nvSpPr>
        <p:spPr>
          <a:xfrm>
            <a:off x="5436096" y="3110942"/>
            <a:ext cx="432048" cy="702078"/>
          </a:xfrm>
          <a:prstGeom prst="rect">
            <a:avLst/>
          </a:prstGeom>
          <a:solidFill>
            <a:srgbClr val="F1B3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</a:t>
            </a:r>
          </a:p>
        </p:txBody>
      </p:sp>
      <p:sp>
        <p:nvSpPr>
          <p:cNvPr id="13" name="Rechteck 12"/>
          <p:cNvSpPr/>
          <p:nvPr/>
        </p:nvSpPr>
        <p:spPr>
          <a:xfrm>
            <a:off x="5976156" y="3111810"/>
            <a:ext cx="432048" cy="702078"/>
          </a:xfrm>
          <a:prstGeom prst="rect">
            <a:avLst/>
          </a:prstGeom>
          <a:solidFill>
            <a:srgbClr val="F1B3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</a:t>
            </a:r>
          </a:p>
        </p:txBody>
      </p:sp>
      <p:sp>
        <p:nvSpPr>
          <p:cNvPr id="14" name="Rechteck 13"/>
          <p:cNvSpPr/>
          <p:nvPr/>
        </p:nvSpPr>
        <p:spPr>
          <a:xfrm>
            <a:off x="2735796" y="3111810"/>
            <a:ext cx="432048" cy="702078"/>
          </a:xfrm>
          <a:prstGeom prst="rect">
            <a:avLst/>
          </a:prstGeom>
          <a:solidFill>
            <a:srgbClr val="F1B3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</a:t>
            </a:r>
          </a:p>
        </p:txBody>
      </p:sp>
      <p:cxnSp>
        <p:nvCxnSpPr>
          <p:cNvPr id="16" name="Gewinkelte Verbindung 15"/>
          <p:cNvCxnSpPr/>
          <p:nvPr/>
        </p:nvCxnSpPr>
        <p:spPr>
          <a:xfrm rot="5400000">
            <a:off x="3841713" y="1300895"/>
            <a:ext cx="380456" cy="1080120"/>
          </a:xfrm>
          <a:prstGeom prst="bentConnector3">
            <a:avLst>
              <a:gd name="adj1" fmla="val 4999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winkelte Verbindung 22"/>
          <p:cNvCxnSpPr>
            <a:stCxn id="4" idx="2"/>
            <a:endCxn id="6" idx="0"/>
          </p:cNvCxnSpPr>
          <p:nvPr/>
        </p:nvCxnSpPr>
        <p:spPr>
          <a:xfrm rot="5400000">
            <a:off x="4382503" y="1843145"/>
            <a:ext cx="378995" cy="952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winkelte Verbindung 24"/>
          <p:cNvCxnSpPr>
            <a:stCxn id="4" idx="2"/>
            <a:endCxn id="7" idx="0"/>
          </p:cNvCxnSpPr>
          <p:nvPr/>
        </p:nvCxnSpPr>
        <p:spPr>
          <a:xfrm rot="16200000" flipH="1">
            <a:off x="4923294" y="1302355"/>
            <a:ext cx="377534" cy="108012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5" idx="2"/>
            <a:endCxn id="14" idx="0"/>
          </p:cNvCxnSpPr>
          <p:nvPr/>
        </p:nvCxnSpPr>
        <p:spPr>
          <a:xfrm flipH="1">
            <a:off x="2951820" y="2736183"/>
            <a:ext cx="540060" cy="375628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5" idx="2"/>
            <a:endCxn id="8" idx="0"/>
          </p:cNvCxnSpPr>
          <p:nvPr/>
        </p:nvCxnSpPr>
        <p:spPr>
          <a:xfrm>
            <a:off x="3491880" y="2736183"/>
            <a:ext cx="0" cy="371285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6" idx="2"/>
            <a:endCxn id="9" idx="0"/>
          </p:cNvCxnSpPr>
          <p:nvPr/>
        </p:nvCxnSpPr>
        <p:spPr>
          <a:xfrm flipH="1">
            <a:off x="4031940" y="2734722"/>
            <a:ext cx="540060" cy="373615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6" idx="2"/>
            <a:endCxn id="10" idx="0"/>
          </p:cNvCxnSpPr>
          <p:nvPr/>
        </p:nvCxnSpPr>
        <p:spPr>
          <a:xfrm>
            <a:off x="4572000" y="2734722"/>
            <a:ext cx="0" cy="374483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6" idx="2"/>
            <a:endCxn id="11" idx="0"/>
          </p:cNvCxnSpPr>
          <p:nvPr/>
        </p:nvCxnSpPr>
        <p:spPr>
          <a:xfrm>
            <a:off x="4572000" y="2734722"/>
            <a:ext cx="540060" cy="375352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7" idx="2"/>
            <a:endCxn id="12" idx="0"/>
          </p:cNvCxnSpPr>
          <p:nvPr/>
        </p:nvCxnSpPr>
        <p:spPr>
          <a:xfrm>
            <a:off x="5652120" y="2733261"/>
            <a:ext cx="0" cy="377681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7" idx="2"/>
            <a:endCxn id="13" idx="0"/>
          </p:cNvCxnSpPr>
          <p:nvPr/>
        </p:nvCxnSpPr>
        <p:spPr>
          <a:xfrm>
            <a:off x="5652120" y="2733261"/>
            <a:ext cx="540060" cy="37855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107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the date for exiting upcoming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PASS Camp 2017</a:t>
            </a:r>
            <a:br>
              <a:rPr lang="de-DE" b="1" dirty="0">
                <a:solidFill>
                  <a:schemeClr val="accent1"/>
                </a:solidFill>
              </a:rPr>
            </a:br>
            <a:r>
              <a:rPr lang="de-DE" b="1" dirty="0">
                <a:solidFill>
                  <a:schemeClr val="accent1"/>
                </a:solidFill>
              </a:rPr>
              <a:t> </a:t>
            </a:r>
            <a:br>
              <a:rPr lang="de-DE" dirty="0"/>
            </a:br>
            <a:r>
              <a:rPr lang="de-DE" dirty="0"/>
              <a:t>Main Camp </a:t>
            </a:r>
            <a:r>
              <a:rPr lang="de-DE" b="1" dirty="0"/>
              <a:t>05.12. – 07.12.2017 </a:t>
            </a:r>
            <a:r>
              <a:rPr lang="de-DE" dirty="0"/>
              <a:t>(04.12. Kick-Off abends)</a:t>
            </a:r>
            <a:br>
              <a:rPr lang="de-DE" dirty="0"/>
            </a:br>
            <a:r>
              <a:rPr lang="en-US" dirty="0"/>
              <a:t>Lufthansa Training &amp; Conference Center, </a:t>
            </a:r>
            <a:r>
              <a:rPr lang="en-US" dirty="0" err="1"/>
              <a:t>Seeheim</a:t>
            </a:r>
            <a:endParaRPr lang="de-DE" dirty="0"/>
          </a:p>
          <a:p>
            <a:endParaRPr lang="de-DE" dirty="0"/>
          </a:p>
          <a:p>
            <a:r>
              <a:rPr lang="de-DE" b="1" dirty="0">
                <a:solidFill>
                  <a:schemeClr val="accent1"/>
                </a:solidFill>
              </a:rPr>
              <a:t>SQL Konferenz 2018</a:t>
            </a:r>
            <a:br>
              <a:rPr lang="de-DE" b="1" dirty="0">
                <a:solidFill>
                  <a:schemeClr val="accent1"/>
                </a:solidFill>
              </a:rPr>
            </a:br>
            <a:endParaRPr lang="de-DE" b="1" dirty="0">
              <a:solidFill>
                <a:schemeClr val="accent1"/>
              </a:solidFill>
            </a:endParaRPr>
          </a:p>
          <a:p>
            <a:r>
              <a:rPr lang="de-DE" dirty="0" err="1"/>
              <a:t>PreCon</a:t>
            </a:r>
            <a:r>
              <a:rPr lang="de-DE" dirty="0"/>
              <a:t>: </a:t>
            </a:r>
            <a:r>
              <a:rPr lang="de-DE" b="1" dirty="0"/>
              <a:t>26.02.2018</a:t>
            </a:r>
            <a:br>
              <a:rPr lang="de-DE" dirty="0"/>
            </a:br>
            <a:r>
              <a:rPr lang="de-DE" dirty="0" err="1"/>
              <a:t>MainCon</a:t>
            </a:r>
            <a:r>
              <a:rPr lang="de-DE" dirty="0"/>
              <a:t>: </a:t>
            </a:r>
            <a:r>
              <a:rPr lang="de-DE" b="1" dirty="0"/>
              <a:t>27.02. – 28.02.2018</a:t>
            </a:r>
            <a:br>
              <a:rPr lang="de-DE" dirty="0"/>
            </a:br>
            <a:r>
              <a:rPr lang="de-DE" dirty="0" err="1"/>
              <a:t>Darmstadtium</a:t>
            </a:r>
            <a:r>
              <a:rPr lang="de-DE" dirty="0"/>
              <a:t>, Darmstadt </a:t>
            </a:r>
          </a:p>
          <a:p>
            <a:endParaRPr lang="de-DE" dirty="0"/>
          </a:p>
          <a:p>
            <a:r>
              <a:rPr lang="en-US" sz="3175" dirty="0">
                <a:solidFill>
                  <a:srgbClr val="26BDC9"/>
                </a:solidFill>
              </a:rPr>
              <a:t>More information at PASS booth</a:t>
            </a:r>
            <a:endParaRPr lang="de-DE" sz="3175" dirty="0">
              <a:solidFill>
                <a:srgbClr val="26BD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7166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Insert IDENTITY Values…</a:t>
            </a:r>
          </a:p>
        </p:txBody>
      </p:sp>
      <p:sp>
        <p:nvSpPr>
          <p:cNvPr id="4" name="Rechteck 3"/>
          <p:cNvSpPr/>
          <p:nvPr/>
        </p:nvSpPr>
        <p:spPr>
          <a:xfrm>
            <a:off x="1547664" y="951570"/>
            <a:ext cx="2160240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>
                <a:solidFill>
                  <a:schemeClr val="tx1"/>
                </a:solidFill>
              </a:rPr>
              <a:t>CPU 0</a:t>
            </a:r>
          </a:p>
        </p:txBody>
      </p:sp>
      <p:sp>
        <p:nvSpPr>
          <p:cNvPr id="5" name="Rechteck 4"/>
          <p:cNvSpPr/>
          <p:nvPr/>
        </p:nvSpPr>
        <p:spPr>
          <a:xfrm>
            <a:off x="1539605" y="1761660"/>
            <a:ext cx="2160240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>
                <a:solidFill>
                  <a:schemeClr val="tx1"/>
                </a:solidFill>
              </a:rPr>
              <a:t>CPU 1</a:t>
            </a:r>
          </a:p>
        </p:txBody>
      </p:sp>
      <p:sp>
        <p:nvSpPr>
          <p:cNvPr id="6" name="Rechteck 5"/>
          <p:cNvSpPr/>
          <p:nvPr/>
        </p:nvSpPr>
        <p:spPr>
          <a:xfrm>
            <a:off x="1531545" y="2571750"/>
            <a:ext cx="2160240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>
                <a:solidFill>
                  <a:schemeClr val="tx1"/>
                </a:solidFill>
              </a:rPr>
              <a:t>CPU 2</a:t>
            </a:r>
          </a:p>
        </p:txBody>
      </p:sp>
      <p:sp>
        <p:nvSpPr>
          <p:cNvPr id="7" name="Rechteck 6"/>
          <p:cNvSpPr/>
          <p:nvPr/>
        </p:nvSpPr>
        <p:spPr>
          <a:xfrm>
            <a:off x="1523486" y="3381840"/>
            <a:ext cx="2160240" cy="54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>
                <a:solidFill>
                  <a:schemeClr val="tx1"/>
                </a:solidFill>
              </a:rPr>
              <a:t>CPU 3</a:t>
            </a:r>
          </a:p>
        </p:txBody>
      </p:sp>
      <p:sp>
        <p:nvSpPr>
          <p:cNvPr id="8" name="Ellipse 7"/>
          <p:cNvSpPr/>
          <p:nvPr/>
        </p:nvSpPr>
        <p:spPr>
          <a:xfrm>
            <a:off x="2704347" y="980849"/>
            <a:ext cx="270030" cy="2700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50" dirty="0"/>
              <a:t>1</a:t>
            </a:r>
          </a:p>
        </p:txBody>
      </p:sp>
      <p:sp>
        <p:nvSpPr>
          <p:cNvPr id="9" name="Ellipse 8"/>
          <p:cNvSpPr/>
          <p:nvPr/>
        </p:nvSpPr>
        <p:spPr>
          <a:xfrm>
            <a:off x="2974377" y="1171473"/>
            <a:ext cx="270030" cy="2700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50" dirty="0"/>
              <a:t>9</a:t>
            </a:r>
          </a:p>
        </p:txBody>
      </p:sp>
      <p:sp>
        <p:nvSpPr>
          <p:cNvPr id="10" name="Ellipse 9"/>
          <p:cNvSpPr/>
          <p:nvPr/>
        </p:nvSpPr>
        <p:spPr>
          <a:xfrm>
            <a:off x="3275856" y="980849"/>
            <a:ext cx="270030" cy="2700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50" dirty="0"/>
              <a:t>5</a:t>
            </a:r>
          </a:p>
        </p:txBody>
      </p:sp>
      <p:sp>
        <p:nvSpPr>
          <p:cNvPr id="11" name="Ellipse 10"/>
          <p:cNvSpPr/>
          <p:nvPr/>
        </p:nvSpPr>
        <p:spPr>
          <a:xfrm>
            <a:off x="2434317" y="1187600"/>
            <a:ext cx="270030" cy="2700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50" dirty="0"/>
              <a:t>3</a:t>
            </a:r>
          </a:p>
        </p:txBody>
      </p:sp>
      <p:sp>
        <p:nvSpPr>
          <p:cNvPr id="12" name="Ellipse 11"/>
          <p:cNvSpPr/>
          <p:nvPr/>
        </p:nvSpPr>
        <p:spPr>
          <a:xfrm>
            <a:off x="3244407" y="1853394"/>
            <a:ext cx="270030" cy="2700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50" dirty="0"/>
              <a:t>50</a:t>
            </a:r>
          </a:p>
        </p:txBody>
      </p:sp>
      <p:sp>
        <p:nvSpPr>
          <p:cNvPr id="13" name="Ellipse 12"/>
          <p:cNvSpPr/>
          <p:nvPr/>
        </p:nvSpPr>
        <p:spPr>
          <a:xfrm>
            <a:off x="2848732" y="1946979"/>
            <a:ext cx="270030" cy="2700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50" dirty="0"/>
              <a:t>14</a:t>
            </a:r>
          </a:p>
        </p:txBody>
      </p:sp>
      <p:sp>
        <p:nvSpPr>
          <p:cNvPr id="14" name="Ellipse 13"/>
          <p:cNvSpPr/>
          <p:nvPr/>
        </p:nvSpPr>
        <p:spPr>
          <a:xfrm>
            <a:off x="2468591" y="1778239"/>
            <a:ext cx="270030" cy="2700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50" dirty="0"/>
              <a:t>10</a:t>
            </a:r>
          </a:p>
        </p:txBody>
      </p:sp>
      <p:sp>
        <p:nvSpPr>
          <p:cNvPr id="15" name="Ellipse 14"/>
          <p:cNvSpPr/>
          <p:nvPr/>
        </p:nvSpPr>
        <p:spPr>
          <a:xfrm>
            <a:off x="3319093" y="2587877"/>
            <a:ext cx="270030" cy="2700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50" dirty="0"/>
              <a:t>67</a:t>
            </a:r>
          </a:p>
        </p:txBody>
      </p:sp>
      <p:sp>
        <p:nvSpPr>
          <p:cNvPr id="16" name="Ellipse 15"/>
          <p:cNvSpPr/>
          <p:nvPr/>
        </p:nvSpPr>
        <p:spPr>
          <a:xfrm>
            <a:off x="2983747" y="2841780"/>
            <a:ext cx="270030" cy="2700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50" dirty="0"/>
              <a:t>25</a:t>
            </a:r>
          </a:p>
        </p:txBody>
      </p:sp>
      <p:sp>
        <p:nvSpPr>
          <p:cNvPr id="17" name="Ellipse 16"/>
          <p:cNvSpPr/>
          <p:nvPr/>
        </p:nvSpPr>
        <p:spPr>
          <a:xfrm>
            <a:off x="2848732" y="2573920"/>
            <a:ext cx="270030" cy="2700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50" dirty="0"/>
              <a:t>34</a:t>
            </a:r>
          </a:p>
        </p:txBody>
      </p:sp>
      <p:sp>
        <p:nvSpPr>
          <p:cNvPr id="18" name="Ellipse 17"/>
          <p:cNvSpPr/>
          <p:nvPr/>
        </p:nvSpPr>
        <p:spPr>
          <a:xfrm>
            <a:off x="3265272" y="3543876"/>
            <a:ext cx="270030" cy="2700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50" dirty="0"/>
              <a:t>79</a:t>
            </a:r>
          </a:p>
        </p:txBody>
      </p:sp>
      <p:sp>
        <p:nvSpPr>
          <p:cNvPr id="19" name="Ellipse 18"/>
          <p:cNvSpPr/>
          <p:nvPr/>
        </p:nvSpPr>
        <p:spPr>
          <a:xfrm>
            <a:off x="2869597" y="3637461"/>
            <a:ext cx="270030" cy="2700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50" dirty="0"/>
              <a:t>48</a:t>
            </a:r>
          </a:p>
        </p:txBody>
      </p:sp>
      <p:sp>
        <p:nvSpPr>
          <p:cNvPr id="20" name="Ellipse 19"/>
          <p:cNvSpPr/>
          <p:nvPr/>
        </p:nvSpPr>
        <p:spPr>
          <a:xfrm>
            <a:off x="2489456" y="3468721"/>
            <a:ext cx="270030" cy="2700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50" dirty="0"/>
              <a:t>38</a:t>
            </a:r>
          </a:p>
        </p:txBody>
      </p:sp>
      <p:sp>
        <p:nvSpPr>
          <p:cNvPr id="21" name="Rechteck 20"/>
          <p:cNvSpPr/>
          <p:nvPr/>
        </p:nvSpPr>
        <p:spPr>
          <a:xfrm>
            <a:off x="3923928" y="1761660"/>
            <a:ext cx="1620180" cy="135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IDENTITY-VALUES</a:t>
            </a:r>
            <a:br>
              <a:rPr lang="de-DE" b="1" dirty="0">
                <a:solidFill>
                  <a:schemeClr val="tx1"/>
                </a:solidFill>
              </a:rPr>
            </a:br>
            <a:r>
              <a:rPr lang="de-DE" b="1" dirty="0">
                <a:solidFill>
                  <a:schemeClr val="tx1"/>
                </a:solidFill>
              </a:rPr>
              <a:t>(POOL)</a:t>
            </a:r>
          </a:p>
        </p:txBody>
      </p:sp>
      <p:cxnSp>
        <p:nvCxnSpPr>
          <p:cNvPr id="23" name="Gewinkelte Verbindung 22"/>
          <p:cNvCxnSpPr>
            <a:stCxn id="4" idx="3"/>
            <a:endCxn id="21" idx="0"/>
          </p:cNvCxnSpPr>
          <p:nvPr/>
        </p:nvCxnSpPr>
        <p:spPr>
          <a:xfrm>
            <a:off x="3707904" y="1221600"/>
            <a:ext cx="1026114" cy="54006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winkelte Verbindung 24"/>
          <p:cNvCxnSpPr>
            <a:stCxn id="5" idx="3"/>
            <a:endCxn id="21" idx="1"/>
          </p:cNvCxnSpPr>
          <p:nvPr/>
        </p:nvCxnSpPr>
        <p:spPr>
          <a:xfrm>
            <a:off x="3699844" y="2031690"/>
            <a:ext cx="224084" cy="405045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winkelte Verbindung 26"/>
          <p:cNvCxnSpPr>
            <a:stCxn id="6" idx="3"/>
            <a:endCxn id="21" idx="1"/>
          </p:cNvCxnSpPr>
          <p:nvPr/>
        </p:nvCxnSpPr>
        <p:spPr>
          <a:xfrm flipV="1">
            <a:off x="3691785" y="2436735"/>
            <a:ext cx="232143" cy="405045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winkelte Verbindung 28"/>
          <p:cNvCxnSpPr>
            <a:stCxn id="7" idx="3"/>
            <a:endCxn id="21" idx="2"/>
          </p:cNvCxnSpPr>
          <p:nvPr/>
        </p:nvCxnSpPr>
        <p:spPr>
          <a:xfrm flipV="1">
            <a:off x="3683725" y="3111810"/>
            <a:ext cx="1050293" cy="54006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feil nach rechts 30"/>
          <p:cNvSpPr/>
          <p:nvPr/>
        </p:nvSpPr>
        <p:spPr>
          <a:xfrm>
            <a:off x="5544108" y="2029520"/>
            <a:ext cx="2160240" cy="812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/>
          <p:cNvSpPr/>
          <p:nvPr/>
        </p:nvSpPr>
        <p:spPr>
          <a:xfrm>
            <a:off x="5999776" y="2300636"/>
            <a:ext cx="270030" cy="2700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50" dirty="0"/>
              <a:t>4</a:t>
            </a:r>
          </a:p>
        </p:txBody>
      </p:sp>
      <p:sp>
        <p:nvSpPr>
          <p:cNvPr id="33" name="Ellipse 32"/>
          <p:cNvSpPr/>
          <p:nvPr/>
        </p:nvSpPr>
        <p:spPr>
          <a:xfrm>
            <a:off x="5686553" y="2300636"/>
            <a:ext cx="270030" cy="2700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50" dirty="0"/>
              <a:t>2</a:t>
            </a:r>
          </a:p>
        </p:txBody>
      </p:sp>
      <p:sp>
        <p:nvSpPr>
          <p:cNvPr id="34" name="Ellipse 33"/>
          <p:cNvSpPr/>
          <p:nvPr/>
        </p:nvSpPr>
        <p:spPr>
          <a:xfrm>
            <a:off x="6716255" y="2300636"/>
            <a:ext cx="270030" cy="2700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50" dirty="0"/>
              <a:t>7</a:t>
            </a:r>
          </a:p>
        </p:txBody>
      </p:sp>
      <p:sp>
        <p:nvSpPr>
          <p:cNvPr id="35" name="Ellipse 34"/>
          <p:cNvSpPr/>
          <p:nvPr/>
        </p:nvSpPr>
        <p:spPr>
          <a:xfrm>
            <a:off x="6354198" y="2300636"/>
            <a:ext cx="270030" cy="2700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5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3359633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FRAGEN?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8432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3"/>
          <p:cNvSpPr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de-DE" sz="6000" dirty="0"/>
              <a:t>Vielen Dank!</a:t>
            </a:r>
          </a:p>
        </p:txBody>
      </p:sp>
      <p:sp>
        <p:nvSpPr>
          <p:cNvPr id="8195" name="Untertitel 4"/>
          <p:cNvSpPr>
            <a:spLocks noGrp="1"/>
          </p:cNvSpPr>
          <p:nvPr>
            <p:ph type="body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/>
          <a:p>
            <a:pPr marL="0" indent="0" algn="ctr">
              <a:buNone/>
            </a:pPr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[Uwe Ricken]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1601671" y="1005577"/>
            <a:ext cx="5832872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de-DE" sz="2700" dirty="0">
                <a:latin typeface="Segoe UI Light" panose="020B0502040204020203" pitchFamily="34" charset="0"/>
                <a:cs typeface="Segoe UI Light" panose="020B0502040204020203" pitchFamily="34" charset="0"/>
              </a:rPr>
              <a:t>Ich freue mich auf Ihr Feedback!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1143000" y="4840003"/>
            <a:ext cx="944724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Partner:</a:t>
            </a:r>
          </a:p>
        </p:txBody>
      </p:sp>
    </p:spTree>
    <p:extLst>
      <p:ext uri="{BB962C8B-B14F-4D97-AF65-F5344CB8AC3E}">
        <p14:creationId xmlns:p14="http://schemas.microsoft.com/office/powerpoint/2010/main" val="291685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Uwe Ricken</a:t>
            </a:r>
            <a:br>
              <a:rPr lang="de-DE" dirty="0"/>
            </a:br>
            <a:r>
              <a:rPr lang="de-DE" sz="1800" dirty="0"/>
              <a:t>db Berater GmbH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050" dirty="0"/>
              <a:t>I am working with IT-systems since early 1990's and with the main focus on </a:t>
            </a:r>
            <a:r>
              <a:rPr lang="en-US" sz="1050" b="1" i="1" dirty="0">
                <a:solidFill>
                  <a:schemeClr val="accent5"/>
                </a:solidFill>
              </a:rPr>
              <a:t>Microsoft SQL Server </a:t>
            </a:r>
            <a:r>
              <a:rPr lang="en-US" sz="1050" dirty="0"/>
              <a:t>since version 6.0. I started with development of database applications in 1998 with a professional CRM-System based on Microsoft products (Microsoft Office and </a:t>
            </a:r>
            <a:r>
              <a:rPr lang="en-US" sz="1050" b="1" i="1" dirty="0">
                <a:solidFill>
                  <a:schemeClr val="accent5"/>
                </a:solidFill>
              </a:rPr>
              <a:t>Microsoft SQL Server</a:t>
            </a:r>
            <a:r>
              <a:rPr lang="en-US" sz="1050" dirty="0"/>
              <a:t>).</a:t>
            </a:r>
          </a:p>
          <a:p>
            <a:pPr marL="0" indent="0">
              <a:buNone/>
            </a:pPr>
            <a:br>
              <a:rPr lang="en-US" sz="1050" dirty="0"/>
            </a:br>
            <a:r>
              <a:rPr lang="en-US" sz="1050" dirty="0"/>
              <a:t>Since 2008 I'm focused exclusively on </a:t>
            </a:r>
            <a:r>
              <a:rPr lang="en-US" sz="1050" b="1" i="1" dirty="0">
                <a:solidFill>
                  <a:schemeClr val="accent5"/>
                </a:solidFill>
              </a:rPr>
              <a:t>Microsoft SQL Server</a:t>
            </a:r>
            <a:r>
              <a:rPr lang="en-US" sz="1050" dirty="0"/>
              <a:t> and since 2008 I'm working in 3rd level support teams for banks, insurances and global industries.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1050" dirty="0"/>
              <a:t>Since May 2013 I'm a </a:t>
            </a:r>
            <a:r>
              <a:rPr lang="en-US" sz="1050" b="1" dirty="0">
                <a:solidFill>
                  <a:srgbClr val="FF0000"/>
                </a:solidFill>
              </a:rPr>
              <a:t>Microsoft Certified Master: SQL Server 2008 </a:t>
            </a:r>
            <a:r>
              <a:rPr lang="en-US" sz="1050" dirty="0"/>
              <a:t>which was an amazing way into the depth of </a:t>
            </a:r>
            <a:r>
              <a:rPr lang="en-US" sz="1050" b="1" i="1" dirty="0">
                <a:solidFill>
                  <a:schemeClr val="accent5"/>
                </a:solidFill>
              </a:rPr>
              <a:t>Microsoft SQL Server</a:t>
            </a:r>
            <a:r>
              <a:rPr lang="en-US" sz="1050" dirty="0"/>
              <a:t>.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1050" dirty="0"/>
              <a:t>In July 2013 I have been awarded with the MVP Award for </a:t>
            </a:r>
            <a:r>
              <a:rPr lang="en-US" sz="1050" b="1" i="1" dirty="0">
                <a:solidFill>
                  <a:schemeClr val="accent5"/>
                </a:solidFill>
              </a:rPr>
              <a:t>Microsoft SQL Server</a:t>
            </a:r>
            <a:r>
              <a:rPr lang="en-US" sz="1050" dirty="0"/>
              <a:t>.</a:t>
            </a:r>
            <a:endParaRPr lang="de-DE" sz="1050" dirty="0"/>
          </a:p>
        </p:txBody>
      </p:sp>
      <p:sp>
        <p:nvSpPr>
          <p:cNvPr id="6" name="Textplatzhalter 5"/>
          <p:cNvSpPr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  <a:tabLst>
                <a:tab pos="677449" algn="l"/>
              </a:tabLst>
            </a:pPr>
            <a:r>
              <a:rPr lang="de-DE" sz="1050" b="1" dirty="0" err="1"/>
              <a:t>www</a:t>
            </a:r>
            <a:r>
              <a:rPr lang="de-DE" sz="1050" dirty="0"/>
              <a:t>:	</a:t>
            </a:r>
            <a:r>
              <a:rPr lang="de-DE" sz="1050" dirty="0">
                <a:hlinkClick r:id="rId2"/>
              </a:rPr>
              <a:t>http://www.db-berater.de</a:t>
            </a:r>
            <a:endParaRPr lang="de-DE" sz="1050" dirty="0"/>
          </a:p>
          <a:p>
            <a:pPr marL="0" indent="0">
              <a:buNone/>
              <a:tabLst>
                <a:tab pos="677449" algn="l"/>
              </a:tabLst>
            </a:pPr>
            <a:r>
              <a:rPr lang="de-DE" sz="1050" b="1" dirty="0"/>
              <a:t>email</a:t>
            </a:r>
            <a:r>
              <a:rPr lang="de-DE" sz="1050" dirty="0"/>
              <a:t>:	</a:t>
            </a:r>
            <a:r>
              <a:rPr lang="de-DE" sz="1050" dirty="0">
                <a:hlinkClick r:id="rId3"/>
              </a:rPr>
              <a:t>uwe.ricken@db-berater.de</a:t>
            </a:r>
            <a:endParaRPr lang="de-DE" sz="1050" dirty="0"/>
          </a:p>
          <a:p>
            <a:pPr marL="0" indent="0">
              <a:buNone/>
              <a:tabLst>
                <a:tab pos="677449" algn="l"/>
              </a:tabLst>
            </a:pPr>
            <a:r>
              <a:rPr lang="de-DE" sz="1050" b="1" dirty="0" err="1"/>
              <a:t>blog</a:t>
            </a:r>
            <a:r>
              <a:rPr lang="de-DE" sz="1050" dirty="0"/>
              <a:t>:	</a:t>
            </a:r>
            <a:r>
              <a:rPr lang="de-DE" sz="1050" dirty="0">
                <a:hlinkClick r:id="rId4"/>
              </a:rPr>
              <a:t>http://www.sqlmaster.de</a:t>
            </a:r>
            <a:endParaRPr lang="de-DE" sz="1050" dirty="0"/>
          </a:p>
          <a:p>
            <a:pPr marL="0" indent="0">
              <a:buNone/>
              <a:tabLst>
                <a:tab pos="677449" algn="l"/>
              </a:tabLst>
            </a:pPr>
            <a:r>
              <a:rPr lang="de-DE" sz="1050" b="1" dirty="0" err="1"/>
              <a:t>twitter</a:t>
            </a:r>
            <a:r>
              <a:rPr lang="de-DE" sz="1050" dirty="0"/>
              <a:t>:	</a:t>
            </a:r>
            <a:r>
              <a:rPr lang="de-DE" sz="1050" dirty="0">
                <a:hlinkClick r:id="rId5"/>
              </a:rPr>
              <a:t>@dbberater</a:t>
            </a:r>
            <a:endParaRPr lang="de-DE" sz="1050" dirty="0"/>
          </a:p>
          <a:p>
            <a:pPr marL="0" indent="0">
              <a:buNone/>
              <a:tabLst>
                <a:tab pos="677449" algn="l"/>
              </a:tabLst>
            </a:pPr>
            <a:r>
              <a:rPr lang="de-DE" sz="1050" b="1" dirty="0" err="1"/>
              <a:t>xing</a:t>
            </a:r>
            <a:r>
              <a:rPr lang="de-DE" sz="1050" b="1" dirty="0"/>
              <a:t>:</a:t>
            </a:r>
            <a:r>
              <a:rPr lang="de-DE" sz="1050" dirty="0"/>
              <a:t>	</a:t>
            </a:r>
            <a:r>
              <a:rPr lang="de-DE" sz="1050" dirty="0">
                <a:hlinkClick r:id="rId6"/>
              </a:rPr>
              <a:t>http://www.xing.com/profile/Uwe_Ricken</a:t>
            </a:r>
            <a:endParaRPr lang="de-DE" sz="105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56500"/>
            <a:ext cx="1404156" cy="140415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204" y="2620942"/>
            <a:ext cx="857250" cy="62686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854" y="2620942"/>
            <a:ext cx="857250" cy="642938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205" y="3511749"/>
            <a:ext cx="1094216" cy="44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926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Agenda</a:t>
            </a:r>
            <a:endParaRPr lang="de-DE" altLang="de-D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altLang="de-DE" dirty="0"/>
              <a:t>Was ist ein HEAP?</a:t>
            </a:r>
          </a:p>
          <a:p>
            <a:r>
              <a:rPr lang="de-DE" altLang="de-DE" dirty="0"/>
              <a:t>Was ist ein CLUSTERED INDEX?</a:t>
            </a:r>
          </a:p>
          <a:p>
            <a:r>
              <a:rPr lang="de-DE" altLang="de-DE" dirty="0"/>
              <a:t>Non Clustered Indexe in HEAPS und CLUSTERED INDEX</a:t>
            </a:r>
          </a:p>
          <a:p>
            <a:r>
              <a:rPr lang="de-DE" altLang="de-DE" dirty="0"/>
              <a:t>HEAPS vs. CLUSTERED INDEX</a:t>
            </a:r>
          </a:p>
          <a:p>
            <a:pPr lvl="1"/>
            <a:r>
              <a:rPr lang="de-DE" altLang="de-DE" dirty="0"/>
              <a:t>INSERT, UPDATE, DELETE</a:t>
            </a:r>
          </a:p>
          <a:p>
            <a:pPr lvl="1"/>
            <a:r>
              <a:rPr lang="de-DE" altLang="de-DE" dirty="0"/>
              <a:t>SELECT</a:t>
            </a:r>
          </a:p>
          <a:p>
            <a:pPr lvl="1"/>
            <a:r>
              <a:rPr lang="de-DE" altLang="de-DE" dirty="0"/>
              <a:t>Maintenance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</a:t>
            </a:r>
            <a:r>
              <a:rPr lang="de-DE"/>
              <a:t>ist schneller?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Gegeben sind drei Tabellen mit gleicher Datensatzlänge! In alle Tabellen werden durch 100 Clients jeweils 1.000 Datensätze eingetragen. Welches Tabellendesign ist am schnellsten?</a:t>
            </a:r>
          </a:p>
          <a:p>
            <a:pPr lvl="1"/>
            <a:r>
              <a:rPr lang="de-DE" dirty="0"/>
              <a:t>Ein Heap (Tabelle ohne Index)?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Eine Tabelle mit einem Clustered Index auf einem</a:t>
            </a:r>
            <a:br>
              <a:rPr lang="de-DE" dirty="0"/>
            </a:br>
            <a:r>
              <a:rPr lang="de-DE" dirty="0"/>
              <a:t>IDENTITY (4 Bytes)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Eine Tabelle mit einem Clustered Index auf einer</a:t>
            </a:r>
            <a:br>
              <a:rPr lang="de-DE" dirty="0"/>
            </a:br>
            <a:r>
              <a:rPr lang="de-DE" dirty="0"/>
              <a:t>GUID (16 Bytes)</a:t>
            </a:r>
          </a:p>
        </p:txBody>
      </p:sp>
    </p:spTree>
    <p:extLst>
      <p:ext uri="{BB962C8B-B14F-4D97-AF65-F5344CB8AC3E}">
        <p14:creationId xmlns:p14="http://schemas.microsoft.com/office/powerpoint/2010/main" val="2015521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Anatomie eines Heaps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4572630" y="1142860"/>
            <a:ext cx="4285344" cy="1860938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Ein HEAP ist eine Tabelle ohne Ordnungskriterium.</a:t>
            </a:r>
          </a:p>
          <a:p>
            <a:endParaRPr lang="de-DE" dirty="0"/>
          </a:p>
          <a:p>
            <a:r>
              <a:rPr lang="de-DE" dirty="0"/>
              <a:t>Zwischen den einzelnen Datenseiten besteht KEINE direkte Verbindung</a:t>
            </a:r>
          </a:p>
          <a:p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487252" y="1131888"/>
            <a:ext cx="720080" cy="119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IAM</a:t>
            </a:r>
            <a:br>
              <a:rPr lang="de-DE" sz="1400" dirty="0"/>
            </a:br>
            <a:r>
              <a:rPr lang="de-DE" sz="1400" dirty="0"/>
              <a:t>110</a:t>
            </a:r>
            <a:br>
              <a:rPr lang="de-DE" sz="1400" dirty="0"/>
            </a:br>
            <a:r>
              <a:rPr lang="de-DE" sz="1400" dirty="0"/>
              <a:t>123</a:t>
            </a:r>
            <a:br>
              <a:rPr lang="de-DE" sz="1400" dirty="0"/>
            </a:br>
            <a:r>
              <a:rPr lang="de-DE" sz="1400" dirty="0"/>
              <a:t>150</a:t>
            </a:r>
            <a:br>
              <a:rPr lang="de-DE" sz="1400" dirty="0"/>
            </a:br>
            <a:r>
              <a:rPr lang="de-DE" sz="1400" dirty="0"/>
              <a:t>…</a:t>
            </a:r>
          </a:p>
        </p:txBody>
      </p:sp>
      <p:sp>
        <p:nvSpPr>
          <p:cNvPr id="8" name="Rechteck 7"/>
          <p:cNvSpPr/>
          <p:nvPr/>
        </p:nvSpPr>
        <p:spPr>
          <a:xfrm>
            <a:off x="487251" y="3120343"/>
            <a:ext cx="709954" cy="1190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110</a:t>
            </a:r>
          </a:p>
        </p:txBody>
      </p:sp>
      <p:sp>
        <p:nvSpPr>
          <p:cNvPr id="9" name="Rechteck 8"/>
          <p:cNvSpPr/>
          <p:nvPr/>
        </p:nvSpPr>
        <p:spPr>
          <a:xfrm>
            <a:off x="1315900" y="3120343"/>
            <a:ext cx="720080" cy="1190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123</a:t>
            </a:r>
          </a:p>
        </p:txBody>
      </p:sp>
      <p:sp>
        <p:nvSpPr>
          <p:cNvPr id="10" name="Rechteck 9"/>
          <p:cNvSpPr/>
          <p:nvPr/>
        </p:nvSpPr>
        <p:spPr>
          <a:xfrm>
            <a:off x="2159200" y="3120343"/>
            <a:ext cx="715017" cy="1190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150</a:t>
            </a:r>
          </a:p>
        </p:txBody>
      </p:sp>
      <p:cxnSp>
        <p:nvCxnSpPr>
          <p:cNvPr id="20" name="Gerade Verbindung mit Pfeil 19"/>
          <p:cNvCxnSpPr>
            <a:stCxn id="7" idx="2"/>
            <a:endCxn id="8" idx="0"/>
          </p:cNvCxnSpPr>
          <p:nvPr/>
        </p:nvCxnSpPr>
        <p:spPr>
          <a:xfrm flipH="1">
            <a:off x="842229" y="2322352"/>
            <a:ext cx="5063" cy="79799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7" idx="2"/>
            <a:endCxn id="9" idx="0"/>
          </p:cNvCxnSpPr>
          <p:nvPr/>
        </p:nvCxnSpPr>
        <p:spPr>
          <a:xfrm>
            <a:off x="847292" y="2322352"/>
            <a:ext cx="828648" cy="79799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7" idx="2"/>
            <a:endCxn id="10" idx="0"/>
          </p:cNvCxnSpPr>
          <p:nvPr/>
        </p:nvCxnSpPr>
        <p:spPr>
          <a:xfrm>
            <a:off x="847292" y="2322352"/>
            <a:ext cx="1669417" cy="79799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2997437" y="3120343"/>
            <a:ext cx="715017" cy="1190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151</a:t>
            </a:r>
          </a:p>
        </p:txBody>
      </p:sp>
      <p:sp>
        <p:nvSpPr>
          <p:cNvPr id="19" name="Rechteck 18"/>
          <p:cNvSpPr/>
          <p:nvPr/>
        </p:nvSpPr>
        <p:spPr>
          <a:xfrm>
            <a:off x="3835673" y="3120343"/>
            <a:ext cx="715017" cy="1190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152</a:t>
            </a:r>
          </a:p>
        </p:txBody>
      </p:sp>
      <p:cxnSp>
        <p:nvCxnSpPr>
          <p:cNvPr id="23" name="Gerade Verbindung mit Pfeil 22"/>
          <p:cNvCxnSpPr>
            <a:stCxn id="7" idx="2"/>
            <a:endCxn id="18" idx="0"/>
          </p:cNvCxnSpPr>
          <p:nvPr/>
        </p:nvCxnSpPr>
        <p:spPr>
          <a:xfrm>
            <a:off x="847291" y="2322352"/>
            <a:ext cx="2507654" cy="79799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7" idx="2"/>
            <a:endCxn id="19" idx="0"/>
          </p:cNvCxnSpPr>
          <p:nvPr/>
        </p:nvCxnSpPr>
        <p:spPr>
          <a:xfrm>
            <a:off x="847292" y="2322352"/>
            <a:ext cx="3345890" cy="79799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4673910" y="3120343"/>
            <a:ext cx="715017" cy="1190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152</a:t>
            </a:r>
          </a:p>
        </p:txBody>
      </p:sp>
      <p:sp>
        <p:nvSpPr>
          <p:cNvPr id="26" name="Rechteck 25"/>
          <p:cNvSpPr/>
          <p:nvPr/>
        </p:nvSpPr>
        <p:spPr>
          <a:xfrm>
            <a:off x="5512147" y="3120343"/>
            <a:ext cx="715017" cy="1190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152</a:t>
            </a:r>
          </a:p>
        </p:txBody>
      </p:sp>
      <p:sp>
        <p:nvSpPr>
          <p:cNvPr id="27" name="Rechteck 26"/>
          <p:cNvSpPr/>
          <p:nvPr/>
        </p:nvSpPr>
        <p:spPr>
          <a:xfrm>
            <a:off x="6350384" y="3120343"/>
            <a:ext cx="715017" cy="1190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152</a:t>
            </a:r>
          </a:p>
        </p:txBody>
      </p:sp>
      <p:sp>
        <p:nvSpPr>
          <p:cNvPr id="28" name="Rechteck 27"/>
          <p:cNvSpPr/>
          <p:nvPr/>
        </p:nvSpPr>
        <p:spPr>
          <a:xfrm>
            <a:off x="7188620" y="3120343"/>
            <a:ext cx="715017" cy="1190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152</a:t>
            </a:r>
          </a:p>
        </p:txBody>
      </p:sp>
      <p:sp>
        <p:nvSpPr>
          <p:cNvPr id="29" name="Rechteck 28"/>
          <p:cNvSpPr/>
          <p:nvPr/>
        </p:nvSpPr>
        <p:spPr>
          <a:xfrm>
            <a:off x="8026857" y="3120343"/>
            <a:ext cx="715017" cy="11904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152</a:t>
            </a:r>
          </a:p>
        </p:txBody>
      </p:sp>
      <p:cxnSp>
        <p:nvCxnSpPr>
          <p:cNvPr id="16" name="Gerade Verbindung mit Pfeil 15"/>
          <p:cNvCxnSpPr>
            <a:stCxn id="7" idx="3"/>
            <a:endCxn id="25" idx="0"/>
          </p:cNvCxnSpPr>
          <p:nvPr/>
        </p:nvCxnSpPr>
        <p:spPr>
          <a:xfrm>
            <a:off x="1207332" y="1727120"/>
            <a:ext cx="3824087" cy="1393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7" idx="3"/>
            <a:endCxn id="26" idx="0"/>
          </p:cNvCxnSpPr>
          <p:nvPr/>
        </p:nvCxnSpPr>
        <p:spPr>
          <a:xfrm>
            <a:off x="1207331" y="1727120"/>
            <a:ext cx="4662324" cy="1393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7" idx="3"/>
            <a:endCxn id="27" idx="0"/>
          </p:cNvCxnSpPr>
          <p:nvPr/>
        </p:nvCxnSpPr>
        <p:spPr>
          <a:xfrm>
            <a:off x="1207332" y="1727120"/>
            <a:ext cx="5500561" cy="1393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7" idx="3"/>
            <a:endCxn id="28" idx="0"/>
          </p:cNvCxnSpPr>
          <p:nvPr/>
        </p:nvCxnSpPr>
        <p:spPr>
          <a:xfrm>
            <a:off x="1207331" y="1727120"/>
            <a:ext cx="6338798" cy="1393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7" idx="3"/>
            <a:endCxn id="29" idx="0"/>
          </p:cNvCxnSpPr>
          <p:nvPr/>
        </p:nvCxnSpPr>
        <p:spPr>
          <a:xfrm>
            <a:off x="1207332" y="1727120"/>
            <a:ext cx="7177034" cy="1393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83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Mehrere Dokumente 3"/>
          <p:cNvSpPr/>
          <p:nvPr/>
        </p:nvSpPr>
        <p:spPr>
          <a:xfrm>
            <a:off x="278606" y="2599116"/>
            <a:ext cx="621000" cy="1107000"/>
          </a:xfrm>
          <a:prstGeom prst="flowChartMulti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119</a:t>
            </a:r>
          </a:p>
          <a:p>
            <a:r>
              <a:rPr lang="de-DE" sz="900" dirty="0">
                <a:solidFill>
                  <a:schemeClr val="tx1"/>
                </a:solidFill>
              </a:rPr>
              <a:t>1 = 156</a:t>
            </a:r>
            <a:br>
              <a:rPr lang="de-DE" sz="900" dirty="0">
                <a:solidFill>
                  <a:schemeClr val="tx1"/>
                </a:solidFill>
              </a:rPr>
            </a:br>
            <a:r>
              <a:rPr lang="de-DE" sz="900" dirty="0">
                <a:solidFill>
                  <a:schemeClr val="tx1"/>
                </a:solidFill>
              </a:rPr>
              <a:t>2</a:t>
            </a:r>
            <a:br>
              <a:rPr lang="de-DE" sz="900" dirty="0">
                <a:solidFill>
                  <a:schemeClr val="tx1"/>
                </a:solidFill>
              </a:rPr>
            </a:br>
            <a:r>
              <a:rPr lang="de-DE" sz="900" dirty="0">
                <a:solidFill>
                  <a:schemeClr val="tx1"/>
                </a:solidFill>
              </a:rPr>
              <a:t>3</a:t>
            </a:r>
            <a:br>
              <a:rPr lang="de-DE" sz="900" dirty="0">
                <a:solidFill>
                  <a:schemeClr val="tx1"/>
                </a:solidFill>
              </a:rPr>
            </a:br>
            <a:r>
              <a:rPr lang="de-DE" sz="9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" name="Flussdiagramm: Dokument 4"/>
          <p:cNvSpPr/>
          <p:nvPr/>
        </p:nvSpPr>
        <p:spPr>
          <a:xfrm>
            <a:off x="278606" y="1248966"/>
            <a:ext cx="621000" cy="1107000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IAM</a:t>
            </a:r>
            <a:br>
              <a:rPr lang="de-DE" sz="900" dirty="0">
                <a:solidFill>
                  <a:schemeClr val="tx1"/>
                </a:solidFill>
              </a:rPr>
            </a:br>
            <a:endParaRPr lang="de-DE" sz="900" dirty="0">
              <a:solidFill>
                <a:schemeClr val="tx1"/>
              </a:solidFill>
            </a:endParaRPr>
          </a:p>
          <a:p>
            <a:r>
              <a:rPr lang="de-DE" sz="900" dirty="0">
                <a:solidFill>
                  <a:schemeClr val="tx1"/>
                </a:solidFill>
              </a:rPr>
              <a:t>119   156</a:t>
            </a:r>
          </a:p>
          <a:p>
            <a:r>
              <a:rPr lang="de-DE" sz="900" dirty="0">
                <a:solidFill>
                  <a:schemeClr val="tx1"/>
                </a:solidFill>
              </a:rPr>
              <a:t>121</a:t>
            </a:r>
          </a:p>
          <a:p>
            <a:r>
              <a:rPr lang="de-DE" sz="900" dirty="0">
                <a:solidFill>
                  <a:schemeClr val="tx1"/>
                </a:solidFill>
              </a:rPr>
              <a:t>126</a:t>
            </a:r>
          </a:p>
          <a:p>
            <a:r>
              <a:rPr lang="de-DE" sz="900" dirty="0">
                <a:solidFill>
                  <a:schemeClr val="tx1"/>
                </a:solidFill>
              </a:rPr>
              <a:t>127</a:t>
            </a:r>
          </a:p>
          <a:p>
            <a:r>
              <a:rPr lang="de-DE" sz="900" dirty="0">
                <a:solidFill>
                  <a:schemeClr val="tx1"/>
                </a:solidFill>
              </a:rPr>
              <a:t>142</a:t>
            </a:r>
          </a:p>
        </p:txBody>
      </p:sp>
      <p:sp>
        <p:nvSpPr>
          <p:cNvPr id="6" name="Flussdiagramm: Mehrere Dokumente 5"/>
          <p:cNvSpPr/>
          <p:nvPr/>
        </p:nvSpPr>
        <p:spPr>
          <a:xfrm>
            <a:off x="1088696" y="2599116"/>
            <a:ext cx="621000" cy="1107000"/>
          </a:xfrm>
          <a:prstGeom prst="flowChartMulti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121</a:t>
            </a:r>
          </a:p>
          <a:p>
            <a:r>
              <a:rPr lang="de-DE" sz="900" dirty="0">
                <a:solidFill>
                  <a:schemeClr val="tx1"/>
                </a:solidFill>
              </a:rPr>
              <a:t>5</a:t>
            </a:r>
            <a:br>
              <a:rPr lang="de-DE" sz="900" dirty="0">
                <a:solidFill>
                  <a:schemeClr val="tx1"/>
                </a:solidFill>
              </a:rPr>
            </a:br>
            <a:r>
              <a:rPr lang="de-DE" sz="900" dirty="0">
                <a:solidFill>
                  <a:schemeClr val="tx1"/>
                </a:solidFill>
              </a:rPr>
              <a:t>6</a:t>
            </a:r>
            <a:br>
              <a:rPr lang="de-DE" sz="900" dirty="0">
                <a:solidFill>
                  <a:schemeClr val="tx1"/>
                </a:solidFill>
              </a:rPr>
            </a:br>
            <a:r>
              <a:rPr lang="de-DE" sz="900" dirty="0">
                <a:solidFill>
                  <a:schemeClr val="tx1"/>
                </a:solidFill>
              </a:rPr>
              <a:t>7</a:t>
            </a:r>
            <a:br>
              <a:rPr lang="de-DE" sz="900" dirty="0">
                <a:solidFill>
                  <a:schemeClr val="tx1"/>
                </a:solidFill>
              </a:rPr>
            </a:br>
            <a:r>
              <a:rPr lang="de-DE" sz="9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" name="Flussdiagramm: Mehrere Dokumente 6"/>
          <p:cNvSpPr/>
          <p:nvPr/>
        </p:nvSpPr>
        <p:spPr>
          <a:xfrm>
            <a:off x="1898786" y="2599116"/>
            <a:ext cx="621000" cy="1107000"/>
          </a:xfrm>
          <a:prstGeom prst="flowChartMulti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126</a:t>
            </a:r>
          </a:p>
          <a:p>
            <a:r>
              <a:rPr lang="de-DE" sz="900" dirty="0">
                <a:solidFill>
                  <a:schemeClr val="tx1"/>
                </a:solidFill>
              </a:rPr>
              <a:t>9</a:t>
            </a:r>
            <a:br>
              <a:rPr lang="de-DE" sz="900" dirty="0">
                <a:solidFill>
                  <a:schemeClr val="tx1"/>
                </a:solidFill>
              </a:rPr>
            </a:br>
            <a:r>
              <a:rPr lang="de-DE" sz="900" dirty="0">
                <a:solidFill>
                  <a:schemeClr val="tx1"/>
                </a:solidFill>
              </a:rPr>
              <a:t>10</a:t>
            </a:r>
            <a:br>
              <a:rPr lang="de-DE" sz="900" dirty="0">
                <a:solidFill>
                  <a:schemeClr val="tx1"/>
                </a:solidFill>
              </a:rPr>
            </a:br>
            <a:r>
              <a:rPr lang="de-DE" sz="900" dirty="0">
                <a:solidFill>
                  <a:schemeClr val="tx1"/>
                </a:solidFill>
              </a:rPr>
              <a:t>11</a:t>
            </a:r>
            <a:br>
              <a:rPr lang="de-DE" sz="900" dirty="0">
                <a:solidFill>
                  <a:schemeClr val="tx1"/>
                </a:solidFill>
              </a:rPr>
            </a:br>
            <a:r>
              <a:rPr lang="de-DE" sz="9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8" name="Flussdiagramm: Mehrere Dokumente 7"/>
          <p:cNvSpPr/>
          <p:nvPr/>
        </p:nvSpPr>
        <p:spPr>
          <a:xfrm>
            <a:off x="2708876" y="2599116"/>
            <a:ext cx="621000" cy="1107000"/>
          </a:xfrm>
          <a:prstGeom prst="flowChartMulti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127</a:t>
            </a:r>
          </a:p>
          <a:p>
            <a:r>
              <a:rPr lang="de-DE" sz="900" dirty="0">
                <a:solidFill>
                  <a:schemeClr val="tx1"/>
                </a:solidFill>
              </a:rPr>
              <a:t>13</a:t>
            </a:r>
            <a:br>
              <a:rPr lang="de-DE" sz="900" dirty="0">
                <a:solidFill>
                  <a:schemeClr val="tx1"/>
                </a:solidFill>
              </a:rPr>
            </a:br>
            <a:r>
              <a:rPr lang="de-DE" sz="900" dirty="0">
                <a:solidFill>
                  <a:schemeClr val="tx1"/>
                </a:solidFill>
              </a:rPr>
              <a:t>14</a:t>
            </a:r>
            <a:br>
              <a:rPr lang="de-DE" sz="900" dirty="0">
                <a:solidFill>
                  <a:schemeClr val="tx1"/>
                </a:solidFill>
              </a:rPr>
            </a:br>
            <a:r>
              <a:rPr lang="de-DE" sz="900" dirty="0">
                <a:solidFill>
                  <a:schemeClr val="tx1"/>
                </a:solidFill>
              </a:rPr>
              <a:t>15</a:t>
            </a:r>
            <a:br>
              <a:rPr lang="de-DE" sz="900" dirty="0">
                <a:solidFill>
                  <a:schemeClr val="tx1"/>
                </a:solidFill>
              </a:rPr>
            </a:br>
            <a:r>
              <a:rPr lang="de-DE" sz="9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9" name="Flussdiagramm: Mehrere Dokumente 8"/>
          <p:cNvSpPr/>
          <p:nvPr/>
        </p:nvSpPr>
        <p:spPr>
          <a:xfrm>
            <a:off x="3518966" y="2599116"/>
            <a:ext cx="621000" cy="1107000"/>
          </a:xfrm>
          <a:prstGeom prst="flowChartMulti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142</a:t>
            </a:r>
          </a:p>
          <a:p>
            <a:r>
              <a:rPr lang="de-DE" sz="900" dirty="0">
                <a:solidFill>
                  <a:schemeClr val="tx1"/>
                </a:solidFill>
              </a:rPr>
              <a:t>17</a:t>
            </a:r>
            <a:br>
              <a:rPr lang="de-DE" sz="900" dirty="0">
                <a:solidFill>
                  <a:schemeClr val="tx1"/>
                </a:solidFill>
              </a:rPr>
            </a:br>
            <a:r>
              <a:rPr lang="de-DE" sz="900" dirty="0">
                <a:solidFill>
                  <a:schemeClr val="tx1"/>
                </a:solidFill>
              </a:rPr>
              <a:t>18</a:t>
            </a:r>
            <a:br>
              <a:rPr lang="de-DE" sz="900" dirty="0">
                <a:solidFill>
                  <a:schemeClr val="tx1"/>
                </a:solidFill>
              </a:rPr>
            </a:br>
            <a:r>
              <a:rPr lang="de-DE" sz="900" dirty="0">
                <a:solidFill>
                  <a:schemeClr val="tx1"/>
                </a:solidFill>
              </a:rPr>
              <a:t>19</a:t>
            </a:r>
            <a:br>
              <a:rPr lang="de-DE" sz="900" dirty="0">
                <a:solidFill>
                  <a:schemeClr val="tx1"/>
                </a:solidFill>
              </a:rPr>
            </a:br>
            <a:r>
              <a:rPr lang="de-DE" sz="9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11" name="Gekrümmte Verbindung 10"/>
          <p:cNvCxnSpPr>
            <a:stCxn id="4" idx="0"/>
            <a:endCxn id="37" idx="0"/>
          </p:cNvCxnSpPr>
          <p:nvPr/>
        </p:nvCxnSpPr>
        <p:spPr>
          <a:xfrm rot="5400000" flipH="1" flipV="1">
            <a:off x="2665568" y="560149"/>
            <a:ext cx="5228" cy="4072707"/>
          </a:xfrm>
          <a:prstGeom prst="curvedConnector3">
            <a:avLst>
              <a:gd name="adj1" fmla="val 337977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krümmte Verbindung 12"/>
          <p:cNvCxnSpPr>
            <a:stCxn id="37" idx="2"/>
            <a:endCxn id="4" idx="2"/>
          </p:cNvCxnSpPr>
          <p:nvPr/>
        </p:nvCxnSpPr>
        <p:spPr>
          <a:xfrm rot="5400000">
            <a:off x="2579663" y="1625226"/>
            <a:ext cx="5228" cy="4072707"/>
          </a:xfrm>
          <a:prstGeom prst="curvedConnector3">
            <a:avLst>
              <a:gd name="adj1" fmla="val 4181736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2560170" y="2286476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Ellipse 14"/>
          <p:cNvSpPr/>
          <p:nvPr/>
        </p:nvSpPr>
        <p:spPr>
          <a:xfrm>
            <a:off x="2560170" y="3814128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7" name="Gerade Verbindung mit Pfeil 16"/>
          <p:cNvCxnSpPr>
            <a:stCxn id="4" idx="3"/>
            <a:endCxn id="6" idx="1"/>
          </p:cNvCxnSpPr>
          <p:nvPr/>
        </p:nvCxnSpPr>
        <p:spPr>
          <a:xfrm>
            <a:off x="899606" y="3152616"/>
            <a:ext cx="18909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6" idx="3"/>
            <a:endCxn id="7" idx="1"/>
          </p:cNvCxnSpPr>
          <p:nvPr/>
        </p:nvCxnSpPr>
        <p:spPr>
          <a:xfrm>
            <a:off x="1709696" y="3152616"/>
            <a:ext cx="18909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7" idx="3"/>
            <a:endCxn id="8" idx="1"/>
          </p:cNvCxnSpPr>
          <p:nvPr/>
        </p:nvCxnSpPr>
        <p:spPr>
          <a:xfrm>
            <a:off x="2519786" y="3152616"/>
            <a:ext cx="18909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8" idx="3"/>
            <a:endCxn id="9" idx="1"/>
          </p:cNvCxnSpPr>
          <p:nvPr/>
        </p:nvCxnSpPr>
        <p:spPr>
          <a:xfrm>
            <a:off x="3329876" y="3152616"/>
            <a:ext cx="18909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/>
          <p:cNvSpPr/>
          <p:nvPr/>
        </p:nvSpPr>
        <p:spPr>
          <a:xfrm>
            <a:off x="719669" y="304460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Ellipse 32"/>
          <p:cNvSpPr/>
          <p:nvPr/>
        </p:nvSpPr>
        <p:spPr>
          <a:xfrm>
            <a:off x="1504589" y="304460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4" name="Ellipse 33"/>
          <p:cNvSpPr/>
          <p:nvPr/>
        </p:nvSpPr>
        <p:spPr>
          <a:xfrm>
            <a:off x="2337987" y="304460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Ellipse 34"/>
          <p:cNvSpPr/>
          <p:nvPr/>
        </p:nvSpPr>
        <p:spPr>
          <a:xfrm>
            <a:off x="3140786" y="304460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6" name="Ellipse 35"/>
          <p:cNvSpPr/>
          <p:nvPr/>
        </p:nvSpPr>
        <p:spPr>
          <a:xfrm>
            <a:off x="3980087" y="304460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7" name="Flussdiagramm: Mehrere Dokumente 36"/>
          <p:cNvSpPr/>
          <p:nvPr/>
        </p:nvSpPr>
        <p:spPr>
          <a:xfrm>
            <a:off x="4351313" y="2593889"/>
            <a:ext cx="621000" cy="1107000"/>
          </a:xfrm>
          <a:prstGeom prst="flowChartMulti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900" b="1" dirty="0">
                <a:solidFill>
                  <a:schemeClr val="tx1"/>
                </a:solidFill>
              </a:rPr>
              <a:t>156</a:t>
            </a:r>
          </a:p>
          <a:p>
            <a:r>
              <a:rPr lang="de-DE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9" name="Gerade Verbindung mit Pfeil 38"/>
          <p:cNvCxnSpPr>
            <a:stCxn id="36" idx="6"/>
            <a:endCxn id="37" idx="1"/>
          </p:cNvCxnSpPr>
          <p:nvPr/>
        </p:nvCxnSpPr>
        <p:spPr>
          <a:xfrm flipV="1">
            <a:off x="4196112" y="3147388"/>
            <a:ext cx="155203" cy="522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Heaps: Forwarded Records</a:t>
            </a:r>
            <a:endParaRPr lang="de-DE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5161403" y="1248966"/>
            <a:ext cx="3731375" cy="3429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dirty="0"/>
              <a:t>IAM wird gelesen. Es müssen ALLE Datenseiten in IAM gelesen werden.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Datensatz auf Seite 119 zeigt auf </a:t>
            </a:r>
            <a:r>
              <a:rPr lang="de-DE" dirty="0" err="1"/>
              <a:t>Forwarded</a:t>
            </a:r>
            <a:r>
              <a:rPr lang="de-DE" dirty="0"/>
              <a:t> </a:t>
            </a:r>
            <a:r>
              <a:rPr lang="de-DE" dirty="0" err="1"/>
              <a:t>Record</a:t>
            </a:r>
            <a:r>
              <a:rPr lang="de-DE" dirty="0"/>
              <a:t> auf Seite 156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Nachdem Datenseite 156 gelesen wurde, wird der Scan auf Seite 119 fortgesetzt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Lesen von Seite 121, 126, 127, 142, 156</a:t>
            </a:r>
          </a:p>
          <a:p>
            <a:pPr marL="0" indent="0">
              <a:buNone/>
            </a:pPr>
            <a:r>
              <a:rPr lang="de-DE" b="1" dirty="0">
                <a:solidFill>
                  <a:srgbClr val="FF0000"/>
                </a:solidFill>
              </a:rPr>
              <a:t>Seite 156 wird 2 x gelesen!</a:t>
            </a:r>
          </a:p>
          <a:p>
            <a:pPr marL="342900" indent="-3429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0339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ein CLUSTERED INDEX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675855"/>
          </a:xfrm>
        </p:spPr>
        <p:txBody>
          <a:bodyPr>
            <a:normAutofit fontScale="92500" lnSpcReduction="10000"/>
          </a:bodyPr>
          <a:lstStyle/>
          <a:p>
            <a:pPr marL="214313" indent="-214313"/>
            <a:r>
              <a:rPr lang="de-DE" dirty="0"/>
              <a:t>Ein Clustered Index eine nach einem Ordnungskriterium logisch sortierte Tabelle.</a:t>
            </a:r>
          </a:p>
          <a:p>
            <a:pPr marL="214313" indent="-214313"/>
            <a:r>
              <a:rPr lang="de-DE" dirty="0"/>
              <a:t>Die unterste Ebene (Leafs) beinhalten die Daten.</a:t>
            </a:r>
          </a:p>
          <a:p>
            <a:pPr marL="214313" indent="-214313"/>
            <a:r>
              <a:rPr lang="de-DE" dirty="0"/>
              <a:t>Der Root Knoten (R) und die B-Tree-Ebenen (I) beinhalten Pointer auf Datenseiten, die sich in der nächsten Hierarchie befinden.</a:t>
            </a:r>
          </a:p>
          <a:p>
            <a:pPr marL="214313" indent="-214313"/>
            <a:r>
              <a:rPr lang="de-DE" dirty="0"/>
              <a:t>Es kann nur EINEN Clustered Index pro Tabelle geben.</a:t>
            </a:r>
          </a:p>
          <a:p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6479772" y="1187156"/>
            <a:ext cx="324036" cy="708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</a:t>
            </a:r>
          </a:p>
        </p:txBody>
      </p:sp>
      <p:sp>
        <p:nvSpPr>
          <p:cNvPr id="8" name="Rechteck 7"/>
          <p:cNvSpPr/>
          <p:nvPr/>
        </p:nvSpPr>
        <p:spPr>
          <a:xfrm>
            <a:off x="5786816" y="2246091"/>
            <a:ext cx="324036" cy="708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10" name="Rechteck 9"/>
          <p:cNvSpPr/>
          <p:nvPr/>
        </p:nvSpPr>
        <p:spPr>
          <a:xfrm>
            <a:off x="6488894" y="2246091"/>
            <a:ext cx="324036" cy="708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11" name="Rechteck 10"/>
          <p:cNvSpPr/>
          <p:nvPr/>
        </p:nvSpPr>
        <p:spPr>
          <a:xfrm>
            <a:off x="7190972" y="2246091"/>
            <a:ext cx="324036" cy="708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</a:t>
            </a:r>
          </a:p>
        </p:txBody>
      </p:sp>
      <p:sp>
        <p:nvSpPr>
          <p:cNvPr id="13" name="Rechteck 12"/>
          <p:cNvSpPr/>
          <p:nvPr/>
        </p:nvSpPr>
        <p:spPr>
          <a:xfrm>
            <a:off x="4788024" y="3297917"/>
            <a:ext cx="324036" cy="70826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4" name="Rechteck 13"/>
          <p:cNvSpPr/>
          <p:nvPr/>
        </p:nvSpPr>
        <p:spPr>
          <a:xfrm>
            <a:off x="5364088" y="3299477"/>
            <a:ext cx="324036" cy="70826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5" name="Rechteck 14"/>
          <p:cNvSpPr/>
          <p:nvPr/>
        </p:nvSpPr>
        <p:spPr>
          <a:xfrm>
            <a:off x="5940152" y="3301037"/>
            <a:ext cx="324036" cy="70826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6" name="Rechteck 15"/>
          <p:cNvSpPr/>
          <p:nvPr/>
        </p:nvSpPr>
        <p:spPr>
          <a:xfrm>
            <a:off x="6516216" y="3302598"/>
            <a:ext cx="324036" cy="70826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7" name="Rechteck 16"/>
          <p:cNvSpPr/>
          <p:nvPr/>
        </p:nvSpPr>
        <p:spPr>
          <a:xfrm>
            <a:off x="7062346" y="3304159"/>
            <a:ext cx="324036" cy="70826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8" name="Rechteck 17"/>
          <p:cNvSpPr/>
          <p:nvPr/>
        </p:nvSpPr>
        <p:spPr>
          <a:xfrm>
            <a:off x="7668344" y="3305719"/>
            <a:ext cx="324036" cy="70826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9" name="Rechteck 18"/>
          <p:cNvSpPr/>
          <p:nvPr/>
        </p:nvSpPr>
        <p:spPr>
          <a:xfrm>
            <a:off x="8244408" y="3307280"/>
            <a:ext cx="324036" cy="70826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21" name="Gerade Verbindung mit Pfeil 20"/>
          <p:cNvCxnSpPr>
            <a:stCxn id="6" idx="2"/>
            <a:endCxn id="8" idx="0"/>
          </p:cNvCxnSpPr>
          <p:nvPr/>
        </p:nvCxnSpPr>
        <p:spPr>
          <a:xfrm flipH="1">
            <a:off x="5948835" y="1895424"/>
            <a:ext cx="692956" cy="3506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6" idx="2"/>
            <a:endCxn id="10" idx="0"/>
          </p:cNvCxnSpPr>
          <p:nvPr/>
        </p:nvCxnSpPr>
        <p:spPr>
          <a:xfrm>
            <a:off x="6641791" y="1895424"/>
            <a:ext cx="9122" cy="3506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6" idx="2"/>
            <a:endCxn id="11" idx="0"/>
          </p:cNvCxnSpPr>
          <p:nvPr/>
        </p:nvCxnSpPr>
        <p:spPr>
          <a:xfrm>
            <a:off x="6641791" y="1895424"/>
            <a:ext cx="711200" cy="3506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8" idx="2"/>
            <a:endCxn id="13" idx="0"/>
          </p:cNvCxnSpPr>
          <p:nvPr/>
        </p:nvCxnSpPr>
        <p:spPr>
          <a:xfrm flipH="1">
            <a:off x="4950042" y="2954360"/>
            <a:ext cx="998792" cy="34355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8" idx="2"/>
            <a:endCxn id="14" idx="0"/>
          </p:cNvCxnSpPr>
          <p:nvPr/>
        </p:nvCxnSpPr>
        <p:spPr>
          <a:xfrm flipH="1">
            <a:off x="5526106" y="2954360"/>
            <a:ext cx="422728" cy="34511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10" idx="2"/>
            <a:endCxn id="15" idx="0"/>
          </p:cNvCxnSpPr>
          <p:nvPr/>
        </p:nvCxnSpPr>
        <p:spPr>
          <a:xfrm flipH="1">
            <a:off x="6102170" y="2954360"/>
            <a:ext cx="548742" cy="34667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10" idx="2"/>
            <a:endCxn id="16" idx="0"/>
          </p:cNvCxnSpPr>
          <p:nvPr/>
        </p:nvCxnSpPr>
        <p:spPr>
          <a:xfrm>
            <a:off x="6650912" y="2954360"/>
            <a:ext cx="27322" cy="34823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10" idx="2"/>
            <a:endCxn id="17" idx="0"/>
          </p:cNvCxnSpPr>
          <p:nvPr/>
        </p:nvCxnSpPr>
        <p:spPr>
          <a:xfrm>
            <a:off x="6650912" y="2954360"/>
            <a:ext cx="573452" cy="3497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11" idx="2"/>
            <a:endCxn id="18" idx="0"/>
          </p:cNvCxnSpPr>
          <p:nvPr/>
        </p:nvCxnSpPr>
        <p:spPr>
          <a:xfrm>
            <a:off x="7352990" y="2954360"/>
            <a:ext cx="477372" cy="3513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11" idx="2"/>
            <a:endCxn id="19" idx="0"/>
          </p:cNvCxnSpPr>
          <p:nvPr/>
        </p:nvCxnSpPr>
        <p:spPr>
          <a:xfrm>
            <a:off x="7352990" y="2954360"/>
            <a:ext cx="1053436" cy="35292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8" idx="3"/>
            <a:endCxn id="10" idx="1"/>
          </p:cNvCxnSpPr>
          <p:nvPr/>
        </p:nvCxnSpPr>
        <p:spPr>
          <a:xfrm>
            <a:off x="6110852" y="2600225"/>
            <a:ext cx="378042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10" idx="3"/>
            <a:endCxn id="11" idx="1"/>
          </p:cNvCxnSpPr>
          <p:nvPr/>
        </p:nvCxnSpPr>
        <p:spPr>
          <a:xfrm>
            <a:off x="6812930" y="2600225"/>
            <a:ext cx="378042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13" idx="3"/>
            <a:endCxn id="14" idx="1"/>
          </p:cNvCxnSpPr>
          <p:nvPr/>
        </p:nvCxnSpPr>
        <p:spPr>
          <a:xfrm>
            <a:off x="5112060" y="3652052"/>
            <a:ext cx="252028" cy="156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14" idx="3"/>
            <a:endCxn id="15" idx="1"/>
          </p:cNvCxnSpPr>
          <p:nvPr/>
        </p:nvCxnSpPr>
        <p:spPr>
          <a:xfrm>
            <a:off x="5688124" y="3653612"/>
            <a:ext cx="252028" cy="156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5" idx="3"/>
            <a:endCxn id="16" idx="1"/>
          </p:cNvCxnSpPr>
          <p:nvPr/>
        </p:nvCxnSpPr>
        <p:spPr>
          <a:xfrm>
            <a:off x="6264188" y="3655172"/>
            <a:ext cx="252028" cy="1561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16" idx="3"/>
            <a:endCxn id="17" idx="1"/>
          </p:cNvCxnSpPr>
          <p:nvPr/>
        </p:nvCxnSpPr>
        <p:spPr>
          <a:xfrm>
            <a:off x="6840252" y="3656733"/>
            <a:ext cx="222094" cy="1561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17" idx="3"/>
            <a:endCxn id="18" idx="1"/>
          </p:cNvCxnSpPr>
          <p:nvPr/>
        </p:nvCxnSpPr>
        <p:spPr>
          <a:xfrm>
            <a:off x="7386382" y="3658294"/>
            <a:ext cx="281962" cy="156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18" idx="3"/>
            <a:endCxn id="19" idx="1"/>
          </p:cNvCxnSpPr>
          <p:nvPr/>
        </p:nvCxnSpPr>
        <p:spPr>
          <a:xfrm>
            <a:off x="7992380" y="3659854"/>
            <a:ext cx="252028" cy="1561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21768"/>
      </p:ext>
    </p:extLst>
  </p:cSld>
  <p:clrMapOvr>
    <a:masterClrMapping/>
  </p:clrMapOvr>
</p:sld>
</file>

<file path=ppt/theme/theme1.xml><?xml version="1.0" encoding="utf-8"?>
<a:theme xmlns:a="http://schemas.openxmlformats.org/drawingml/2006/main" name="2_SQLKonferenz_PPT_Vorlage_16zu9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2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b-berater-gmbh.potx" id="{AD397B56-4898-4AF3-9AB9-03EEE42D085F}" vid="{01EE57B7-82FE-4A4F-A06B-31462649C88F}"/>
    </a:ext>
  </a:extLst>
</a:theme>
</file>

<file path=ppt/theme/theme2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Daily Indexing Problems_DE</Template>
  <TotalTime>0</TotalTime>
  <Words>1002</Words>
  <Application>Microsoft Office PowerPoint</Application>
  <PresentationFormat>Bildschirmpräsentation (16:9)</PresentationFormat>
  <Paragraphs>286</Paragraphs>
  <Slides>32</Slides>
  <Notes>1</Notes>
  <HiddenSlides>6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42" baseType="lpstr">
      <vt:lpstr>Arial</vt:lpstr>
      <vt:lpstr>Calibri</vt:lpstr>
      <vt:lpstr>Consolas</vt:lpstr>
      <vt:lpstr>Courier</vt:lpstr>
      <vt:lpstr>Segoe UI</vt:lpstr>
      <vt:lpstr>Segoe UI Light</vt:lpstr>
      <vt:lpstr>Wingdings</vt:lpstr>
      <vt:lpstr>2_SQLKonferenz_PPT_Vorlage_16zu9</vt:lpstr>
      <vt:lpstr>SQLSatOslo 2016</vt:lpstr>
      <vt:lpstr>Image</vt:lpstr>
      <vt:lpstr>HEAP vs. Clustered Indexes Internals</vt:lpstr>
      <vt:lpstr>Sponsors help us to run this event! THX!</vt:lpstr>
      <vt:lpstr>Save the date for exiting upcoming events</vt:lpstr>
      <vt:lpstr>Uwe Ricken db Berater GmbH</vt:lpstr>
      <vt:lpstr>Agenda</vt:lpstr>
      <vt:lpstr>Was ist schneller?</vt:lpstr>
      <vt:lpstr>Anatomie eines Heaps</vt:lpstr>
      <vt:lpstr>Heaps: Forwarded Records</vt:lpstr>
      <vt:lpstr>Was ist ein CLUSTERED INDEX</vt:lpstr>
      <vt:lpstr>Anatomie eines gruppierten Index</vt:lpstr>
      <vt:lpstr>Gruppierter Index: Page Split</vt:lpstr>
      <vt:lpstr>Anatomie eines “Non Clustered Index”</vt:lpstr>
      <vt:lpstr>Demo-Time!</vt:lpstr>
      <vt:lpstr>CLUSTERED vs. HEAP: SELECT</vt:lpstr>
      <vt:lpstr>CLUSTERED vs. HEAP: SELECT</vt:lpstr>
      <vt:lpstr>CLUSTERED vs. HEAP: SELECT</vt:lpstr>
      <vt:lpstr>Clustered vs. HEAP: NON-Clustered Index</vt:lpstr>
      <vt:lpstr>Dekodierung einer RID</vt:lpstr>
      <vt:lpstr>Dekodierung einer RID</vt:lpstr>
      <vt:lpstr>RID-Lookup vs Key-Lookup</vt:lpstr>
      <vt:lpstr>RID Lookup</vt:lpstr>
      <vt:lpstr>RID-Lookup in Heap</vt:lpstr>
      <vt:lpstr>Key Lookup</vt:lpstr>
      <vt:lpstr>HEAPS: Forwarded Records</vt:lpstr>
      <vt:lpstr>HEAPS: Forwarded Records</vt:lpstr>
      <vt:lpstr>Actions of Page Split</vt:lpstr>
      <vt:lpstr>High concurrency systems</vt:lpstr>
      <vt:lpstr>Clustered Index – IDENTITY()</vt:lpstr>
      <vt:lpstr>Clustered Index – zufällig</vt:lpstr>
      <vt:lpstr>Insert IDENTITY Values…</vt:lpstr>
      <vt:lpstr>FRAGEN?</vt:lpstr>
      <vt:lpstr>Vielen Dank!</vt:lpstr>
    </vt:vector>
  </TitlesOfParts>
  <Company>db Berater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Mehrschichtige Anwendungen mit SQL Server</dc:title>
  <dc:creator>Uwe Ricken</dc:creator>
  <cp:lastModifiedBy>Uwe Ricken</cp:lastModifiedBy>
  <cp:revision>311</cp:revision>
  <dcterms:created xsi:type="dcterms:W3CDTF">2008-02-20T12:52:01Z</dcterms:created>
  <dcterms:modified xsi:type="dcterms:W3CDTF">2017-06-10T11:42:41Z</dcterms:modified>
</cp:coreProperties>
</file>