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7"/>
  </p:notesMasterIdLst>
  <p:sldIdLst>
    <p:sldId id="334" r:id="rId2"/>
    <p:sldId id="335" r:id="rId3"/>
    <p:sldId id="297" r:id="rId4"/>
    <p:sldId id="349" r:id="rId5"/>
    <p:sldId id="256" r:id="rId6"/>
    <p:sldId id="337" r:id="rId7"/>
    <p:sldId id="338" r:id="rId8"/>
    <p:sldId id="342" r:id="rId9"/>
    <p:sldId id="339" r:id="rId10"/>
    <p:sldId id="340" r:id="rId11"/>
    <p:sldId id="341" r:id="rId12"/>
    <p:sldId id="343" r:id="rId13"/>
    <p:sldId id="344" r:id="rId14"/>
    <p:sldId id="350" r:id="rId15"/>
    <p:sldId id="354" r:id="rId16"/>
    <p:sldId id="385" r:id="rId17"/>
    <p:sldId id="386" r:id="rId18"/>
    <p:sldId id="384" r:id="rId19"/>
    <p:sldId id="355" r:id="rId20"/>
    <p:sldId id="356" r:id="rId21"/>
    <p:sldId id="359" r:id="rId22"/>
    <p:sldId id="360" r:id="rId23"/>
    <p:sldId id="361" r:id="rId24"/>
    <p:sldId id="362" r:id="rId25"/>
    <p:sldId id="365" r:id="rId26"/>
    <p:sldId id="366" r:id="rId27"/>
    <p:sldId id="367" r:id="rId28"/>
    <p:sldId id="369" r:id="rId29"/>
    <p:sldId id="371" r:id="rId30"/>
    <p:sldId id="402" r:id="rId31"/>
    <p:sldId id="375" r:id="rId32"/>
    <p:sldId id="376" r:id="rId33"/>
    <p:sldId id="377" r:id="rId34"/>
    <p:sldId id="378" r:id="rId35"/>
    <p:sldId id="403" r:id="rId36"/>
    <p:sldId id="380" r:id="rId37"/>
    <p:sldId id="383" r:id="rId38"/>
    <p:sldId id="387" r:id="rId39"/>
    <p:sldId id="388" r:id="rId40"/>
    <p:sldId id="389" r:id="rId41"/>
    <p:sldId id="404" r:id="rId42"/>
    <p:sldId id="391" r:id="rId43"/>
    <p:sldId id="398" r:id="rId44"/>
    <p:sldId id="405" r:id="rId45"/>
    <p:sldId id="392" r:id="rId46"/>
    <p:sldId id="396" r:id="rId47"/>
    <p:sldId id="397" r:id="rId48"/>
    <p:sldId id="427" r:id="rId49"/>
    <p:sldId id="428" r:id="rId50"/>
    <p:sldId id="429" r:id="rId51"/>
    <p:sldId id="430" r:id="rId52"/>
    <p:sldId id="431" r:id="rId53"/>
    <p:sldId id="432" r:id="rId54"/>
    <p:sldId id="433" r:id="rId55"/>
    <p:sldId id="426" r:id="rId56"/>
  </p:sldIdLst>
  <p:sldSz cx="12192000" cy="6858000"/>
  <p:notesSz cx="6858000" cy="9144000"/>
  <p:defaultText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7897C4-5EDB-42A3-B8DB-E9132DE7578E}" v="125" dt="2025-10-01T14:12:11.95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7" autoAdjust="0"/>
    <p:restoredTop sz="94643" autoAdjust="0"/>
  </p:normalViewPr>
  <p:slideViewPr>
    <p:cSldViewPr snapToGrid="0">
      <p:cViewPr varScale="1">
        <p:scale>
          <a:sx n="111" d="100"/>
          <a:sy n="111" d="100"/>
        </p:scale>
        <p:origin x="701" y="82"/>
      </p:cViewPr>
      <p:guideLst/>
    </p:cSldViewPr>
  </p:slideViewPr>
  <p:outlineViewPr>
    <p:cViewPr>
      <p:scale>
        <a:sx n="33" d="100"/>
        <a:sy n="33" d="100"/>
      </p:scale>
      <p:origin x="0" y="-437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E77B627B-1F43-41A9-9F24-D4BB31BF6050}"/>
    <pc:docChg chg="undo custSel addSld modSld">
      <pc:chgData name="Uwe Ricken" userId="f02567aecbed924b" providerId="LiveId" clId="{E77B627B-1F43-41A9-9F24-D4BB31BF6050}" dt="2025-10-01T14:13:15.629" v="1017" actId="207"/>
      <pc:docMkLst>
        <pc:docMk/>
      </pc:docMkLst>
      <pc:sldChg chg="modSp add mod">
        <pc:chgData name="Uwe Ricken" userId="f02567aecbed924b" providerId="LiveId" clId="{E77B627B-1F43-41A9-9F24-D4BB31BF6050}" dt="2025-10-01T12:08:09.370" v="66" actId="122"/>
        <pc:sldMkLst>
          <pc:docMk/>
          <pc:sldMk cId="418670867" sldId="391"/>
        </pc:sldMkLst>
        <pc:spChg chg="mod">
          <ac:chgData name="Uwe Ricken" userId="f02567aecbed924b" providerId="LiveId" clId="{E77B627B-1F43-41A9-9F24-D4BB31BF6050}" dt="2025-10-01T09:56:14.135" v="41" actId="20577"/>
          <ac:spMkLst>
            <pc:docMk/>
            <pc:sldMk cId="418670867" sldId="391"/>
            <ac:spMk id="4" creationId="{C0C33245-5577-F3C9-2635-245D40AC5B7C}"/>
          </ac:spMkLst>
        </pc:spChg>
        <pc:spChg chg="mod">
          <ac:chgData name="Uwe Ricken" userId="f02567aecbed924b" providerId="LiveId" clId="{E77B627B-1F43-41A9-9F24-D4BB31BF6050}" dt="2025-10-01T12:08:09.370" v="66" actId="122"/>
          <ac:spMkLst>
            <pc:docMk/>
            <pc:sldMk cId="418670867" sldId="391"/>
            <ac:spMk id="5" creationId="{98A8B687-D742-D86C-95AF-69F43C1FFF1F}"/>
          </ac:spMkLst>
        </pc:spChg>
      </pc:sldChg>
      <pc:sldChg chg="add">
        <pc:chgData name="Uwe Ricken" userId="f02567aecbed924b" providerId="LiveId" clId="{E77B627B-1F43-41A9-9F24-D4BB31BF6050}" dt="2025-10-01T09:55:51.749" v="25"/>
        <pc:sldMkLst>
          <pc:docMk/>
          <pc:sldMk cId="927822285" sldId="392"/>
        </pc:sldMkLst>
      </pc:sldChg>
      <pc:sldChg chg="add">
        <pc:chgData name="Uwe Ricken" userId="f02567aecbed924b" providerId="LiveId" clId="{E77B627B-1F43-41A9-9F24-D4BB31BF6050}" dt="2025-10-01T09:55:51.749" v="25"/>
        <pc:sldMkLst>
          <pc:docMk/>
          <pc:sldMk cId="3452348964" sldId="396"/>
        </pc:sldMkLst>
      </pc:sldChg>
      <pc:sldChg chg="add">
        <pc:chgData name="Uwe Ricken" userId="f02567aecbed924b" providerId="LiveId" clId="{E77B627B-1F43-41A9-9F24-D4BB31BF6050}" dt="2025-10-01T09:55:51.749" v="25"/>
        <pc:sldMkLst>
          <pc:docMk/>
          <pc:sldMk cId="1218141939" sldId="397"/>
        </pc:sldMkLst>
      </pc:sldChg>
      <pc:sldChg chg="add">
        <pc:chgData name="Uwe Ricken" userId="f02567aecbed924b" providerId="LiveId" clId="{E77B627B-1F43-41A9-9F24-D4BB31BF6050}" dt="2025-10-01T09:55:51.749" v="25"/>
        <pc:sldMkLst>
          <pc:docMk/>
          <pc:sldMk cId="2340043209" sldId="398"/>
        </pc:sldMkLst>
      </pc:sldChg>
      <pc:sldChg chg="modSp mod">
        <pc:chgData name="Uwe Ricken" userId="f02567aecbed924b" providerId="LiveId" clId="{E77B627B-1F43-41A9-9F24-D4BB31BF6050}" dt="2025-10-01T09:55:47.632" v="24" actId="20577"/>
        <pc:sldMkLst>
          <pc:docMk/>
          <pc:sldMk cId="559290090" sldId="404"/>
        </pc:sldMkLst>
        <pc:spChg chg="mod">
          <ac:chgData name="Uwe Ricken" userId="f02567aecbed924b" providerId="LiveId" clId="{E77B627B-1F43-41A9-9F24-D4BB31BF6050}" dt="2025-10-01T09:55:47.632" v="24" actId="20577"/>
          <ac:spMkLst>
            <pc:docMk/>
            <pc:sldMk cId="559290090" sldId="404"/>
            <ac:spMk id="6" creationId="{8069848B-EB69-CCFF-D5BC-35F6F84DA62A}"/>
          </ac:spMkLst>
        </pc:spChg>
      </pc:sldChg>
      <pc:sldChg chg="add">
        <pc:chgData name="Uwe Ricken" userId="f02567aecbed924b" providerId="LiveId" clId="{E77B627B-1F43-41A9-9F24-D4BB31BF6050}" dt="2025-10-01T09:55:51.749" v="25"/>
        <pc:sldMkLst>
          <pc:docMk/>
          <pc:sldMk cId="694014805" sldId="405"/>
        </pc:sldMkLst>
      </pc:sldChg>
      <pc:sldChg chg="add">
        <pc:chgData name="Uwe Ricken" userId="f02567aecbed924b" providerId="LiveId" clId="{E77B627B-1F43-41A9-9F24-D4BB31BF6050}" dt="2025-10-01T09:57:46.315" v="42"/>
        <pc:sldMkLst>
          <pc:docMk/>
          <pc:sldMk cId="216906354" sldId="426"/>
        </pc:sldMkLst>
      </pc:sldChg>
      <pc:sldChg chg="modSp add mod">
        <pc:chgData name="Uwe Ricken" userId="f02567aecbed924b" providerId="LiveId" clId="{E77B627B-1F43-41A9-9F24-D4BB31BF6050}" dt="2025-10-01T12:08:03.296" v="64" actId="122"/>
        <pc:sldMkLst>
          <pc:docMk/>
          <pc:sldMk cId="1996781407" sldId="427"/>
        </pc:sldMkLst>
        <pc:spChg chg="mod">
          <ac:chgData name="Uwe Ricken" userId="f02567aecbed924b" providerId="LiveId" clId="{E77B627B-1F43-41A9-9F24-D4BB31BF6050}" dt="2025-10-01T12:07:31.855" v="61" actId="20577"/>
          <ac:spMkLst>
            <pc:docMk/>
            <pc:sldMk cId="1996781407" sldId="427"/>
            <ac:spMk id="4" creationId="{67664925-8F31-E890-4C6C-C65E1954529F}"/>
          </ac:spMkLst>
        </pc:spChg>
        <pc:spChg chg="mod">
          <ac:chgData name="Uwe Ricken" userId="f02567aecbed924b" providerId="LiveId" clId="{E77B627B-1F43-41A9-9F24-D4BB31BF6050}" dt="2025-10-01T12:08:03.296" v="64" actId="122"/>
          <ac:spMkLst>
            <pc:docMk/>
            <pc:sldMk cId="1996781407" sldId="427"/>
            <ac:spMk id="5" creationId="{DF6C1057-381E-6ED7-C409-0273503713A5}"/>
          </ac:spMkLst>
        </pc:spChg>
      </pc:sldChg>
      <pc:sldChg chg="addSp delSp modSp new mod chgLayout">
        <pc:chgData name="Uwe Ricken" userId="f02567aecbed924b" providerId="LiveId" clId="{E77B627B-1F43-41A9-9F24-D4BB31BF6050}" dt="2025-10-01T12:10:34.087" v="114" actId="20577"/>
        <pc:sldMkLst>
          <pc:docMk/>
          <pc:sldMk cId="2622450172" sldId="428"/>
        </pc:sldMkLst>
        <pc:spChg chg="mod ord">
          <ac:chgData name="Uwe Ricken" userId="f02567aecbed924b" providerId="LiveId" clId="{E77B627B-1F43-41A9-9F24-D4BB31BF6050}" dt="2025-10-01T12:10:15.889" v="110" actId="6264"/>
          <ac:spMkLst>
            <pc:docMk/>
            <pc:sldMk cId="2622450172" sldId="428"/>
            <ac:spMk id="2" creationId="{B4F8A008-305D-9831-71E1-F85BE11B01CF}"/>
          </ac:spMkLst>
        </pc:spChg>
        <pc:spChg chg="mod ord">
          <ac:chgData name="Uwe Ricken" userId="f02567aecbed924b" providerId="LiveId" clId="{E77B627B-1F43-41A9-9F24-D4BB31BF6050}" dt="2025-10-01T12:10:34.087" v="114" actId="20577"/>
          <ac:spMkLst>
            <pc:docMk/>
            <pc:sldMk cId="2622450172" sldId="428"/>
            <ac:spMk id="3" creationId="{3E864DE1-A122-6300-C344-23A894E9F82A}"/>
          </ac:spMkLst>
        </pc:spChg>
        <pc:spChg chg="add del mod">
          <ac:chgData name="Uwe Ricken" userId="f02567aecbed924b" providerId="LiveId" clId="{E77B627B-1F43-41A9-9F24-D4BB31BF6050}" dt="2025-10-01T12:10:15.889" v="110" actId="6264"/>
          <ac:spMkLst>
            <pc:docMk/>
            <pc:sldMk cId="2622450172" sldId="428"/>
            <ac:spMk id="4" creationId="{1132DA8D-8E69-D2BF-0D58-E4B269BA1E5B}"/>
          </ac:spMkLst>
        </pc:spChg>
        <pc:spChg chg="add del mod">
          <ac:chgData name="Uwe Ricken" userId="f02567aecbed924b" providerId="LiveId" clId="{E77B627B-1F43-41A9-9F24-D4BB31BF6050}" dt="2025-10-01T12:10:15.889" v="110" actId="6264"/>
          <ac:spMkLst>
            <pc:docMk/>
            <pc:sldMk cId="2622450172" sldId="428"/>
            <ac:spMk id="5" creationId="{F963EAA3-C86B-ED87-B080-607A00437360}"/>
          </ac:spMkLst>
        </pc:spChg>
      </pc:sldChg>
      <pc:sldChg chg="addSp delSp modSp new mod modClrScheme delAnim modAnim chgLayout">
        <pc:chgData name="Uwe Ricken" userId="f02567aecbed924b" providerId="LiveId" clId="{E77B627B-1F43-41A9-9F24-D4BB31BF6050}" dt="2025-10-01T12:42:24.416" v="589" actId="478"/>
        <pc:sldMkLst>
          <pc:docMk/>
          <pc:sldMk cId="298375562" sldId="429"/>
        </pc:sldMkLst>
        <pc:spChg chg="mod ord">
          <ac:chgData name="Uwe Ricken" userId="f02567aecbed924b" providerId="LiveId" clId="{E77B627B-1F43-41A9-9F24-D4BB31BF6050}" dt="2025-10-01T12:11:00.777" v="144" actId="700"/>
          <ac:spMkLst>
            <pc:docMk/>
            <pc:sldMk cId="298375562" sldId="429"/>
            <ac:spMk id="2" creationId="{430A4099-D5E6-7FCE-5955-C29948170C60}"/>
          </ac:spMkLst>
        </pc:spChg>
        <pc:spChg chg="del">
          <ac:chgData name="Uwe Ricken" userId="f02567aecbed924b" providerId="LiveId" clId="{E77B627B-1F43-41A9-9F24-D4BB31BF6050}" dt="2025-10-01T12:11:00.777" v="144" actId="700"/>
          <ac:spMkLst>
            <pc:docMk/>
            <pc:sldMk cId="298375562" sldId="429"/>
            <ac:spMk id="3" creationId="{29FC25F1-1105-2EF1-4C9B-9FCC1AE9BF05}"/>
          </ac:spMkLst>
        </pc:spChg>
        <pc:spChg chg="add del mod">
          <ac:chgData name="Uwe Ricken" userId="f02567aecbed924b" providerId="LiveId" clId="{E77B627B-1F43-41A9-9F24-D4BB31BF6050}" dt="2025-10-01T12:42:24.416" v="589" actId="478"/>
          <ac:spMkLst>
            <pc:docMk/>
            <pc:sldMk cId="298375562" sldId="429"/>
            <ac:spMk id="4" creationId="{A2930EB8-3AD9-696B-0803-F6F2CF0F084E}"/>
          </ac:spMkLst>
        </pc:spChg>
        <pc:spChg chg="add del mod">
          <ac:chgData name="Uwe Ricken" userId="f02567aecbed924b" providerId="LiveId" clId="{E77B627B-1F43-41A9-9F24-D4BB31BF6050}" dt="2025-10-01T12:12:59.297" v="180" actId="478"/>
          <ac:spMkLst>
            <pc:docMk/>
            <pc:sldMk cId="298375562" sldId="429"/>
            <ac:spMk id="5" creationId="{31EDF7AC-CEC4-11DF-E595-40FF98C6063F}"/>
          </ac:spMkLst>
        </pc:spChg>
        <pc:spChg chg="add del mod">
          <ac:chgData name="Uwe Ricken" userId="f02567aecbed924b" providerId="LiveId" clId="{E77B627B-1F43-41A9-9F24-D4BB31BF6050}" dt="2025-10-01T12:12:50.648" v="178"/>
          <ac:spMkLst>
            <pc:docMk/>
            <pc:sldMk cId="298375562" sldId="429"/>
            <ac:spMk id="6" creationId="{F5B4BEA0-7415-79EB-BB47-5367102A03F1}"/>
          </ac:spMkLst>
        </pc:spChg>
        <pc:spChg chg="add mod ord">
          <ac:chgData name="Uwe Ricken" userId="f02567aecbed924b" providerId="LiveId" clId="{E77B627B-1F43-41A9-9F24-D4BB31BF6050}" dt="2025-10-01T12:34:30.717" v="497" actId="14100"/>
          <ac:spMkLst>
            <pc:docMk/>
            <pc:sldMk cId="298375562" sldId="429"/>
            <ac:spMk id="8" creationId="{51C47622-6FF2-4478-AEF0-20CFFE7202AE}"/>
          </ac:spMkLst>
        </pc:spChg>
        <pc:spChg chg="add mod">
          <ac:chgData name="Uwe Ricken" userId="f02567aecbed924b" providerId="LiveId" clId="{E77B627B-1F43-41A9-9F24-D4BB31BF6050}" dt="2025-10-01T12:15:34.623" v="223" actId="1076"/>
          <ac:spMkLst>
            <pc:docMk/>
            <pc:sldMk cId="298375562" sldId="429"/>
            <ac:spMk id="9" creationId="{6BB79E60-3878-F32E-6C18-8F8722F86D06}"/>
          </ac:spMkLst>
        </pc:spChg>
        <pc:spChg chg="add mod">
          <ac:chgData name="Uwe Ricken" userId="f02567aecbed924b" providerId="LiveId" clId="{E77B627B-1F43-41A9-9F24-D4BB31BF6050}" dt="2025-10-01T12:39:49.320" v="569" actId="20577"/>
          <ac:spMkLst>
            <pc:docMk/>
            <pc:sldMk cId="298375562" sldId="429"/>
            <ac:spMk id="16" creationId="{1A5FEB58-EBFB-98ED-D291-25FC92E59D3B}"/>
          </ac:spMkLst>
        </pc:spChg>
        <pc:spChg chg="add mod">
          <ac:chgData name="Uwe Ricken" userId="f02567aecbed924b" providerId="LiveId" clId="{E77B627B-1F43-41A9-9F24-D4BB31BF6050}" dt="2025-10-01T12:19:15.612" v="271" actId="122"/>
          <ac:spMkLst>
            <pc:docMk/>
            <pc:sldMk cId="298375562" sldId="429"/>
            <ac:spMk id="21" creationId="{1936B0DE-BF15-DBC9-4BCE-4FB0E60C5209}"/>
          </ac:spMkLst>
        </pc:spChg>
        <pc:spChg chg="add mod">
          <ac:chgData name="Uwe Ricken" userId="f02567aecbed924b" providerId="LiveId" clId="{E77B627B-1F43-41A9-9F24-D4BB31BF6050}" dt="2025-10-01T12:39:22.078" v="535" actId="20577"/>
          <ac:spMkLst>
            <pc:docMk/>
            <pc:sldMk cId="298375562" sldId="429"/>
            <ac:spMk id="22" creationId="{81172829-7B6B-BE8A-5D31-C4961D5B6C28}"/>
          </ac:spMkLst>
        </pc:spChg>
        <pc:spChg chg="add mod">
          <ac:chgData name="Uwe Ricken" userId="f02567aecbed924b" providerId="LiveId" clId="{E77B627B-1F43-41A9-9F24-D4BB31BF6050}" dt="2025-10-01T12:39:25.157" v="540" actId="20577"/>
          <ac:spMkLst>
            <pc:docMk/>
            <pc:sldMk cId="298375562" sldId="429"/>
            <ac:spMk id="23" creationId="{01292B37-6A22-A594-F24B-97B8F7F3610B}"/>
          </ac:spMkLst>
        </pc:spChg>
        <pc:spChg chg="add mod">
          <ac:chgData name="Uwe Ricken" userId="f02567aecbed924b" providerId="LiveId" clId="{E77B627B-1F43-41A9-9F24-D4BB31BF6050}" dt="2025-10-01T12:39:28.535" v="545" actId="20577"/>
          <ac:spMkLst>
            <pc:docMk/>
            <pc:sldMk cId="298375562" sldId="429"/>
            <ac:spMk id="24" creationId="{24245CDF-0A99-2F54-6341-F1E2CE0846D7}"/>
          </ac:spMkLst>
        </pc:spChg>
        <pc:spChg chg="add mod">
          <ac:chgData name="Uwe Ricken" userId="f02567aecbed924b" providerId="LiveId" clId="{E77B627B-1F43-41A9-9F24-D4BB31BF6050}" dt="2025-10-01T12:39:41.033" v="566" actId="20577"/>
          <ac:spMkLst>
            <pc:docMk/>
            <pc:sldMk cId="298375562" sldId="429"/>
            <ac:spMk id="25" creationId="{6FE69FDF-2D5E-B57B-7558-7F85A03E4940}"/>
          </ac:spMkLst>
        </pc:spChg>
        <pc:spChg chg="add mod">
          <ac:chgData name="Uwe Ricken" userId="f02567aecbed924b" providerId="LiveId" clId="{E77B627B-1F43-41A9-9F24-D4BB31BF6050}" dt="2025-10-01T12:32:39.911" v="492" actId="1076"/>
          <ac:spMkLst>
            <pc:docMk/>
            <pc:sldMk cId="298375562" sldId="429"/>
            <ac:spMk id="30" creationId="{59ABFCA0-161F-C81E-A284-1CCC527AE9BC}"/>
          </ac:spMkLst>
        </pc:spChg>
        <pc:spChg chg="add mod">
          <ac:chgData name="Uwe Ricken" userId="f02567aecbed924b" providerId="LiveId" clId="{E77B627B-1F43-41A9-9F24-D4BB31BF6050}" dt="2025-10-01T12:25:22.185" v="447" actId="20577"/>
          <ac:spMkLst>
            <pc:docMk/>
            <pc:sldMk cId="298375562" sldId="429"/>
            <ac:spMk id="33" creationId="{245D2021-2D24-46B5-752C-1EB507CB55D6}"/>
          </ac:spMkLst>
        </pc:spChg>
        <pc:spChg chg="add mod">
          <ac:chgData name="Uwe Ricken" userId="f02567aecbed924b" providerId="LiveId" clId="{E77B627B-1F43-41A9-9F24-D4BB31BF6050}" dt="2025-10-01T12:25:14.904" v="446" actId="20577"/>
          <ac:spMkLst>
            <pc:docMk/>
            <pc:sldMk cId="298375562" sldId="429"/>
            <ac:spMk id="34" creationId="{B2AE548B-564D-EF99-15FC-78B34E6BD7A8}"/>
          </ac:spMkLst>
        </pc:spChg>
        <pc:picChg chg="add mod">
          <ac:chgData name="Uwe Ricken" userId="f02567aecbed924b" providerId="LiveId" clId="{E77B627B-1F43-41A9-9F24-D4BB31BF6050}" dt="2025-10-01T12:41:54.250" v="587" actId="1076"/>
          <ac:picMkLst>
            <pc:docMk/>
            <pc:sldMk cId="298375562" sldId="429"/>
            <ac:picMk id="15" creationId="{F819C5D0-5E4D-3FA9-393E-4F4B14158562}"/>
          </ac:picMkLst>
        </pc:picChg>
        <pc:picChg chg="add mod">
          <ac:chgData name="Uwe Ricken" userId="f02567aecbed924b" providerId="LiveId" clId="{E77B627B-1F43-41A9-9F24-D4BB31BF6050}" dt="2025-10-01T12:41:54.250" v="587" actId="1076"/>
          <ac:picMkLst>
            <pc:docMk/>
            <pc:sldMk cId="298375562" sldId="429"/>
            <ac:picMk id="32" creationId="{D8AF78F8-7101-7609-4A56-C4883AB81A5A}"/>
          </ac:picMkLst>
        </pc:picChg>
        <pc:cxnChg chg="add del mod">
          <ac:chgData name="Uwe Ricken" userId="f02567aecbed924b" providerId="LiveId" clId="{E77B627B-1F43-41A9-9F24-D4BB31BF6050}" dt="2025-10-01T12:31:16.162" v="478" actId="478"/>
          <ac:cxnSpMkLst>
            <pc:docMk/>
            <pc:sldMk cId="298375562" sldId="429"/>
            <ac:cxnSpMk id="11" creationId="{C20FEB7A-56F8-E1CC-A956-13D7411AED4D}"/>
          </ac:cxnSpMkLst>
        </pc:cxnChg>
        <pc:cxnChg chg="add del mod">
          <ac:chgData name="Uwe Ricken" userId="f02567aecbed924b" providerId="LiveId" clId="{E77B627B-1F43-41A9-9F24-D4BB31BF6050}" dt="2025-10-01T12:42:14.760" v="588" actId="478"/>
          <ac:cxnSpMkLst>
            <pc:docMk/>
            <pc:sldMk cId="298375562" sldId="429"/>
            <ac:cxnSpMk id="13" creationId="{AA5B6847-690B-2B4B-B50F-8C8957A3916D}"/>
          </ac:cxnSpMkLst>
        </pc:cxnChg>
        <pc:cxnChg chg="add mod">
          <ac:chgData name="Uwe Ricken" userId="f02567aecbed924b" providerId="LiveId" clId="{E77B627B-1F43-41A9-9F24-D4BB31BF6050}" dt="2025-10-01T12:41:54.250" v="587" actId="1076"/>
          <ac:cxnSpMkLst>
            <pc:docMk/>
            <pc:sldMk cId="298375562" sldId="429"/>
            <ac:cxnSpMk id="18" creationId="{50E57D3C-D4EB-6125-4F90-9B751517C90B}"/>
          </ac:cxnSpMkLst>
        </pc:cxnChg>
        <pc:cxnChg chg="add mod">
          <ac:chgData name="Uwe Ricken" userId="f02567aecbed924b" providerId="LiveId" clId="{E77B627B-1F43-41A9-9F24-D4BB31BF6050}" dt="2025-10-01T12:41:54.250" v="587" actId="1076"/>
          <ac:cxnSpMkLst>
            <pc:docMk/>
            <pc:sldMk cId="298375562" sldId="429"/>
            <ac:cxnSpMk id="20" creationId="{B84C3785-4273-BE7B-BBBD-E33AD0914150}"/>
          </ac:cxnSpMkLst>
        </pc:cxnChg>
        <pc:cxnChg chg="add mod">
          <ac:chgData name="Uwe Ricken" userId="f02567aecbed924b" providerId="LiveId" clId="{E77B627B-1F43-41A9-9F24-D4BB31BF6050}" dt="2025-10-01T12:24:48.617" v="395" actId="1076"/>
          <ac:cxnSpMkLst>
            <pc:docMk/>
            <pc:sldMk cId="298375562" sldId="429"/>
            <ac:cxnSpMk id="27" creationId="{9DC47E24-ECE1-6AD6-0EA6-19FC1FD34AB8}"/>
          </ac:cxnSpMkLst>
        </pc:cxnChg>
        <pc:cxnChg chg="add del mod">
          <ac:chgData name="Uwe Ricken" userId="f02567aecbed924b" providerId="LiveId" clId="{E77B627B-1F43-41A9-9F24-D4BB31BF6050}" dt="2025-10-01T12:32:49.893" v="493" actId="14100"/>
          <ac:cxnSpMkLst>
            <pc:docMk/>
            <pc:sldMk cId="298375562" sldId="429"/>
            <ac:cxnSpMk id="29" creationId="{1B46F35B-CE9C-2DD6-F398-FA2707D05CB2}"/>
          </ac:cxnSpMkLst>
        </pc:cxnChg>
        <pc:cxnChg chg="add mod">
          <ac:chgData name="Uwe Ricken" userId="f02567aecbed924b" providerId="LiveId" clId="{E77B627B-1F43-41A9-9F24-D4BB31BF6050}" dt="2025-10-01T12:26:23.384" v="451" actId="1582"/>
          <ac:cxnSpMkLst>
            <pc:docMk/>
            <pc:sldMk cId="298375562" sldId="429"/>
            <ac:cxnSpMk id="37" creationId="{92382EC1-F23C-A254-D7E3-490108772D7C}"/>
          </ac:cxnSpMkLst>
        </pc:cxnChg>
        <pc:cxnChg chg="add del mod">
          <ac:chgData name="Uwe Ricken" userId="f02567aecbed924b" providerId="LiveId" clId="{E77B627B-1F43-41A9-9F24-D4BB31BF6050}" dt="2025-10-01T12:32:12.494" v="488" actId="478"/>
          <ac:cxnSpMkLst>
            <pc:docMk/>
            <pc:sldMk cId="298375562" sldId="429"/>
            <ac:cxnSpMk id="38" creationId="{5BA65F09-9C0E-4581-D0DA-83291DA5BA32}"/>
          </ac:cxnSpMkLst>
        </pc:cxnChg>
        <pc:cxnChg chg="add mod">
          <ac:chgData name="Uwe Ricken" userId="f02567aecbed924b" providerId="LiveId" clId="{E77B627B-1F43-41A9-9F24-D4BB31BF6050}" dt="2025-10-01T12:26:40.758" v="458" actId="14100"/>
          <ac:cxnSpMkLst>
            <pc:docMk/>
            <pc:sldMk cId="298375562" sldId="429"/>
            <ac:cxnSpMk id="41" creationId="{54DF2555-94E2-17D2-AC5B-688990CF30DE}"/>
          </ac:cxnSpMkLst>
        </pc:cxnChg>
        <pc:cxnChg chg="add del mod">
          <ac:chgData name="Uwe Ricken" userId="f02567aecbed924b" providerId="LiveId" clId="{E77B627B-1F43-41A9-9F24-D4BB31BF6050}" dt="2025-10-01T12:30:47.873" v="475" actId="478"/>
          <ac:cxnSpMkLst>
            <pc:docMk/>
            <pc:sldMk cId="298375562" sldId="429"/>
            <ac:cxnSpMk id="45" creationId="{C91A9C57-76CB-F34E-6F84-DC63499CCBBB}"/>
          </ac:cxnSpMkLst>
        </pc:cxnChg>
        <pc:cxnChg chg="add mod">
          <ac:chgData name="Uwe Ricken" userId="f02567aecbed924b" providerId="LiveId" clId="{E77B627B-1F43-41A9-9F24-D4BB31BF6050}" dt="2025-10-01T12:34:30.717" v="497" actId="14100"/>
          <ac:cxnSpMkLst>
            <pc:docMk/>
            <pc:sldMk cId="298375562" sldId="429"/>
            <ac:cxnSpMk id="48" creationId="{CEAE4207-0700-018A-E4E5-770D614E6E07}"/>
          </ac:cxnSpMkLst>
        </pc:cxnChg>
        <pc:cxnChg chg="add mod">
          <ac:chgData name="Uwe Ricken" userId="f02567aecbed924b" providerId="LiveId" clId="{E77B627B-1F43-41A9-9F24-D4BB31BF6050}" dt="2025-10-01T12:32:27.798" v="490" actId="1582"/>
          <ac:cxnSpMkLst>
            <pc:docMk/>
            <pc:sldMk cId="298375562" sldId="429"/>
            <ac:cxnSpMk id="53" creationId="{F1C31F3F-7FE5-7333-3111-78E36D8E8AAA}"/>
          </ac:cxnSpMkLst>
        </pc:cxnChg>
      </pc:sldChg>
      <pc:sldChg chg="modSp add mod">
        <pc:chgData name="Uwe Ricken" userId="f02567aecbed924b" providerId="LiveId" clId="{E77B627B-1F43-41A9-9F24-D4BB31BF6050}" dt="2025-10-01T12:43:11.051" v="608" actId="20577"/>
        <pc:sldMkLst>
          <pc:docMk/>
          <pc:sldMk cId="3658159108" sldId="430"/>
        </pc:sldMkLst>
        <pc:spChg chg="mod">
          <ac:chgData name="Uwe Ricken" userId="f02567aecbed924b" providerId="LiveId" clId="{E77B627B-1F43-41A9-9F24-D4BB31BF6050}" dt="2025-10-01T12:43:11.051" v="608" actId="20577"/>
          <ac:spMkLst>
            <pc:docMk/>
            <pc:sldMk cId="3658159108" sldId="430"/>
            <ac:spMk id="6" creationId="{4655CA3D-8AF7-E143-0A7D-4D98F662FFAC}"/>
          </ac:spMkLst>
        </pc:spChg>
      </pc:sldChg>
      <pc:sldChg chg="addSp modSp add mod modAnim">
        <pc:chgData name="Uwe Ricken" userId="f02567aecbed924b" providerId="LiveId" clId="{E77B627B-1F43-41A9-9F24-D4BB31BF6050}" dt="2025-10-01T13:25:12.402" v="808" actId="20577"/>
        <pc:sldMkLst>
          <pc:docMk/>
          <pc:sldMk cId="748792706" sldId="431"/>
        </pc:sldMkLst>
        <pc:spChg chg="mod">
          <ac:chgData name="Uwe Ricken" userId="f02567aecbed924b" providerId="LiveId" clId="{E77B627B-1F43-41A9-9F24-D4BB31BF6050}" dt="2025-10-01T12:43:32.257" v="617" actId="20577"/>
          <ac:spMkLst>
            <pc:docMk/>
            <pc:sldMk cId="748792706" sldId="431"/>
            <ac:spMk id="2" creationId="{5899CD29-AE72-CC41-680E-3E7308FDDFA2}"/>
          </ac:spMkLst>
        </pc:spChg>
        <pc:spChg chg="mod">
          <ac:chgData name="Uwe Ricken" userId="f02567aecbed924b" providerId="LiveId" clId="{E77B627B-1F43-41A9-9F24-D4BB31BF6050}" dt="2025-10-01T13:17:08.056" v="776" actId="20577"/>
          <ac:spMkLst>
            <pc:docMk/>
            <pc:sldMk cId="748792706" sldId="431"/>
            <ac:spMk id="3" creationId="{294B546E-852D-5D66-DF73-E2B8F89F4EF5}"/>
          </ac:spMkLst>
        </pc:spChg>
        <pc:spChg chg="add mod">
          <ac:chgData name="Uwe Ricken" userId="f02567aecbed924b" providerId="LiveId" clId="{E77B627B-1F43-41A9-9F24-D4BB31BF6050}" dt="2025-10-01T13:18:34.387" v="783" actId="1076"/>
          <ac:spMkLst>
            <pc:docMk/>
            <pc:sldMk cId="748792706" sldId="431"/>
            <ac:spMk id="6" creationId="{FBBA1069-37A8-4F6A-AF3A-10F94C3550B8}"/>
          </ac:spMkLst>
        </pc:spChg>
        <pc:spChg chg="add mod">
          <ac:chgData name="Uwe Ricken" userId="f02567aecbed924b" providerId="LiveId" clId="{E77B627B-1F43-41A9-9F24-D4BB31BF6050}" dt="2025-10-01T13:23:06.675" v="805" actId="1076"/>
          <ac:spMkLst>
            <pc:docMk/>
            <pc:sldMk cId="748792706" sldId="431"/>
            <ac:spMk id="9" creationId="{7CD95CBE-6F09-DFA0-EEE7-25759A913F8E}"/>
          </ac:spMkLst>
        </pc:spChg>
        <pc:spChg chg="add mod">
          <ac:chgData name="Uwe Ricken" userId="f02567aecbed924b" providerId="LiveId" clId="{E77B627B-1F43-41A9-9F24-D4BB31BF6050}" dt="2025-10-01T13:17:45.788" v="779" actId="1076"/>
          <ac:spMkLst>
            <pc:docMk/>
            <pc:sldMk cId="748792706" sldId="431"/>
            <ac:spMk id="12" creationId="{82F2574A-7C72-431B-4BF4-5674FD5F8AB0}"/>
          </ac:spMkLst>
        </pc:spChg>
        <pc:spChg chg="add mod">
          <ac:chgData name="Uwe Ricken" userId="f02567aecbed924b" providerId="LiveId" clId="{E77B627B-1F43-41A9-9F24-D4BB31BF6050}" dt="2025-10-01T13:25:12.402" v="808" actId="20577"/>
          <ac:spMkLst>
            <pc:docMk/>
            <pc:sldMk cId="748792706" sldId="431"/>
            <ac:spMk id="13" creationId="{2482F817-2AD9-421D-E550-F1731549E81F}"/>
          </ac:spMkLst>
        </pc:spChg>
        <pc:picChg chg="add mod">
          <ac:chgData name="Uwe Ricken" userId="f02567aecbed924b" providerId="LiveId" clId="{E77B627B-1F43-41A9-9F24-D4BB31BF6050}" dt="2025-10-01T13:12:22.349" v="648" actId="14100"/>
          <ac:picMkLst>
            <pc:docMk/>
            <pc:sldMk cId="748792706" sldId="431"/>
            <ac:picMk id="5" creationId="{49CE5980-069A-967F-5D1B-E56A18A075F0}"/>
          </ac:picMkLst>
        </pc:picChg>
        <pc:picChg chg="add mod modCrop">
          <ac:chgData name="Uwe Ricken" userId="f02567aecbed924b" providerId="LiveId" clId="{E77B627B-1F43-41A9-9F24-D4BB31BF6050}" dt="2025-10-01T13:20:10.493" v="797" actId="732"/>
          <ac:picMkLst>
            <pc:docMk/>
            <pc:sldMk cId="748792706" sldId="431"/>
            <ac:picMk id="22" creationId="{95D89CCF-6AFB-2865-FD4E-C290B8293372}"/>
          </ac:picMkLst>
        </pc:picChg>
        <pc:cxnChg chg="add mod">
          <ac:chgData name="Uwe Ricken" userId="f02567aecbed924b" providerId="LiveId" clId="{E77B627B-1F43-41A9-9F24-D4BB31BF6050}" dt="2025-10-01T13:18:39.515" v="784" actId="14100"/>
          <ac:cxnSpMkLst>
            <pc:docMk/>
            <pc:sldMk cId="748792706" sldId="431"/>
            <ac:cxnSpMk id="8" creationId="{6FC3FC65-3EDD-8074-2125-EB8CAA990177}"/>
          </ac:cxnSpMkLst>
        </pc:cxnChg>
        <pc:cxnChg chg="add mod">
          <ac:chgData name="Uwe Ricken" userId="f02567aecbed924b" providerId="LiveId" clId="{E77B627B-1F43-41A9-9F24-D4BB31BF6050}" dt="2025-10-01T13:23:12.838" v="806" actId="14100"/>
          <ac:cxnSpMkLst>
            <pc:docMk/>
            <pc:sldMk cId="748792706" sldId="431"/>
            <ac:cxnSpMk id="11" creationId="{276AB8B6-5527-0476-28E9-71C93F107ED6}"/>
          </ac:cxnSpMkLst>
        </pc:cxnChg>
        <pc:cxnChg chg="add mod">
          <ac:chgData name="Uwe Ricken" userId="f02567aecbed924b" providerId="LiveId" clId="{E77B627B-1F43-41A9-9F24-D4BB31BF6050}" dt="2025-10-01T13:21:19.085" v="803" actId="14100"/>
          <ac:cxnSpMkLst>
            <pc:docMk/>
            <pc:sldMk cId="748792706" sldId="431"/>
            <ac:cxnSpMk id="15" creationId="{5A632FE8-2BF5-396C-D953-9776151E859D}"/>
          </ac:cxnSpMkLst>
        </pc:cxnChg>
        <pc:cxnChg chg="add mod">
          <ac:chgData name="Uwe Ricken" userId="f02567aecbed924b" providerId="LiveId" clId="{E77B627B-1F43-41A9-9F24-D4BB31BF6050}" dt="2025-10-01T13:25:12.402" v="808" actId="20577"/>
          <ac:cxnSpMkLst>
            <pc:docMk/>
            <pc:sldMk cId="748792706" sldId="431"/>
            <ac:cxnSpMk id="17" creationId="{12494A85-4BAC-911E-A038-6F2D123D0388}"/>
          </ac:cxnSpMkLst>
        </pc:cxnChg>
      </pc:sldChg>
      <pc:sldChg chg="modSp new mod">
        <pc:chgData name="Uwe Ricken" userId="f02567aecbed924b" providerId="LiveId" clId="{E77B627B-1F43-41A9-9F24-D4BB31BF6050}" dt="2025-10-01T13:31:57.316" v="889" actId="20577"/>
        <pc:sldMkLst>
          <pc:docMk/>
          <pc:sldMk cId="479531668" sldId="432"/>
        </pc:sldMkLst>
        <pc:spChg chg="mod">
          <ac:chgData name="Uwe Ricken" userId="f02567aecbed924b" providerId="LiveId" clId="{E77B627B-1F43-41A9-9F24-D4BB31BF6050}" dt="2025-10-01T13:30:15.890" v="836" actId="20577"/>
          <ac:spMkLst>
            <pc:docMk/>
            <pc:sldMk cId="479531668" sldId="432"/>
            <ac:spMk id="2" creationId="{42F38950-D1D3-90F5-CEBF-703C5329409F}"/>
          </ac:spMkLst>
        </pc:spChg>
        <pc:spChg chg="mod">
          <ac:chgData name="Uwe Ricken" userId="f02567aecbed924b" providerId="LiveId" clId="{E77B627B-1F43-41A9-9F24-D4BB31BF6050}" dt="2025-10-01T13:31:57.316" v="889" actId="20577"/>
          <ac:spMkLst>
            <pc:docMk/>
            <pc:sldMk cId="479531668" sldId="432"/>
            <ac:spMk id="3" creationId="{8AAA1080-10B5-A18A-7762-0C03ECAAAE6E}"/>
          </ac:spMkLst>
        </pc:spChg>
      </pc:sldChg>
      <pc:sldChg chg="modSp new mod">
        <pc:chgData name="Uwe Ricken" userId="f02567aecbed924b" providerId="LiveId" clId="{E77B627B-1F43-41A9-9F24-D4BB31BF6050}" dt="2025-10-01T14:13:15.629" v="1017" actId="207"/>
        <pc:sldMkLst>
          <pc:docMk/>
          <pc:sldMk cId="2233447467" sldId="433"/>
        </pc:sldMkLst>
        <pc:spChg chg="mod">
          <ac:chgData name="Uwe Ricken" userId="f02567aecbed924b" providerId="LiveId" clId="{E77B627B-1F43-41A9-9F24-D4BB31BF6050}" dt="2025-10-01T14:08:19.516" v="917" actId="20577"/>
          <ac:spMkLst>
            <pc:docMk/>
            <pc:sldMk cId="2233447467" sldId="433"/>
            <ac:spMk id="2" creationId="{B7EEB4FC-A46D-3C2A-13DC-30ECE7538267}"/>
          </ac:spMkLst>
        </pc:spChg>
        <pc:spChg chg="mod">
          <ac:chgData name="Uwe Ricken" userId="f02567aecbed924b" providerId="LiveId" clId="{E77B627B-1F43-41A9-9F24-D4BB31BF6050}" dt="2025-10-01T14:13:15.629" v="1017" actId="207"/>
          <ac:spMkLst>
            <pc:docMk/>
            <pc:sldMk cId="2233447467" sldId="433"/>
            <ac:spMk id="3" creationId="{EF7721B1-E356-FBB5-4EC5-06269847DFF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9F2AD-8E0E-4C67-9313-881C61E5AF81}"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5C0421CC-0473-4BD6-8CAD-5E3B7465C88D}">
      <dgm:prSet phldrT="[Text]" custT="1"/>
      <dgm:spPr/>
      <dgm:t>
        <a:bodyPr/>
        <a:lstStyle/>
        <a:p>
          <a:pPr algn="ctr"/>
          <a:r>
            <a:rPr lang="en-US" sz="1400" b="1" dirty="0"/>
            <a:t>Recovery Point Objective</a:t>
          </a:r>
          <a:br>
            <a:rPr lang="en-US" sz="1400" b="1" dirty="0"/>
          </a:br>
          <a:r>
            <a:rPr lang="en-US" sz="1400" b="1" dirty="0"/>
            <a:t>Recovery Time Objective	</a:t>
          </a:r>
        </a:p>
      </dgm:t>
    </dgm:pt>
    <dgm:pt modelId="{E8DFF29A-3729-4B92-9E31-F4FC4EFD93E4}" type="parTrans" cxnId="{36493CCB-97EC-4FFC-94B7-2E0741B1C716}">
      <dgm:prSet/>
      <dgm:spPr/>
      <dgm:t>
        <a:bodyPr/>
        <a:lstStyle/>
        <a:p>
          <a:endParaRPr lang="en-US"/>
        </a:p>
      </dgm:t>
    </dgm:pt>
    <dgm:pt modelId="{C820D49E-5E6C-476C-8422-DA8524858C2C}" type="sibTrans" cxnId="{36493CCB-97EC-4FFC-94B7-2E0741B1C716}">
      <dgm:prSet/>
      <dgm:spPr/>
      <dgm:t>
        <a:bodyPr/>
        <a:lstStyle/>
        <a:p>
          <a:endParaRPr lang="en-US" dirty="0"/>
        </a:p>
      </dgm:t>
    </dgm:pt>
    <dgm:pt modelId="{924053AD-2F0C-4B97-8193-CB725DD517D5}">
      <dgm:prSet phldrT="[Text]"/>
      <dgm:spPr/>
      <dgm:t>
        <a:bodyPr/>
        <a:lstStyle/>
        <a:p>
          <a:r>
            <a:rPr lang="en-US" dirty="0"/>
            <a:t>Restore</a:t>
          </a:r>
        </a:p>
      </dgm:t>
    </dgm:pt>
    <dgm:pt modelId="{E6D5B95E-5FE9-455A-A911-6D0C3EBA09F2}" type="parTrans" cxnId="{F19F4EAD-1422-41B5-B1B7-85997A15CA4D}">
      <dgm:prSet/>
      <dgm:spPr/>
      <dgm:t>
        <a:bodyPr/>
        <a:lstStyle/>
        <a:p>
          <a:endParaRPr lang="en-US"/>
        </a:p>
      </dgm:t>
    </dgm:pt>
    <dgm:pt modelId="{3EE9FDA2-D3E4-4290-BB11-CBA49E373D46}" type="sibTrans" cxnId="{F19F4EAD-1422-41B5-B1B7-85997A15CA4D}">
      <dgm:prSet/>
      <dgm:spPr/>
      <dgm:t>
        <a:bodyPr/>
        <a:lstStyle/>
        <a:p>
          <a:endParaRPr lang="en-US" dirty="0"/>
        </a:p>
      </dgm:t>
    </dgm:pt>
    <dgm:pt modelId="{D7D95C79-B133-446E-B818-E3080B2127BD}">
      <dgm:prSet phldrT="[Text]"/>
      <dgm:spPr/>
      <dgm:t>
        <a:bodyPr/>
        <a:lstStyle/>
        <a:p>
          <a:r>
            <a:rPr lang="en-US" dirty="0"/>
            <a:t> Backup</a:t>
          </a:r>
        </a:p>
      </dgm:t>
    </dgm:pt>
    <dgm:pt modelId="{AF321B13-386D-4028-824F-F49F3B64B54A}" type="parTrans" cxnId="{66B63CE7-7A77-449E-AAE7-042C09723093}">
      <dgm:prSet/>
      <dgm:spPr/>
      <dgm:t>
        <a:bodyPr/>
        <a:lstStyle/>
        <a:p>
          <a:endParaRPr lang="en-US"/>
        </a:p>
      </dgm:t>
    </dgm:pt>
    <dgm:pt modelId="{9B5BAF1F-7C19-4943-BBF4-35ED8577DA3E}" type="sibTrans" cxnId="{66B63CE7-7A77-449E-AAE7-042C09723093}">
      <dgm:prSet/>
      <dgm:spPr/>
      <dgm:t>
        <a:bodyPr/>
        <a:lstStyle/>
        <a:p>
          <a:endParaRPr lang="en-US" dirty="0"/>
        </a:p>
      </dgm:t>
    </dgm:pt>
    <dgm:pt modelId="{30966FCC-3F95-47BE-BAA9-B6F0A75A0635}" type="pres">
      <dgm:prSet presAssocID="{8689F2AD-8E0E-4C67-9313-881C61E5AF81}" presName="Name0" presStyleCnt="0">
        <dgm:presLayoutVars>
          <dgm:dir/>
          <dgm:resizeHandles val="exact"/>
        </dgm:presLayoutVars>
      </dgm:prSet>
      <dgm:spPr/>
    </dgm:pt>
    <dgm:pt modelId="{14709610-7E94-4521-BC29-7F8447DFAB4C}" type="pres">
      <dgm:prSet presAssocID="{5C0421CC-0473-4BD6-8CAD-5E3B7465C88D}" presName="node" presStyleLbl="node1" presStyleIdx="0" presStyleCnt="3" custRadScaleRad="87779" custRadScaleInc="-681">
        <dgm:presLayoutVars>
          <dgm:bulletEnabled val="1"/>
        </dgm:presLayoutVars>
      </dgm:prSet>
      <dgm:spPr/>
    </dgm:pt>
    <dgm:pt modelId="{C16C6EA2-5445-400F-855A-E50D7AEAB79D}" type="pres">
      <dgm:prSet presAssocID="{C820D49E-5E6C-476C-8422-DA8524858C2C}" presName="sibTrans" presStyleLbl="sibTrans2D1" presStyleIdx="0" presStyleCnt="3"/>
      <dgm:spPr/>
    </dgm:pt>
    <dgm:pt modelId="{8F387D3E-4E25-4DAA-9F29-5396D09C0785}" type="pres">
      <dgm:prSet presAssocID="{C820D49E-5E6C-476C-8422-DA8524858C2C}" presName="connectorText" presStyleLbl="sibTrans2D1" presStyleIdx="0" presStyleCnt="3"/>
      <dgm:spPr/>
    </dgm:pt>
    <dgm:pt modelId="{A279F2BF-B92C-48DD-AE71-3C8A8340D028}" type="pres">
      <dgm:prSet presAssocID="{924053AD-2F0C-4B97-8193-CB725DD517D5}" presName="node" presStyleLbl="node1" presStyleIdx="1" presStyleCnt="3">
        <dgm:presLayoutVars>
          <dgm:bulletEnabled val="1"/>
        </dgm:presLayoutVars>
      </dgm:prSet>
      <dgm:spPr/>
    </dgm:pt>
    <dgm:pt modelId="{15BB8906-C14F-4617-99FD-195745E726F9}" type="pres">
      <dgm:prSet presAssocID="{3EE9FDA2-D3E4-4290-BB11-CBA49E373D46}" presName="sibTrans" presStyleLbl="sibTrans2D1" presStyleIdx="1" presStyleCnt="3"/>
      <dgm:spPr/>
    </dgm:pt>
    <dgm:pt modelId="{0C6BF77A-C123-4C6F-94C1-7B78EA87BBDE}" type="pres">
      <dgm:prSet presAssocID="{3EE9FDA2-D3E4-4290-BB11-CBA49E373D46}" presName="connectorText" presStyleLbl="sibTrans2D1" presStyleIdx="1" presStyleCnt="3"/>
      <dgm:spPr/>
    </dgm:pt>
    <dgm:pt modelId="{8DDDDD66-02DC-4970-B438-0D6869D3A9C2}" type="pres">
      <dgm:prSet presAssocID="{D7D95C79-B133-446E-B818-E3080B2127BD}" presName="node" presStyleLbl="node1" presStyleIdx="2" presStyleCnt="3">
        <dgm:presLayoutVars>
          <dgm:bulletEnabled val="1"/>
        </dgm:presLayoutVars>
      </dgm:prSet>
      <dgm:spPr/>
    </dgm:pt>
    <dgm:pt modelId="{362C371E-F413-476A-9962-9C8E965BE1D1}" type="pres">
      <dgm:prSet presAssocID="{9B5BAF1F-7C19-4943-BBF4-35ED8577DA3E}" presName="sibTrans" presStyleLbl="sibTrans2D1" presStyleIdx="2" presStyleCnt="3"/>
      <dgm:spPr/>
    </dgm:pt>
    <dgm:pt modelId="{81FFDB01-3BD8-4504-A427-3D087BD48811}" type="pres">
      <dgm:prSet presAssocID="{9B5BAF1F-7C19-4943-BBF4-35ED8577DA3E}" presName="connectorText" presStyleLbl="sibTrans2D1" presStyleIdx="2" presStyleCnt="3"/>
      <dgm:spPr/>
    </dgm:pt>
  </dgm:ptLst>
  <dgm:cxnLst>
    <dgm:cxn modelId="{1BA03F3E-7ED3-4423-B0D7-24CC29EA8E91}" type="presOf" srcId="{C820D49E-5E6C-476C-8422-DA8524858C2C}" destId="{8F387D3E-4E25-4DAA-9F29-5396D09C0785}" srcOrd="1" destOrd="0" presId="urn:microsoft.com/office/officeart/2005/8/layout/cycle7"/>
    <dgm:cxn modelId="{9AD6F45B-5806-40A4-B67A-099A6237E904}" type="presOf" srcId="{9B5BAF1F-7C19-4943-BBF4-35ED8577DA3E}" destId="{81FFDB01-3BD8-4504-A427-3D087BD48811}" srcOrd="1" destOrd="0" presId="urn:microsoft.com/office/officeart/2005/8/layout/cycle7"/>
    <dgm:cxn modelId="{94397352-C1BB-414F-9D82-4A558BBB2E44}" type="presOf" srcId="{5C0421CC-0473-4BD6-8CAD-5E3B7465C88D}" destId="{14709610-7E94-4521-BC29-7F8447DFAB4C}" srcOrd="0" destOrd="0" presId="urn:microsoft.com/office/officeart/2005/8/layout/cycle7"/>
    <dgm:cxn modelId="{D1C80376-E4ED-444A-B92A-D6EC3D8FFAC3}" type="presOf" srcId="{924053AD-2F0C-4B97-8193-CB725DD517D5}" destId="{A279F2BF-B92C-48DD-AE71-3C8A8340D028}" srcOrd="0" destOrd="0" presId="urn:microsoft.com/office/officeart/2005/8/layout/cycle7"/>
    <dgm:cxn modelId="{4DC3F259-46E1-4FFF-96CA-BBF27E8761CF}" type="presOf" srcId="{C820D49E-5E6C-476C-8422-DA8524858C2C}" destId="{C16C6EA2-5445-400F-855A-E50D7AEAB79D}" srcOrd="0" destOrd="0" presId="urn:microsoft.com/office/officeart/2005/8/layout/cycle7"/>
    <dgm:cxn modelId="{19A7D6A0-429A-49C7-85FB-8E7B7DCD3A92}" type="presOf" srcId="{D7D95C79-B133-446E-B818-E3080B2127BD}" destId="{8DDDDD66-02DC-4970-B438-0D6869D3A9C2}" srcOrd="0" destOrd="0" presId="urn:microsoft.com/office/officeart/2005/8/layout/cycle7"/>
    <dgm:cxn modelId="{B2D96FA5-1D47-4AD1-B8C5-C988F9335141}" type="presOf" srcId="{3EE9FDA2-D3E4-4290-BB11-CBA49E373D46}" destId="{15BB8906-C14F-4617-99FD-195745E726F9}" srcOrd="0" destOrd="0" presId="urn:microsoft.com/office/officeart/2005/8/layout/cycle7"/>
    <dgm:cxn modelId="{3F6A57A5-29FC-4E53-AD00-E3DC818536AC}" type="presOf" srcId="{3EE9FDA2-D3E4-4290-BB11-CBA49E373D46}" destId="{0C6BF77A-C123-4C6F-94C1-7B78EA87BBDE}" srcOrd="1" destOrd="0" presId="urn:microsoft.com/office/officeart/2005/8/layout/cycle7"/>
    <dgm:cxn modelId="{F19F4EAD-1422-41B5-B1B7-85997A15CA4D}" srcId="{8689F2AD-8E0E-4C67-9313-881C61E5AF81}" destId="{924053AD-2F0C-4B97-8193-CB725DD517D5}" srcOrd="1" destOrd="0" parTransId="{E6D5B95E-5FE9-455A-A911-6D0C3EBA09F2}" sibTransId="{3EE9FDA2-D3E4-4290-BB11-CBA49E373D46}"/>
    <dgm:cxn modelId="{3FEC56C9-D04A-4AC2-BFAE-6EC00A0DDE3C}" type="presOf" srcId="{8689F2AD-8E0E-4C67-9313-881C61E5AF81}" destId="{30966FCC-3F95-47BE-BAA9-B6F0A75A0635}" srcOrd="0" destOrd="0" presId="urn:microsoft.com/office/officeart/2005/8/layout/cycle7"/>
    <dgm:cxn modelId="{36493CCB-97EC-4FFC-94B7-2E0741B1C716}" srcId="{8689F2AD-8E0E-4C67-9313-881C61E5AF81}" destId="{5C0421CC-0473-4BD6-8CAD-5E3B7465C88D}" srcOrd="0" destOrd="0" parTransId="{E8DFF29A-3729-4B92-9E31-F4FC4EFD93E4}" sibTransId="{C820D49E-5E6C-476C-8422-DA8524858C2C}"/>
    <dgm:cxn modelId="{F9CA3DD9-7CB5-476A-B0C2-3AC017CD87BB}" type="presOf" srcId="{9B5BAF1F-7C19-4943-BBF4-35ED8577DA3E}" destId="{362C371E-F413-476A-9962-9C8E965BE1D1}" srcOrd="0" destOrd="0" presId="urn:microsoft.com/office/officeart/2005/8/layout/cycle7"/>
    <dgm:cxn modelId="{66B63CE7-7A77-449E-AAE7-042C09723093}" srcId="{8689F2AD-8E0E-4C67-9313-881C61E5AF81}" destId="{D7D95C79-B133-446E-B818-E3080B2127BD}" srcOrd="2" destOrd="0" parTransId="{AF321B13-386D-4028-824F-F49F3B64B54A}" sibTransId="{9B5BAF1F-7C19-4943-BBF4-35ED8577DA3E}"/>
    <dgm:cxn modelId="{83F3254A-93AF-446A-9E63-CFBEEAA177ED}" type="presParOf" srcId="{30966FCC-3F95-47BE-BAA9-B6F0A75A0635}" destId="{14709610-7E94-4521-BC29-7F8447DFAB4C}" srcOrd="0" destOrd="0" presId="urn:microsoft.com/office/officeart/2005/8/layout/cycle7"/>
    <dgm:cxn modelId="{6B87D79E-8276-4933-B466-3A7E67DA2B6B}" type="presParOf" srcId="{30966FCC-3F95-47BE-BAA9-B6F0A75A0635}" destId="{C16C6EA2-5445-400F-855A-E50D7AEAB79D}" srcOrd="1" destOrd="0" presId="urn:microsoft.com/office/officeart/2005/8/layout/cycle7"/>
    <dgm:cxn modelId="{11D4BC52-F4E3-4B40-AF24-5061116C8C65}" type="presParOf" srcId="{C16C6EA2-5445-400F-855A-E50D7AEAB79D}" destId="{8F387D3E-4E25-4DAA-9F29-5396D09C0785}" srcOrd="0" destOrd="0" presId="urn:microsoft.com/office/officeart/2005/8/layout/cycle7"/>
    <dgm:cxn modelId="{6EEF2150-3F9B-453B-ABAD-61FA2F05EC84}" type="presParOf" srcId="{30966FCC-3F95-47BE-BAA9-B6F0A75A0635}" destId="{A279F2BF-B92C-48DD-AE71-3C8A8340D028}" srcOrd="2" destOrd="0" presId="urn:microsoft.com/office/officeart/2005/8/layout/cycle7"/>
    <dgm:cxn modelId="{5FBE63B4-0D9C-4FF9-8383-909878297067}" type="presParOf" srcId="{30966FCC-3F95-47BE-BAA9-B6F0A75A0635}" destId="{15BB8906-C14F-4617-99FD-195745E726F9}" srcOrd="3" destOrd="0" presId="urn:microsoft.com/office/officeart/2005/8/layout/cycle7"/>
    <dgm:cxn modelId="{AF5C2C03-FF83-426F-BA2F-9AF1893F3D74}" type="presParOf" srcId="{15BB8906-C14F-4617-99FD-195745E726F9}" destId="{0C6BF77A-C123-4C6F-94C1-7B78EA87BBDE}" srcOrd="0" destOrd="0" presId="urn:microsoft.com/office/officeart/2005/8/layout/cycle7"/>
    <dgm:cxn modelId="{58C0429E-3416-44E4-B888-C5DEFB139BE6}" type="presParOf" srcId="{30966FCC-3F95-47BE-BAA9-B6F0A75A0635}" destId="{8DDDDD66-02DC-4970-B438-0D6869D3A9C2}" srcOrd="4" destOrd="0" presId="urn:microsoft.com/office/officeart/2005/8/layout/cycle7"/>
    <dgm:cxn modelId="{EB29E33B-15E7-4C03-8B14-457C3C814DAB}" type="presParOf" srcId="{30966FCC-3F95-47BE-BAA9-B6F0A75A0635}" destId="{362C371E-F413-476A-9962-9C8E965BE1D1}" srcOrd="5" destOrd="0" presId="urn:microsoft.com/office/officeart/2005/8/layout/cycle7"/>
    <dgm:cxn modelId="{606EB6EE-08F0-49F6-AA1C-B73EF476E44C}" type="presParOf" srcId="{362C371E-F413-476A-9962-9C8E965BE1D1}" destId="{81FFDB01-3BD8-4504-A427-3D087BD48811}"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5320A9-765C-47F7-94BC-91AFAD5E44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F0DEC5F-405D-49DF-BC18-BA1C06B30D0F}">
      <dgm:prSet phldrT="[Text]"/>
      <dgm:spPr/>
      <dgm:t>
        <a:bodyPr/>
        <a:lstStyle/>
        <a:p>
          <a:r>
            <a:rPr lang="en-US" dirty="0"/>
            <a:t>Simple</a:t>
          </a:r>
        </a:p>
      </dgm:t>
    </dgm:pt>
    <dgm:pt modelId="{C93F1F77-FEB2-4733-9C85-E2DE96142C78}" type="parTrans" cxnId="{792F92B3-1683-411B-A712-32993B0ECF26}">
      <dgm:prSet/>
      <dgm:spPr/>
      <dgm:t>
        <a:bodyPr/>
        <a:lstStyle/>
        <a:p>
          <a:endParaRPr lang="en-US"/>
        </a:p>
      </dgm:t>
    </dgm:pt>
    <dgm:pt modelId="{E8B50593-1F90-4B65-B382-7C8C16D48D38}" type="sibTrans" cxnId="{792F92B3-1683-411B-A712-32993B0ECF26}">
      <dgm:prSet/>
      <dgm:spPr/>
      <dgm:t>
        <a:bodyPr/>
        <a:lstStyle/>
        <a:p>
          <a:endParaRPr lang="en-US"/>
        </a:p>
      </dgm:t>
    </dgm:pt>
    <dgm:pt modelId="{E2E4CEFB-1E97-4DD4-97AB-8DFB505B17AA}">
      <dgm:prSet phldrT="[Text]"/>
      <dgm:spPr/>
      <dgm:t>
        <a:bodyPr/>
        <a:lstStyle/>
        <a:p>
          <a:r>
            <a:rPr lang="en-US" dirty="0"/>
            <a:t>Bulk Logged</a:t>
          </a:r>
        </a:p>
      </dgm:t>
    </dgm:pt>
    <dgm:pt modelId="{62B88AC6-D082-4E09-A8C9-A4546820B9D0}" type="parTrans" cxnId="{E792FC2A-1B3D-4B5A-9FB1-703F5E676BFE}">
      <dgm:prSet/>
      <dgm:spPr/>
      <dgm:t>
        <a:bodyPr/>
        <a:lstStyle/>
        <a:p>
          <a:endParaRPr lang="en-US"/>
        </a:p>
      </dgm:t>
    </dgm:pt>
    <dgm:pt modelId="{46BF119B-7113-4B7D-82E6-2ED4F23023AC}" type="sibTrans" cxnId="{E792FC2A-1B3D-4B5A-9FB1-703F5E676BFE}">
      <dgm:prSet/>
      <dgm:spPr/>
      <dgm:t>
        <a:bodyPr/>
        <a:lstStyle/>
        <a:p>
          <a:endParaRPr lang="en-US"/>
        </a:p>
      </dgm:t>
    </dgm:pt>
    <dgm:pt modelId="{7C024814-37C4-4D44-8852-E592CC44FC5F}">
      <dgm:prSet phldrT="[Text]"/>
      <dgm:spPr/>
      <dgm:t>
        <a:bodyPr/>
        <a:lstStyle/>
        <a:p>
          <a:r>
            <a:rPr lang="en-US" dirty="0"/>
            <a:t>Full</a:t>
          </a:r>
        </a:p>
      </dgm:t>
    </dgm:pt>
    <dgm:pt modelId="{89CEDC2C-C439-40F6-8D84-51F1295F1D88}" type="parTrans" cxnId="{FC6EF25B-BA98-4C8B-842A-C900BF447B0B}">
      <dgm:prSet/>
      <dgm:spPr/>
      <dgm:t>
        <a:bodyPr/>
        <a:lstStyle/>
        <a:p>
          <a:endParaRPr lang="en-US"/>
        </a:p>
      </dgm:t>
    </dgm:pt>
    <dgm:pt modelId="{0143835C-9CCD-4613-AD6A-DE53702C5FA8}" type="sibTrans" cxnId="{FC6EF25B-BA98-4C8B-842A-C900BF447B0B}">
      <dgm:prSet/>
      <dgm:spPr/>
      <dgm:t>
        <a:bodyPr/>
        <a:lstStyle/>
        <a:p>
          <a:endParaRPr lang="en-US"/>
        </a:p>
      </dgm:t>
    </dgm:pt>
    <dgm:pt modelId="{566A9BFB-543C-47C4-9730-7783C03E54A1}">
      <dgm:prSet phldrT="[Text]"/>
      <dgm:spPr/>
      <dgm:t>
        <a:bodyPr/>
        <a:lstStyle/>
        <a:p>
          <a:r>
            <a:rPr lang="en-US" dirty="0"/>
            <a:t>Automatic truncation of the log</a:t>
          </a:r>
        </a:p>
      </dgm:t>
    </dgm:pt>
    <dgm:pt modelId="{7A63FED5-1986-4E28-BCCE-43A780DC8220}" type="parTrans" cxnId="{9E7D4E63-284F-40C9-8E20-D24F2AC3F715}">
      <dgm:prSet/>
      <dgm:spPr/>
      <dgm:t>
        <a:bodyPr/>
        <a:lstStyle/>
        <a:p>
          <a:endParaRPr lang="en-US"/>
        </a:p>
      </dgm:t>
    </dgm:pt>
    <dgm:pt modelId="{25DDA625-EBE5-4238-8DE9-D08F2312AC3B}" type="sibTrans" cxnId="{9E7D4E63-284F-40C9-8E20-D24F2AC3F715}">
      <dgm:prSet/>
      <dgm:spPr/>
      <dgm:t>
        <a:bodyPr/>
        <a:lstStyle/>
        <a:p>
          <a:endParaRPr lang="en-US"/>
        </a:p>
      </dgm:t>
    </dgm:pt>
    <dgm:pt modelId="{60F31CD4-1397-4D88-B9D4-509BFF389085}">
      <dgm:prSet phldrT="[Text]"/>
      <dgm:spPr/>
      <dgm:t>
        <a:bodyPr/>
        <a:lstStyle/>
        <a:p>
          <a:r>
            <a:rPr lang="en-US" dirty="0"/>
            <a:t>Certain bulk operations such as BULK INSERT, SELECT INTO, INDEX REBUILD and other are minimally logged</a:t>
          </a:r>
        </a:p>
      </dgm:t>
    </dgm:pt>
    <dgm:pt modelId="{5587CF39-0E77-456A-A988-8DD4033A940F}" type="parTrans" cxnId="{65C219C5-8252-453D-8FD0-B827C54EC3E6}">
      <dgm:prSet/>
      <dgm:spPr/>
      <dgm:t>
        <a:bodyPr/>
        <a:lstStyle/>
        <a:p>
          <a:endParaRPr lang="en-US"/>
        </a:p>
      </dgm:t>
    </dgm:pt>
    <dgm:pt modelId="{C32AD0CA-913E-4309-90CE-4A0574D60B2F}" type="sibTrans" cxnId="{65C219C5-8252-453D-8FD0-B827C54EC3E6}">
      <dgm:prSet/>
      <dgm:spPr/>
      <dgm:t>
        <a:bodyPr/>
        <a:lstStyle/>
        <a:p>
          <a:endParaRPr lang="en-US"/>
        </a:p>
      </dgm:t>
    </dgm:pt>
    <dgm:pt modelId="{84735520-E76D-4E3C-9026-40CF4622B410}">
      <dgm:prSet phldrT="[Text]"/>
      <dgm:spPr/>
      <dgm:t>
        <a:bodyPr/>
        <a:lstStyle/>
        <a:p>
          <a:r>
            <a:rPr lang="en-US" dirty="0"/>
            <a:t>Requires transaction log backups to manage file growth</a:t>
          </a:r>
        </a:p>
      </dgm:t>
    </dgm:pt>
    <dgm:pt modelId="{2AC5183A-9A6F-4DF4-84F3-BD191EEDDE40}" type="parTrans" cxnId="{A75CBBB0-FF16-4115-AD63-0A8DE4262974}">
      <dgm:prSet/>
      <dgm:spPr/>
      <dgm:t>
        <a:bodyPr/>
        <a:lstStyle/>
        <a:p>
          <a:endParaRPr lang="en-US"/>
        </a:p>
      </dgm:t>
    </dgm:pt>
    <dgm:pt modelId="{1073DA72-F74C-4645-A279-72DAC6CD1985}" type="sibTrans" cxnId="{A75CBBB0-FF16-4115-AD63-0A8DE4262974}">
      <dgm:prSet/>
      <dgm:spPr/>
      <dgm:t>
        <a:bodyPr/>
        <a:lstStyle/>
        <a:p>
          <a:endParaRPr lang="en-US"/>
        </a:p>
      </dgm:t>
    </dgm:pt>
    <dgm:pt modelId="{72A6958A-772F-49CF-95D8-0CF1C1AF2C4E}">
      <dgm:prSet/>
      <dgm:spPr/>
      <dgm:t>
        <a:bodyPr/>
        <a:lstStyle/>
        <a:p>
          <a:r>
            <a:rPr lang="en-US" dirty="0"/>
            <a:t>All operations are fully logged</a:t>
          </a:r>
        </a:p>
      </dgm:t>
    </dgm:pt>
    <dgm:pt modelId="{B420381C-553C-46C7-A955-4A1D58009A61}" type="parTrans" cxnId="{80B68E43-A5E2-4E31-8314-A96573CCB44B}">
      <dgm:prSet/>
      <dgm:spPr/>
      <dgm:t>
        <a:bodyPr/>
        <a:lstStyle/>
        <a:p>
          <a:endParaRPr lang="en-US"/>
        </a:p>
      </dgm:t>
    </dgm:pt>
    <dgm:pt modelId="{1DC91FE5-A9B5-4297-B3A4-FFA5281DE372}" type="sibTrans" cxnId="{80B68E43-A5E2-4E31-8314-A96573CCB44B}">
      <dgm:prSet/>
      <dgm:spPr/>
      <dgm:t>
        <a:bodyPr/>
        <a:lstStyle/>
        <a:p>
          <a:endParaRPr lang="en-US"/>
        </a:p>
      </dgm:t>
    </dgm:pt>
    <dgm:pt modelId="{90C8A949-DF59-4826-AEF9-BF4D39EE142C}">
      <dgm:prSet/>
      <dgm:spPr/>
      <dgm:t>
        <a:bodyPr/>
        <a:lstStyle/>
        <a:p>
          <a:r>
            <a:rPr lang="en-US" dirty="0"/>
            <a:t>Point in time recovery permitted</a:t>
          </a:r>
        </a:p>
      </dgm:t>
    </dgm:pt>
    <dgm:pt modelId="{711E2FA8-8D84-4168-AB83-78A14EAF239E}" type="parTrans" cxnId="{2EA2E13A-A32B-4B70-B4E8-5F5060AF98EB}">
      <dgm:prSet/>
      <dgm:spPr/>
      <dgm:t>
        <a:bodyPr/>
        <a:lstStyle/>
        <a:p>
          <a:endParaRPr lang="en-US"/>
        </a:p>
      </dgm:t>
    </dgm:pt>
    <dgm:pt modelId="{60B9BF7F-DD70-4345-80AD-E4FA773D9324}" type="sibTrans" cxnId="{2EA2E13A-A32B-4B70-B4E8-5F5060AF98EB}">
      <dgm:prSet/>
      <dgm:spPr/>
      <dgm:t>
        <a:bodyPr/>
        <a:lstStyle/>
        <a:p>
          <a:endParaRPr lang="en-US"/>
        </a:p>
      </dgm:t>
    </dgm:pt>
    <dgm:pt modelId="{81038E39-30C5-45F2-8549-F5FE12F819A8}" type="pres">
      <dgm:prSet presAssocID="{6D5320A9-765C-47F7-94BC-91AFAD5E44F9}" presName="linear" presStyleCnt="0">
        <dgm:presLayoutVars>
          <dgm:dir/>
          <dgm:animLvl val="lvl"/>
          <dgm:resizeHandles val="exact"/>
        </dgm:presLayoutVars>
      </dgm:prSet>
      <dgm:spPr/>
    </dgm:pt>
    <dgm:pt modelId="{69BAD2FC-DD83-4B7C-B6FD-AFC487C64216}" type="pres">
      <dgm:prSet presAssocID="{1F0DEC5F-405D-49DF-BC18-BA1C06B30D0F}" presName="parentLin" presStyleCnt="0"/>
      <dgm:spPr/>
    </dgm:pt>
    <dgm:pt modelId="{D9136070-D7BB-4560-A13F-FB5F66064408}" type="pres">
      <dgm:prSet presAssocID="{1F0DEC5F-405D-49DF-BC18-BA1C06B30D0F}" presName="parentLeftMargin" presStyleLbl="node1" presStyleIdx="0" presStyleCnt="3"/>
      <dgm:spPr/>
    </dgm:pt>
    <dgm:pt modelId="{493DC4E4-EC0A-4852-BFA3-BB8B0770E0C3}" type="pres">
      <dgm:prSet presAssocID="{1F0DEC5F-405D-49DF-BC18-BA1C06B30D0F}" presName="parentText" presStyleLbl="node1" presStyleIdx="0" presStyleCnt="3">
        <dgm:presLayoutVars>
          <dgm:chMax val="0"/>
          <dgm:bulletEnabled val="1"/>
        </dgm:presLayoutVars>
      </dgm:prSet>
      <dgm:spPr/>
    </dgm:pt>
    <dgm:pt modelId="{E4927148-5107-4C55-86E2-07BBCDAA1908}" type="pres">
      <dgm:prSet presAssocID="{1F0DEC5F-405D-49DF-BC18-BA1C06B30D0F}" presName="negativeSpace" presStyleCnt="0"/>
      <dgm:spPr/>
    </dgm:pt>
    <dgm:pt modelId="{632DABF2-677C-4345-92C3-D82FF3E9F06E}" type="pres">
      <dgm:prSet presAssocID="{1F0DEC5F-405D-49DF-BC18-BA1C06B30D0F}" presName="childText" presStyleLbl="conFgAcc1" presStyleIdx="0" presStyleCnt="3">
        <dgm:presLayoutVars>
          <dgm:bulletEnabled val="1"/>
        </dgm:presLayoutVars>
      </dgm:prSet>
      <dgm:spPr/>
    </dgm:pt>
    <dgm:pt modelId="{8C31F915-4F5A-406F-B845-7E100FAD56C7}" type="pres">
      <dgm:prSet presAssocID="{E8B50593-1F90-4B65-B382-7C8C16D48D38}" presName="spaceBetweenRectangles" presStyleCnt="0"/>
      <dgm:spPr/>
    </dgm:pt>
    <dgm:pt modelId="{32CA727B-3F32-45A6-AB70-0C81CE764860}" type="pres">
      <dgm:prSet presAssocID="{E2E4CEFB-1E97-4DD4-97AB-8DFB505B17AA}" presName="parentLin" presStyleCnt="0"/>
      <dgm:spPr/>
    </dgm:pt>
    <dgm:pt modelId="{2402A6A9-C7FE-497D-A3E6-50A705BF500D}" type="pres">
      <dgm:prSet presAssocID="{E2E4CEFB-1E97-4DD4-97AB-8DFB505B17AA}" presName="parentLeftMargin" presStyleLbl="node1" presStyleIdx="0" presStyleCnt="3"/>
      <dgm:spPr/>
    </dgm:pt>
    <dgm:pt modelId="{56AB3EB6-526C-4412-8557-B815635C6A75}" type="pres">
      <dgm:prSet presAssocID="{E2E4CEFB-1E97-4DD4-97AB-8DFB505B17AA}" presName="parentText" presStyleLbl="node1" presStyleIdx="1" presStyleCnt="3">
        <dgm:presLayoutVars>
          <dgm:chMax val="0"/>
          <dgm:bulletEnabled val="1"/>
        </dgm:presLayoutVars>
      </dgm:prSet>
      <dgm:spPr/>
    </dgm:pt>
    <dgm:pt modelId="{1CEDB519-1488-487C-A422-5401F144F682}" type="pres">
      <dgm:prSet presAssocID="{E2E4CEFB-1E97-4DD4-97AB-8DFB505B17AA}" presName="negativeSpace" presStyleCnt="0"/>
      <dgm:spPr/>
    </dgm:pt>
    <dgm:pt modelId="{0DFC49F0-F7F6-443B-8564-636454A677B4}" type="pres">
      <dgm:prSet presAssocID="{E2E4CEFB-1E97-4DD4-97AB-8DFB505B17AA}" presName="childText" presStyleLbl="conFgAcc1" presStyleIdx="1" presStyleCnt="3">
        <dgm:presLayoutVars>
          <dgm:bulletEnabled val="1"/>
        </dgm:presLayoutVars>
      </dgm:prSet>
      <dgm:spPr/>
    </dgm:pt>
    <dgm:pt modelId="{D684ACCC-F95C-43FE-B6E0-B5BE4F13818A}" type="pres">
      <dgm:prSet presAssocID="{46BF119B-7113-4B7D-82E6-2ED4F23023AC}" presName="spaceBetweenRectangles" presStyleCnt="0"/>
      <dgm:spPr/>
    </dgm:pt>
    <dgm:pt modelId="{1BDE9809-FB12-4F5C-AAC3-A03A9DB5104F}" type="pres">
      <dgm:prSet presAssocID="{7C024814-37C4-4D44-8852-E592CC44FC5F}" presName="parentLin" presStyleCnt="0"/>
      <dgm:spPr/>
    </dgm:pt>
    <dgm:pt modelId="{84033509-3710-4D57-8E51-8366DE953EEF}" type="pres">
      <dgm:prSet presAssocID="{7C024814-37C4-4D44-8852-E592CC44FC5F}" presName="parentLeftMargin" presStyleLbl="node1" presStyleIdx="1" presStyleCnt="3"/>
      <dgm:spPr/>
    </dgm:pt>
    <dgm:pt modelId="{1C0F1FD3-630F-483B-A021-8E57573D0C03}" type="pres">
      <dgm:prSet presAssocID="{7C024814-37C4-4D44-8852-E592CC44FC5F}" presName="parentText" presStyleLbl="node1" presStyleIdx="2" presStyleCnt="3">
        <dgm:presLayoutVars>
          <dgm:chMax val="0"/>
          <dgm:bulletEnabled val="1"/>
        </dgm:presLayoutVars>
      </dgm:prSet>
      <dgm:spPr/>
    </dgm:pt>
    <dgm:pt modelId="{67FE9A07-035B-4A08-9278-D77FFF70AD9B}" type="pres">
      <dgm:prSet presAssocID="{7C024814-37C4-4D44-8852-E592CC44FC5F}" presName="negativeSpace" presStyleCnt="0"/>
      <dgm:spPr/>
    </dgm:pt>
    <dgm:pt modelId="{26C64AB9-95A4-4D4E-85F4-BB73C5752ED2}" type="pres">
      <dgm:prSet presAssocID="{7C024814-37C4-4D44-8852-E592CC44FC5F}" presName="childText" presStyleLbl="conFgAcc1" presStyleIdx="2" presStyleCnt="3">
        <dgm:presLayoutVars>
          <dgm:bulletEnabled val="1"/>
        </dgm:presLayoutVars>
      </dgm:prSet>
      <dgm:spPr/>
    </dgm:pt>
  </dgm:ptLst>
  <dgm:cxnLst>
    <dgm:cxn modelId="{F3AE8F10-4202-4EDF-9F99-3F78618062B7}" type="presOf" srcId="{7C024814-37C4-4D44-8852-E592CC44FC5F}" destId="{1C0F1FD3-630F-483B-A021-8E57573D0C03}" srcOrd="1" destOrd="0" presId="urn:microsoft.com/office/officeart/2005/8/layout/list1"/>
    <dgm:cxn modelId="{700C2711-BA05-48D6-BC5F-7B27DB19C944}" type="presOf" srcId="{E2E4CEFB-1E97-4DD4-97AB-8DFB505B17AA}" destId="{56AB3EB6-526C-4412-8557-B815635C6A75}" srcOrd="1" destOrd="0" presId="urn:microsoft.com/office/officeart/2005/8/layout/list1"/>
    <dgm:cxn modelId="{E792FC2A-1B3D-4B5A-9FB1-703F5E676BFE}" srcId="{6D5320A9-765C-47F7-94BC-91AFAD5E44F9}" destId="{E2E4CEFB-1E97-4DD4-97AB-8DFB505B17AA}" srcOrd="1" destOrd="0" parTransId="{62B88AC6-D082-4E09-A8C9-A4546820B9D0}" sibTransId="{46BF119B-7113-4B7D-82E6-2ED4F23023AC}"/>
    <dgm:cxn modelId="{51C0132D-186B-4744-BE69-AD7A3BC7197C}" type="presOf" srcId="{566A9BFB-543C-47C4-9730-7783C03E54A1}" destId="{632DABF2-677C-4345-92C3-D82FF3E9F06E}" srcOrd="0" destOrd="0" presId="urn:microsoft.com/office/officeart/2005/8/layout/list1"/>
    <dgm:cxn modelId="{BA8E6632-3F1C-429B-828B-D63FBBC5CA30}" type="presOf" srcId="{72A6958A-772F-49CF-95D8-0CF1C1AF2C4E}" destId="{26C64AB9-95A4-4D4E-85F4-BB73C5752ED2}" srcOrd="0" destOrd="1" presId="urn:microsoft.com/office/officeart/2005/8/layout/list1"/>
    <dgm:cxn modelId="{C5896638-A5D3-431B-9C9F-C0C9A9FD6585}" type="presOf" srcId="{7C024814-37C4-4D44-8852-E592CC44FC5F}" destId="{84033509-3710-4D57-8E51-8366DE953EEF}" srcOrd="0" destOrd="0" presId="urn:microsoft.com/office/officeart/2005/8/layout/list1"/>
    <dgm:cxn modelId="{2EA2E13A-A32B-4B70-B4E8-5F5060AF98EB}" srcId="{7C024814-37C4-4D44-8852-E592CC44FC5F}" destId="{90C8A949-DF59-4826-AEF9-BF4D39EE142C}" srcOrd="2" destOrd="0" parTransId="{711E2FA8-8D84-4168-AB83-78A14EAF239E}" sibTransId="{60B9BF7F-DD70-4345-80AD-E4FA773D9324}"/>
    <dgm:cxn modelId="{9C3ACC5B-4FB5-4F9D-9E00-301289F2961A}" type="presOf" srcId="{1F0DEC5F-405D-49DF-BC18-BA1C06B30D0F}" destId="{493DC4E4-EC0A-4852-BFA3-BB8B0770E0C3}" srcOrd="1" destOrd="0" presId="urn:microsoft.com/office/officeart/2005/8/layout/list1"/>
    <dgm:cxn modelId="{FC6EF25B-BA98-4C8B-842A-C900BF447B0B}" srcId="{6D5320A9-765C-47F7-94BC-91AFAD5E44F9}" destId="{7C024814-37C4-4D44-8852-E592CC44FC5F}" srcOrd="2" destOrd="0" parTransId="{89CEDC2C-C439-40F6-8D84-51F1295F1D88}" sibTransId="{0143835C-9CCD-4613-AD6A-DE53702C5FA8}"/>
    <dgm:cxn modelId="{9E7D4E63-284F-40C9-8E20-D24F2AC3F715}" srcId="{1F0DEC5F-405D-49DF-BC18-BA1C06B30D0F}" destId="{566A9BFB-543C-47C4-9730-7783C03E54A1}" srcOrd="0" destOrd="0" parTransId="{7A63FED5-1986-4E28-BCCE-43A780DC8220}" sibTransId="{25DDA625-EBE5-4238-8DE9-D08F2312AC3B}"/>
    <dgm:cxn modelId="{80B68E43-A5E2-4E31-8314-A96573CCB44B}" srcId="{7C024814-37C4-4D44-8852-E592CC44FC5F}" destId="{72A6958A-772F-49CF-95D8-0CF1C1AF2C4E}" srcOrd="1" destOrd="0" parTransId="{B420381C-553C-46C7-A955-4A1D58009A61}" sibTransId="{1DC91FE5-A9B5-4297-B3A4-FFA5281DE372}"/>
    <dgm:cxn modelId="{EDD28E66-467C-45D0-9542-30046A4C92B1}" type="presOf" srcId="{1F0DEC5F-405D-49DF-BC18-BA1C06B30D0F}" destId="{D9136070-D7BB-4560-A13F-FB5F66064408}" srcOrd="0" destOrd="0" presId="urn:microsoft.com/office/officeart/2005/8/layout/list1"/>
    <dgm:cxn modelId="{72460F50-29F7-485E-BC0A-84336E567850}" type="presOf" srcId="{60F31CD4-1397-4D88-B9D4-509BFF389085}" destId="{0DFC49F0-F7F6-443B-8564-636454A677B4}" srcOrd="0" destOrd="0" presId="urn:microsoft.com/office/officeart/2005/8/layout/list1"/>
    <dgm:cxn modelId="{9FFA659D-B3A1-4B37-A371-D8AB72BFD750}" type="presOf" srcId="{84735520-E76D-4E3C-9026-40CF4622B410}" destId="{26C64AB9-95A4-4D4E-85F4-BB73C5752ED2}" srcOrd="0" destOrd="0" presId="urn:microsoft.com/office/officeart/2005/8/layout/list1"/>
    <dgm:cxn modelId="{36C43E9F-D74E-4C2F-A69C-324E3142644D}" type="presOf" srcId="{E2E4CEFB-1E97-4DD4-97AB-8DFB505B17AA}" destId="{2402A6A9-C7FE-497D-A3E6-50A705BF500D}" srcOrd="0" destOrd="0" presId="urn:microsoft.com/office/officeart/2005/8/layout/list1"/>
    <dgm:cxn modelId="{9CCE78A4-846D-42E9-B257-B196C11A1B7D}" type="presOf" srcId="{6D5320A9-765C-47F7-94BC-91AFAD5E44F9}" destId="{81038E39-30C5-45F2-8549-F5FE12F819A8}" srcOrd="0" destOrd="0" presId="urn:microsoft.com/office/officeart/2005/8/layout/list1"/>
    <dgm:cxn modelId="{A75CBBB0-FF16-4115-AD63-0A8DE4262974}" srcId="{7C024814-37C4-4D44-8852-E592CC44FC5F}" destId="{84735520-E76D-4E3C-9026-40CF4622B410}" srcOrd="0" destOrd="0" parTransId="{2AC5183A-9A6F-4DF4-84F3-BD191EEDDE40}" sibTransId="{1073DA72-F74C-4645-A279-72DAC6CD1985}"/>
    <dgm:cxn modelId="{792F92B3-1683-411B-A712-32993B0ECF26}" srcId="{6D5320A9-765C-47F7-94BC-91AFAD5E44F9}" destId="{1F0DEC5F-405D-49DF-BC18-BA1C06B30D0F}" srcOrd="0" destOrd="0" parTransId="{C93F1F77-FEB2-4733-9C85-E2DE96142C78}" sibTransId="{E8B50593-1F90-4B65-B382-7C8C16D48D38}"/>
    <dgm:cxn modelId="{65C219C5-8252-453D-8FD0-B827C54EC3E6}" srcId="{E2E4CEFB-1E97-4DD4-97AB-8DFB505B17AA}" destId="{60F31CD4-1397-4D88-B9D4-509BFF389085}" srcOrd="0" destOrd="0" parTransId="{5587CF39-0E77-456A-A988-8DD4033A940F}" sibTransId="{C32AD0CA-913E-4309-90CE-4A0574D60B2F}"/>
    <dgm:cxn modelId="{9F5BBBCA-3B54-4D62-99D4-5075E1D7C8CF}" type="presOf" srcId="{90C8A949-DF59-4826-AEF9-BF4D39EE142C}" destId="{26C64AB9-95A4-4D4E-85F4-BB73C5752ED2}" srcOrd="0" destOrd="2" presId="urn:microsoft.com/office/officeart/2005/8/layout/list1"/>
    <dgm:cxn modelId="{A950E784-7615-44E9-9B3B-3E42C09C299E}" type="presParOf" srcId="{81038E39-30C5-45F2-8549-F5FE12F819A8}" destId="{69BAD2FC-DD83-4B7C-B6FD-AFC487C64216}" srcOrd="0" destOrd="0" presId="urn:microsoft.com/office/officeart/2005/8/layout/list1"/>
    <dgm:cxn modelId="{81E99C10-CFBF-443B-94FC-866B10FAB834}" type="presParOf" srcId="{69BAD2FC-DD83-4B7C-B6FD-AFC487C64216}" destId="{D9136070-D7BB-4560-A13F-FB5F66064408}" srcOrd="0" destOrd="0" presId="urn:microsoft.com/office/officeart/2005/8/layout/list1"/>
    <dgm:cxn modelId="{9DA78CA2-E735-44AB-9CB7-367C3F5613B5}" type="presParOf" srcId="{69BAD2FC-DD83-4B7C-B6FD-AFC487C64216}" destId="{493DC4E4-EC0A-4852-BFA3-BB8B0770E0C3}" srcOrd="1" destOrd="0" presId="urn:microsoft.com/office/officeart/2005/8/layout/list1"/>
    <dgm:cxn modelId="{2F6D141A-BBBE-41B5-8933-7CEF3FE05A4D}" type="presParOf" srcId="{81038E39-30C5-45F2-8549-F5FE12F819A8}" destId="{E4927148-5107-4C55-86E2-07BBCDAA1908}" srcOrd="1" destOrd="0" presId="urn:microsoft.com/office/officeart/2005/8/layout/list1"/>
    <dgm:cxn modelId="{FECBC360-7964-4FE2-BBB1-F6C60BE2CEA9}" type="presParOf" srcId="{81038E39-30C5-45F2-8549-F5FE12F819A8}" destId="{632DABF2-677C-4345-92C3-D82FF3E9F06E}" srcOrd="2" destOrd="0" presId="urn:microsoft.com/office/officeart/2005/8/layout/list1"/>
    <dgm:cxn modelId="{48E7DE76-64EC-49B4-9A11-6D8B989E0704}" type="presParOf" srcId="{81038E39-30C5-45F2-8549-F5FE12F819A8}" destId="{8C31F915-4F5A-406F-B845-7E100FAD56C7}" srcOrd="3" destOrd="0" presId="urn:microsoft.com/office/officeart/2005/8/layout/list1"/>
    <dgm:cxn modelId="{5FBEDB9A-1294-44B0-97A9-598D07650665}" type="presParOf" srcId="{81038E39-30C5-45F2-8549-F5FE12F819A8}" destId="{32CA727B-3F32-45A6-AB70-0C81CE764860}" srcOrd="4" destOrd="0" presId="urn:microsoft.com/office/officeart/2005/8/layout/list1"/>
    <dgm:cxn modelId="{E9FCA4ED-6433-4C15-AA9C-E587EBABAD35}" type="presParOf" srcId="{32CA727B-3F32-45A6-AB70-0C81CE764860}" destId="{2402A6A9-C7FE-497D-A3E6-50A705BF500D}" srcOrd="0" destOrd="0" presId="urn:microsoft.com/office/officeart/2005/8/layout/list1"/>
    <dgm:cxn modelId="{C73760BB-83A6-4A48-BE35-9621CA27F609}" type="presParOf" srcId="{32CA727B-3F32-45A6-AB70-0C81CE764860}" destId="{56AB3EB6-526C-4412-8557-B815635C6A75}" srcOrd="1" destOrd="0" presId="urn:microsoft.com/office/officeart/2005/8/layout/list1"/>
    <dgm:cxn modelId="{C9108E06-AC89-4A0E-A5B9-EFC9A6049523}" type="presParOf" srcId="{81038E39-30C5-45F2-8549-F5FE12F819A8}" destId="{1CEDB519-1488-487C-A422-5401F144F682}" srcOrd="5" destOrd="0" presId="urn:microsoft.com/office/officeart/2005/8/layout/list1"/>
    <dgm:cxn modelId="{AF7EDCC2-576E-4BA6-95F0-368D89873EDB}" type="presParOf" srcId="{81038E39-30C5-45F2-8549-F5FE12F819A8}" destId="{0DFC49F0-F7F6-443B-8564-636454A677B4}" srcOrd="6" destOrd="0" presId="urn:microsoft.com/office/officeart/2005/8/layout/list1"/>
    <dgm:cxn modelId="{F9B08133-85EC-4D50-903C-3C7EC9C1D812}" type="presParOf" srcId="{81038E39-30C5-45F2-8549-F5FE12F819A8}" destId="{D684ACCC-F95C-43FE-B6E0-B5BE4F13818A}" srcOrd="7" destOrd="0" presId="urn:microsoft.com/office/officeart/2005/8/layout/list1"/>
    <dgm:cxn modelId="{A5268940-28E3-477C-9021-02D00D8223FC}" type="presParOf" srcId="{81038E39-30C5-45F2-8549-F5FE12F819A8}" destId="{1BDE9809-FB12-4F5C-AAC3-A03A9DB5104F}" srcOrd="8" destOrd="0" presId="urn:microsoft.com/office/officeart/2005/8/layout/list1"/>
    <dgm:cxn modelId="{DC89506E-E571-4FC6-A91F-84FF02DF0C38}" type="presParOf" srcId="{1BDE9809-FB12-4F5C-AAC3-A03A9DB5104F}" destId="{84033509-3710-4D57-8E51-8366DE953EEF}" srcOrd="0" destOrd="0" presId="urn:microsoft.com/office/officeart/2005/8/layout/list1"/>
    <dgm:cxn modelId="{29864864-C010-49A5-8EE9-641D2D51A36A}" type="presParOf" srcId="{1BDE9809-FB12-4F5C-AAC3-A03A9DB5104F}" destId="{1C0F1FD3-630F-483B-A021-8E57573D0C03}" srcOrd="1" destOrd="0" presId="urn:microsoft.com/office/officeart/2005/8/layout/list1"/>
    <dgm:cxn modelId="{5BC34DD1-F898-4F20-ACC4-6AC7871CA7D5}" type="presParOf" srcId="{81038E39-30C5-45F2-8549-F5FE12F819A8}" destId="{67FE9A07-035B-4A08-9278-D77FFF70AD9B}" srcOrd="9" destOrd="0" presId="urn:microsoft.com/office/officeart/2005/8/layout/list1"/>
    <dgm:cxn modelId="{76C1CFBA-BDF4-4CCF-A528-31F1379F47F2}" type="presParOf" srcId="{81038E39-30C5-45F2-8549-F5FE12F819A8}" destId="{26C64AB9-95A4-4D4E-85F4-BB73C5752ED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09610-7E94-4521-BC29-7F8447DFAB4C}">
      <dsp:nvSpPr>
        <dsp:cNvPr id="0" name=""/>
        <dsp:cNvSpPr/>
      </dsp:nvSpPr>
      <dsp:spPr>
        <a:xfrm>
          <a:off x="2539880" y="297247"/>
          <a:ext cx="2534484" cy="1267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Recovery Point Objective</a:t>
          </a:r>
          <a:br>
            <a:rPr lang="en-US" sz="1400" b="1" kern="1200" dirty="0"/>
          </a:br>
          <a:r>
            <a:rPr lang="en-US" sz="1400" b="1" kern="1200" dirty="0"/>
            <a:t>Recovery Time Objective	</a:t>
          </a:r>
        </a:p>
      </dsp:txBody>
      <dsp:txXfrm>
        <a:off x="2576996" y="334363"/>
        <a:ext cx="2460252" cy="1193010"/>
      </dsp:txXfrm>
    </dsp:sp>
    <dsp:sp modelId="{C16C6EA2-5445-400F-855A-E50D7AEAB79D}">
      <dsp:nvSpPr>
        <dsp:cNvPr id="0" name=""/>
        <dsp:cNvSpPr/>
      </dsp:nvSpPr>
      <dsp:spPr>
        <a:xfrm rot="3459689">
          <a:off x="4200368" y="2374555"/>
          <a:ext cx="1322355" cy="44353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4333428" y="2463262"/>
        <a:ext cx="1056235" cy="266120"/>
      </dsp:txXfrm>
    </dsp:sp>
    <dsp:sp modelId="{A279F2BF-B92C-48DD-AE71-3C8A8340D028}">
      <dsp:nvSpPr>
        <dsp:cNvPr id="0" name=""/>
        <dsp:cNvSpPr/>
      </dsp:nvSpPr>
      <dsp:spPr>
        <a:xfrm>
          <a:off x="4648727" y="3628155"/>
          <a:ext cx="2534484" cy="1267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Restore</a:t>
          </a:r>
        </a:p>
      </dsp:txBody>
      <dsp:txXfrm>
        <a:off x="4685843" y="3665271"/>
        <a:ext cx="2460252" cy="1193010"/>
      </dsp:txXfrm>
    </dsp:sp>
    <dsp:sp modelId="{15BB8906-C14F-4617-99FD-195745E726F9}">
      <dsp:nvSpPr>
        <dsp:cNvPr id="0" name=""/>
        <dsp:cNvSpPr/>
      </dsp:nvSpPr>
      <dsp:spPr>
        <a:xfrm rot="10800000">
          <a:off x="3161078" y="4040009"/>
          <a:ext cx="1322355" cy="44353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rot="10800000">
        <a:off x="3294138" y="4128716"/>
        <a:ext cx="1056235" cy="266120"/>
      </dsp:txXfrm>
    </dsp:sp>
    <dsp:sp modelId="{8DDDDD66-02DC-4970-B438-0D6869D3A9C2}">
      <dsp:nvSpPr>
        <dsp:cNvPr id="0" name=""/>
        <dsp:cNvSpPr/>
      </dsp:nvSpPr>
      <dsp:spPr>
        <a:xfrm>
          <a:off x="461299" y="3628155"/>
          <a:ext cx="2534484" cy="1267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 Backup</a:t>
          </a:r>
        </a:p>
      </dsp:txBody>
      <dsp:txXfrm>
        <a:off x="498415" y="3665271"/>
        <a:ext cx="2460252" cy="1193010"/>
      </dsp:txXfrm>
    </dsp:sp>
    <dsp:sp modelId="{362C371E-F413-476A-9962-9C8E965BE1D1}">
      <dsp:nvSpPr>
        <dsp:cNvPr id="0" name=""/>
        <dsp:cNvSpPr/>
      </dsp:nvSpPr>
      <dsp:spPr>
        <a:xfrm rot="18117919">
          <a:off x="2106654" y="2374555"/>
          <a:ext cx="1322355" cy="443534"/>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2239714" y="2463262"/>
        <a:ext cx="1056235" cy="26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DABF2-677C-4345-92C3-D82FF3E9F06E}">
      <dsp:nvSpPr>
        <dsp:cNvPr id="0" name=""/>
        <dsp:cNvSpPr/>
      </dsp:nvSpPr>
      <dsp:spPr>
        <a:xfrm>
          <a:off x="0" y="353091"/>
          <a:ext cx="10956303" cy="866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0331" tIns="416560" rIns="85033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Automatic truncation of the log</a:t>
          </a:r>
        </a:p>
      </dsp:txBody>
      <dsp:txXfrm>
        <a:off x="0" y="353091"/>
        <a:ext cx="10956303" cy="866250"/>
      </dsp:txXfrm>
    </dsp:sp>
    <dsp:sp modelId="{493DC4E4-EC0A-4852-BFA3-BB8B0770E0C3}">
      <dsp:nvSpPr>
        <dsp:cNvPr id="0" name=""/>
        <dsp:cNvSpPr/>
      </dsp:nvSpPr>
      <dsp:spPr>
        <a:xfrm>
          <a:off x="547815" y="57891"/>
          <a:ext cx="7669412"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886" tIns="0" rIns="289886" bIns="0" numCol="1" spcCol="1270" anchor="ctr" anchorCtr="0">
          <a:noAutofit/>
        </a:bodyPr>
        <a:lstStyle/>
        <a:p>
          <a:pPr marL="0" lvl="0" indent="0" algn="l" defTabSz="889000">
            <a:lnSpc>
              <a:spcPct val="90000"/>
            </a:lnSpc>
            <a:spcBef>
              <a:spcPct val="0"/>
            </a:spcBef>
            <a:spcAft>
              <a:spcPct val="35000"/>
            </a:spcAft>
            <a:buNone/>
          </a:pPr>
          <a:r>
            <a:rPr lang="en-US" sz="2000" kern="1200" dirty="0"/>
            <a:t>Simple</a:t>
          </a:r>
        </a:p>
      </dsp:txBody>
      <dsp:txXfrm>
        <a:off x="576636" y="86712"/>
        <a:ext cx="7611770" cy="532758"/>
      </dsp:txXfrm>
    </dsp:sp>
    <dsp:sp modelId="{0DFC49F0-F7F6-443B-8564-636454A677B4}">
      <dsp:nvSpPr>
        <dsp:cNvPr id="0" name=""/>
        <dsp:cNvSpPr/>
      </dsp:nvSpPr>
      <dsp:spPr>
        <a:xfrm>
          <a:off x="0" y="1622541"/>
          <a:ext cx="10956303" cy="1197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0331" tIns="416560" rIns="85033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Certain bulk operations such as BULK INSERT, SELECT INTO, INDEX REBUILD and other are minimally logged</a:t>
          </a:r>
        </a:p>
      </dsp:txBody>
      <dsp:txXfrm>
        <a:off x="0" y="1622541"/>
        <a:ext cx="10956303" cy="1197000"/>
      </dsp:txXfrm>
    </dsp:sp>
    <dsp:sp modelId="{56AB3EB6-526C-4412-8557-B815635C6A75}">
      <dsp:nvSpPr>
        <dsp:cNvPr id="0" name=""/>
        <dsp:cNvSpPr/>
      </dsp:nvSpPr>
      <dsp:spPr>
        <a:xfrm>
          <a:off x="547815" y="1327341"/>
          <a:ext cx="7669412"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886" tIns="0" rIns="289886" bIns="0" numCol="1" spcCol="1270" anchor="ctr" anchorCtr="0">
          <a:noAutofit/>
        </a:bodyPr>
        <a:lstStyle/>
        <a:p>
          <a:pPr marL="0" lvl="0" indent="0" algn="l" defTabSz="889000">
            <a:lnSpc>
              <a:spcPct val="90000"/>
            </a:lnSpc>
            <a:spcBef>
              <a:spcPct val="0"/>
            </a:spcBef>
            <a:spcAft>
              <a:spcPct val="35000"/>
            </a:spcAft>
            <a:buNone/>
          </a:pPr>
          <a:r>
            <a:rPr lang="en-US" sz="2000" kern="1200" dirty="0"/>
            <a:t>Bulk Logged</a:t>
          </a:r>
        </a:p>
      </dsp:txBody>
      <dsp:txXfrm>
        <a:off x="576636" y="1356162"/>
        <a:ext cx="7611770" cy="532758"/>
      </dsp:txXfrm>
    </dsp:sp>
    <dsp:sp modelId="{26C64AB9-95A4-4D4E-85F4-BB73C5752ED2}">
      <dsp:nvSpPr>
        <dsp:cNvPr id="0" name=""/>
        <dsp:cNvSpPr/>
      </dsp:nvSpPr>
      <dsp:spPr>
        <a:xfrm>
          <a:off x="0" y="3222742"/>
          <a:ext cx="10956303" cy="157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0331" tIns="416560" rIns="850331"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Requires transaction log backups to manage file growth</a:t>
          </a:r>
        </a:p>
        <a:p>
          <a:pPr marL="228600" lvl="1" indent="-228600" algn="l" defTabSz="889000">
            <a:lnSpc>
              <a:spcPct val="90000"/>
            </a:lnSpc>
            <a:spcBef>
              <a:spcPct val="0"/>
            </a:spcBef>
            <a:spcAft>
              <a:spcPct val="15000"/>
            </a:spcAft>
            <a:buChar char="•"/>
          </a:pPr>
          <a:r>
            <a:rPr lang="en-US" sz="2000" kern="1200" dirty="0"/>
            <a:t>All operations are fully logged</a:t>
          </a:r>
        </a:p>
        <a:p>
          <a:pPr marL="228600" lvl="1" indent="-228600" algn="l" defTabSz="889000">
            <a:lnSpc>
              <a:spcPct val="90000"/>
            </a:lnSpc>
            <a:spcBef>
              <a:spcPct val="0"/>
            </a:spcBef>
            <a:spcAft>
              <a:spcPct val="15000"/>
            </a:spcAft>
            <a:buChar char="•"/>
          </a:pPr>
          <a:r>
            <a:rPr lang="en-US" sz="2000" kern="1200" dirty="0"/>
            <a:t>Point in time recovery permitted</a:t>
          </a:r>
        </a:p>
      </dsp:txBody>
      <dsp:txXfrm>
        <a:off x="0" y="3222742"/>
        <a:ext cx="10956303" cy="1575000"/>
      </dsp:txXfrm>
    </dsp:sp>
    <dsp:sp modelId="{1C0F1FD3-630F-483B-A021-8E57573D0C03}">
      <dsp:nvSpPr>
        <dsp:cNvPr id="0" name=""/>
        <dsp:cNvSpPr/>
      </dsp:nvSpPr>
      <dsp:spPr>
        <a:xfrm>
          <a:off x="547815" y="2927541"/>
          <a:ext cx="7669412"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886" tIns="0" rIns="289886" bIns="0" numCol="1" spcCol="1270" anchor="ctr" anchorCtr="0">
          <a:noAutofit/>
        </a:bodyPr>
        <a:lstStyle/>
        <a:p>
          <a:pPr marL="0" lvl="0" indent="0" algn="l" defTabSz="889000">
            <a:lnSpc>
              <a:spcPct val="90000"/>
            </a:lnSpc>
            <a:spcBef>
              <a:spcPct val="0"/>
            </a:spcBef>
            <a:spcAft>
              <a:spcPct val="35000"/>
            </a:spcAft>
            <a:buNone/>
          </a:pPr>
          <a:r>
            <a:rPr lang="en-US" sz="2000" kern="1200" dirty="0"/>
            <a:t>Full</a:t>
          </a:r>
        </a:p>
      </dsp:txBody>
      <dsp:txXfrm>
        <a:off x="576636" y="2956362"/>
        <a:ext cx="7611770"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63C78-F46A-42B2-BCDE-B4D920D39058}" type="datetimeFigureOut">
              <a:rPr lang="de-DE" smtClean="0"/>
              <a:t>01.10.2025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5F965-EADC-41B6-9D17-C184A12BE1F0}" type="slidenum">
              <a:rPr lang="de-DE" smtClean="0"/>
              <a:t>‹Nr.›</a:t>
            </a:fld>
            <a:endParaRPr lang="de-DE"/>
          </a:p>
        </p:txBody>
      </p:sp>
    </p:spTree>
    <p:extLst>
      <p:ext uri="{BB962C8B-B14F-4D97-AF65-F5344CB8AC3E}">
        <p14:creationId xmlns:p14="http://schemas.microsoft.com/office/powerpoint/2010/main" val="344044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technet.microsoft.com/en-us/library/ms186289(v=sql.110).aspx" TargetMode="External"/><Relationship Id="rId7" Type="http://schemas.openxmlformats.org/officeDocument/2006/relationships/hyperlink" Target="http://technet.microsoft.com/en-us/library/ms191304(v=SQL.105).aspx"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technet.microsoft.com/en-us/library/ms187510(v=sql.105).aspx" TargetMode="External"/><Relationship Id="rId5" Type="http://schemas.openxmlformats.org/officeDocument/2006/relationships/hyperlink" Target="http://technet.microsoft.com/en-us/magazine/2009.07.sqlbackup.aspx" TargetMode="External"/><Relationship Id="rId4" Type="http://schemas.openxmlformats.org/officeDocument/2006/relationships/hyperlink" Target="http://msdn.microsoft.com/en-us/library/ms186865.aspx"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go.microsoft.com/fwlink/?LinkID=233386"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technet.microsoft.com/en-US/library/ms188248(v=SQL.90).aspx" TargetMode="External"/><Relationship Id="rId5" Type="http://schemas.openxmlformats.org/officeDocument/2006/relationships/hyperlink" Target="http://technet.microsoft.com/en-us/magazine/2009.07.sqlbackup.aspx" TargetMode="External"/><Relationship Id="rId4" Type="http://schemas.openxmlformats.org/officeDocument/2006/relationships/hyperlink" Target="http://go.microsoft.com/fwlink/?LinkID=237167"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technet.microsoft.com/en-us/library/ms191429.aspx" TargetMode="External"/><Relationship Id="rId7" Type="http://schemas.openxmlformats.org/officeDocument/2006/relationships/hyperlink" Target="http://msdn.microsoft.com/en-US/library/ms191284(v=sql.105).aspx"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msdn.microsoft.com/en-US/library/ms179478(v=SQL.105).aspx" TargetMode="External"/><Relationship Id="rId5" Type="http://schemas.openxmlformats.org/officeDocument/2006/relationships/hyperlink" Target="http://technet.microsoft.com/en-us/magazine/2009.07.sqlbackup.aspx" TargetMode="External"/><Relationship Id="rId4" Type="http://schemas.openxmlformats.org/officeDocument/2006/relationships/hyperlink" Target="http://msdn.microsoft.com/en-US/library/ms190440(v=sql.105).aspx"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technet.microsoft.com/en-us/library/ms190710.aspx" TargetMode="External"/><Relationship Id="rId3" Type="http://schemas.openxmlformats.org/officeDocument/2006/relationships/hyperlink" Target="http://support.microsoft.com/kb/281122" TargetMode="External"/><Relationship Id="rId7" Type="http://schemas.openxmlformats.org/officeDocument/2006/relationships/hyperlink" Target="http://technet.microsoft.com/en-us/library/ms190388.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technet.microsoft.com/en-us/library/ms190255.aspx" TargetMode="External"/><Relationship Id="rId5" Type="http://schemas.openxmlformats.org/officeDocument/2006/relationships/hyperlink" Target="http://technet.microsoft.com/en-us/library/ms187090.aspx" TargetMode="External"/><Relationship Id="rId4" Type="http://schemas.openxmlformats.org/officeDocument/2006/relationships/hyperlink" Target="http://technet.microsoft.com/en-us/library/aa337540.aspx" TargetMode="External"/><Relationship Id="rId9" Type="http://schemas.openxmlformats.org/officeDocument/2006/relationships/hyperlink" Target="http://msdn.microsoft.com/en-US/library/ms191284(v=sql.105).aspx"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echnet.microsoft.com/en-us/library/ms186216.aspx" TargetMode="External"/><Relationship Id="rId7" Type="http://schemas.openxmlformats.org/officeDocument/2006/relationships/hyperlink" Target="http://go.microsoft.com/fwlink/?LinkID=213409"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go.microsoft.com/fwlink/?LinkID=233545" TargetMode="External"/><Relationship Id="rId5" Type="http://schemas.openxmlformats.org/officeDocument/2006/relationships/hyperlink" Target="http://go.microsoft.com/fwlink/?LinkID=233394" TargetMode="External"/><Relationship Id="rId4" Type="http://schemas.openxmlformats.org/officeDocument/2006/relationships/hyperlink" Target="http://technet.microsoft.com/en-us/library/ms187495.aspx"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technet.microsoft.com/en-us/library/ms190710.aspx" TargetMode="External"/><Relationship Id="rId3" Type="http://schemas.openxmlformats.org/officeDocument/2006/relationships/hyperlink" Target="http://support.microsoft.com/kb/281122" TargetMode="External"/><Relationship Id="rId7" Type="http://schemas.openxmlformats.org/officeDocument/2006/relationships/hyperlink" Target="http://technet.microsoft.com/en-us/library/ms190388.aspx"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technet.microsoft.com/en-us/library/ms190255.aspx" TargetMode="External"/><Relationship Id="rId5" Type="http://schemas.openxmlformats.org/officeDocument/2006/relationships/hyperlink" Target="http://technet.microsoft.com/en-us/library/ms187090.aspx" TargetMode="External"/><Relationship Id="rId4" Type="http://schemas.openxmlformats.org/officeDocument/2006/relationships/hyperlink" Target="http://technet.microsoft.com/en-us/library/aa337540.asp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technet.microsoft.com/en-us/library/ms190954(SQL.105).aspx"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support.microsoft.com/kb/904804?wa=wsignin1.0" TargetMode="External"/><Relationship Id="rId5" Type="http://schemas.openxmlformats.org/officeDocument/2006/relationships/hyperlink" Target="http://blogs.msdn.com/b/sqlserverfaq/archive/2010/05/06/incorrect-buffercount-data-transfer-option-can-lead-to-oom-condition.aspx" TargetMode="External"/><Relationship Id="rId4" Type="http://schemas.openxmlformats.org/officeDocument/2006/relationships/hyperlink" Target="http://blogs.msdn.com/b/microsoftbob/archive/2012/10/18/2gbps-backup-on-12-core-server-with-7-fusion-io-cards.aspx"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msdn.microsoft.com/en-us/library/ms190203(v=sql.105).aspx" TargetMode="External"/><Relationship Id="rId3" Type="http://schemas.openxmlformats.org/officeDocument/2006/relationships/hyperlink" Target="http://msdn.microsoft.com/en-us/library/ms189275(v=sql.110).aspx" TargetMode="External"/><Relationship Id="rId7" Type="http://schemas.openxmlformats.org/officeDocument/2006/relationships/hyperlink" Target="http://msdn.microsoft.com/en-us/library/ms178052(v=sql.105).aspx"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msdn.microsoft.com/en-us/library/ms191244(v=sql.105).aspx" TargetMode="External"/><Relationship Id="rId5" Type="http://schemas.openxmlformats.org/officeDocument/2006/relationships/hyperlink" Target="http://msdn.microsoft.com/en-us/library/ms365937(v=sql.105).aspx" TargetMode="External"/><Relationship Id="rId4" Type="http://schemas.openxmlformats.org/officeDocument/2006/relationships/hyperlink" Target="http://msdn.microsoft.com/en-us/library/ms175987(v=SQL.105).aspx"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microsoft.com/fwlink/?LinkID=233393"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go.microsoft.com/fwlink/?LinkID=237169"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4F3F98B-DCFC-47FF-B222-63D8297F3274}" type="slidenum">
              <a:rPr lang="de-DE" smtClean="0"/>
              <a:t>1</a:t>
            </a:fld>
            <a:endParaRPr lang="de-DE"/>
          </a:p>
        </p:txBody>
      </p:sp>
    </p:spTree>
    <p:extLst>
      <p:ext uri="{BB962C8B-B14F-4D97-AF65-F5344CB8AC3E}">
        <p14:creationId xmlns:p14="http://schemas.microsoft.com/office/powerpoint/2010/main" val="3534165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this lesson, you will be able to:</a:t>
            </a:r>
          </a:p>
          <a:p>
            <a:pPr marL="171450" indent="-171450">
              <a:buFont typeface="Arial" panose="020B0604020202020204" pitchFamily="34" charset="0"/>
              <a:buChar char="•"/>
            </a:pPr>
            <a:r>
              <a:rPr lang="en-US" dirty="0"/>
              <a:t>Identify which</a:t>
            </a:r>
            <a:r>
              <a:rPr lang="en-US" baseline="0" dirty="0"/>
              <a:t> types of backups are suitable for different recovery plans</a:t>
            </a:r>
            <a:endParaRPr lang="en-US" dirty="0"/>
          </a:p>
          <a:p>
            <a:pPr marL="171450" indent="-171450">
              <a:buFont typeface="Arial" panose="020B0604020202020204" pitchFamily="34" charset="0"/>
              <a:buChar char="•"/>
            </a:pPr>
            <a:r>
              <a:rPr lang="en-US" dirty="0"/>
              <a:t>Explain how the choice</a:t>
            </a:r>
            <a:r>
              <a:rPr lang="en-US" baseline="0" dirty="0"/>
              <a:t> of backup affects storage and performance.</a:t>
            </a: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Why should you learn this material?</a:t>
            </a:r>
          </a:p>
          <a:p>
            <a:pPr marL="0" indent="0">
              <a:buFont typeface="Arial" panose="020B0604020202020204" pitchFamily="34" charset="0"/>
              <a:buNone/>
            </a:pPr>
            <a:r>
              <a:rPr lang="en-US" dirty="0"/>
              <a:t>Knowing the details of the different backup commands allows you to see the</a:t>
            </a:r>
            <a:r>
              <a:rPr lang="en-US" baseline="0" dirty="0"/>
              <a:t> many different trade-offs that exist in using the different backup types. At a high level, the more granular the backup, the higher the administrative and storage cost. This lesson will help you define the costs and the benefits of each type of backup.</a:t>
            </a:r>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08973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r>
              <a:rPr lang="en-US" b="1" dirty="0"/>
              <a:t>Full Database Backup</a:t>
            </a:r>
          </a:p>
          <a:p>
            <a:r>
              <a:rPr lang="en-US" dirty="0"/>
              <a:t>A full database backup backs up the whole database. This includes part of the transaction log so that the full database can be recovered after a full database backup is restored. Full database backups represent the database at the time the backup finished. As a database increases in size, full database backups take more time to finish and require more storage space. Therefore, for a large database, you might want to supplement a full database backup with a series of differential database backups.</a:t>
            </a:r>
          </a:p>
          <a:p>
            <a:endParaRPr lang="en-US" dirty="0"/>
          </a:p>
          <a:p>
            <a:pPr rtl="0" fontAlgn="t"/>
            <a:r>
              <a:rPr lang="en-US" dirty="0">
                <a:effectLst/>
              </a:rPr>
              <a:t>A full database backup provides a complete copy of the database and provides a single point-in-time to which the database can be restored. Even though it may take many hours for the backup process to run, you can still only restore the backup to a single point.</a:t>
            </a:r>
            <a:r>
              <a:rPr lang="en-US" baseline="0" dirty="0">
                <a:effectLst/>
              </a:rPr>
              <a:t> </a:t>
            </a:r>
            <a:r>
              <a:rPr lang="en-US" dirty="0">
                <a:effectLst/>
              </a:rPr>
              <a:t>A full backup does not allow recovery to any point in time while the backup was running. This is also the same for differential backups. There is a misconception about this, however, fueled by the fact that you can use the WITH STOPAT=&lt;a time or log sequence number&gt; option on a restore of full and differential backups. Although the syntax allows it, the option has no effect and is just there for convenience. For</a:t>
            </a:r>
            <a:r>
              <a:rPr lang="en-US" baseline="0" dirty="0">
                <a:effectLst/>
              </a:rPr>
              <a:t> more information, please refer to this article - http://blogs.msdn.com/b/arvindsh/archive/2007/06/15/the-role-of-stopat-in-restore-database.aspx </a:t>
            </a:r>
          </a:p>
          <a:p>
            <a:pPr rtl="0" fontAlgn="t"/>
            <a:endParaRPr lang="en-US" baseline="0" dirty="0">
              <a:effectLst/>
            </a:endParaRPr>
          </a:p>
          <a:p>
            <a:pPr rtl="0" fontAlgn="t"/>
            <a:r>
              <a:rPr lang="en-US" dirty="0">
                <a:effectLst/>
              </a:rPr>
              <a:t>Another misconception about full backups is that they only back up the data file. Both full backups and differential backups also contain some transaction log records so that the restored component (database, file, or filegroup) can be made transactionally consistent.</a:t>
            </a:r>
          </a:p>
          <a:p>
            <a:endParaRPr lang="en-US" dirty="0"/>
          </a:p>
          <a:p>
            <a:pPr rtl="0" fontAlgn="t"/>
            <a:r>
              <a:rPr lang="en-US" dirty="0">
                <a:effectLst/>
              </a:rPr>
              <a:t>A full backup does the following:</a:t>
            </a:r>
          </a:p>
          <a:p>
            <a:pPr marL="171450" indent="-171450" rtl="0" fontAlgn="t">
              <a:buFont typeface="Arial" pitchFamily="34" charset="0"/>
              <a:buChar char="•"/>
            </a:pPr>
            <a:r>
              <a:rPr lang="en-US" dirty="0">
                <a:effectLst/>
              </a:rPr>
              <a:t>Force a database checkpoint and make a note of the log sequence number at this point. This flushes all updated-in-memory pages to disk before anything is read by the backup to help minimize the amount of work the recovery part of restore has to do.</a:t>
            </a:r>
            <a:endParaRPr lang="en-US" dirty="0"/>
          </a:p>
          <a:p>
            <a:pPr marL="171450" indent="-171450" fontAlgn="t">
              <a:buFont typeface="Arial" pitchFamily="34" charset="0"/>
              <a:buChar char="•"/>
            </a:pPr>
            <a:r>
              <a:rPr lang="en-US" dirty="0"/>
              <a:t>Start reading from the data files in the database.</a:t>
            </a:r>
          </a:p>
          <a:p>
            <a:pPr marL="171450" indent="-171450" fontAlgn="t">
              <a:buFont typeface="Arial" pitchFamily="34" charset="0"/>
              <a:buChar char="•"/>
            </a:pPr>
            <a:r>
              <a:rPr lang="en-US" dirty="0"/>
              <a:t>Stop reading from the data files and make a note of the log sequence number of the start of the oldest active transaction at that. For more information, please refer to http://technet.microsoft.com/en-us/magazine/2009.02.logging.aspx?pr=blog </a:t>
            </a:r>
          </a:p>
          <a:p>
            <a:pPr marL="171450" indent="-171450" fontAlgn="t">
              <a:buFont typeface="Arial" pitchFamily="34" charset="0"/>
              <a:buChar char="•"/>
            </a:pPr>
            <a:r>
              <a:rPr lang="en-US" dirty="0"/>
              <a:t>Read as much transaction log as is necessary.</a:t>
            </a:r>
          </a:p>
          <a:p>
            <a:endParaRPr lang="en-US" dirty="0"/>
          </a:p>
          <a:p>
            <a:r>
              <a:rPr lang="en-US" b="1" dirty="0"/>
              <a:t>References:</a:t>
            </a:r>
          </a:p>
          <a:p>
            <a:pPr marL="171450" indent="-171450">
              <a:buFont typeface="Arial" pitchFamily="34" charset="0"/>
              <a:buChar char="•"/>
            </a:pPr>
            <a:r>
              <a:rPr lang="en-US" dirty="0"/>
              <a:t>Full Database Backups (SQL Server): </a:t>
            </a:r>
            <a:r>
              <a:rPr lang="en-US" u="sng" dirty="0">
                <a:hlinkClick r:id="rId3"/>
              </a:rPr>
              <a:t>http://technet.microsoft.com/en-us/library/ms186289(v=sql.110).aspx</a:t>
            </a:r>
            <a:r>
              <a:rPr lang="en-US" u="sng" dirty="0"/>
              <a:t> </a:t>
            </a:r>
          </a:p>
          <a:p>
            <a:pPr marL="171450" indent="-171450">
              <a:buFont typeface="Arial" pitchFamily="34" charset="0"/>
              <a:buChar char="•"/>
            </a:pPr>
            <a:r>
              <a:rPr lang="en-US" dirty="0"/>
              <a:t>BACKUP: </a:t>
            </a:r>
            <a:r>
              <a:rPr lang="en-US" u="sng" dirty="0">
                <a:hlinkClick r:id="rId4"/>
              </a:rPr>
              <a:t>http://msdn.microsoft.com/en-us/library/ms186865.aspx</a:t>
            </a:r>
            <a:r>
              <a:rPr lang="en-US" u="sng" dirty="0"/>
              <a:t> </a:t>
            </a:r>
          </a:p>
          <a:p>
            <a:pPr marL="171450" indent="-171450">
              <a:buFont typeface="Arial" pitchFamily="34" charset="0"/>
              <a:buChar char="•"/>
            </a:pPr>
            <a:r>
              <a:rPr lang="en-US" dirty="0"/>
              <a:t>Understanding SQL Server Backups: </a:t>
            </a:r>
            <a:r>
              <a:rPr lang="en-US" u="sng" dirty="0">
                <a:hlinkClick r:id="rId5"/>
              </a:rPr>
              <a:t>http://technet.microsoft.com/en-us/magazine/2009.07.sqlbackup.aspx</a:t>
            </a:r>
            <a:r>
              <a:rPr lang="en-US" u="sng" dirty="0"/>
              <a:t> </a:t>
            </a:r>
          </a:p>
          <a:p>
            <a:pPr marL="171450" indent="-171450">
              <a:buFont typeface="Arial" pitchFamily="34" charset="0"/>
              <a:buChar char="•"/>
            </a:pPr>
            <a:r>
              <a:rPr lang="en-US" dirty="0"/>
              <a:t>How to: Back Up a Database (SQL Server Management Studio): </a:t>
            </a:r>
            <a:r>
              <a:rPr lang="en-US" u="sng" dirty="0">
                <a:hlinkClick r:id="rId6"/>
              </a:rPr>
              <a:t>http://technet.microsoft.com/en-us/library/ms187510(v=sql.105).aspx</a:t>
            </a:r>
            <a:r>
              <a:rPr lang="en-US" u="sng" dirty="0"/>
              <a:t> </a:t>
            </a:r>
          </a:p>
          <a:p>
            <a:pPr marL="171450" indent="-171450">
              <a:buFont typeface="Arial" pitchFamily="34" charset="0"/>
              <a:buChar char="•"/>
            </a:pPr>
            <a:r>
              <a:rPr lang="en-US" dirty="0"/>
              <a:t>How to: Create a Full Database Backup (Transact-SQL): </a:t>
            </a:r>
            <a:r>
              <a:rPr lang="en-US" u="sng" dirty="0">
                <a:hlinkClick r:id="rId7"/>
              </a:rPr>
              <a:t>http://technet.microsoft.com/en-us/library/ms191304(v=SQL.105).aspx</a:t>
            </a:r>
            <a:r>
              <a:rPr lang="en-US" u="sng" dirty="0"/>
              <a:t> </a:t>
            </a:r>
            <a:endParaRPr lang="en-US" b="0" u="none" dirty="0"/>
          </a:p>
          <a:p>
            <a:endParaRPr lang="en-US" dirty="0"/>
          </a:p>
          <a:p>
            <a:endParaRPr lang="en-US" dirty="0"/>
          </a:p>
          <a:p>
            <a:endParaRPr lang="en-US" dirty="0"/>
          </a:p>
          <a:p>
            <a:endParaRPr lang="en-US"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110988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r>
              <a:rPr lang="en-US" b="1" dirty="0"/>
              <a:t>*Differential Database Backup</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differential database backup records only the data that has changed since the last full database backup. This full backup is called the differential base. </a:t>
            </a:r>
            <a:r>
              <a:rPr lang="en-AU" dirty="0"/>
              <a:t>Modified extents are tracked using a Differential Change Map allocation page. </a:t>
            </a:r>
            <a:r>
              <a:rPr lang="en-US" dirty="0"/>
              <a:t>Differential database backups are smaller and faster than full database backups. This saves backup time at the cost of increased complexity. For large databases, differential backups can occur at shorter intervals than database backups. This reduces the work-loss exposure. Differential database backups are especially useful if a subset of a database is modified more frequently than the rest of the database. In these cases, differential database backups enable you back up frequently without the overhead of full database backups.</a:t>
            </a:r>
          </a:p>
          <a:p>
            <a:endParaRPr lang="en-US" dirty="0"/>
          </a:p>
          <a:p>
            <a:r>
              <a:rPr lang="en-US" dirty="0">
                <a:effectLst/>
              </a:rPr>
              <a:t>A common misconception regarding</a:t>
            </a:r>
            <a:r>
              <a:rPr lang="en-US" baseline="0" dirty="0">
                <a:effectLst/>
              </a:rPr>
              <a:t> Differential backups</a:t>
            </a:r>
            <a:r>
              <a:rPr lang="en-US" dirty="0">
                <a:effectLst/>
              </a:rPr>
              <a:t> is that differential backups are incremental. They are actually cumulative and successive differential backups after a full backup and will increase in size as more data is changed or added.</a:t>
            </a:r>
            <a:endParaRPr lang="en-US" dirty="0"/>
          </a:p>
          <a:p>
            <a:pPr eaLnBrk="1" hangingPunct="1">
              <a:spcAft>
                <a:spcPct val="40000"/>
              </a:spcAft>
            </a:pPr>
            <a:endParaRPr lang="en-US" baseline="0" dirty="0"/>
          </a:p>
          <a:p>
            <a:pPr eaLnBrk="1" hangingPunct="1">
              <a:spcAft>
                <a:spcPct val="40000"/>
              </a:spcAft>
            </a:pPr>
            <a:r>
              <a:rPr lang="en-US" dirty="0">
                <a:effectLst/>
              </a:rPr>
              <a:t>Differential backups can really speed up restore operations by allowing many transaction log backups to be skipped in the restore process. It is much faster to essentially jump forward in time using a differential backup than to have to replay a lot of transaction log records to get to the same point in time. </a:t>
            </a:r>
            <a:r>
              <a:rPr lang="en-US" baseline="0" dirty="0"/>
              <a:t>Due to the nature of differential backups, they generally become larger over time as a larger percentage of the database has changed since the last full backup. As the differential backup becomes larger, the benefit of using a differential backup versus a full backup becomes less. It is important to evaluate the size and performance of your differential backups to determine how often full backups are necessary. </a:t>
            </a:r>
          </a:p>
          <a:p>
            <a:pPr eaLnBrk="1" hangingPunct="1">
              <a:spcAft>
                <a:spcPct val="40000"/>
              </a:spcAft>
            </a:pPr>
            <a:endParaRPr lang="en-US" baseline="0" dirty="0"/>
          </a:p>
          <a:p>
            <a:pPr eaLnBrk="1" hangingPunct="1">
              <a:spcAft>
                <a:spcPct val="40000"/>
              </a:spcAft>
            </a:pPr>
            <a:r>
              <a:rPr lang="en-US" dirty="0"/>
              <a:t>One important</a:t>
            </a:r>
            <a:r>
              <a:rPr lang="en-US" baseline="0" dirty="0"/>
              <a:t> point to note is that neither the full database backup, nor the differential backup has any influence on the transaction log truncation. Only transaction log backups, truncate the transaction log. </a:t>
            </a:r>
            <a:endParaRPr lang="en-US" dirty="0"/>
          </a:p>
          <a:p>
            <a:pPr eaLnBrk="1" hangingPunct="1">
              <a:spcAft>
                <a:spcPct val="40000"/>
              </a:spcAft>
            </a:pPr>
            <a:endParaRPr lang="en-US" dirty="0"/>
          </a:p>
          <a:p>
            <a:pPr>
              <a:spcAft>
                <a:spcPct val="40000"/>
              </a:spcAft>
            </a:pPr>
            <a:r>
              <a:rPr lang="en-US" b="1" dirty="0"/>
              <a:t>References</a:t>
            </a:r>
            <a:r>
              <a:rPr lang="en-US" dirty="0"/>
              <a:t>:</a:t>
            </a:r>
          </a:p>
          <a:p>
            <a:pPr marL="171450" indent="-171450">
              <a:buFont typeface="Arial" pitchFamily="34" charset="0"/>
              <a:buChar char="•"/>
            </a:pPr>
            <a:r>
              <a:rPr lang="en-US" dirty="0"/>
              <a:t>Differential Backups (SQL Server): </a:t>
            </a:r>
            <a:r>
              <a:rPr lang="en-US" u="sng" dirty="0">
                <a:latin typeface="Arial" charset="0"/>
                <a:hlinkClick r:id="rId3"/>
              </a:rPr>
              <a:t>http://go.microsoft.com/fwlink/?LinkID=233386</a:t>
            </a:r>
            <a:r>
              <a:rPr lang="en-US" u="sng" dirty="0">
                <a:latin typeface="Arial" charset="0"/>
              </a:rPr>
              <a:t> </a:t>
            </a:r>
            <a:endParaRPr lang="en-US" u="sng" dirty="0"/>
          </a:p>
          <a:p>
            <a:pPr marL="171450" indent="-171450">
              <a:buFont typeface="Arial" pitchFamily="34" charset="0"/>
              <a:buChar char="•"/>
            </a:pPr>
            <a:r>
              <a:rPr lang="en-US" dirty="0"/>
              <a:t>Differential Database Backups: </a:t>
            </a:r>
            <a:r>
              <a:rPr lang="en-US" u="sng" dirty="0">
                <a:hlinkClick r:id="rId4"/>
              </a:rPr>
              <a:t>http://go.microsoft.com/fwlink/?LinkID=237167</a:t>
            </a:r>
            <a:r>
              <a:rPr lang="en-US" u="sng" dirty="0"/>
              <a:t> </a:t>
            </a:r>
          </a:p>
          <a:p>
            <a:pPr marL="171450" indent="-171450">
              <a:buFont typeface="Arial" pitchFamily="34" charset="0"/>
              <a:buChar char="•"/>
            </a:pPr>
            <a:r>
              <a:rPr lang="en-US" dirty="0"/>
              <a:t>Understanding SQL Server Backups: </a:t>
            </a:r>
            <a:r>
              <a:rPr lang="en-US" u="sng" dirty="0">
                <a:hlinkClick r:id="rId5"/>
              </a:rPr>
              <a:t>http://technet.microsoft.com/en-us/magazine/2009.07.sqlbackup.aspx</a:t>
            </a:r>
            <a:r>
              <a:rPr lang="en-US" u="sng" dirty="0"/>
              <a:t> </a:t>
            </a:r>
          </a:p>
          <a:p>
            <a:pPr marL="171450" indent="-171450">
              <a:buFont typeface="Arial" pitchFamily="34" charset="0"/>
              <a:buChar char="•"/>
            </a:pPr>
            <a:r>
              <a:rPr lang="en-US" dirty="0"/>
              <a:t>How to: Create a Differential Database Backup (SQL Server Management Studio): </a:t>
            </a:r>
            <a:r>
              <a:rPr lang="en-US" u="sng" dirty="0">
                <a:hlinkClick r:id="rId6"/>
              </a:rPr>
              <a:t>http://technet.microsoft.com/en-US/library/ms188248(v=SQL.90).aspx</a:t>
            </a:r>
            <a:r>
              <a:rPr lang="en-US" u="sng" dirty="0"/>
              <a:t> </a:t>
            </a:r>
          </a:p>
          <a:p>
            <a:endParaRPr lang="en-US"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3603849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r>
              <a:rPr lang="en-US" dirty="0"/>
              <a:t>Log backups are necessary for a</a:t>
            </a:r>
            <a:r>
              <a:rPr lang="en-US" baseline="0" dirty="0"/>
              <a:t> point-in-time restore as they allow you to specify what time in the transaction log to stop. Transaction log backups are only available using the Full and Bulk-Logged recovery models. </a:t>
            </a:r>
          </a:p>
          <a:p>
            <a:endParaRPr lang="en-US" baseline="0" dirty="0"/>
          </a:p>
          <a:p>
            <a:r>
              <a:rPr lang="en-US" dirty="0">
                <a:effectLst/>
              </a:rPr>
              <a:t>A transaction log backup has all the log records generated since the last transaction log backup (or full backup that starts a log backup chain) and is used to allow the database to be recovered to a specific point in time. This means they are incremental, unlike differential backups, which are cumulative. Since these are incremental, if you want to restore the database to a particular point in time, you need to have all the transaction log records necessary to replay database changes up to that point in time. These are contained in the log backup chain.</a:t>
            </a:r>
            <a:endParaRPr lang="en-US" baseline="0" dirty="0"/>
          </a:p>
          <a:p>
            <a:endParaRPr lang="en-US" baseline="0" dirty="0"/>
          </a:p>
          <a:p>
            <a:r>
              <a:rPr lang="en-US" baseline="0" dirty="0"/>
              <a:t>It is vital to the restore process that an unbroken chain of transaction log backups exist. If the sequential transaction log backups do not exist, then a point in time restore may not be possible. The following actions will break the log chain, and potentially introduce data loss into the recovery scenario:</a:t>
            </a:r>
          </a:p>
          <a:p>
            <a:endParaRPr lang="en-US" baseline="0" dirty="0"/>
          </a:p>
          <a:p>
            <a:pPr marL="171450" indent="-171450">
              <a:buFont typeface="Arial" pitchFamily="34" charset="0"/>
              <a:buChar char="•"/>
            </a:pPr>
            <a:r>
              <a:rPr lang="en-US" baseline="0" dirty="0"/>
              <a:t>Changing from the Full or Bulk logged recovery model to the simple recovery model</a:t>
            </a:r>
          </a:p>
          <a:p>
            <a:pPr marL="171450" indent="-171450">
              <a:buFont typeface="Arial" pitchFamily="34" charset="0"/>
              <a:buChar char="•"/>
            </a:pPr>
            <a:r>
              <a:rPr lang="en-US" baseline="0" dirty="0"/>
              <a:t>Reverting from a database snapshot</a:t>
            </a:r>
          </a:p>
          <a:p>
            <a:pPr marL="171450" indent="-171450">
              <a:buFont typeface="Arial" pitchFamily="34" charset="0"/>
              <a:buChar char="•"/>
            </a:pPr>
            <a:r>
              <a:rPr lang="en-US" baseline="0" dirty="0"/>
              <a:t>Deleting a log backup</a:t>
            </a:r>
          </a:p>
          <a:p>
            <a:pPr marL="171450" indent="-171450">
              <a:buFont typeface="Arial" pitchFamily="34" charset="0"/>
              <a:buChar char="•"/>
            </a:pPr>
            <a:r>
              <a:rPr lang="en-US" dirty="0">
                <a:effectLst/>
              </a:rPr>
              <a:t>Forcibly clearing the log using the WITH NO_LOG or TRUNCATE_ONLY options (which are not available in SQL Server 2008)</a:t>
            </a:r>
          </a:p>
          <a:p>
            <a:pPr marL="171450" indent="-171450">
              <a:buFont typeface="Arial" pitchFamily="34" charset="0"/>
              <a:buChar char="•"/>
            </a:pPr>
            <a:endParaRPr lang="en-US" baseline="0" dirty="0">
              <a:effectLst/>
            </a:endParaRPr>
          </a:p>
          <a:p>
            <a:pPr marL="0" indent="0">
              <a:buFont typeface="Arial" pitchFamily="34" charset="0"/>
              <a:buNone/>
            </a:pPr>
            <a:r>
              <a:rPr lang="en-US" dirty="0">
                <a:effectLst/>
              </a:rPr>
              <a:t>Log backups are also required to help manage the size of the transaction log. In the FULL or BULK_LOGGED recovery models, the log will not clear until a log backup has been performed, so regular log backups must be performed to prevent the log file from growing out of control. If the log cannot clear, the log will grow until it runs out of space. As such, if you do not want to do point-in-time recovery using log backups, the easiest option is to switch to the SIMPLE recovery model and not use the FULL or BULK_LOGGED recovery models.</a:t>
            </a:r>
          </a:p>
          <a:p>
            <a:pPr marL="0" indent="0">
              <a:buFont typeface="Arial" pitchFamily="34" charset="0"/>
              <a:buNone/>
            </a:pPr>
            <a:endParaRPr lang="en-US" baseline="0" dirty="0"/>
          </a:p>
          <a:p>
            <a:r>
              <a:rPr lang="en-US" dirty="0"/>
              <a:t>Extents changed in a minimally logged operation in the bulk logged recovery model will always be included in the transaction log backup. The extents changed by a bulk logged operation are listed in the Bulk Change Map (BCM) page. The BCM is a bit map of all extents modified by a bulk logged operation. The inclusion of extents changed in bulk logged operations may cause the transaction log backup to be larger than normal depending on the amount of data changed in the bulk operation.</a:t>
            </a:r>
          </a:p>
          <a:p>
            <a:endParaRPr lang="en-US" dirty="0"/>
          </a:p>
          <a:p>
            <a:r>
              <a:rPr lang="en-US" b="1" dirty="0"/>
              <a:t>References:</a:t>
            </a:r>
          </a:p>
          <a:p>
            <a:pPr marL="171450" indent="-171450">
              <a:buFont typeface="Arial" pitchFamily="34" charset="0"/>
              <a:buChar char="•"/>
              <a:defRPr/>
            </a:pPr>
            <a:r>
              <a:rPr lang="en-US" dirty="0"/>
              <a:t>Transaction Log Backups (SQL Server): </a:t>
            </a:r>
            <a:r>
              <a:rPr lang="en-US" u="sng" dirty="0">
                <a:hlinkClick r:id="rId3"/>
              </a:rPr>
              <a:t>http://technet.microsoft.com/en-us/library/ms191429.aspx</a:t>
            </a:r>
            <a:r>
              <a:rPr lang="en-US" u="sng" dirty="0"/>
              <a:t> </a:t>
            </a:r>
          </a:p>
          <a:p>
            <a:pPr marL="171450" indent="-171450">
              <a:buFont typeface="Arial" pitchFamily="34" charset="0"/>
              <a:buChar char="•"/>
              <a:defRPr/>
            </a:pPr>
            <a:r>
              <a:rPr lang="en-US" dirty="0"/>
              <a:t>Working with Transaction Log Backups: </a:t>
            </a:r>
            <a:r>
              <a:rPr lang="en-US" u="sng" dirty="0">
                <a:hlinkClick r:id="rId4"/>
              </a:rPr>
              <a:t>http://msdn.microsoft.com/en-US/library/ms190440(v=sql.105).aspx</a:t>
            </a:r>
            <a:r>
              <a:rPr lang="en-US" u="sng" dirty="0"/>
              <a:t> </a:t>
            </a:r>
          </a:p>
          <a:p>
            <a:pPr marL="171450" indent="-171450">
              <a:buFont typeface="Arial" pitchFamily="34" charset="0"/>
              <a:buChar char="•"/>
              <a:defRPr/>
            </a:pPr>
            <a:r>
              <a:rPr lang="en-US" dirty="0"/>
              <a:t>Understanding SQL Server Backups: </a:t>
            </a:r>
            <a:r>
              <a:rPr lang="en-US" u="sng" dirty="0">
                <a:hlinkClick r:id="rId5"/>
              </a:rPr>
              <a:t>http://technet.microsoft.com/en-us/magazine/2009.07.sqlbackup.aspx</a:t>
            </a:r>
            <a:r>
              <a:rPr lang="en-US" u="sng" dirty="0"/>
              <a:t> </a:t>
            </a:r>
          </a:p>
          <a:p>
            <a:pPr marL="171450" indent="-171450">
              <a:buFont typeface="Arial" pitchFamily="34" charset="0"/>
              <a:buChar char="•"/>
              <a:defRPr/>
            </a:pPr>
            <a:r>
              <a:rPr lang="en-US" dirty="0"/>
              <a:t>How to: Back Up a Transaction Log (SQL Server Management Studio): </a:t>
            </a:r>
            <a:r>
              <a:rPr lang="en-US" u="sng" dirty="0">
                <a:hlinkClick r:id="rId6"/>
              </a:rPr>
              <a:t>http://msdn.microsoft.com/en-US/library/ms179478(v=SQL.105).aspx</a:t>
            </a:r>
            <a:r>
              <a:rPr lang="en-US" u="sng" dirty="0"/>
              <a:t> </a:t>
            </a:r>
          </a:p>
          <a:p>
            <a:pPr marL="171450" indent="-171450">
              <a:buFont typeface="Arial" pitchFamily="34" charset="0"/>
              <a:buChar char="•"/>
              <a:defRPr/>
            </a:pPr>
            <a:r>
              <a:rPr lang="en-US" dirty="0"/>
              <a:t>How to: Create a Transaction Log Backup (Transact-SQL): </a:t>
            </a:r>
            <a:r>
              <a:rPr lang="en-US" u="sng" dirty="0">
                <a:hlinkClick r:id="rId7"/>
              </a:rPr>
              <a:t>http://msdn.microsoft.com/en-US/library/ms191284(v=sql.105).aspx</a:t>
            </a:r>
            <a:r>
              <a:rPr lang="en-US" u="sng" dirty="0"/>
              <a:t> </a:t>
            </a:r>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2833020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55000" lnSpcReduction="20000"/>
          </a:bodyPr>
          <a:lstStyle/>
          <a:p>
            <a:r>
              <a:rPr lang="en-US" dirty="0"/>
              <a:t>Files or filegroups in a database can be backed up and restored individually. This allows you to restore only the damaged files without having to restore the rest of the database. Files in a </a:t>
            </a:r>
            <a:r>
              <a:rPr lang="en-US" dirty="0" err="1"/>
              <a:t>filegroup</a:t>
            </a:r>
            <a:r>
              <a:rPr lang="en-US" dirty="0"/>
              <a:t> backup can be restored individually or as a group</a:t>
            </a:r>
          </a:p>
          <a:p>
            <a:endParaRPr lang="en-US" dirty="0"/>
          </a:p>
          <a:p>
            <a:r>
              <a:rPr lang="en-US" dirty="0"/>
              <a:t>You must use file and </a:t>
            </a:r>
            <a:r>
              <a:rPr lang="en-US" dirty="0" err="1"/>
              <a:t>filegroup</a:t>
            </a:r>
            <a:r>
              <a:rPr lang="en-US" dirty="0"/>
              <a:t> backup and restore operations in conjunction with transaction log backups. After you restore the files, you must restore the transaction log backups that were created since the file backups were created to bring the database to a consistent state. It is not necessary to apply a transaction log backup if SQL Server can determine that the files or filegroups have not been modified after the file or </a:t>
            </a:r>
            <a:r>
              <a:rPr lang="en-US" dirty="0" err="1"/>
              <a:t>filegroup</a:t>
            </a:r>
            <a:r>
              <a:rPr lang="en-US" dirty="0"/>
              <a:t> backup was created</a:t>
            </a:r>
          </a:p>
          <a:p>
            <a:endParaRPr lang="en-US" dirty="0"/>
          </a:p>
          <a:p>
            <a:r>
              <a:rPr lang="en-US" dirty="0"/>
              <a:t>In a file restore, the goal is to restore one or more damaged files without restoring the whole database. Under the simple recovery model, file backups are supported only for read-only files. The primary </a:t>
            </a:r>
            <a:r>
              <a:rPr lang="en-US" dirty="0" err="1"/>
              <a:t>filegroup</a:t>
            </a:r>
            <a:r>
              <a:rPr lang="en-US" dirty="0"/>
              <a:t> and read/write secondary filegroups are always restored together, by restoring a database or partial backup. </a:t>
            </a:r>
          </a:p>
          <a:p>
            <a:endParaRPr lang="en-US" dirty="0"/>
          </a:p>
          <a:p>
            <a:r>
              <a:rPr lang="en-US" dirty="0"/>
              <a:t>It is not possible to stop the recovery of individual files early. For this reason, you must always back up the active transaction log prior to restoring a file backup. If the transaction log is damaged or if you wish to recover the entire database to a specific point in time, you must restore the entire set of file backups before you apply transaction log backups.</a:t>
            </a:r>
          </a:p>
          <a:p>
            <a:endParaRPr lang="en-US" dirty="0"/>
          </a:p>
          <a:p>
            <a:r>
              <a:rPr lang="en-US" dirty="0"/>
              <a:t>There are two file-restore scenarios as follows:</a:t>
            </a:r>
          </a:p>
          <a:p>
            <a:endParaRPr lang="en-US" dirty="0"/>
          </a:p>
          <a:p>
            <a:pPr marL="171450" indent="-171450">
              <a:buFont typeface="Arial" pitchFamily="34" charset="0"/>
              <a:buChar char="•"/>
            </a:pPr>
            <a:r>
              <a:rPr lang="en-US" b="1" dirty="0"/>
              <a:t>Offline file restore: </a:t>
            </a:r>
            <a:r>
              <a:rPr lang="en-US" dirty="0"/>
              <a:t>In an offline file restore, the database is offline while damaged files or filegroups are restored. At the end of the restore sequence, the database comes online. All editions of SQL Server 2012 support offline file restore. </a:t>
            </a:r>
          </a:p>
          <a:p>
            <a:pPr marL="171450" indent="-171450">
              <a:buFont typeface="Arial" pitchFamily="34" charset="0"/>
              <a:buChar char="•"/>
            </a:pPr>
            <a:r>
              <a:rPr lang="en-US" b="1" dirty="0"/>
              <a:t>Online file restore: </a:t>
            </a:r>
            <a:r>
              <a:rPr lang="en-US" dirty="0"/>
              <a:t>In an online file restore, if database is online at restore time, it remains online during the file restore. However, each </a:t>
            </a:r>
            <a:r>
              <a:rPr lang="en-US" dirty="0" err="1"/>
              <a:t>filegroup</a:t>
            </a:r>
            <a:r>
              <a:rPr lang="en-US" dirty="0"/>
              <a:t> in which a file is being restored is offline during the restore operation. After all the files in an offline</a:t>
            </a:r>
            <a:endParaRPr lang="en-US" u="sng" dirty="0"/>
          </a:p>
          <a:p>
            <a:endParaRPr lang="en-US" dirty="0"/>
          </a:p>
          <a:p>
            <a:pPr marL="171450" indent="-171450">
              <a:buFont typeface="Arial" pitchFamily="34" charset="0"/>
              <a:buChar char="•"/>
            </a:pPr>
            <a:r>
              <a:rPr lang="en-US" dirty="0" err="1"/>
              <a:t>filegroup</a:t>
            </a:r>
            <a:r>
              <a:rPr lang="en-US" dirty="0"/>
              <a:t> are recovered, the </a:t>
            </a:r>
            <a:r>
              <a:rPr lang="en-US" dirty="0" err="1"/>
              <a:t>filegroup</a:t>
            </a:r>
            <a:r>
              <a:rPr lang="en-US" dirty="0"/>
              <a:t> is automatically brought online. </a:t>
            </a:r>
          </a:p>
          <a:p>
            <a:endParaRPr lang="en-US" dirty="0"/>
          </a:p>
          <a:p>
            <a:r>
              <a:rPr lang="en-US" b="1" dirty="0"/>
              <a:t>Limitations and Restrictions</a:t>
            </a:r>
          </a:p>
          <a:p>
            <a:endParaRPr lang="en-US" dirty="0"/>
          </a:p>
          <a:p>
            <a:pPr marL="171450" indent="-171450">
              <a:buFont typeface="Arial" pitchFamily="34" charset="0"/>
              <a:buChar char="•"/>
            </a:pPr>
            <a:r>
              <a:rPr lang="en-US" dirty="0"/>
              <a:t>The system administrator restoring the files and filegroups must be the only person currently using the database to be restored.</a:t>
            </a:r>
          </a:p>
          <a:p>
            <a:pPr marL="171450" indent="-171450">
              <a:buFont typeface="Arial" pitchFamily="34" charset="0"/>
              <a:buChar char="•"/>
            </a:pPr>
            <a:r>
              <a:rPr lang="en-US" dirty="0"/>
              <a:t>RESTORE is not allowed in an explicit or implicit transaction.</a:t>
            </a:r>
          </a:p>
          <a:p>
            <a:pPr marL="171450" indent="-171450">
              <a:buFont typeface="Arial" pitchFamily="34" charset="0"/>
              <a:buChar char="•"/>
            </a:pPr>
            <a:r>
              <a:rPr lang="en-US" dirty="0"/>
              <a:t>Under the simple recovery model, the file must belong to a read-only </a:t>
            </a:r>
            <a:r>
              <a:rPr lang="en-US" dirty="0" err="1"/>
              <a:t>filegroup</a:t>
            </a:r>
            <a:r>
              <a:rPr lang="en-US" dirty="0"/>
              <a:t>.</a:t>
            </a:r>
          </a:p>
          <a:p>
            <a:pPr marL="171450" indent="-171450">
              <a:buFont typeface="Arial" pitchFamily="34" charset="0"/>
              <a:buChar char="•"/>
            </a:pPr>
            <a:r>
              <a:rPr lang="en-US" dirty="0"/>
              <a:t>Under the full or bulk-logged recovery model, before you can restore files, you must back up the active transaction log (known as the tail of the log). For more information, see Back Up a Transaction Log (SQL Server).</a:t>
            </a:r>
          </a:p>
          <a:p>
            <a:pPr marL="171450" indent="-171450">
              <a:buFont typeface="Arial" pitchFamily="34" charset="0"/>
              <a:buChar char="•"/>
            </a:pPr>
            <a:r>
              <a:rPr lang="en-US" dirty="0"/>
              <a:t>To restore a database that is encrypted, you must have access to the certificate or asymmetric key that was used to encrypt the database. Without the certificate or asymmetric key, the database cannot be restored. As a result, the certificate that is used to encrypt the database encryption key must be retained as long as the backup is needed. For more information, see SQL Server Certificates and Asymmetric Keys.</a:t>
            </a:r>
          </a:p>
          <a:p>
            <a:endParaRPr lang="en-US" dirty="0"/>
          </a:p>
          <a:p>
            <a:r>
              <a:rPr lang="en-US" b="1" dirty="0"/>
              <a:t>References: </a:t>
            </a:r>
          </a:p>
          <a:p>
            <a:pPr marL="171450" indent="-171450">
              <a:buFont typeface="Arial" pitchFamily="34" charset="0"/>
              <a:buChar char="•"/>
            </a:pPr>
            <a:r>
              <a:rPr lang="en-US" dirty="0"/>
              <a:t>Description of restoring file and </a:t>
            </a:r>
            <a:r>
              <a:rPr lang="en-US" dirty="0" err="1"/>
              <a:t>filegroup</a:t>
            </a:r>
            <a:r>
              <a:rPr lang="en-US" dirty="0"/>
              <a:t> backups in SQL Server: </a:t>
            </a:r>
            <a:r>
              <a:rPr lang="en-US" u="sng" dirty="0">
                <a:hlinkClick r:id="rId3"/>
              </a:rPr>
              <a:t>http://support.microsoft.com/kb/281122</a:t>
            </a:r>
            <a:r>
              <a:rPr lang="en-US" u="sng" dirty="0"/>
              <a:t> </a:t>
            </a:r>
          </a:p>
          <a:p>
            <a:pPr marL="171450" indent="-171450">
              <a:buFont typeface="Arial" pitchFamily="34" charset="0"/>
              <a:buChar char="•"/>
            </a:pPr>
            <a:r>
              <a:rPr lang="en-US" dirty="0"/>
              <a:t>Restore Files and Filegroups (SQL Server): </a:t>
            </a:r>
            <a:r>
              <a:rPr lang="en-US" u="sng" dirty="0">
                <a:hlinkClick r:id="rId4"/>
              </a:rPr>
              <a:t>http://technet.microsoft.com/en-us/library/aa337540.aspx</a:t>
            </a:r>
            <a:r>
              <a:rPr lang="en-US" u="sng" dirty="0"/>
              <a:t> </a:t>
            </a:r>
          </a:p>
          <a:p>
            <a:pPr marL="171450" indent="-171450">
              <a:buFont typeface="Arial" pitchFamily="34" charset="0"/>
              <a:buChar char="•"/>
            </a:pPr>
            <a:r>
              <a:rPr lang="en-US" dirty="0"/>
              <a:t>Restore Files and Filegroups over Existing Files (SQL Server): </a:t>
            </a:r>
            <a:r>
              <a:rPr lang="en-US" u="sng" dirty="0">
                <a:hlinkClick r:id="rId5"/>
              </a:rPr>
              <a:t>http://technet.microsoft.com/en-us/library/ms187090.aspx</a:t>
            </a:r>
            <a:r>
              <a:rPr lang="en-US" u="sng" dirty="0"/>
              <a:t> </a:t>
            </a:r>
          </a:p>
          <a:p>
            <a:pPr marL="171450" indent="-171450">
              <a:buFont typeface="Arial" pitchFamily="34" charset="0"/>
              <a:buChar char="•"/>
            </a:pPr>
            <a:r>
              <a:rPr lang="en-US" dirty="0"/>
              <a:t>Restore Files to a New Location (SQL Server): </a:t>
            </a:r>
            <a:r>
              <a:rPr lang="en-US" u="sng" dirty="0">
                <a:hlinkClick r:id="rId6"/>
              </a:rPr>
              <a:t>http://technet.microsoft.com/en-us/library/ms190255.aspx</a:t>
            </a:r>
            <a:r>
              <a:rPr lang="en-US" u="sng" dirty="0"/>
              <a:t> </a:t>
            </a:r>
          </a:p>
          <a:p>
            <a:pPr marL="171450" indent="-171450">
              <a:buFont typeface="Arial" pitchFamily="34" charset="0"/>
              <a:buChar char="•"/>
            </a:pPr>
            <a:r>
              <a:rPr lang="en-US" dirty="0"/>
              <a:t>File Restores (Simple Recovery Model): </a:t>
            </a:r>
            <a:r>
              <a:rPr lang="en-US" u="sng" dirty="0">
                <a:hlinkClick r:id="rId7"/>
              </a:rPr>
              <a:t>http://technet.microsoft.com/en-us/library/ms190388.aspx</a:t>
            </a:r>
            <a:r>
              <a:rPr lang="en-US" u="sng" dirty="0"/>
              <a:t> </a:t>
            </a:r>
          </a:p>
          <a:p>
            <a:pPr marL="171450" indent="-171450">
              <a:buFont typeface="Arial" pitchFamily="34" charset="0"/>
              <a:buChar char="•"/>
            </a:pPr>
            <a:r>
              <a:rPr lang="en-US" dirty="0"/>
              <a:t>File Restores (Full Recovery Model): </a:t>
            </a:r>
            <a:r>
              <a:rPr lang="en-US" u="sng" dirty="0">
                <a:hlinkClick r:id="rId8"/>
              </a:rPr>
              <a:t>http://technet.microsoft.com/en-us/library/ms190710.aspx</a:t>
            </a:r>
            <a:r>
              <a:rPr lang="en-US" u="sng" dirty="0"/>
              <a:t> </a:t>
            </a:r>
          </a:p>
          <a:p>
            <a:endParaRPr lang="en-US" dirty="0"/>
          </a:p>
          <a:p>
            <a:endParaRPr lang="en-US" dirty="0"/>
          </a:p>
          <a:p>
            <a:pPr marL="171450" indent="-171450">
              <a:buFont typeface="Arial" pitchFamily="34" charset="0"/>
              <a:buChar char="•"/>
              <a:defRPr/>
            </a:pPr>
            <a:r>
              <a:rPr lang="en-US" u="sng" dirty="0">
                <a:hlinkClick r:id="rId9"/>
              </a:rPr>
              <a:t>US/library/ms191284(v=sql.105).aspx</a:t>
            </a:r>
            <a:r>
              <a:rPr lang="en-US" u="sng" dirty="0"/>
              <a:t> </a:t>
            </a:r>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2603250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20000"/>
          </a:bodyPr>
          <a:lstStyle/>
          <a:p>
            <a:r>
              <a:rPr lang="en-US" dirty="0"/>
              <a:t>Meeting</a:t>
            </a:r>
            <a:r>
              <a:rPr lang="en-US" baseline="0" dirty="0"/>
              <a:t> RTO and RPO goals means you must have a well thought out and tested restore strategy. Generally backup strategies are created with protecting data in mind which is good for RPO goals. However, the time it takes to restore the backups is sometimes just as important if not more important than recovering all the current data. For example, many companies will create a default backup plan that does nightly backups and hourly transaction log backups. If this strategy is employed on a data warehouse that is 2 TB, you will be able to restore</a:t>
            </a:r>
            <a:r>
              <a:rPr lang="en-US" dirty="0"/>
              <a:t> </a:t>
            </a:r>
            <a:r>
              <a:rPr lang="en-US" baseline="0" dirty="0"/>
              <a:t>the data. However, the time to restore a single full backup may take hours if not an entire day depending on the network latencies and drive speeds. </a:t>
            </a:r>
          </a:p>
          <a:p>
            <a:endParaRPr lang="en-US" baseline="0" dirty="0"/>
          </a:p>
          <a:p>
            <a:r>
              <a:rPr lang="en-US" baseline="0" dirty="0"/>
              <a:t>Meeting SLAs generally means having a good restore strategy, which then leads to the proper backup strategy. Reviewing and testing your restore plan periodically is key to knowing that your plan works and that as databases change over time that the strategy in place is still the proper plan. </a:t>
            </a:r>
          </a:p>
          <a:p>
            <a:endParaRPr lang="en-US" baseline="0" dirty="0"/>
          </a:p>
          <a:p>
            <a:r>
              <a:rPr lang="en-US" baseline="0" dirty="0"/>
              <a:t>Simple strategies are often good for ease of management and ease of restore if needed. Doing a routine full backup and frequent transaction log backups can protect most databases up to the desired RPO. Also due to the basic nature of the strategy there is little risk in a DR situation that a DBA (even one not familiar with the application or infrastructure) could likely do the restore. </a:t>
            </a:r>
          </a:p>
          <a:p>
            <a:endParaRPr lang="en-US" baseline="0" dirty="0"/>
          </a:p>
          <a:p>
            <a:r>
              <a:rPr lang="en-US" baseline="0" dirty="0"/>
              <a:t>Using complex strategies that make use of the full range of backups and restores have the ability to better protect the data and minimize the time to bring a database online. Utilizing filegroup backups allows for a piecemeal restore where the important pieces of the database can be restored first and brought online without waiting for the entire database to be restored. However, having complex strategies require accurate documentation to ensure that in a DR situation any person may be able to pickup the documentation and do the restores. Generally, the process and flow will be too complicated to be able to quickly determine how to do the restore without documentation.</a:t>
            </a:r>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63624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55000" lnSpcReduction="20000"/>
          </a:bodyPr>
          <a:lstStyle/>
          <a:p>
            <a:pPr marL="190500" indent="-190500" eaLnBrk="1" hangingPunct="1">
              <a:lnSpc>
                <a:spcPct val="90000"/>
              </a:lnSpc>
            </a:pPr>
            <a:r>
              <a:rPr lang="en-US" dirty="0"/>
              <a:t>If no differential or log backups are required, all that is required</a:t>
            </a:r>
            <a:r>
              <a:rPr lang="en-US" baseline="0" dirty="0"/>
              <a:t> is a full database restore WITH RECOVERY (which is the default).</a:t>
            </a:r>
          </a:p>
          <a:p>
            <a:pPr marL="190500" indent="-190500" eaLnBrk="1" hangingPunct="1">
              <a:lnSpc>
                <a:spcPct val="90000"/>
              </a:lnSpc>
            </a:pPr>
            <a:endParaRPr lang="en-US" baseline="0" dirty="0"/>
          </a:p>
          <a:p>
            <a:pPr marL="190500" indent="-190500" eaLnBrk="1" hangingPunct="1">
              <a:lnSpc>
                <a:spcPct val="90000"/>
              </a:lnSpc>
            </a:pPr>
            <a:r>
              <a:rPr lang="en-US" baseline="0" dirty="0"/>
              <a:t>If any differential backups have occurred:</a:t>
            </a:r>
            <a:endParaRPr lang="en-US" dirty="0"/>
          </a:p>
          <a:p>
            <a:pPr marL="190500" indent="-190500" eaLnBrk="1" hangingPunct="1">
              <a:lnSpc>
                <a:spcPct val="90000"/>
              </a:lnSpc>
              <a:spcBef>
                <a:spcPct val="70000"/>
              </a:spcBef>
              <a:buClr>
                <a:schemeClr val="tx1"/>
              </a:buClr>
              <a:buSzPct val="90000"/>
              <a:buFontTx/>
              <a:buAutoNum type="arabicPeriod"/>
            </a:pPr>
            <a:r>
              <a:rPr lang="en-US" dirty="0"/>
              <a:t>Full database backup must be restored first. It serves</a:t>
            </a:r>
            <a:r>
              <a:rPr lang="en-US" baseline="0" dirty="0"/>
              <a:t> as the base for any differential backup. The WITH NORECOVERY option must be specified to allow a differential or log backup to be applied to the previous full database restore.</a:t>
            </a:r>
          </a:p>
          <a:p>
            <a:pPr marL="190500" indent="-190500" eaLnBrk="1" hangingPunct="1">
              <a:lnSpc>
                <a:spcPct val="90000"/>
              </a:lnSpc>
            </a:pPr>
            <a:endParaRPr lang="en-US" baseline="0" dirty="0"/>
          </a:p>
          <a:p>
            <a:pPr marL="190500" indent="-190500" eaLnBrk="1" hangingPunct="1">
              <a:lnSpc>
                <a:spcPct val="90000"/>
              </a:lnSpc>
            </a:pPr>
            <a:r>
              <a:rPr lang="en-US" baseline="0" dirty="0"/>
              <a:t>2. Restore the differential backup. The differential backup consists of the extents changed since the last full backup. During the restore process these extents will be written to the file. The transaction log entries stored during the backup the database will be recovered if WITH RECOVERY is used.</a:t>
            </a:r>
          </a:p>
          <a:p>
            <a:pPr marL="190500" indent="-190500" eaLnBrk="1" hangingPunct="1">
              <a:lnSpc>
                <a:spcPct val="90000"/>
              </a:lnSpc>
            </a:pPr>
            <a:endParaRPr lang="en-US" baseline="0" dirty="0"/>
          </a:p>
          <a:p>
            <a:pPr marL="190500" indent="-190500" eaLnBrk="1" hangingPunct="1">
              <a:lnSpc>
                <a:spcPct val="90000"/>
              </a:lnSpc>
            </a:pPr>
            <a:r>
              <a:rPr lang="en-US" baseline="0" dirty="0"/>
              <a:t>Additional transaction log backups can be applied using the WITH NORECOVERY option.</a:t>
            </a:r>
            <a:br>
              <a:rPr lang="en-US" baseline="0" dirty="0"/>
            </a:br>
            <a:endParaRPr lang="en-US" baseline="0" dirty="0"/>
          </a:p>
          <a:p>
            <a:pPr marL="190500" indent="-190500" eaLnBrk="1" hangingPunct="1">
              <a:lnSpc>
                <a:spcPct val="90000"/>
              </a:lnSpc>
            </a:pPr>
            <a:r>
              <a:rPr lang="en-US" b="1" baseline="0" dirty="0"/>
              <a:t>Reference:</a:t>
            </a:r>
          </a:p>
          <a:p>
            <a:pPr marL="190500" indent="-190500" eaLnBrk="1" hangingPunct="1">
              <a:lnSpc>
                <a:spcPct val="90000"/>
              </a:lnSpc>
              <a:buFont typeface="Arial" pitchFamily="34" charset="0"/>
              <a:buChar char="•"/>
            </a:pPr>
            <a:r>
              <a:rPr lang="en-US" baseline="0" dirty="0"/>
              <a:t>Complete Database Restores (Simple Recovery Model): </a:t>
            </a:r>
            <a:r>
              <a:rPr lang="en-US" u="sng" baseline="0" dirty="0">
                <a:hlinkClick r:id="rId3"/>
              </a:rPr>
              <a:t>http://technet.microsoft.com/en-us/library/ms186216.aspx</a:t>
            </a:r>
            <a:r>
              <a:rPr lang="en-US" u="sng" baseline="0" dirty="0"/>
              <a:t> </a:t>
            </a:r>
          </a:p>
          <a:p>
            <a:pPr marL="190500" indent="-190500" eaLnBrk="1" hangingPunct="1">
              <a:lnSpc>
                <a:spcPct val="90000"/>
              </a:lnSpc>
              <a:buFont typeface="Arial" pitchFamily="34" charset="0"/>
              <a:buChar char="•"/>
            </a:pPr>
            <a:r>
              <a:rPr lang="en-US" u="none" baseline="0" dirty="0"/>
              <a:t>Complete Database Restores (Full Recovery Model): </a:t>
            </a:r>
            <a:r>
              <a:rPr lang="en-US" u="sng" baseline="0" dirty="0">
                <a:hlinkClick r:id="rId4"/>
              </a:rPr>
              <a:t>http://technet.microsoft.com/en-us/library/ms187495.aspx</a:t>
            </a:r>
            <a:r>
              <a:rPr lang="en-US" u="sng" baseline="0" dirty="0"/>
              <a:t> </a:t>
            </a:r>
          </a:p>
          <a:p>
            <a:pPr marL="190500" indent="-190500" eaLnBrk="1" hangingPunct="1">
              <a:lnSpc>
                <a:spcPct val="90000"/>
              </a:lnSpc>
              <a:buFont typeface="Arial" pitchFamily="34" charset="0"/>
              <a:buChar char="•"/>
            </a:pPr>
            <a:r>
              <a:rPr lang="en-US" baseline="0" dirty="0"/>
              <a:t>How to: Restore a Differential Database Backup (SQL Server Management Studio): </a:t>
            </a:r>
            <a:r>
              <a:rPr lang="en-US" sz="900" b="0" i="0" u="sng" strike="noStrike" kern="1200" dirty="0">
                <a:solidFill>
                  <a:schemeClr val="tx1"/>
                </a:solidFill>
                <a:effectLst/>
                <a:latin typeface="Arial" charset="0"/>
                <a:ea typeface="+mn-ea"/>
                <a:cs typeface="+mn-cs"/>
                <a:hlinkClick r:id="rId5"/>
              </a:rPr>
              <a:t>http://go.microsoft.com/fwlink/?LinkID=233394</a:t>
            </a:r>
            <a:r>
              <a:rPr lang="en-US" u="sng" dirty="0"/>
              <a:t> </a:t>
            </a:r>
            <a:endParaRPr lang="en-US" u="sng" baseline="0" dirty="0"/>
          </a:p>
          <a:p>
            <a:pPr marL="190500" indent="-190500" eaLnBrk="1" hangingPunct="1">
              <a:lnSpc>
                <a:spcPct val="90000"/>
              </a:lnSpc>
              <a:buFont typeface="Arial" pitchFamily="34" charset="0"/>
              <a:buChar char="•"/>
            </a:pPr>
            <a:r>
              <a:rPr lang="en-US" baseline="0" dirty="0"/>
              <a:t>How to: Restore a Differential Database Backup (Transact SQL): </a:t>
            </a:r>
            <a:r>
              <a:rPr lang="en-US" sz="900" b="0" i="0" u="sng" strike="noStrike" kern="1200" dirty="0">
                <a:solidFill>
                  <a:schemeClr val="tx1"/>
                </a:solidFill>
                <a:effectLst/>
                <a:latin typeface="Arial" charset="0"/>
                <a:ea typeface="+mn-ea"/>
                <a:cs typeface="+mn-cs"/>
                <a:hlinkClick r:id="rId6"/>
              </a:rPr>
              <a:t>http://go.microsoft.com/fwlink/?LinkID=233545</a:t>
            </a:r>
            <a:r>
              <a:rPr lang="en-US" u="sng" dirty="0"/>
              <a:t> </a:t>
            </a:r>
          </a:p>
          <a:p>
            <a:pPr marL="190500" indent="-190500" eaLnBrk="1" hangingPunct="1">
              <a:lnSpc>
                <a:spcPct val="90000"/>
              </a:lnSpc>
              <a:buFont typeface="Arial" pitchFamily="34" charset="0"/>
              <a:buChar char="•"/>
            </a:pPr>
            <a:endParaRPr lang="en-US" u="sng" baseline="0" dirty="0"/>
          </a:p>
          <a:p>
            <a:pPr eaLnBrk="1" hangingPunct="1">
              <a:spcAft>
                <a:spcPct val="45000"/>
              </a:spcAft>
            </a:pPr>
            <a:r>
              <a:rPr lang="en-US" dirty="0"/>
              <a:t>Phases of a restore including the data copy phase, the redo phase and the undo phase.</a:t>
            </a:r>
          </a:p>
          <a:p>
            <a:pPr eaLnBrk="1" hangingPunct="1">
              <a:spcAft>
                <a:spcPct val="45000"/>
              </a:spcAft>
            </a:pPr>
            <a:endParaRPr lang="en-US" dirty="0"/>
          </a:p>
          <a:p>
            <a:pPr eaLnBrk="1" hangingPunct="1">
              <a:spcAft>
                <a:spcPct val="45000"/>
              </a:spcAft>
              <a:buFontTx/>
              <a:buChar char="•"/>
            </a:pPr>
            <a:r>
              <a:rPr lang="en-US" dirty="0"/>
              <a:t>The data copy phase involves file creation and copying all data</a:t>
            </a:r>
            <a:r>
              <a:rPr lang="en-US" baseline="0" dirty="0"/>
              <a:t> and</a:t>
            </a:r>
            <a:r>
              <a:rPr lang="en-US" dirty="0"/>
              <a:t> log pages from the backup media. </a:t>
            </a:r>
          </a:p>
          <a:p>
            <a:pPr eaLnBrk="1" hangingPunct="1">
              <a:spcAft>
                <a:spcPct val="45000"/>
              </a:spcAft>
              <a:buFontTx/>
              <a:buChar char="•"/>
            </a:pPr>
            <a:r>
              <a:rPr lang="en-US" dirty="0"/>
              <a:t>The redo phase applies the transactions to the data copied from the backup to be rolled forward to the recovery point. </a:t>
            </a:r>
          </a:p>
          <a:p>
            <a:pPr eaLnBrk="1" hangingPunct="1">
              <a:spcAft>
                <a:spcPct val="45000"/>
              </a:spcAft>
              <a:buFontTx/>
              <a:buChar char="•"/>
            </a:pPr>
            <a:r>
              <a:rPr lang="en-US" dirty="0"/>
              <a:t>The undo phase rolls back any uncommitted transactions. </a:t>
            </a:r>
          </a:p>
          <a:p>
            <a:pPr eaLnBrk="1" hangingPunct="1">
              <a:spcAft>
                <a:spcPct val="45000"/>
              </a:spcAft>
              <a:buFontTx/>
              <a:buNone/>
            </a:pPr>
            <a:r>
              <a:rPr lang="en-US" dirty="0"/>
              <a:t>After the undo phase, subsequent backups cannot be restored. This is</a:t>
            </a:r>
            <a:r>
              <a:rPr lang="en-US" baseline="0" dirty="0"/>
              <a:t> why it is critical to always perform restores initially using WITH NORECOVERY. You can later recovery the database in a separate step.</a:t>
            </a:r>
            <a:endParaRPr lang="en-US" dirty="0"/>
          </a:p>
          <a:p>
            <a:pPr eaLnBrk="1" hangingPunct="1">
              <a:spcAft>
                <a:spcPct val="45000"/>
              </a:spcAft>
              <a:buFontTx/>
              <a:buNone/>
            </a:pPr>
            <a:r>
              <a:rPr lang="en-US" dirty="0">
                <a:effectLst/>
              </a:rPr>
              <a:t>SQL Server 2005 Enterprise Edition and later versions let users access the database during the undo phase. This is known as </a:t>
            </a:r>
            <a:r>
              <a:rPr lang="en-US" i="1" dirty="0">
                <a:effectLst/>
              </a:rPr>
              <a:t>fast recovery.</a:t>
            </a:r>
            <a:endParaRPr lang="en-US" dirty="0"/>
          </a:p>
          <a:p>
            <a:endParaRPr lang="en-US" dirty="0"/>
          </a:p>
          <a:p>
            <a:r>
              <a:rPr lang="en-US" b="1" dirty="0"/>
              <a:t>Why does</a:t>
            </a:r>
            <a:r>
              <a:rPr lang="en-US" b="1" baseline="0" dirty="0"/>
              <a:t> SQL Server need to redo and undo transactions when only restoring a full database backup?</a:t>
            </a:r>
            <a:endParaRPr lang="en-US" b="1" dirty="0"/>
          </a:p>
          <a:p>
            <a:r>
              <a:rPr lang="en-US" dirty="0"/>
              <a:t>The full database backup is</a:t>
            </a:r>
            <a:r>
              <a:rPr lang="en-US" baseline="0" dirty="0"/>
              <a:t> a online operation, which means that transactions can occur during the backup. Therefore, the data and index pages stored on the backup device can be from different points in time and versions. To restore the database to a consistent state, SQL Server needs to apply the transaction log entries saved during the full database backup to recover the database to a transactional consistent state. This means that all transactions that are committed before the recovery point are present and all uncommitted transactions are undone. The recovery point for full database backups is the end of the backup. </a:t>
            </a:r>
            <a:endParaRPr lang="en-US" dirty="0"/>
          </a:p>
          <a:p>
            <a:endParaRPr lang="en-US" dirty="0"/>
          </a:p>
          <a:p>
            <a:r>
              <a:rPr lang="en-US" b="1" dirty="0"/>
              <a:t>References</a:t>
            </a:r>
            <a:r>
              <a:rPr lang="en-US" dirty="0"/>
              <a:t>:</a:t>
            </a:r>
          </a:p>
          <a:p>
            <a:pPr marL="171450" indent="-171450">
              <a:buFont typeface="Arial" pitchFamily="34" charset="0"/>
              <a:buChar char="•"/>
            </a:pPr>
            <a:r>
              <a:rPr lang="en-US" dirty="0"/>
              <a:t>Understanding How Restore and Recovery of Backups Work in SQL Server: </a:t>
            </a:r>
            <a:r>
              <a:rPr lang="en-US" dirty="0">
                <a:hlinkClick r:id="rId7"/>
              </a:rPr>
              <a:t>http://go.microsoft.com/fwlink/?LinkID=213409</a:t>
            </a:r>
            <a:r>
              <a:rPr lang="en-US" dirty="0"/>
              <a:t> </a:t>
            </a:r>
          </a:p>
          <a:p>
            <a:endParaRPr lang="en-US" dirty="0"/>
          </a:p>
          <a:p>
            <a:endParaRPr lang="en-US" dirty="0"/>
          </a:p>
          <a:p>
            <a:pPr marL="190500" indent="-190500" eaLnBrk="1" hangingPunct="1">
              <a:lnSpc>
                <a:spcPct val="90000"/>
              </a:lnSpc>
              <a:buFont typeface="Arial" pitchFamily="34" charset="0"/>
              <a:buChar char="•"/>
            </a:pPr>
            <a:endParaRPr lang="en-US" u="sng" baseline="0" dirty="0"/>
          </a:p>
          <a:p>
            <a:endParaRPr lang="en-US"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3300797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867400" cy="4114800"/>
          </a:xfrm>
          <a:prstGeom prst="rect">
            <a:avLst/>
          </a:prstGeom>
        </p:spPr>
        <p:txBody>
          <a:bodyPr>
            <a:normAutofit fontScale="70000" lnSpcReduction="20000"/>
          </a:bodyPr>
          <a:lstStyle/>
          <a:p>
            <a:r>
              <a:rPr lang="en-US" dirty="0"/>
              <a:t>Files or filegroups in a database can be backed up and restored individually. This allows you to restore only the damaged files without having to restore the rest of the database. Files in a filegroup backup can be restored individually or as a group</a:t>
            </a:r>
          </a:p>
          <a:p>
            <a:endParaRPr lang="en-US" dirty="0"/>
          </a:p>
          <a:p>
            <a:r>
              <a:rPr lang="en-US" dirty="0"/>
              <a:t>You must use file and filegroup backup and restore operations in conjunction with transaction log backups. After you restore the files, you must restore the transaction log backups that were created since the file backups were created to bring the database to a consistent state. It is not necessary to apply a transaction log backup if SQL Server can determine that the files or filegroups have not been modified after the file or filegroup backup was created</a:t>
            </a:r>
          </a:p>
          <a:p>
            <a:endParaRPr lang="en-US" dirty="0"/>
          </a:p>
          <a:p>
            <a:r>
              <a:rPr lang="en-US" dirty="0"/>
              <a:t>In a file restore, the goal is to restore one or more damaged files without restoring the whole database. Under the simple recovery model, file backups are supported only for read-only files. The primary filegroup and read/write secondary filegroups are always restored together by restoring a database or partial backup. </a:t>
            </a:r>
          </a:p>
          <a:p>
            <a:endParaRPr lang="en-US" dirty="0"/>
          </a:p>
          <a:p>
            <a:r>
              <a:rPr lang="en-US" dirty="0"/>
              <a:t>It is not possible to stop the recovery of individual files early. For this reason, you must always back up the active transaction log prior to restoring a file backup. If the transaction log is damaged or if you wish to recover the entire database to a specific point in time, you must restore the entire set of file backups before you apply transaction log backups.</a:t>
            </a:r>
          </a:p>
          <a:p>
            <a:r>
              <a:rPr lang="en-US" dirty="0"/>
              <a:t>There are two file-restore scenarios as follows:</a:t>
            </a:r>
          </a:p>
          <a:p>
            <a:pPr marL="171450" indent="-171450">
              <a:buFont typeface="Arial" pitchFamily="34" charset="0"/>
              <a:buChar char="•"/>
            </a:pPr>
            <a:r>
              <a:rPr lang="en-US" b="1" dirty="0"/>
              <a:t>Offline file restore: </a:t>
            </a:r>
            <a:r>
              <a:rPr lang="en-US" dirty="0"/>
              <a:t>In an offline file restore, the database is offline while damaged files or filegroups are restored. At the end of the restore sequence, the database comes online. All editions of SQL Server 2016 support offline file restore. </a:t>
            </a:r>
          </a:p>
          <a:p>
            <a:pPr marL="171450" indent="-171450">
              <a:buFont typeface="Arial" pitchFamily="34" charset="0"/>
              <a:buChar char="•"/>
            </a:pPr>
            <a:r>
              <a:rPr lang="en-US" b="1" dirty="0"/>
              <a:t>Online file restore: </a:t>
            </a:r>
            <a:r>
              <a:rPr lang="en-US" dirty="0"/>
              <a:t>In an online file restore, if database is online at restore time, it remains online during the file restore. However, each filegroup in which a file is being restored is offline during the restore operation. After all the files in an offline filegroup are recovered, the filegroup is automatically brought online. </a:t>
            </a:r>
          </a:p>
          <a:p>
            <a:endParaRPr lang="en-US" dirty="0"/>
          </a:p>
          <a:p>
            <a:r>
              <a:rPr lang="en-US" b="1" dirty="0"/>
              <a:t>Limitations and Restrictions</a:t>
            </a:r>
            <a:endParaRPr lang="en-US" dirty="0"/>
          </a:p>
          <a:p>
            <a:pPr marL="171450" indent="-171450">
              <a:buFont typeface="Arial" pitchFamily="34" charset="0"/>
              <a:buChar char="•"/>
            </a:pPr>
            <a:r>
              <a:rPr lang="en-US" dirty="0"/>
              <a:t>The system administrator restoring the files and filegroups must be the only person currently using the database to be restored.</a:t>
            </a:r>
          </a:p>
          <a:p>
            <a:pPr marL="171450" indent="-171450">
              <a:buFont typeface="Arial" pitchFamily="34" charset="0"/>
              <a:buChar char="•"/>
            </a:pPr>
            <a:r>
              <a:rPr lang="en-US" dirty="0"/>
              <a:t>RESTORE is not allowed in an explicit or implicit transaction.</a:t>
            </a:r>
          </a:p>
          <a:p>
            <a:pPr marL="171450" indent="-171450">
              <a:buFont typeface="Arial" pitchFamily="34" charset="0"/>
              <a:buChar char="•"/>
            </a:pPr>
            <a:r>
              <a:rPr lang="en-US" dirty="0"/>
              <a:t>Under the simple recovery model, the file must belong to a read-only filegroup.</a:t>
            </a:r>
          </a:p>
          <a:p>
            <a:pPr marL="171450" indent="-171450">
              <a:buFont typeface="Arial" pitchFamily="34" charset="0"/>
              <a:buChar char="•"/>
            </a:pPr>
            <a:r>
              <a:rPr lang="en-US" dirty="0"/>
              <a:t>Under the full or bulk-logged recovery model, before you can restore files, you must back up the active transaction log (known as the tail of the log). For more information, see Back Up a Transaction Log (SQL Server).</a:t>
            </a:r>
          </a:p>
          <a:p>
            <a:pPr marL="171450" indent="-171450">
              <a:buFont typeface="Arial" pitchFamily="34" charset="0"/>
              <a:buChar char="•"/>
            </a:pPr>
            <a:r>
              <a:rPr lang="en-US" dirty="0"/>
              <a:t>To restore a database that is encrypted, you must have access to the certificate or asymmetric key that was used to encrypt the database. Without the certificate or asymmetric key, the database cannot be restored. As a result, the certificate that is used to encrypt the database encryption key must be retained as long as the backup is needed. For more information, see SQL Server Certificates and Asymmetric Keys.</a:t>
            </a:r>
          </a:p>
          <a:p>
            <a:endParaRPr lang="en-US" dirty="0"/>
          </a:p>
          <a:p>
            <a:r>
              <a:rPr lang="en-US" b="1" dirty="0"/>
              <a:t>References: </a:t>
            </a:r>
          </a:p>
          <a:p>
            <a:pPr marL="171450" indent="-171450">
              <a:buFont typeface="Arial" pitchFamily="34" charset="0"/>
              <a:buChar char="•"/>
            </a:pPr>
            <a:r>
              <a:rPr lang="en-US" dirty="0"/>
              <a:t>Description of restoring file and filegroup backups in SQL Server: </a:t>
            </a:r>
            <a:r>
              <a:rPr lang="en-US" u="sng" dirty="0">
                <a:hlinkClick r:id="rId3"/>
              </a:rPr>
              <a:t>http://support.microsoft.com/kb/281122</a:t>
            </a:r>
            <a:r>
              <a:rPr lang="en-US" u="sng" dirty="0"/>
              <a:t> </a:t>
            </a:r>
          </a:p>
          <a:p>
            <a:pPr marL="171450" indent="-171450">
              <a:buFont typeface="Arial" pitchFamily="34" charset="0"/>
              <a:buChar char="•"/>
            </a:pPr>
            <a:r>
              <a:rPr lang="en-US" dirty="0"/>
              <a:t>Restore Files and Filegroups (SQL Server): </a:t>
            </a:r>
            <a:r>
              <a:rPr lang="en-US" u="sng" dirty="0">
                <a:hlinkClick r:id="rId4"/>
              </a:rPr>
              <a:t>http://technet.microsoft.com/en-us/library/aa337540.aspx</a:t>
            </a:r>
            <a:r>
              <a:rPr lang="en-US" u="sng" dirty="0"/>
              <a:t> </a:t>
            </a:r>
          </a:p>
          <a:p>
            <a:pPr marL="171450" indent="-171450">
              <a:buFont typeface="Arial" pitchFamily="34" charset="0"/>
              <a:buChar char="•"/>
            </a:pPr>
            <a:r>
              <a:rPr lang="en-US" dirty="0"/>
              <a:t>Restore Files and Filegroups over Existing Files (SQL Server): </a:t>
            </a:r>
            <a:r>
              <a:rPr lang="en-US" u="sng" dirty="0">
                <a:hlinkClick r:id="rId5"/>
              </a:rPr>
              <a:t>http://technet.microsoft.com/en-us/library/ms187090.aspx</a:t>
            </a:r>
            <a:r>
              <a:rPr lang="en-US" u="sng" dirty="0"/>
              <a:t> </a:t>
            </a:r>
          </a:p>
          <a:p>
            <a:pPr marL="171450" indent="-171450">
              <a:buFont typeface="Arial" pitchFamily="34" charset="0"/>
              <a:buChar char="•"/>
            </a:pPr>
            <a:r>
              <a:rPr lang="en-US" dirty="0"/>
              <a:t>Restore Files to a New Location (SQL Server): </a:t>
            </a:r>
            <a:r>
              <a:rPr lang="en-US" u="sng" dirty="0">
                <a:hlinkClick r:id="rId6"/>
              </a:rPr>
              <a:t>http://technet.microsoft.com/en-us/library/ms190255.aspx</a:t>
            </a:r>
            <a:r>
              <a:rPr lang="en-US" u="sng" dirty="0"/>
              <a:t> </a:t>
            </a:r>
          </a:p>
          <a:p>
            <a:pPr marL="171450" indent="-171450">
              <a:buFont typeface="Arial" pitchFamily="34" charset="0"/>
              <a:buChar char="•"/>
            </a:pPr>
            <a:r>
              <a:rPr lang="en-US" dirty="0"/>
              <a:t>File Restores (Simple Recovery Model): </a:t>
            </a:r>
            <a:r>
              <a:rPr lang="en-US" u="sng" dirty="0">
                <a:hlinkClick r:id="rId7"/>
              </a:rPr>
              <a:t>http://technet.microsoft.com/en-us/library/ms190388.aspx</a:t>
            </a:r>
            <a:r>
              <a:rPr lang="en-US" u="sng" dirty="0"/>
              <a:t> </a:t>
            </a:r>
          </a:p>
          <a:p>
            <a:pPr marL="171450" indent="-171450">
              <a:buFont typeface="Arial" pitchFamily="34" charset="0"/>
              <a:buChar char="•"/>
            </a:pPr>
            <a:r>
              <a:rPr lang="en-US" dirty="0"/>
              <a:t>File Restores (Full Recovery Model): </a:t>
            </a:r>
            <a:r>
              <a:rPr lang="en-US" u="sng" dirty="0">
                <a:hlinkClick r:id="rId8"/>
              </a:rPr>
              <a:t>http://technet.microsoft.com/en-us/library/ms190710.aspx</a:t>
            </a:r>
            <a:r>
              <a:rPr lang="en-US" u="sng" dirty="0"/>
              <a:t> </a:t>
            </a:r>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390199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lvl="0"/>
            <a:r>
              <a:rPr lang="en-US" sz="900" b="1" kern="1200" dirty="0">
                <a:solidFill>
                  <a:schemeClr val="tx1"/>
                </a:solidFill>
                <a:effectLst/>
                <a:latin typeface="Segoe UI Light" pitchFamily="34" charset="0"/>
                <a:ea typeface="MS PGothic" panose="020B0600070205080204" pitchFamily="34" charset="-128"/>
                <a:cs typeface="ＭＳ Ｐゴシック" charset="0"/>
              </a:rPr>
              <a:t>Restore-plan algorithm: </a:t>
            </a:r>
            <a:r>
              <a:rPr lang="en-US" sz="900" kern="1200" dirty="0">
                <a:solidFill>
                  <a:schemeClr val="tx1"/>
                </a:solidFill>
                <a:effectLst/>
                <a:latin typeface="Segoe UI Light" pitchFamily="34" charset="0"/>
                <a:ea typeface="MS PGothic" panose="020B0600070205080204" pitchFamily="34" charset="-128"/>
                <a:cs typeface="ＭＳ Ｐゴシック" charset="0"/>
              </a:rPr>
              <a:t>The algorithm used to construct restore plans has improved significantly, particularly for complex restore scenarios. Many edge cases, including forking scenarios in point-in-time restores, are handled more efficiently than in previous versions of SQL Server.</a:t>
            </a:r>
          </a:p>
          <a:p>
            <a:pPr lvl="0"/>
            <a:endParaRPr lang="en-US" sz="900" b="1" kern="1200" dirty="0">
              <a:solidFill>
                <a:schemeClr val="tx1"/>
              </a:solidFill>
              <a:effectLst/>
              <a:latin typeface="Segoe UI Light" pitchFamily="34" charset="0"/>
              <a:ea typeface="MS PGothic" panose="020B0600070205080204" pitchFamily="34" charset="-128"/>
              <a:cs typeface="ＭＳ Ｐゴシック" charset="0"/>
            </a:endParaRPr>
          </a:p>
          <a:p>
            <a:pPr lvl="0"/>
            <a:r>
              <a:rPr lang="en-US" sz="900" b="1" kern="1200" dirty="0">
                <a:solidFill>
                  <a:schemeClr val="tx1"/>
                </a:solidFill>
                <a:effectLst/>
                <a:latin typeface="Segoe UI Light" pitchFamily="34" charset="0"/>
                <a:ea typeface="MS PGothic" panose="020B0600070205080204" pitchFamily="34" charset="-128"/>
                <a:cs typeface="ＭＳ Ｐゴシック" charset="0"/>
              </a:rPr>
              <a:t>Point-in-time restores: </a:t>
            </a:r>
            <a:r>
              <a:rPr lang="en-US" sz="900" kern="1200" dirty="0">
                <a:solidFill>
                  <a:schemeClr val="tx1"/>
                </a:solidFill>
                <a:effectLst/>
                <a:latin typeface="Segoe UI Light" pitchFamily="34" charset="0"/>
                <a:ea typeface="MS PGothic" panose="020B0600070205080204" pitchFamily="34" charset="-128"/>
                <a:cs typeface="ＭＳ Ｐゴシック" charset="0"/>
              </a:rPr>
              <a:t>The Database Recovery Advisor greatly simplifies restoring a database to a given point in time. A visual backup timeline significantly enhances support for point-in-time restores. This visual timeline allows you to identify a feasible point in time as the target recovery point for restoring a database. The timeline facilitates traversing a forked recovery path (a path that spans recovery forks). A given point-in-time restore plan automatically includes the backups that are relevant to the restoring to your target point in time (date and time).</a:t>
            </a:r>
          </a:p>
          <a:p>
            <a:pPr lvl="0"/>
            <a:endParaRPr lang="en-US" sz="900" kern="1200" dirty="0">
              <a:solidFill>
                <a:schemeClr val="tx1"/>
              </a:solidFill>
              <a:effectLst/>
              <a:latin typeface="Segoe UI Light" pitchFamily="34" charset="0"/>
              <a:ea typeface="MS PGothic" panose="020B0600070205080204" pitchFamily="34" charset="-128"/>
              <a:cs typeface="ＭＳ Ｐゴシック" charset="0"/>
            </a:endParaRPr>
          </a:p>
          <a:p>
            <a:pPr lvl="0"/>
            <a:r>
              <a:rPr lang="en-US" sz="900" kern="1200" dirty="0">
                <a:solidFill>
                  <a:schemeClr val="tx1"/>
                </a:solidFill>
                <a:effectLst/>
                <a:latin typeface="Segoe UI Light" pitchFamily="34" charset="0"/>
                <a:ea typeface="MS PGothic" panose="020B0600070205080204" pitchFamily="34" charset="-128"/>
                <a:cs typeface="ＭＳ Ｐゴシック" charset="0"/>
              </a:rPr>
              <a:t>For more information</a:t>
            </a:r>
            <a:r>
              <a:rPr lang="en-US" dirty="0"/>
              <a:t>:</a:t>
            </a:r>
            <a:r>
              <a:rPr lang="en-US" sz="900" kern="1200" dirty="0">
                <a:solidFill>
                  <a:schemeClr val="tx1"/>
                </a:solidFill>
                <a:effectLst/>
                <a:latin typeface="Segoe UI Light" pitchFamily="34" charset="0"/>
                <a:ea typeface="MS PGothic" panose="020B0600070205080204" pitchFamily="34" charset="-128"/>
                <a:cs typeface="ＭＳ Ｐゴシック" charset="0"/>
              </a:rPr>
              <a:t> </a:t>
            </a:r>
          </a:p>
          <a:p>
            <a:pPr lvl="0"/>
            <a:endParaRPr lang="en-US" sz="900" u="sng" kern="1200" dirty="0">
              <a:solidFill>
                <a:schemeClr val="tx1"/>
              </a:solidFill>
              <a:effectLst/>
              <a:latin typeface="Segoe UI Light" pitchFamily="34" charset="0"/>
              <a:ea typeface="MS PGothic" panose="020B0600070205080204" pitchFamily="34" charset="-128"/>
              <a:cs typeface="ＭＳ Ｐゴシック" charset="0"/>
              <a:hlinkClick r:id="" action="ppaction://noaction"/>
            </a:endParaRPr>
          </a:p>
          <a:p>
            <a:pPr lvl="0"/>
            <a:r>
              <a:rPr lang="en-US" sz="900" u="sng" kern="1200" dirty="0">
                <a:solidFill>
                  <a:schemeClr val="tx1"/>
                </a:solidFill>
                <a:effectLst/>
                <a:latin typeface="Segoe UI Light" pitchFamily="34" charset="0"/>
                <a:ea typeface="MS PGothic" panose="020B0600070205080204" pitchFamily="34" charset="-128"/>
                <a:cs typeface="ＭＳ Ｐゴシック" charset="0"/>
                <a:hlinkClick r:id="" action="ppaction://noaction"/>
              </a:rPr>
              <a:t>Restore a SQL Server Database to a Point in Time (Full Recovery Model)</a:t>
            </a:r>
            <a:endParaRPr lang="en-US" sz="900" u="sng" kern="1200" dirty="0">
              <a:solidFill>
                <a:schemeClr val="tx1"/>
              </a:solidFill>
              <a:effectLst/>
              <a:latin typeface="Segoe UI Light" pitchFamily="34" charset="0"/>
              <a:ea typeface="MS PGothic" panose="020B0600070205080204" pitchFamily="34" charset="-128"/>
              <a:cs typeface="ＭＳ Ｐゴシック" charset="0"/>
            </a:endParaRPr>
          </a:p>
          <a:p>
            <a:pPr lvl="0"/>
            <a:endParaRPr lang="en-US" sz="900" u="sng" kern="1200" dirty="0">
              <a:solidFill>
                <a:schemeClr val="tx1"/>
              </a:solidFill>
              <a:effectLst/>
              <a:latin typeface="Segoe UI Light" pitchFamily="34" charset="0"/>
              <a:ea typeface="MS PGothic" panose="020B0600070205080204" pitchFamily="34" charset="-128"/>
              <a:cs typeface="ＭＳ Ｐゴシック" charset="0"/>
            </a:endParaRPr>
          </a:p>
          <a:p>
            <a:pPr lvl="0"/>
            <a:r>
              <a:rPr lang="en-US" sz="900" u="sng" kern="1200" dirty="0">
                <a:solidFill>
                  <a:schemeClr val="tx1"/>
                </a:solidFill>
                <a:effectLst/>
                <a:latin typeface="Segoe UI Light" pitchFamily="34" charset="0"/>
                <a:ea typeface="MS PGothic" panose="020B0600070205080204" pitchFamily="34" charset="-128"/>
                <a:cs typeface="ＭＳ Ｐゴシック" charset="0"/>
              </a:rPr>
              <a:t>https://msdn.microsoft.com/en-us/library/ms179451.aspx?f=255&amp;MSPPError=-2147217396</a:t>
            </a:r>
            <a:endParaRPr lang="en-US" dirty="0"/>
          </a:p>
          <a:p>
            <a:pPr lvl="0"/>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1634649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20000"/>
          </a:bodyPr>
          <a:lstStyle/>
          <a:p>
            <a:r>
              <a:rPr lang="en-US" dirty="0"/>
              <a:t>The first choice generally</a:t>
            </a:r>
            <a:r>
              <a:rPr lang="en-US" baseline="0" dirty="0"/>
              <a:t> made after deciding what backups you will need to take to meet SLAs is to chose where to store your backups.</a:t>
            </a:r>
          </a:p>
          <a:p>
            <a:endParaRPr lang="en-US" baseline="0" dirty="0"/>
          </a:p>
          <a:p>
            <a:r>
              <a:rPr lang="en-US" dirty="0"/>
              <a:t>Local disk storage (locally attached disk or SAN attached disk) will</a:t>
            </a:r>
            <a:r>
              <a:rPr lang="en-US" baseline="0" dirty="0"/>
              <a:t> generally be the fastest storage for backups as the bottleneck is disk IO performance. This performance does come with a couple considerations:</a:t>
            </a:r>
          </a:p>
          <a:p>
            <a:r>
              <a:rPr lang="en-US" baseline="0" dirty="0"/>
              <a:t>--</a:t>
            </a:r>
            <a:r>
              <a:rPr lang="en-US" dirty="0"/>
              <a:t>S</a:t>
            </a:r>
            <a:r>
              <a:rPr lang="en-US" baseline="0" dirty="0"/>
              <a:t>torage costs: Local disks/SAN disk is generally more expensive storage.</a:t>
            </a:r>
          </a:p>
          <a:p>
            <a:r>
              <a:rPr lang="en-US" baseline="0" dirty="0"/>
              <a:t>--Management: Most backup retention policies require at least a week’s worth of backups. Depending on the size of the databases even a week’s worth of backups could be a considerable amount of storage.</a:t>
            </a:r>
          </a:p>
          <a:p>
            <a:r>
              <a:rPr lang="en-US" baseline="0" dirty="0"/>
              <a:t>--Durability: If the backups are stored on the same machine as the databases, the recovery plan is vulnerable to server outages. At the very least, backups should never be stored on the same drive as the database files. This prevents a single disk from potentially causing data loss and backing up to the same disks as the database files could cause the disk to become an IO bottleneck.</a:t>
            </a:r>
          </a:p>
          <a:p>
            <a:r>
              <a:rPr lang="en-US" baseline="0" dirty="0"/>
              <a:t>I </a:t>
            </a:r>
          </a:p>
          <a:p>
            <a:r>
              <a:rPr lang="en-US" baseline="0" dirty="0"/>
              <a:t>Network Storage:</a:t>
            </a:r>
          </a:p>
          <a:p>
            <a:r>
              <a:rPr lang="en-US" baseline="0" dirty="0"/>
              <a:t>Backing up to a dedicated file server on a different server can help reduce many of the costs associated with local storage. Having a network location also allows for a centralized store for multiple SQL Server</a:t>
            </a:r>
            <a:r>
              <a:rPr lang="en-US" dirty="0"/>
              <a:t> instances,</a:t>
            </a:r>
            <a:r>
              <a:rPr lang="en-US" baseline="0" dirty="0"/>
              <a:t> which can help to reduce backup management complexity. Additionally, with backups stored on a remote server, the SQL Server itself is no longer a single point of failure. The biggest limiting factor for network backups is the network IO performance. Sending large databases of 100s of GB across the network can take a substantial amount of time.</a:t>
            </a:r>
          </a:p>
          <a:p>
            <a:endParaRPr lang="en-US" baseline="0" dirty="0"/>
          </a:p>
          <a:p>
            <a:r>
              <a:rPr lang="en-US" baseline="0" dirty="0"/>
              <a:t>Microsoft</a:t>
            </a:r>
            <a:r>
              <a:rPr lang="en-US" dirty="0"/>
              <a:t> </a:t>
            </a:r>
            <a:r>
              <a:rPr lang="en-US" baseline="0" dirty="0"/>
              <a:t>Azure storage is new to SQL Server 2014. Backups can be written to Azure Blob Services. The benefits of Azure backups are that backups are kept remotely, yet can be accessed from any location with an internet connection. Also, Windows Blob Service has a minimum of local redundancy but can be set up with geographically disperse copies of your data also for better protection. </a:t>
            </a:r>
          </a:p>
          <a:p>
            <a:endParaRPr lang="en-US"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78202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999004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10000"/>
          </a:bodyPr>
          <a:lstStyle/>
          <a:p>
            <a:r>
              <a:rPr lang="en-US" b="1" dirty="0"/>
              <a:t>Optimizing Backup Performance</a:t>
            </a:r>
          </a:p>
          <a:p>
            <a:r>
              <a:rPr lang="en-US" dirty="0"/>
              <a:t>Performance of backup operations may be increased by utilizing multiple backup devices and/or increasing BUFFERCOUNT. Using multiple devices over a single device with increased BUFFERCOUNT may offer a slight additional benefit. However, use of a single device with increased BUFFERCOUNT may provide nearly the same throughput without the need to manage multiple backup files. MAXTRANSFERSIZE should be considered a secondary tuning approach. In our tests, this provided little practical benefit over the default used by BACKUP.</a:t>
            </a:r>
          </a:p>
          <a:p>
            <a:endParaRPr lang="en-US" dirty="0"/>
          </a:p>
          <a:p>
            <a:r>
              <a:rPr lang="en-US" dirty="0"/>
              <a:t>Be careful while increasing the value of the BUFFERCOUNT parameter on 32-bit systems because specifying too high values for this may result in out-of-memory errors because there is a limited amount of virtual address space available for this. On 32-bit systems, the default amount of virtual address space outside of the buffer pool is 256 MB.</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a:t>
            </a:r>
            <a:r>
              <a:rPr lang="en-US" b="1" baseline="0" dirty="0"/>
              <a:t> </a:t>
            </a:r>
            <a:r>
              <a:rPr lang="en-US" dirty="0"/>
              <a:t>Watch the SQL Server error log for a high number of Virtual Log Files (VLFs) which can affect restore performance and technologies that use the transaction log such as replication: http://support.microsoft.com/kb/2455009</a:t>
            </a:r>
          </a:p>
          <a:p>
            <a:endParaRPr lang="en-US" dirty="0"/>
          </a:p>
          <a:p>
            <a:r>
              <a:rPr lang="en-US" b="1" dirty="0"/>
              <a:t>References:</a:t>
            </a:r>
          </a:p>
          <a:p>
            <a:pPr marL="171450" indent="-171450">
              <a:buFont typeface="Arial" pitchFamily="34" charset="0"/>
              <a:buChar char="•"/>
            </a:pPr>
            <a:r>
              <a:rPr lang="en-US" b="0" dirty="0"/>
              <a:t>Optimizing Backup and Restore Performance in SQL Server:</a:t>
            </a:r>
            <a:r>
              <a:rPr lang="en-US" b="0" baseline="0" dirty="0"/>
              <a:t> </a:t>
            </a:r>
            <a:r>
              <a:rPr lang="en-US" u="sng" dirty="0">
                <a:hlinkClick r:id="rId3"/>
              </a:rPr>
              <a:t>http://technet.microsoft.com/en-us/library/ms190954(SQL.105).aspx</a:t>
            </a:r>
            <a:r>
              <a:rPr lang="en-US" u="sng" dirty="0"/>
              <a:t> </a:t>
            </a:r>
          </a:p>
          <a:p>
            <a:pPr marL="171450" indent="-171450">
              <a:buFont typeface="Arial" pitchFamily="34" charset="0"/>
              <a:buChar char="•"/>
            </a:pPr>
            <a:r>
              <a:rPr lang="en-US" u="none" dirty="0"/>
              <a:t>Over 2 GBps SQL Server 2012 backup on 12-core server with 7 Fusion-IO Cards!: </a:t>
            </a:r>
            <a:r>
              <a:rPr lang="en-US" u="sng" dirty="0">
                <a:hlinkClick r:id="rId4"/>
              </a:rPr>
              <a:t>http://blogs.msdn.com/b/microsoftbob/archive/2012/10/18/2gbps-backup-on-12-core-server-with-7-fusion-io-cards.aspx</a:t>
            </a:r>
            <a:r>
              <a:rPr lang="en-US" u="sng" dirty="0"/>
              <a:t> </a:t>
            </a:r>
          </a:p>
          <a:p>
            <a:pPr marL="171450" indent="-171450">
              <a:buFont typeface="Arial" pitchFamily="34" charset="0"/>
              <a:buChar char="•"/>
            </a:pPr>
            <a:r>
              <a:rPr lang="en-US" sz="900" kern="1200" dirty="0">
                <a:solidFill>
                  <a:schemeClr val="tx1"/>
                </a:solidFill>
                <a:effectLst/>
                <a:latin typeface="Segoe UI Light"/>
                <a:ea typeface="+mn-ea"/>
                <a:cs typeface="+mn-cs"/>
              </a:rPr>
              <a:t> </a:t>
            </a:r>
            <a:r>
              <a:rPr lang="en-US" sz="900" kern="1200" dirty="0">
                <a:solidFill>
                  <a:schemeClr val="tx1"/>
                </a:solidFill>
                <a:effectLst/>
                <a:latin typeface="Segoe UI Light"/>
                <a:ea typeface="+mn-ea"/>
                <a:cs typeface="+mn-cs"/>
                <a:hlinkClick r:id="rId5"/>
              </a:rPr>
              <a:t>http://blogs.msdn.com/b/sqlserverfaq/archive/2010/05/06/incorrect-buffercount-data-transfer-option-can-lead-to-oom-condition.aspx</a:t>
            </a:r>
            <a:r>
              <a:rPr lang="en-US" sz="900" kern="1200" dirty="0">
                <a:solidFill>
                  <a:schemeClr val="tx1"/>
                </a:solidFill>
                <a:effectLst/>
                <a:latin typeface="Segoe UI Light"/>
                <a:ea typeface="+mn-ea"/>
                <a:cs typeface="+mn-cs"/>
              </a:rPr>
              <a:t> and </a:t>
            </a:r>
            <a:r>
              <a:rPr lang="en-US" sz="900" kern="1200" dirty="0">
                <a:solidFill>
                  <a:schemeClr val="tx1"/>
                </a:solidFill>
                <a:effectLst/>
                <a:latin typeface="Segoe UI Light"/>
                <a:ea typeface="+mn-ea"/>
                <a:cs typeface="+mn-cs"/>
                <a:hlinkClick r:id="rId6"/>
              </a:rPr>
              <a:t>http://support.microsoft.com/kb/904804?wa=wsignin1.0</a:t>
            </a:r>
            <a:endParaRPr lang="en-US" u="sng"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565935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93C1-A223-A66B-5217-A7F938886D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DF993-A49A-A55D-4371-5B1D922BD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DDFEE3-0F29-66BC-6733-D7F19AE8EA20}"/>
              </a:ext>
            </a:extLst>
          </p:cNvPr>
          <p:cNvSpPr>
            <a:spLocks noGrp="1"/>
          </p:cNvSpPr>
          <p:nvPr>
            <p:ph type="body" idx="1"/>
          </p:nvPr>
        </p:nvSpPr>
        <p:spPr/>
        <p:txBody>
          <a:bodyPr/>
          <a:lstStyle/>
          <a:p>
            <a:endParaRPr lang="en-US" dirty="0"/>
          </a:p>
        </p:txBody>
      </p:sp>
      <p:sp>
        <p:nvSpPr>
          <p:cNvPr id="7" name="Slide Number Placeholder 6">
            <a:extLst>
              <a:ext uri="{FF2B5EF4-FFF2-40B4-BE49-F238E27FC236}">
                <a16:creationId xmlns:a16="http://schemas.microsoft.com/office/drawing/2014/main" id="{A9DBC069-C98A-ABCD-055A-3B2521F3E292}"/>
              </a:ext>
            </a:extLst>
          </p:cNvPr>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276182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25FEC-7C18-60B8-98B1-60D0F5B8C09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F5E642F-23D6-52E3-EBD2-5C2DF0A177CE}"/>
              </a:ext>
            </a:extLst>
          </p:cNvPr>
          <p:cNvSpPr>
            <a:spLocks noGrp="1" noRot="1" noChangeAspect="1"/>
          </p:cNvSpPr>
          <p:nvPr>
            <p:ph type="sldImg"/>
          </p:nvPr>
        </p:nvSpPr>
        <p:spPr>
          <a:xfrm>
            <a:off x="381000" y="685800"/>
            <a:ext cx="6096000" cy="3429000"/>
          </a:xfrm>
        </p:spPr>
      </p:sp>
      <p:sp>
        <p:nvSpPr>
          <p:cNvPr id="3" name="Notizenplatzhalter 2">
            <a:extLst>
              <a:ext uri="{FF2B5EF4-FFF2-40B4-BE49-F238E27FC236}">
                <a16:creationId xmlns:a16="http://schemas.microsoft.com/office/drawing/2014/main" id="{C3AA8CF4-52D7-91A4-F045-1784645DF03D}"/>
              </a:ext>
            </a:extLst>
          </p:cNvPr>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a:extLst>
              <a:ext uri="{FF2B5EF4-FFF2-40B4-BE49-F238E27FC236}">
                <a16:creationId xmlns:a16="http://schemas.microsoft.com/office/drawing/2014/main" id="{88E34B57-B026-F483-9802-E5E07F12C497}"/>
              </a:ext>
            </a:extLst>
          </p:cNvPr>
          <p:cNvSpPr>
            <a:spLocks noGrp="1"/>
          </p:cNvSpPr>
          <p:nvPr>
            <p:ph type="sldNum" sz="quarter" idx="10"/>
          </p:nvPr>
        </p:nvSpPr>
        <p:spPr/>
        <p:txBody>
          <a:bodyPr/>
          <a:lstStyle/>
          <a:p>
            <a:fld id="{B8E5344A-B714-4F18-AE6B-1553157C321A}" type="slidenum">
              <a:rPr lang="en-US" smtClean="0"/>
              <a:t>46</a:t>
            </a:fld>
            <a:endParaRPr lang="en-US"/>
          </a:p>
        </p:txBody>
      </p:sp>
    </p:spTree>
    <p:extLst>
      <p:ext uri="{BB962C8B-B14F-4D97-AF65-F5344CB8AC3E}">
        <p14:creationId xmlns:p14="http://schemas.microsoft.com/office/powerpoint/2010/main" val="369077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5FB60-BC53-6F1B-398D-0F6A52E54A4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92FD164-FF45-E917-64D4-A0CC57627564}"/>
              </a:ext>
            </a:extLst>
          </p:cNvPr>
          <p:cNvSpPr>
            <a:spLocks noGrp="1" noRot="1" noChangeAspect="1"/>
          </p:cNvSpPr>
          <p:nvPr>
            <p:ph type="sldImg"/>
          </p:nvPr>
        </p:nvSpPr>
        <p:spPr>
          <a:xfrm>
            <a:off x="381000" y="685800"/>
            <a:ext cx="6096000" cy="3429000"/>
          </a:xfrm>
        </p:spPr>
      </p:sp>
      <p:sp>
        <p:nvSpPr>
          <p:cNvPr id="3" name="Notizenplatzhalter 2">
            <a:extLst>
              <a:ext uri="{FF2B5EF4-FFF2-40B4-BE49-F238E27FC236}">
                <a16:creationId xmlns:a16="http://schemas.microsoft.com/office/drawing/2014/main" id="{456ECBD2-6E2A-E80A-96E3-48DD92D591B8}"/>
              </a:ext>
            </a:extLst>
          </p:cNvPr>
          <p:cNvSpPr>
            <a:spLocks noGrp="1"/>
          </p:cNvSpPr>
          <p:nvPr>
            <p:ph type="body" idx="1"/>
          </p:nvPr>
        </p:nvSpPr>
        <p:spPr/>
        <p:txBody>
          <a:bodyPr/>
          <a:lstStyle/>
          <a:p>
            <a:endParaRPr lang="fr-FR" dirty="0"/>
          </a:p>
        </p:txBody>
      </p:sp>
      <p:sp>
        <p:nvSpPr>
          <p:cNvPr id="4" name="Foliennummernplatzhalter 3">
            <a:extLst>
              <a:ext uri="{FF2B5EF4-FFF2-40B4-BE49-F238E27FC236}">
                <a16:creationId xmlns:a16="http://schemas.microsoft.com/office/drawing/2014/main" id="{88DAC099-C21C-92EF-5A1A-DBB435AC5DBE}"/>
              </a:ext>
            </a:extLst>
          </p:cNvPr>
          <p:cNvSpPr>
            <a:spLocks noGrp="1"/>
          </p:cNvSpPr>
          <p:nvPr>
            <p:ph type="sldNum" sz="quarter" idx="10"/>
          </p:nvPr>
        </p:nvSpPr>
        <p:spPr/>
        <p:txBody>
          <a:bodyPr/>
          <a:lstStyle/>
          <a:p>
            <a:fld id="{B8E5344A-B714-4F18-AE6B-1553157C321A}" type="slidenum">
              <a:rPr lang="en-US" smtClean="0"/>
              <a:t>47</a:t>
            </a:fld>
            <a:endParaRPr lang="en-US"/>
          </a:p>
        </p:txBody>
      </p:sp>
    </p:spTree>
    <p:extLst>
      <p:ext uri="{BB962C8B-B14F-4D97-AF65-F5344CB8AC3E}">
        <p14:creationId xmlns:p14="http://schemas.microsoft.com/office/powerpoint/2010/main" val="3994746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7D833-C1B4-AA1F-EEEB-7D2B40C51D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60FEA-0586-60D3-B67A-B440DB0AB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976D9F-25AC-E5E5-857A-E39CEEA886DE}"/>
              </a:ext>
            </a:extLst>
          </p:cNvPr>
          <p:cNvSpPr>
            <a:spLocks noGrp="1"/>
          </p:cNvSpPr>
          <p:nvPr>
            <p:ph type="body" idx="1"/>
          </p:nvPr>
        </p:nvSpPr>
        <p:spPr/>
        <p:txBody>
          <a:bodyPr/>
          <a:lstStyle/>
          <a:p>
            <a:endParaRPr lang="en-US" dirty="0"/>
          </a:p>
        </p:txBody>
      </p:sp>
      <p:sp>
        <p:nvSpPr>
          <p:cNvPr id="7" name="Slide Number Placeholder 6">
            <a:extLst>
              <a:ext uri="{FF2B5EF4-FFF2-40B4-BE49-F238E27FC236}">
                <a16:creationId xmlns:a16="http://schemas.microsoft.com/office/drawing/2014/main" id="{D1F2DB80-F192-7AE3-2FA9-4E4F50CC5D9F}"/>
              </a:ext>
            </a:extLst>
          </p:cNvPr>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38156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Disaster</a:t>
            </a:r>
            <a:r>
              <a:rPr lang="en-US" baseline="0" dirty="0"/>
              <a:t> Recovery is all about what to do when your data is at risk.  How do you protect your database from everything from a database administrator (DBA) accidently running a data purge in production instead of quality assurance (QA) to a flood in your primary data center.  Questions to ask yourself:</a:t>
            </a:r>
          </a:p>
          <a:p>
            <a:pPr marL="171450" indent="-171450">
              <a:buFont typeface="Arial" panose="020B0604020202020204" pitchFamily="34" charset="0"/>
              <a:buChar char="•"/>
            </a:pPr>
            <a:r>
              <a:rPr lang="en-US" baseline="0" dirty="0"/>
              <a:t>Is your data safe?  </a:t>
            </a:r>
          </a:p>
          <a:p>
            <a:pPr marL="171450" indent="-171450">
              <a:buFont typeface="Arial" panose="020B0604020202020204" pitchFamily="34" charset="0"/>
              <a:buChar char="•"/>
            </a:pPr>
            <a:r>
              <a:rPr lang="en-US" baseline="0" dirty="0"/>
              <a:t>How much data is at risk at any given time?</a:t>
            </a:r>
          </a:p>
          <a:p>
            <a:pPr marL="171450" indent="-171450">
              <a:buFont typeface="Arial" panose="020B0604020202020204" pitchFamily="34" charset="0"/>
              <a:buChar char="•"/>
            </a:pPr>
            <a:r>
              <a:rPr lang="en-US" baseline="0" dirty="0"/>
              <a:t>I am taking backups but what happens if they are unavailable?</a:t>
            </a:r>
          </a:p>
          <a:p>
            <a:pPr marL="171450" indent="-171450">
              <a:buFont typeface="Arial" panose="020B0604020202020204" pitchFamily="34" charset="0"/>
              <a:buChar char="•"/>
            </a:pPr>
            <a:r>
              <a:rPr lang="en-US" baseline="0" dirty="0"/>
              <a:t>How will I restore my backups?</a:t>
            </a:r>
          </a:p>
          <a:p>
            <a:pPr marL="171450" indent="-171450">
              <a:buFont typeface="Arial" panose="020B0604020202020204" pitchFamily="34" charset="0"/>
              <a:buChar char="•"/>
            </a:pPr>
            <a:r>
              <a:rPr lang="en-US" baseline="0" dirty="0"/>
              <a:t>Where will I restore the backups?</a:t>
            </a:r>
          </a:p>
          <a:p>
            <a:r>
              <a:rPr lang="en-US" baseline="0" dirty="0"/>
              <a:t>  </a:t>
            </a:r>
            <a:endParaRPr lang="en-US"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74993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Autofit/>
          </a:bodyPr>
          <a:lstStyle/>
          <a:p>
            <a:r>
              <a:rPr lang="en-US" sz="1000" dirty="0"/>
              <a:t>Many DBAs think about only how they backup the database. While having</a:t>
            </a:r>
            <a:r>
              <a:rPr lang="en-US" sz="1000" baseline="0" dirty="0"/>
              <a:t> a backup plan in place is definitely a good thing, we need to have a more holistic approach. We need to look not only at having backups but how are we going to restore those backups? Also depending on how we do our restores, will this meet the </a:t>
            </a:r>
            <a:r>
              <a:rPr lang="en-US" sz="1000" dirty="0"/>
              <a:t>Recovery Point Objective (</a:t>
            </a:r>
            <a:r>
              <a:rPr lang="en-US" sz="1000" baseline="0" dirty="0"/>
              <a:t>RPO)/ </a:t>
            </a:r>
            <a:r>
              <a:rPr lang="en-US" sz="1000" dirty="0"/>
              <a:t>Recovery Time Objective (</a:t>
            </a:r>
            <a:r>
              <a:rPr lang="en-US" sz="1000" baseline="0" dirty="0"/>
              <a:t>RTO) service level agreement (SLAs) we have defined with our customers? A better place to start is by considering what the RPO and RTO goals are and then planning the restore strategy. After it is known how the database</a:t>
            </a:r>
            <a:r>
              <a:rPr lang="en-US" sz="1000" dirty="0"/>
              <a:t> will be restored</a:t>
            </a:r>
            <a:r>
              <a:rPr lang="en-US" sz="1000" baseline="0" dirty="0"/>
              <a:t>, an effective backup strategy can</a:t>
            </a:r>
            <a:r>
              <a:rPr lang="en-US" sz="1000" dirty="0"/>
              <a:t> be created</a:t>
            </a:r>
            <a:r>
              <a:rPr lang="en-US" sz="1000" baseline="0" dirty="0"/>
              <a:t>. </a:t>
            </a:r>
          </a:p>
          <a:p>
            <a:endParaRPr lang="en-US" sz="1000" baseline="0" dirty="0"/>
          </a:p>
          <a:p>
            <a:endParaRPr lang="en-US" sz="1000" dirty="0"/>
          </a:p>
          <a:p>
            <a:r>
              <a:rPr lang="en-US" sz="1000" dirty="0"/>
              <a:t>A backup and restore strategy is the first step to ensure that the most basic level of disaster recovery is in place. At a minimum, your backup plan includes the following provisions for managing backup media:</a:t>
            </a:r>
          </a:p>
          <a:p>
            <a:endParaRPr lang="en-US" sz="1000" dirty="0"/>
          </a:p>
          <a:p>
            <a:pPr marL="171450" indent="-171450">
              <a:buFont typeface="Arial" charset="0"/>
              <a:buChar char="•"/>
            </a:pPr>
            <a:r>
              <a:rPr lang="en-US" sz="1000" dirty="0"/>
              <a:t>A tracking and management plan for storing and recycling backup sets.</a:t>
            </a:r>
          </a:p>
          <a:p>
            <a:pPr marL="171450" indent="-171450">
              <a:buFont typeface="Arial" charset="0"/>
              <a:buChar char="•"/>
            </a:pPr>
            <a:r>
              <a:rPr lang="en-US" sz="1000" dirty="0"/>
              <a:t>A schedule for overwriting backup media.</a:t>
            </a:r>
          </a:p>
          <a:p>
            <a:pPr marL="171450" indent="-171450">
              <a:buFont typeface="Arial" charset="0"/>
              <a:buChar char="•"/>
            </a:pPr>
            <a:r>
              <a:rPr lang="en-US" sz="1000" dirty="0"/>
              <a:t>In a multi-server environment, a decision to use either a centralized or distributed backups.</a:t>
            </a:r>
          </a:p>
          <a:p>
            <a:pPr marL="171450" indent="-171450">
              <a:buFont typeface="Arial" charset="0"/>
              <a:buChar char="•"/>
            </a:pPr>
            <a:r>
              <a:rPr lang="en-US" sz="1000" dirty="0"/>
              <a:t>A means of tracking the useful life of media.</a:t>
            </a:r>
          </a:p>
          <a:p>
            <a:pPr marL="171450" indent="-171450">
              <a:buFont typeface="Arial" charset="0"/>
              <a:buChar char="•"/>
            </a:pPr>
            <a:r>
              <a:rPr lang="en-US" sz="1000" dirty="0"/>
              <a:t>A procedure to minimize the effects of the loss of a backup set or backup media (for example, the loss of a tape).</a:t>
            </a:r>
          </a:p>
          <a:p>
            <a:pPr marL="171450" indent="-171450">
              <a:buFont typeface="Arial" charset="0"/>
              <a:buChar char="•"/>
            </a:pPr>
            <a:r>
              <a:rPr lang="en-US" sz="1000" dirty="0"/>
              <a:t>A decision to store the backup sets either onsite or offsite, and analysis of how this will affect the recovery time.</a:t>
            </a:r>
          </a:p>
          <a:p>
            <a:endParaRPr lang="en-US" sz="1000" dirty="0"/>
          </a:p>
          <a:p>
            <a:r>
              <a:rPr lang="en-US" sz="1000" dirty="0"/>
              <a:t>Designing an effective backup and restore strategy requires careful planning, implementation, and testing. </a:t>
            </a:r>
            <a:r>
              <a:rPr lang="en-US" sz="1000" i="0" dirty="0"/>
              <a:t>Testing is strongly</a:t>
            </a:r>
            <a:r>
              <a:rPr lang="en-US" sz="1000" i="0" baseline="0" dirty="0"/>
              <a:t> recommended</a:t>
            </a:r>
            <a:r>
              <a:rPr lang="en-US" sz="1000" i="1" dirty="0"/>
              <a:t>. </a:t>
            </a:r>
            <a:r>
              <a:rPr lang="en-US" sz="1000" dirty="0"/>
              <a:t>You do not need a backup strategy until you have successfully restored backups in all of the combinations that are included in your restore plan. </a:t>
            </a: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88279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To</a:t>
            </a:r>
            <a:r>
              <a:rPr lang="en-US" b="0" baseline="0" dirty="0"/>
              <a:t> be able to build an effective Disaster Recovery plan, we first need to understand all the pieces that make up </a:t>
            </a:r>
            <a:r>
              <a:rPr lang="en-US" dirty="0"/>
              <a:t>the disaster recovery plan</a:t>
            </a:r>
            <a:r>
              <a:rPr lang="en-US" b="0" baseline="0" dirty="0"/>
              <a:t>. While planning the strategy, you will want to focus on how you will restore first. However, when learning it is advantageous to start with what types of backups are offered by SQL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effectLst/>
              </a:rPr>
              <a:t>SQL Server offers various types of backups to help you meet your disaster recovery goals. This slide is indented to have an overview of various capabilities with SQL Server backups. </a:t>
            </a:r>
            <a:r>
              <a:rPr lang="en-US" dirty="0"/>
              <a:t>We will discuss each of these backup</a:t>
            </a:r>
            <a:r>
              <a:rPr lang="en-US" baseline="0" dirty="0"/>
              <a:t> options in more detail on the following slides</a:t>
            </a:r>
            <a:endParaRPr lang="en-US" dirty="0"/>
          </a:p>
          <a:p>
            <a:endParaRPr lang="en-US" baseline="0" dirty="0">
              <a:effectLst/>
            </a:endParaRPr>
          </a:p>
          <a:p>
            <a:r>
              <a:rPr lang="en-US" b="1" baseline="0" dirty="0">
                <a:effectLst/>
              </a:rPr>
              <a:t>Types of Backups in SQL Server</a:t>
            </a:r>
          </a:p>
          <a:p>
            <a:endParaRPr lang="en-US" b="1" baseline="0" dirty="0">
              <a:effectLst/>
            </a:endParaRPr>
          </a:p>
          <a:p>
            <a:pPr marL="171450" indent="-171450">
              <a:buFont typeface="Arial" pitchFamily="34" charset="0"/>
              <a:buChar char="•"/>
            </a:pPr>
            <a:r>
              <a:rPr lang="en-US" b="1" baseline="0" dirty="0">
                <a:effectLst/>
              </a:rPr>
              <a:t>Full Database, File, and Filegroup backups</a:t>
            </a:r>
            <a:r>
              <a:rPr lang="en-US" baseline="0" dirty="0">
                <a:effectLst/>
              </a:rPr>
              <a:t>: </a:t>
            </a:r>
            <a:r>
              <a:rPr lang="en-US" dirty="0"/>
              <a:t>A full database, file, filegroup backup backs up the whole database, file, or filegroup respectively. This includes part of the transaction log so that the full database can be recovered after a full database/file/filegroup backup is restored. Full database/file/filegroup backups represent the database at the time the backup finished. Backing up a specific</a:t>
            </a:r>
            <a:r>
              <a:rPr lang="en-US" baseline="0" dirty="0"/>
              <a:t> file or filegroup can increase the speed of recovery by letting you restore only damaged files, without restoring the rest of the database. </a:t>
            </a:r>
            <a:r>
              <a:rPr lang="en-US" dirty="0"/>
              <a:t>For example, if a database consists of several files that are located on different disks and one disk fails, only the file on the failed disk has to be restored. Additionally,</a:t>
            </a:r>
            <a:r>
              <a:rPr lang="en-US" baseline="0" dirty="0"/>
              <a:t> f</a:t>
            </a:r>
            <a:r>
              <a:rPr lang="en-US" dirty="0"/>
              <a:t>ile/filegroup backups increase flexibility in scheduling and media handling over full database backups, which for very large databases can become unmanageable. However, care must be taken while</a:t>
            </a:r>
            <a:r>
              <a:rPr lang="en-US" baseline="0" dirty="0"/>
              <a:t> administering file and filegroup backups because a </a:t>
            </a:r>
            <a:r>
              <a:rPr lang="en-US" dirty="0"/>
              <a:t>media failure can make a complete database unrecoverable if a damaged file lacks a backup.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1" dirty="0"/>
              <a:t>Differential</a:t>
            </a:r>
            <a:r>
              <a:rPr lang="en-US" b="1" baseline="0" dirty="0"/>
              <a:t> Database, File, and Filegroup backups</a:t>
            </a:r>
            <a:r>
              <a:rPr lang="en-US" baseline="0" dirty="0"/>
              <a:t>: </a:t>
            </a:r>
            <a:r>
              <a:rPr lang="en-US" dirty="0"/>
              <a:t>A differential backup is based on the most recent, previous full data backup. A differential backup captures only the data that has changed since that full backup. The full backup upon which a differential backup is based is known as the base of the differential.</a:t>
            </a:r>
          </a:p>
          <a:p>
            <a:pPr marL="171450" indent="-171450">
              <a:buFont typeface="Arial" pitchFamily="34" charset="0"/>
              <a:buChar char="•"/>
            </a:pPr>
            <a:r>
              <a:rPr lang="en-US" b="1" baseline="0" dirty="0"/>
              <a:t>Transaction Log Backup</a:t>
            </a:r>
            <a:r>
              <a:rPr lang="en-US" baseline="0" dirty="0"/>
              <a:t>: </a:t>
            </a:r>
            <a:r>
              <a:rPr lang="en-US" dirty="0"/>
              <a:t>With transaction log backups, you can recover the database to a specific point in time (for example, prior to entering unwanted data), or to the point of failure. A log backup taken of the tail of the log just before a restore operation is called a tail-log backup</a:t>
            </a:r>
          </a:p>
          <a:p>
            <a:pPr marL="171450" indent="-171450">
              <a:buFont typeface="Arial" pitchFamily="34" charset="0"/>
              <a:buChar char="•"/>
            </a:pPr>
            <a:r>
              <a:rPr lang="en-US" b="1" dirty="0"/>
              <a:t>Partial</a:t>
            </a:r>
            <a:r>
              <a:rPr lang="en-US" b="1" baseline="0" dirty="0"/>
              <a:t> Backup: </a:t>
            </a:r>
            <a:r>
              <a:rPr lang="en-US" baseline="0" dirty="0"/>
              <a:t>A data backup that is based on the latest full backup of a complete or partial database or a set of data files. </a:t>
            </a:r>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21682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0000" lnSpcReduction="20000"/>
          </a:bodyPr>
          <a:lstStyle/>
          <a:p>
            <a:r>
              <a:rPr lang="en-US" b="0" baseline="0" dirty="0"/>
              <a:t>The recovery model will affect how SQL Server stores transactions in the transaction log. Thus depending on the recovery model chosen, different backups may or may not be available to you. </a:t>
            </a:r>
            <a:endParaRPr lang="en-US" b="0" dirty="0"/>
          </a:p>
          <a:p>
            <a:endParaRPr lang="en-US" b="0" dirty="0"/>
          </a:p>
          <a:p>
            <a:r>
              <a:rPr lang="en-US" b="0" dirty="0"/>
              <a:t>Database</a:t>
            </a:r>
            <a:r>
              <a:rPr lang="en-US" b="0" baseline="0" dirty="0"/>
              <a:t> Administrators</a:t>
            </a:r>
            <a:r>
              <a:rPr lang="en-US" b="0" dirty="0"/>
              <a:t> should be aware of what recovery model each of their production databases is using, and make sure that is the correct choice to help you meet the business SLAs, Recovery Time Objective (RTO), and Recovery Point Objective (RPO). For example if your RPO is</a:t>
            </a:r>
            <a:r>
              <a:rPr lang="en-US" b="0" baseline="0" dirty="0"/>
              <a:t> 15 minutes, you must make sure that your backup strategy includes frequent transaction log backups, at least every 15 minutes, and that would require the database to be in the Full or the Bulk Logged Recovery mode. But if your RPO is 24 hours (meaning your business is willing to lose up to 24 hours worth of data), you can choose the Simple recovery model and take daily full backups.</a:t>
            </a:r>
            <a:endParaRPr lang="en-US" b="0" dirty="0"/>
          </a:p>
          <a:p>
            <a:endParaRPr lang="en-US" b="1" dirty="0"/>
          </a:p>
          <a:p>
            <a:r>
              <a:rPr lang="en-US" b="1" dirty="0"/>
              <a:t>Simple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Automatically reclaims log space to keep space requirements small, essentially eliminating the need to manage the transaction log space. Changes since the most recent backup are unprotected. In the event of a disaster, those changes must be redone. Note that SQL Server</a:t>
            </a:r>
            <a:r>
              <a:rPr lang="en-US" baseline="0" dirty="0"/>
              <a:t> still logs transactions in Simple recovery mode. Transaction logging is essential for database durability and consistency.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Full</a:t>
            </a:r>
          </a:p>
          <a:p>
            <a:r>
              <a:rPr lang="en-US" dirty="0"/>
              <a:t>Requires log backups. No work is lost due to a lost or damaged data file. Can recover to an arbitrary point in time (for example, prior to application or user error). Can recover to a specific point in time, assuming that your backups are complete up to that point in time. This functionality</a:t>
            </a:r>
            <a:r>
              <a:rPr lang="en-US" baseline="0" dirty="0"/>
              <a:t> is gained by the fact that no transaction is removed from the transaction log until a transaction log backup is taken. This means care needs to be taken in deciding how often to take transaction log backups </a:t>
            </a:r>
            <a:r>
              <a:rPr lang="en-US" dirty="0"/>
              <a:t>because</a:t>
            </a:r>
            <a:r>
              <a:rPr lang="en-US" baseline="0" dirty="0"/>
              <a:t> this can directly impact the size of the transaction log.</a:t>
            </a:r>
            <a:r>
              <a:rPr lang="en-US" dirty="0"/>
              <a:t> </a:t>
            </a:r>
          </a:p>
          <a:p>
            <a:endParaRPr lang="en-US" b="1" dirty="0"/>
          </a:p>
          <a:p>
            <a:r>
              <a:rPr lang="en-US" b="1" dirty="0"/>
              <a:t>Bulk Logged</a:t>
            </a:r>
          </a:p>
          <a:p>
            <a:r>
              <a:rPr lang="en-US" dirty="0"/>
              <a:t>Reduces log space usage by using minimal logging for most bulk operations. Point in</a:t>
            </a:r>
            <a:r>
              <a:rPr lang="en-US" baseline="0" dirty="0"/>
              <a:t> time recovery is supported, but only if no bulk logged operations have occurred. Bulk logged operations may be slower on sub-optimal hardware due to the fact that the changes must be flushed to the data file before the transaction commits. This can result in a very high amount of random IO, which can lead to slower performance than the full recovery model. </a:t>
            </a:r>
          </a:p>
          <a:p>
            <a:endParaRPr lang="en-US" baseline="0" dirty="0"/>
          </a:p>
          <a:p>
            <a:r>
              <a:rPr lang="en-US" b="1" dirty="0"/>
              <a:t>References:</a:t>
            </a:r>
          </a:p>
          <a:p>
            <a:pPr marL="171450" indent="-171450">
              <a:buFont typeface="Arial" pitchFamily="34" charset="0"/>
              <a:buChar char="•"/>
            </a:pPr>
            <a:r>
              <a:rPr lang="en-US" dirty="0"/>
              <a:t>Recovery Models (SQL Server): </a:t>
            </a:r>
            <a:r>
              <a:rPr lang="en-US" u="sng" dirty="0">
                <a:hlinkClick r:id="rId3"/>
              </a:rPr>
              <a:t>http://msdn.microsoft.com/en-us/library/ms189275(v=sql.110).aspx</a:t>
            </a:r>
            <a:r>
              <a:rPr lang="en-US" u="sng" dirty="0"/>
              <a:t> </a:t>
            </a:r>
          </a:p>
          <a:p>
            <a:pPr marL="171450" indent="-171450">
              <a:buFont typeface="Arial" pitchFamily="34" charset="0"/>
              <a:buChar char="•"/>
            </a:pPr>
            <a:r>
              <a:rPr lang="en-US" dirty="0"/>
              <a:t>Choosing the Recovery Model for a Database: </a:t>
            </a:r>
            <a:r>
              <a:rPr lang="en-US" u="sng" dirty="0">
                <a:hlinkClick r:id="rId4"/>
              </a:rPr>
              <a:t>http://msdn.microsoft.com/en-us/library/ms175987(v=SQL.105).aspx</a:t>
            </a:r>
            <a:r>
              <a:rPr lang="en-US" u="sng" dirty="0"/>
              <a:t> </a:t>
            </a:r>
          </a:p>
          <a:p>
            <a:pPr marL="171450" indent="-171450">
              <a:buFont typeface="Arial" pitchFamily="34" charset="0"/>
              <a:buChar char="•"/>
            </a:pPr>
            <a:r>
              <a:rPr lang="en-US" dirty="0"/>
              <a:t>Recovery Models for System Databases: </a:t>
            </a:r>
            <a:r>
              <a:rPr lang="en-US" u="sng" dirty="0">
                <a:hlinkClick r:id="rId5"/>
              </a:rPr>
              <a:t>http://msdn.microsoft.com/en-us/library/ms365937(v=sql.105).aspx</a:t>
            </a:r>
            <a:r>
              <a:rPr lang="en-US" u="sng" dirty="0"/>
              <a:t> </a:t>
            </a:r>
          </a:p>
          <a:p>
            <a:pPr marL="171450" indent="-171450">
              <a:buFont typeface="Arial" pitchFamily="34" charset="0"/>
              <a:buChar char="•"/>
            </a:pPr>
            <a:r>
              <a:rPr lang="en-US" dirty="0"/>
              <a:t>Operations That Can Be Minimally Logged: </a:t>
            </a:r>
            <a:r>
              <a:rPr lang="en-US" u="sng" dirty="0">
                <a:hlinkClick r:id="rId6"/>
              </a:rPr>
              <a:t>http://msdn.microsoft.com/en-us/library/ms191244(v=sql.105).aspx</a:t>
            </a:r>
            <a:r>
              <a:rPr lang="en-US" u="sng" dirty="0"/>
              <a:t> </a:t>
            </a:r>
          </a:p>
          <a:p>
            <a:pPr marL="171450" indent="-171450">
              <a:buFont typeface="Arial" pitchFamily="34" charset="0"/>
              <a:buChar char="•"/>
            </a:pPr>
            <a:r>
              <a:rPr lang="en-US" dirty="0"/>
              <a:t>Considerations for Switching from the Simple Recovery Model: </a:t>
            </a:r>
            <a:r>
              <a:rPr lang="en-US" dirty="0">
                <a:hlinkClick r:id="rId7"/>
              </a:rPr>
              <a:t>ht</a:t>
            </a:r>
            <a:r>
              <a:rPr lang="en-US" u="sng" dirty="0">
                <a:hlinkClick r:id="rId7"/>
              </a:rPr>
              <a:t>tp://msdn.microsoft.com/en-us/library/ms178052(v=sql.105).aspx</a:t>
            </a:r>
            <a:r>
              <a:rPr lang="en-US" u="sng" dirty="0"/>
              <a:t> </a:t>
            </a:r>
          </a:p>
          <a:p>
            <a:pPr marL="171450" indent="-171450">
              <a:buFont typeface="Arial" pitchFamily="34" charset="0"/>
              <a:buChar char="•"/>
            </a:pPr>
            <a:r>
              <a:rPr lang="en-US" dirty="0"/>
              <a:t>Considerations for Switching from the Full or Bulk-Logged Recovery Model: </a:t>
            </a:r>
            <a:r>
              <a:rPr lang="en-US" u="sng" dirty="0">
                <a:hlinkClick r:id="rId8"/>
              </a:rPr>
              <a:t>http://msdn.microsoft.com/en-us/library/ms190203(v=sql.105).aspx</a:t>
            </a:r>
            <a:r>
              <a:rPr lang="en-US" u="sng" dirty="0"/>
              <a:t> </a:t>
            </a:r>
          </a:p>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256380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77500" lnSpcReduction="20000"/>
          </a:bodyPr>
          <a:lstStyle/>
          <a:p>
            <a:pPr eaLnBrk="1" hangingPunct="1"/>
            <a:r>
              <a:rPr lang="en-US" b="0" dirty="0"/>
              <a:t>After </a:t>
            </a:r>
            <a:r>
              <a:rPr lang="en-US" b="0" baseline="0" dirty="0"/>
              <a:t>understanding of the available backup options and how the database recovery model impacts the types of backups we can have, we can look at the different types of restores. How you design your restore strategy and which restore options you use will directly impact how much data can be recovered (RPO) and how quickly you will be able to restore the database (db) and get it back online (RTO). </a:t>
            </a:r>
            <a:endParaRPr lang="en-US" b="0" dirty="0"/>
          </a:p>
          <a:p>
            <a:pPr eaLnBrk="1" hangingPunct="1"/>
            <a:endParaRPr lang="en-US" b="1" dirty="0"/>
          </a:p>
          <a:p>
            <a:pPr eaLnBrk="1" hangingPunct="1"/>
            <a:r>
              <a:rPr lang="en-US" b="1" dirty="0"/>
              <a:t>Restoring Databases</a:t>
            </a:r>
          </a:p>
          <a:p>
            <a:pPr eaLnBrk="1" hangingPunct="1"/>
            <a:r>
              <a:rPr lang="en-US" dirty="0"/>
              <a:t>A restore scenario in SQL Server is the process of restoring data from one or more backups and then recovering the database. The supported restore scenarios depend on the recovery model of the database and the edition of SQL Server. O</a:t>
            </a:r>
            <a:r>
              <a:rPr lang="en-US" baseline="0" dirty="0"/>
              <a:t>ptions exist to recover only up to a point in time or mark within the transaction log file and that these options will also be discussed later in this module. </a:t>
            </a:r>
          </a:p>
          <a:p>
            <a:pPr eaLnBrk="1" hangingPunct="1"/>
            <a:endParaRPr lang="en-US" dirty="0"/>
          </a:p>
          <a:p>
            <a:pPr eaLnBrk="1" hangingPunct="1"/>
            <a:r>
              <a:rPr lang="en-US" dirty="0"/>
              <a:t>System</a:t>
            </a:r>
            <a:r>
              <a:rPr lang="en-US" baseline="0" dirty="0"/>
              <a:t> databases need to be treated differently. An example is that the instance will not start if the master or model database are not present. Therefore, the restore process involves starting the instance in a special mode to perform the restore. The restore of system databases will be discussed later.</a:t>
            </a:r>
          </a:p>
          <a:p>
            <a:pPr eaLnBrk="1" hangingPunct="1"/>
            <a:endParaRPr lang="en-US" baseline="0" dirty="0"/>
          </a:p>
          <a:p>
            <a:pPr eaLnBrk="1" hangingPunct="1"/>
            <a:r>
              <a:rPr lang="en-US" b="1" baseline="0" dirty="0"/>
              <a:t>Restore Options</a:t>
            </a:r>
          </a:p>
          <a:p>
            <a:pPr lvl="0"/>
            <a:r>
              <a:rPr lang="en-US" sz="1200" dirty="0"/>
              <a:t>SQL Server 2016 supports the following types of restore operations:</a:t>
            </a:r>
          </a:p>
          <a:p>
            <a:pPr lvl="0"/>
            <a:endParaRPr lang="en-US" sz="1200" dirty="0"/>
          </a:p>
          <a:p>
            <a:pPr marL="171450" indent="-171450" eaLnBrk="1" hangingPunct="1">
              <a:buFont typeface="Arial" pitchFamily="34" charset="0"/>
              <a:buChar char="•"/>
            </a:pPr>
            <a:r>
              <a:rPr lang="en-US" b="0" dirty="0"/>
              <a:t>Database</a:t>
            </a:r>
            <a:r>
              <a:rPr lang="en-US" b="0" baseline="0" dirty="0"/>
              <a:t> Restore using full, differential, and transaction log backups</a:t>
            </a:r>
          </a:p>
          <a:p>
            <a:pPr marL="171450" indent="-171450" eaLnBrk="1" hangingPunct="1">
              <a:buFont typeface="Arial" pitchFamily="34" charset="0"/>
              <a:buChar char="•"/>
            </a:pPr>
            <a:r>
              <a:rPr lang="en-US" b="0" baseline="0" dirty="0"/>
              <a:t>Restoring a system database such as the Master and MSDB</a:t>
            </a:r>
          </a:p>
          <a:p>
            <a:pPr marL="171450" indent="-171450" eaLnBrk="1" hangingPunct="1">
              <a:buFont typeface="Arial" pitchFamily="34" charset="0"/>
              <a:buChar char="•"/>
            </a:pPr>
            <a:r>
              <a:rPr lang="en-US" b="0" baseline="0" dirty="0"/>
              <a:t>Partial Database Restore for large databases</a:t>
            </a:r>
          </a:p>
          <a:p>
            <a:pPr marL="171450" indent="-171450" eaLnBrk="1" hangingPunct="1">
              <a:buFont typeface="Arial" pitchFamily="34" charset="0"/>
              <a:buChar char="•"/>
            </a:pPr>
            <a:r>
              <a:rPr lang="en-US" b="0" baseline="0" dirty="0"/>
              <a:t>File and Filegroup Restore</a:t>
            </a:r>
          </a:p>
          <a:p>
            <a:pPr marL="171450" indent="-171450" eaLnBrk="1" hangingPunct="1">
              <a:buFont typeface="Arial" pitchFamily="34" charset="0"/>
              <a:buChar char="•"/>
            </a:pPr>
            <a:r>
              <a:rPr lang="en-US" b="0" baseline="0" dirty="0"/>
              <a:t>Advanced restore options such as </a:t>
            </a:r>
          </a:p>
          <a:p>
            <a:pPr marL="628650" lvl="1" indent="-171450" eaLnBrk="1" hangingPunct="1">
              <a:buFont typeface="Arial" pitchFamily="34" charset="0"/>
              <a:buChar char="•"/>
            </a:pPr>
            <a:r>
              <a:rPr lang="en-US" b="0" baseline="0" dirty="0"/>
              <a:t>Page Level restore</a:t>
            </a:r>
          </a:p>
          <a:p>
            <a:pPr marL="628650" lvl="1" indent="-171450" eaLnBrk="1" hangingPunct="1">
              <a:buFont typeface="Arial" pitchFamily="34" charset="0"/>
              <a:buChar char="•"/>
            </a:pPr>
            <a:r>
              <a:rPr lang="en-US" b="0" baseline="0" dirty="0"/>
              <a:t>Automatic Page Repair option with AlwaysOn and Database Mirroring</a:t>
            </a:r>
          </a:p>
          <a:p>
            <a:pPr marL="628650" lvl="1" indent="-171450" eaLnBrk="1" hangingPunct="1">
              <a:buFont typeface="Arial" pitchFamily="34" charset="0"/>
              <a:buChar char="•"/>
            </a:pPr>
            <a:r>
              <a:rPr lang="en-US" b="0" baseline="0" dirty="0"/>
              <a:t>Restore to Marked Transaction</a:t>
            </a:r>
          </a:p>
          <a:p>
            <a:pPr eaLnBrk="1" hangingPunct="1"/>
            <a:endParaRPr lang="en-US" b="0" baseline="0" dirty="0"/>
          </a:p>
          <a:p>
            <a:pPr eaLnBrk="1" hangingPunct="1"/>
            <a:r>
              <a:rPr lang="en-US" b="0" baseline="0" dirty="0"/>
              <a:t>We will be discussing about each of these restore options in detail in the following slides.</a:t>
            </a:r>
            <a:endParaRPr lang="en-US" b="0" dirty="0"/>
          </a:p>
          <a:p>
            <a:pPr eaLnBrk="1" hangingPunct="1"/>
            <a:endParaRPr lang="en-US" b="1" dirty="0"/>
          </a:p>
          <a:p>
            <a:pPr eaLnBrk="1" hangingPunct="1"/>
            <a:r>
              <a:rPr lang="en-US" b="1" dirty="0"/>
              <a:t>References:</a:t>
            </a:r>
          </a:p>
          <a:p>
            <a:pPr marL="171450" indent="-171450" eaLnBrk="1" hangingPunct="1">
              <a:buFont typeface="Arial" pitchFamily="34" charset="0"/>
              <a:buChar char="•"/>
            </a:pPr>
            <a:r>
              <a:rPr lang="en-US" b="0" dirty="0"/>
              <a:t>Restore and Recovery Overview:</a:t>
            </a:r>
            <a:r>
              <a:rPr lang="en-US" b="0" baseline="0" dirty="0"/>
              <a:t> </a:t>
            </a:r>
            <a:r>
              <a:rPr lang="en-US" sz="1200" b="0" i="0" u="sng" strike="noStrike" kern="1200" dirty="0">
                <a:solidFill>
                  <a:schemeClr val="tx1"/>
                </a:solidFill>
                <a:effectLst/>
                <a:latin typeface="Arial" charset="0"/>
                <a:ea typeface="+mn-ea"/>
                <a:cs typeface="+mn-cs"/>
                <a:hlinkClick r:id="rId3"/>
              </a:rPr>
              <a:t>http://go.microsoft.com/fwlink/?LinkID=233393</a:t>
            </a:r>
            <a:r>
              <a:rPr lang="en-US" u="sng" dirty="0"/>
              <a:t> </a:t>
            </a:r>
          </a:p>
          <a:p>
            <a:pPr marL="171450" indent="-171450" eaLnBrk="1" hangingPunct="1">
              <a:buFont typeface="Arial" pitchFamily="34" charset="0"/>
              <a:buChar char="•"/>
            </a:pPr>
            <a:r>
              <a:rPr lang="en-AU" b="0" dirty="0"/>
              <a:t>Automatic</a:t>
            </a:r>
            <a:r>
              <a:rPr lang="en-AU" b="0" baseline="0" dirty="0"/>
              <a:t> Page Repair: </a:t>
            </a:r>
            <a:r>
              <a:rPr lang="en-AU" u="sng" baseline="0" dirty="0">
                <a:hlinkClick r:id="rId4"/>
              </a:rPr>
              <a:t>http://go.microsoft.com/fwlink/?LinkID=237169</a:t>
            </a:r>
            <a:r>
              <a:rPr lang="en-AU" u="sng" baseline="0" dirty="0"/>
              <a:t> </a:t>
            </a:r>
          </a:p>
          <a:p>
            <a:pPr marL="171450" indent="-171450" eaLnBrk="1" hangingPunct="1">
              <a:buFont typeface="Arial" pitchFamily="34" charset="0"/>
              <a:buChar char="•"/>
            </a:pPr>
            <a:r>
              <a:rPr lang="en-AU" u="none" baseline="0" dirty="0"/>
              <a:t>Restore to Marked transaction : https://msdn.microsoft.com/en-us/library/ms188623.aspx</a:t>
            </a:r>
          </a:p>
          <a:p>
            <a:endParaRPr lang="en-US" b="1" dirty="0"/>
          </a:p>
          <a:p>
            <a:endParaRPr lang="en-US" dirty="0"/>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2605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20000"/>
          </a:bodyPr>
          <a:lstStyle/>
          <a:p>
            <a:r>
              <a:rPr lang="en-US" dirty="0"/>
              <a:t>Now that we have looked at the high-</a:t>
            </a:r>
            <a:r>
              <a:rPr lang="en-US" baseline="0" dirty="0"/>
              <a:t>level options of what we can do simply within SQL Server, the scope of the possible “disasters” needs to be considered. If a data center is hit by a disaster such as a flood, fire, and so on, how will you recover? Many times we look at drives or servers as single points of failure that need to be protected against, but the entire site could become a single point of failure also. </a:t>
            </a:r>
          </a:p>
          <a:p>
            <a:endParaRPr lang="en-US" baseline="0" dirty="0"/>
          </a:p>
          <a:p>
            <a:r>
              <a:rPr lang="en-US" baseline="0" dirty="0"/>
              <a:t>To protect your backups, the recommendation is at the very least to not keep them on the same drive as your data files to keep the drive from being a single point of failure. Next, we recommend that backups not be stored long term on the same server as your databases as the server could be a single point of failure. For true protection, backups should be stored offsite to ensure that should there be a site-level issue, that your data is still available and safe. Offsite backup storage could be at a second facility within your company, a third-party storage company, Microsoft Azure Blob Storage, and so on. </a:t>
            </a:r>
          </a:p>
          <a:p>
            <a:endParaRPr lang="en-US" baseline="0" dirty="0"/>
          </a:p>
          <a:p>
            <a:r>
              <a:rPr lang="en-US" baseline="0" dirty="0"/>
              <a:t>The important piece of offsite backup storage is how will you get to those backups should a disaster occur. Depending on your RTO, if you have to wait for tape backups to be shipped via ground transportation, it may not be sufficient. Cloud storage services such as Microsoft Azure Blob Storage allow for access to your backups from any site without the need for extra infrastructure. However, with cloud services you will be limited by the bandwidth of retrieving these services. For smaller RTO windows, a second data center with the backups onsite may be required or even a process of creating warm standby servers at the secondary site may even be necessary.</a:t>
            </a:r>
          </a:p>
          <a:p>
            <a:endParaRPr lang="en-US" baseline="0" dirty="0"/>
          </a:p>
          <a:p>
            <a:r>
              <a:rPr lang="en-US" baseline="0" dirty="0"/>
              <a:t>Finally, after devising a disaster recovery plan, the plan should be tested to validate that it does meet the defined SLAs and to find any issues that may not have been apparent when building the plan. DR exercises should be planned and scheduled to happen on a regular basis. Data and architectures change constantly making it imperative that DR exercises are done frequently to validate any changes that do not cause your plan to fail to meet the agreed upon SLAs. </a:t>
            </a:r>
          </a:p>
          <a:p>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67224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2"/>
            <a:ext cx="11510683" cy="2011953"/>
          </a:xfrm>
        </p:spPr>
        <p:txBody>
          <a:bodyPr/>
          <a:lstStyle>
            <a:lvl1pPr marL="0" indent="0" algn="ctr">
              <a:buNone/>
              <a:defRPr sz="2400"/>
            </a:lvl1pPr>
            <a:lvl2pPr marL="457155" indent="0" algn="ctr">
              <a:buNone/>
              <a:defRPr sz="2000"/>
            </a:lvl2pPr>
            <a:lvl3pPr marL="914309" indent="0" algn="ctr">
              <a:buNone/>
              <a:defRPr sz="1867"/>
            </a:lvl3pPr>
            <a:lvl4pPr marL="1371464" indent="0" algn="ctr">
              <a:buNone/>
              <a:defRPr sz="1600"/>
            </a:lvl4pPr>
            <a:lvl5pPr marL="1828618" indent="0" algn="ctr">
              <a:buNone/>
              <a:defRPr sz="1600"/>
            </a:lvl5pPr>
            <a:lvl6pPr marL="2285774" indent="0" algn="ctr">
              <a:buNone/>
              <a:defRPr sz="1600"/>
            </a:lvl6pPr>
            <a:lvl7pPr marL="2742926" indent="0" algn="ctr">
              <a:buNone/>
              <a:defRPr sz="1600"/>
            </a:lvl7pPr>
            <a:lvl8pPr marL="3200080" indent="0" algn="ctr">
              <a:buNone/>
              <a:defRPr sz="1600"/>
            </a:lvl8pPr>
            <a:lvl9pPr marL="3657235"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406865243"/>
      </p:ext>
    </p:extLst>
  </p:cSld>
  <p:clrMapOvr>
    <a:masterClrMapping/>
  </p:clrMapOvr>
  <p:extLst>
    <p:ext uri="{DCECCB84-F9BA-43D5-87BE-67443E8EF086}">
      <p15:sldGuideLst xmlns:p15="http://schemas.microsoft.com/office/powerpoint/2012/main">
        <p15:guide id="1" orient="horz" pos="232">
          <p15:clr>
            <a:srgbClr val="FBAE40"/>
          </p15:clr>
        </p15:guide>
        <p15:guide id="2" pos="2880">
          <p15:clr>
            <a:srgbClr val="FBAE40"/>
          </p15:clr>
        </p15:guide>
        <p15:guide id="3" orient="horz" pos="2160">
          <p15:clr>
            <a:srgbClr val="FBAE40"/>
          </p15:clr>
        </p15:guide>
        <p15:guide id="4"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4" y="441325"/>
            <a:ext cx="9037636" cy="1116014"/>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4"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2028462527"/>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5"/>
            <a:ext cx="9037635" cy="1116014"/>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4"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8" y="1665290"/>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292433057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160">
          <p15:clr>
            <a:srgbClr val="FBAE40"/>
          </p15:clr>
        </p15:guide>
        <p15:guide id="4"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5"/>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875614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160">
          <p15:clr>
            <a:srgbClr val="FBAE40"/>
          </p15:clr>
        </p15:guide>
        <p15:guide id="4"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5" y="1678741"/>
            <a:ext cx="6488975" cy="4558548"/>
          </a:xfrm>
        </p:spPr>
        <p:txBody>
          <a:bodyPr>
            <a:normAutofit/>
          </a:bodyPr>
          <a:lstStyle>
            <a:lvl1pPr marL="0" indent="0">
              <a:buNone/>
              <a:defRPr sz="1600">
                <a:latin typeface="Lucida Console" panose="020B0609040504020204" pitchFamily="49" charset="0"/>
              </a:defRPr>
            </a:lvl1pPr>
            <a:lvl2pPr marL="457166" indent="0">
              <a:buNone/>
              <a:defRPr sz="1600">
                <a:latin typeface="Lucida Console" panose="020B0609040504020204" pitchFamily="49" charset="0"/>
              </a:defRPr>
            </a:lvl2pPr>
            <a:lvl3pPr marL="914330" indent="0">
              <a:buNone/>
              <a:defRPr sz="1600">
                <a:latin typeface="Lucida Console" panose="020B0609040504020204" pitchFamily="49" charset="0"/>
              </a:defRPr>
            </a:lvl3pPr>
            <a:lvl4pPr marL="1371496" indent="0">
              <a:buNone/>
              <a:defRPr sz="1600">
                <a:latin typeface="Lucida Console" panose="020B0609040504020204" pitchFamily="49" charset="0"/>
              </a:defRPr>
            </a:lvl4pPr>
            <a:lvl5pPr marL="1828664"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1"/>
            <a:ext cx="5033101" cy="4558548"/>
          </a:xfrm>
        </p:spPr>
        <p:txBody>
          <a:bodyPr/>
          <a:lstStyle>
            <a:lvl1pPr marL="228594" indent="-228594">
              <a:buFont typeface="Arial" panose="020B0604020202020204" pitchFamily="34" charset="0"/>
              <a:buChar char="•"/>
              <a:defRPr sz="1600"/>
            </a:lvl1pPr>
            <a:lvl2pPr marL="457155" indent="0">
              <a:buNone/>
              <a:defRPr sz="1467"/>
            </a:lvl2pPr>
            <a:lvl3pPr marL="914309" indent="0">
              <a:buNone/>
              <a:defRPr sz="1200"/>
            </a:lvl3pPr>
            <a:lvl4pPr marL="1371464" indent="0">
              <a:buNone/>
              <a:defRPr sz="1067"/>
            </a:lvl4pPr>
            <a:lvl5pPr marL="1828618" indent="0">
              <a:buNone/>
              <a:defRPr sz="1067"/>
            </a:lvl5pPr>
            <a:lvl6pPr marL="2285774" indent="0">
              <a:buNone/>
              <a:defRPr sz="1067"/>
            </a:lvl6pPr>
            <a:lvl7pPr marL="2742926" indent="0">
              <a:buNone/>
              <a:defRPr sz="1067"/>
            </a:lvl7pPr>
            <a:lvl8pPr marL="3200080" indent="0">
              <a:buNone/>
              <a:defRPr sz="1067"/>
            </a:lvl8pPr>
            <a:lvl9pPr marL="3657235"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2" y="441325"/>
            <a:ext cx="9037637" cy="1116014"/>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31501953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B106C32D-BEA4-4D5F-9AB7-B610401A0D54}"/>
              </a:ext>
            </a:extLst>
          </p:cNvPr>
          <p:cNvSpPr>
            <a:spLocks noGrp="1"/>
          </p:cNvSpPr>
          <p:nvPr>
            <p:ph type="title"/>
          </p:nvPr>
        </p:nvSpPr>
        <p:spPr>
          <a:xfrm>
            <a:off x="609600" y="260351"/>
            <a:ext cx="10959008" cy="1056216"/>
          </a:xfrm>
        </p:spPr>
        <p:txBody>
          <a:bodyPr>
            <a:noAutofit/>
          </a:bodyPr>
          <a:lstStyle>
            <a:lvl1pPr algn="l">
              <a:defRPr sz="4267" b="1"/>
            </a:lvl1pPr>
          </a:lstStyle>
          <a:p>
            <a:r>
              <a:rPr lang="de-DE"/>
              <a:t>Mastertitelformat bearbeiten</a:t>
            </a:r>
          </a:p>
        </p:txBody>
      </p:sp>
      <p:sp>
        <p:nvSpPr>
          <p:cNvPr id="8" name="Inhaltsplatzhalter 2">
            <a:extLst>
              <a:ext uri="{FF2B5EF4-FFF2-40B4-BE49-F238E27FC236}">
                <a16:creationId xmlns:a16="http://schemas.microsoft.com/office/drawing/2014/main" id="{78B6415A-D094-4587-9690-16CADA77F287}"/>
              </a:ext>
            </a:extLst>
          </p:cNvPr>
          <p:cNvSpPr>
            <a:spLocks noGrp="1"/>
          </p:cNvSpPr>
          <p:nvPr>
            <p:ph idx="1"/>
          </p:nvPr>
        </p:nvSpPr>
        <p:spPr>
          <a:xfrm>
            <a:off x="609600" y="1509186"/>
            <a:ext cx="10972800" cy="4607983"/>
          </a:xfrm>
        </p:spPr>
        <p:txBody>
          <a:bodyPr>
            <a:normAutofit/>
          </a:bodyPr>
          <a:lstStyle>
            <a:lvl1pPr>
              <a:defRPr sz="3200"/>
            </a:lvl1pPr>
            <a:lvl2pPr>
              <a:defRPr sz="3200"/>
            </a:lvl2pPr>
            <a:lvl3pPr>
              <a:defRPr sz="3200"/>
            </a:lvl3pPr>
            <a:lvl4pPr>
              <a:defRPr sz="3200"/>
            </a:lvl4pPr>
            <a:lvl5pPr>
              <a:defRPr sz="3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8759307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60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0"/>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6" y="1665288"/>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9"/>
              </a:rPr>
              <a:t>http://www.db-berater.de</a:t>
            </a:r>
            <a:endParaRPr lang="en-US" sz="1000" b="1" noProof="0" dirty="0"/>
          </a:p>
          <a:p>
            <a:pPr algn="r"/>
            <a:r>
              <a:rPr lang="en-US" sz="1000" b="1" noProof="0" dirty="0"/>
              <a:t>info@db-berater.de</a:t>
            </a:r>
          </a:p>
        </p:txBody>
      </p:sp>
      <p:cxnSp>
        <p:nvCxnSpPr>
          <p:cNvPr id="6" name="Gerader Verbinder 5"/>
          <p:cNvCxnSpPr/>
          <p:nvPr/>
        </p:nvCxnSpPr>
        <p:spPr>
          <a:xfrm>
            <a:off x="354106" y="6303981"/>
            <a:ext cx="1149006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354106" y="6390043"/>
            <a:ext cx="2141669" cy="276999"/>
          </a:xfrm>
          <a:prstGeom prst="rect">
            <a:avLst/>
          </a:prstGeom>
          <a:noFill/>
        </p:spPr>
        <p:txBody>
          <a:bodyPr wrap="square" rtlCol="0">
            <a:spAutoFit/>
          </a:bodyPr>
          <a:lstStyle/>
          <a:p>
            <a:r>
              <a:rPr lang="en-US" sz="1200" b="1" noProof="0" dirty="0">
                <a:solidFill>
                  <a:schemeClr val="accent1"/>
                </a:solidFill>
              </a:rPr>
              <a:t>Author: </a:t>
            </a:r>
            <a:r>
              <a:rPr lang="en-US" sz="1200" b="1" noProof="0" dirty="0"/>
              <a:t>Uwe Ricken</a:t>
            </a:r>
          </a:p>
        </p:txBody>
      </p:sp>
      <p:sp>
        <p:nvSpPr>
          <p:cNvPr id="8" name="Textfeld 7"/>
          <p:cNvSpPr txBox="1"/>
          <p:nvPr/>
        </p:nvSpPr>
        <p:spPr>
          <a:xfrm>
            <a:off x="8971879" y="6390043"/>
            <a:ext cx="2872291" cy="276999"/>
          </a:xfrm>
          <a:prstGeom prst="rect">
            <a:avLst/>
          </a:prstGeom>
          <a:noFill/>
        </p:spPr>
        <p:txBody>
          <a:bodyPr wrap="square" rtlCol="0">
            <a:spAutoFit/>
          </a:bodyPr>
          <a:lstStyle/>
          <a:p>
            <a:pPr algn="r"/>
            <a:r>
              <a:rPr lang="en-US" sz="1200" b="1" noProof="0" dirty="0">
                <a:solidFill>
                  <a:schemeClr val="accent1"/>
                </a:solidFill>
              </a:rPr>
              <a:t>© </a:t>
            </a:r>
            <a:r>
              <a:rPr lang="en-US" sz="1200" b="1" noProof="0" dirty="0"/>
              <a:t>db</a:t>
            </a:r>
            <a:r>
              <a:rPr lang="en-US" sz="1200" b="1" baseline="0" noProof="0" dirty="0"/>
              <a:t> Berater GmbH (2025)</a:t>
            </a:r>
            <a:endParaRPr lang="en-US" sz="1200" b="1" noProof="0" dirty="0"/>
          </a:p>
        </p:txBody>
      </p:sp>
    </p:spTree>
    <p:extLst>
      <p:ext uri="{BB962C8B-B14F-4D97-AF65-F5344CB8AC3E}">
        <p14:creationId xmlns:p14="http://schemas.microsoft.com/office/powerpoint/2010/main" val="1627837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xStyles>
    <p:titleStyle>
      <a:lvl1pPr algn="l" defTabSz="914332"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32" rtl="0" eaLnBrk="1" latinLnBrk="0" hangingPunct="1">
        <a:defRPr sz="1867" kern="1200">
          <a:solidFill>
            <a:schemeClr val="tx1"/>
          </a:solidFill>
          <a:latin typeface="+mn-lt"/>
          <a:ea typeface="+mn-ea"/>
          <a:cs typeface="+mn-cs"/>
        </a:defRPr>
      </a:lvl1pPr>
      <a:lvl2pPr marL="457167" algn="l" defTabSz="914332" rtl="0" eaLnBrk="1" latinLnBrk="0" hangingPunct="1">
        <a:defRPr sz="1867" kern="1200">
          <a:solidFill>
            <a:schemeClr val="tx1"/>
          </a:solidFill>
          <a:latin typeface="+mn-lt"/>
          <a:ea typeface="+mn-ea"/>
          <a:cs typeface="+mn-cs"/>
        </a:defRPr>
      </a:lvl2pPr>
      <a:lvl3pPr marL="914332" algn="l" defTabSz="914332" rtl="0" eaLnBrk="1" latinLnBrk="0" hangingPunct="1">
        <a:defRPr sz="1867" kern="1200">
          <a:solidFill>
            <a:schemeClr val="tx1"/>
          </a:solidFill>
          <a:latin typeface="+mn-lt"/>
          <a:ea typeface="+mn-ea"/>
          <a:cs typeface="+mn-cs"/>
        </a:defRPr>
      </a:lvl3pPr>
      <a:lvl4pPr marL="1371498" algn="l" defTabSz="914332" rtl="0" eaLnBrk="1" latinLnBrk="0" hangingPunct="1">
        <a:defRPr sz="1867" kern="1200">
          <a:solidFill>
            <a:schemeClr val="tx1"/>
          </a:solidFill>
          <a:latin typeface="+mn-lt"/>
          <a:ea typeface="+mn-ea"/>
          <a:cs typeface="+mn-cs"/>
        </a:defRPr>
      </a:lvl4pPr>
      <a:lvl5pPr marL="1828664" algn="l" defTabSz="914332" rtl="0" eaLnBrk="1" latinLnBrk="0" hangingPunct="1">
        <a:defRPr sz="1867" kern="1200">
          <a:solidFill>
            <a:schemeClr val="tx1"/>
          </a:solidFill>
          <a:latin typeface="+mn-lt"/>
          <a:ea typeface="+mn-ea"/>
          <a:cs typeface="+mn-cs"/>
        </a:defRPr>
      </a:lvl5pPr>
      <a:lvl6pPr marL="2285830" algn="l" defTabSz="914332" rtl="0" eaLnBrk="1" latinLnBrk="0" hangingPunct="1">
        <a:defRPr sz="1867" kern="1200">
          <a:solidFill>
            <a:schemeClr val="tx1"/>
          </a:solidFill>
          <a:latin typeface="+mn-lt"/>
          <a:ea typeface="+mn-ea"/>
          <a:cs typeface="+mn-cs"/>
        </a:defRPr>
      </a:lvl6pPr>
      <a:lvl7pPr marL="2742994" algn="l" defTabSz="914332" rtl="0" eaLnBrk="1" latinLnBrk="0" hangingPunct="1">
        <a:defRPr sz="1867" kern="1200">
          <a:solidFill>
            <a:schemeClr val="tx1"/>
          </a:solidFill>
          <a:latin typeface="+mn-lt"/>
          <a:ea typeface="+mn-ea"/>
          <a:cs typeface="+mn-cs"/>
        </a:defRPr>
      </a:lvl7pPr>
      <a:lvl8pPr marL="3200160" algn="l" defTabSz="914332" rtl="0" eaLnBrk="1" latinLnBrk="0" hangingPunct="1">
        <a:defRPr sz="1867" kern="1200">
          <a:solidFill>
            <a:schemeClr val="tx1"/>
          </a:solidFill>
          <a:latin typeface="+mn-lt"/>
          <a:ea typeface="+mn-ea"/>
          <a:cs typeface="+mn-cs"/>
        </a:defRPr>
      </a:lvl8pPr>
      <a:lvl9pPr marL="3657327" algn="l" defTabSz="91433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78">
          <p15:clr>
            <a:srgbClr val="F26B43"/>
          </p15:clr>
        </p15:guide>
        <p15:guide id="2" pos="3840">
          <p15:clr>
            <a:srgbClr val="F26B43"/>
          </p15:clr>
        </p15:guide>
        <p15:guide id="4" orient="horz" pos="1049">
          <p15:clr>
            <a:srgbClr val="F26B43"/>
          </p15:clr>
        </p15:guide>
        <p15:guide id="5" orient="horz" pos="3929">
          <p15:clr>
            <a:srgbClr val="F26B43"/>
          </p15:clr>
        </p15:guide>
        <p15:guide id="7" pos="7469">
          <p15:clr>
            <a:srgbClr val="F26B43"/>
          </p15:clr>
        </p15:guide>
        <p15:guide id="8" pos="5904">
          <p15:clr>
            <a:srgbClr val="F26B43"/>
          </p15:clr>
        </p15:guide>
        <p15:guide id="9" orient="horz" pos="210" userDrawn="1">
          <p15:clr>
            <a:srgbClr val="F26B43"/>
          </p15:clr>
        </p15:guide>
        <p15:guide id="10" pos="211" userDrawn="1">
          <p15:clr>
            <a:srgbClr val="F26B43"/>
          </p15:clr>
        </p15:guide>
        <p15:guide id="11" pos="5654" userDrawn="1">
          <p15:clr>
            <a:srgbClr val="F26B43"/>
          </p15:clr>
        </p15:guide>
        <p15:guide id="12" orient="horz" pos="9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www.linkedin.com/in/uwericken" TargetMode="External"/><Relationship Id="rId4" Type="http://schemas.openxmlformats.org/officeDocument/2006/relationships/hyperlink" Target="http://www.sqlmaster.de/" TargetMode="External"/><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b-berater/Improve-your-Skills-as-a-SQL-Server-DBA" TargetMode="External"/><Relationship Id="rId2" Type="http://schemas.openxmlformats.org/officeDocument/2006/relationships/hyperlink" Target="https://www.db-berater.de/downloads/ERP_DEMO_2012.BAK" TargetMode="Externa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learn.microsoft.com/en-us/sql/relational-databases/media/sql-server-transaction-locking-and-row-versioning-guide/sql-server-lock-conflict-compatibility.png?view=sql-server-ver16#lightbox"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db-berater/solving-deadlock-scenarios" TargetMode="External"/><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dirty="0"/>
              <a:t>Improve your Skills as a DBA</a:t>
            </a:r>
            <a:br>
              <a:rPr lang="en-US" dirty="0"/>
            </a:br>
            <a:r>
              <a:rPr lang="en-US" dirty="0"/>
              <a:t>for Microsoft SQL Server</a:t>
            </a:r>
          </a:p>
        </p:txBody>
      </p:sp>
      <p:sp>
        <p:nvSpPr>
          <p:cNvPr id="3" name="Untertitel 2"/>
          <p:cNvSpPr>
            <a:spLocks noGrp="1"/>
          </p:cNvSpPr>
          <p:nvPr>
            <p:ph type="subTitle" idx="1"/>
          </p:nvPr>
        </p:nvSpPr>
        <p:spPr/>
        <p:txBody>
          <a:bodyPr/>
          <a:lstStyle/>
          <a:p>
            <a:r>
              <a:rPr lang="en-US" dirty="0"/>
              <a:t>Uwe Ricken</a:t>
            </a:r>
          </a:p>
        </p:txBody>
      </p:sp>
      <p:sp>
        <p:nvSpPr>
          <p:cNvPr id="4" name="Textfeld 3"/>
          <p:cNvSpPr txBox="1"/>
          <p:nvPr/>
        </p:nvSpPr>
        <p:spPr>
          <a:xfrm>
            <a:off x="337072" y="4389107"/>
            <a:ext cx="11325835" cy="369332"/>
          </a:xfrm>
          <a:prstGeom prst="rect">
            <a:avLst/>
          </a:prstGeom>
          <a:noFill/>
        </p:spPr>
        <p:txBody>
          <a:bodyPr wrap="square" rtlCol="0">
            <a:spAutoFit/>
          </a:bodyPr>
          <a:lstStyle/>
          <a:p>
            <a:pPr algn="ctr"/>
            <a:r>
              <a:rPr lang="de-DE" b="1" dirty="0">
                <a:solidFill>
                  <a:srgbClr val="165364"/>
                </a:solidFill>
                <a:latin typeface="verdana" panose="020B0604030504040204" pitchFamily="34" charset="0"/>
              </a:rPr>
              <a:t>To </a:t>
            </a:r>
            <a:r>
              <a:rPr lang="de-DE" b="1" dirty="0" err="1">
                <a:solidFill>
                  <a:srgbClr val="165364"/>
                </a:solidFill>
                <a:latin typeface="verdana" panose="020B0604030504040204" pitchFamily="34" charset="0"/>
              </a:rPr>
              <a:t>define</a:t>
            </a:r>
            <a:r>
              <a:rPr lang="de-DE" b="1" dirty="0">
                <a:solidFill>
                  <a:srgbClr val="165364"/>
                </a:solidFill>
                <a:latin typeface="verdana" panose="020B0604030504040204" pitchFamily="34" charset="0"/>
              </a:rPr>
              <a:t>!</a:t>
            </a:r>
            <a:endParaRPr lang="de-DE" b="1" dirty="0"/>
          </a:p>
        </p:txBody>
      </p:sp>
    </p:spTree>
    <p:extLst>
      <p:ext uri="{BB962C8B-B14F-4D97-AF65-F5344CB8AC3E}">
        <p14:creationId xmlns:p14="http://schemas.microsoft.com/office/powerpoint/2010/main" val="4067710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0F899-EE6B-9D37-1AE4-21C4EBBA7B4B}"/>
              </a:ext>
            </a:extLst>
          </p:cNvPr>
          <p:cNvSpPr>
            <a:spLocks noGrp="1"/>
          </p:cNvSpPr>
          <p:nvPr>
            <p:ph type="title"/>
          </p:nvPr>
        </p:nvSpPr>
        <p:spPr/>
        <p:txBody>
          <a:bodyPr/>
          <a:lstStyle/>
          <a:p>
            <a:r>
              <a:rPr lang="en-US" noProof="0" dirty="0"/>
              <a:t>Query Store – Recommended Settings</a:t>
            </a:r>
          </a:p>
        </p:txBody>
      </p:sp>
      <p:sp>
        <p:nvSpPr>
          <p:cNvPr id="3" name="Inhaltsplatzhalter 2">
            <a:extLst>
              <a:ext uri="{FF2B5EF4-FFF2-40B4-BE49-F238E27FC236}">
                <a16:creationId xmlns:a16="http://schemas.microsoft.com/office/drawing/2014/main" id="{D5C11F9B-D5CD-2A65-F03C-50F9A0984584}"/>
              </a:ext>
            </a:extLst>
          </p:cNvPr>
          <p:cNvSpPr>
            <a:spLocks noGrp="1"/>
          </p:cNvSpPr>
          <p:nvPr>
            <p:ph sz="half" idx="1"/>
          </p:nvPr>
        </p:nvSpPr>
        <p:spPr/>
        <p:txBody>
          <a:bodyPr/>
          <a:lstStyle/>
          <a:p>
            <a:pPr>
              <a:tabLst>
                <a:tab pos="5019675" algn="r"/>
              </a:tabLst>
            </a:pPr>
            <a:r>
              <a:rPr lang="en-US" noProof="0" dirty="0"/>
              <a:t>Data Flush Interval	15 mins</a:t>
            </a:r>
          </a:p>
          <a:p>
            <a:pPr>
              <a:tabLst>
                <a:tab pos="5019675" algn="r"/>
              </a:tabLst>
            </a:pPr>
            <a:r>
              <a:rPr lang="en-US" noProof="0" dirty="0"/>
              <a:t>Statistics Collector Interval	1 Hour</a:t>
            </a:r>
          </a:p>
          <a:p>
            <a:pPr>
              <a:tabLst>
                <a:tab pos="5019675" algn="r"/>
              </a:tabLst>
            </a:pPr>
            <a:r>
              <a:rPr lang="en-US" noProof="0" dirty="0"/>
              <a:t>Max Size (MB)	1.024 MB</a:t>
            </a:r>
          </a:p>
          <a:p>
            <a:pPr>
              <a:tabLst>
                <a:tab pos="5019675" algn="r"/>
              </a:tabLst>
            </a:pPr>
            <a:r>
              <a:rPr lang="en-US" noProof="0" dirty="0"/>
              <a:t>Query Store Capture Mode	Auto</a:t>
            </a:r>
          </a:p>
          <a:p>
            <a:pPr>
              <a:tabLst>
                <a:tab pos="5019675" algn="r"/>
              </a:tabLst>
            </a:pPr>
            <a:r>
              <a:rPr lang="en-US" noProof="0" dirty="0"/>
              <a:t>Stale Query Threshold	7 Days</a:t>
            </a:r>
          </a:p>
          <a:p>
            <a:pPr>
              <a:tabLst>
                <a:tab pos="5019675" algn="r"/>
              </a:tabLst>
            </a:pPr>
            <a:r>
              <a:rPr lang="en-US" noProof="0" dirty="0"/>
              <a:t>Wait Statistics Capture Mode	On</a:t>
            </a:r>
          </a:p>
        </p:txBody>
      </p:sp>
      <p:pic>
        <p:nvPicPr>
          <p:cNvPr id="6" name="Inhaltsplatzhalter 5">
            <a:extLst>
              <a:ext uri="{FF2B5EF4-FFF2-40B4-BE49-F238E27FC236}">
                <a16:creationId xmlns:a16="http://schemas.microsoft.com/office/drawing/2014/main" id="{31D6CE66-8FCF-B468-D447-8C9BA19F337B}"/>
              </a:ext>
            </a:extLst>
          </p:cNvPr>
          <p:cNvPicPr>
            <a:picLocks noGrp="1" noChangeAspect="1"/>
          </p:cNvPicPr>
          <p:nvPr>
            <p:ph sz="half" idx="2"/>
          </p:nvPr>
        </p:nvPicPr>
        <p:blipFill>
          <a:blip r:embed="rId2"/>
          <a:stretch>
            <a:fillRect/>
          </a:stretch>
        </p:blipFill>
        <p:spPr>
          <a:xfrm>
            <a:off x="6665792" y="1665288"/>
            <a:ext cx="4797666" cy="4572000"/>
          </a:xfrm>
        </p:spPr>
      </p:pic>
    </p:spTree>
    <p:extLst>
      <p:ext uri="{BB962C8B-B14F-4D97-AF65-F5344CB8AC3E}">
        <p14:creationId xmlns:p14="http://schemas.microsoft.com/office/powerpoint/2010/main" val="1823643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723960-254C-0907-5845-B331D5CE418E}"/>
              </a:ext>
            </a:extLst>
          </p:cNvPr>
          <p:cNvSpPr>
            <a:spLocks noGrp="1"/>
          </p:cNvSpPr>
          <p:nvPr>
            <p:ph type="title"/>
          </p:nvPr>
        </p:nvSpPr>
        <p:spPr/>
        <p:txBody>
          <a:bodyPr/>
          <a:lstStyle/>
          <a:p>
            <a:r>
              <a:rPr lang="en-US" dirty="0"/>
              <a:t>Query Store – Hands On/Demo</a:t>
            </a:r>
          </a:p>
        </p:txBody>
      </p:sp>
      <p:sp>
        <p:nvSpPr>
          <p:cNvPr id="3" name="Inhaltsplatzhalter 2">
            <a:extLst>
              <a:ext uri="{FF2B5EF4-FFF2-40B4-BE49-F238E27FC236}">
                <a16:creationId xmlns:a16="http://schemas.microsoft.com/office/drawing/2014/main" id="{E5CD2D06-DE0C-4810-E268-11D021E21C77}"/>
              </a:ext>
            </a:extLst>
          </p:cNvPr>
          <p:cNvSpPr>
            <a:spLocks noGrp="1"/>
          </p:cNvSpPr>
          <p:nvPr>
            <p:ph sz="half" idx="1"/>
          </p:nvPr>
        </p:nvSpPr>
        <p:spPr/>
        <p:txBody>
          <a:bodyPr/>
          <a:lstStyle/>
          <a:p>
            <a:pPr lvl="1"/>
            <a:r>
              <a:rPr lang="en-US" dirty="0"/>
              <a:t>open the script</a:t>
            </a:r>
            <a:br>
              <a:rPr lang="en-US" dirty="0"/>
            </a:br>
            <a:r>
              <a:rPr lang="en-US" dirty="0"/>
              <a:t>	</a:t>
            </a:r>
            <a:r>
              <a:rPr lang="en-US" sz="1400" b="1" dirty="0">
                <a:solidFill>
                  <a:schemeClr val="accent5">
                    <a:lumMod val="75000"/>
                  </a:schemeClr>
                </a:solidFill>
                <a:latin typeface="Lucida Console" panose="020B0609040504020204" pitchFamily="49" charset="0"/>
              </a:rPr>
              <a:t>01 – </a:t>
            </a:r>
            <a:r>
              <a:rPr lang="en-US" sz="1400" b="1" dirty="0" err="1">
                <a:solidFill>
                  <a:schemeClr val="accent5">
                    <a:lumMod val="75000"/>
                  </a:schemeClr>
                </a:solidFill>
                <a:latin typeface="Lucida Console" panose="020B0609040504020204" pitchFamily="49" charset="0"/>
              </a:rPr>
              <a:t>preparation.sql</a:t>
            </a:r>
            <a:endParaRPr lang="en-US" sz="1400" b="1" dirty="0">
              <a:solidFill>
                <a:schemeClr val="accent5">
                  <a:lumMod val="75000"/>
                </a:schemeClr>
              </a:solidFill>
              <a:latin typeface="Lucida Console" panose="020B0609040504020204" pitchFamily="49" charset="0"/>
            </a:endParaRPr>
          </a:p>
          <a:p>
            <a:pPr lvl="1"/>
            <a:r>
              <a:rPr lang="en-US" dirty="0"/>
              <a:t>follow the instructions of the instructor</a:t>
            </a:r>
            <a:endParaRPr lang="en-US" sz="1400" b="1" dirty="0">
              <a:solidFill>
                <a:schemeClr val="accent5">
                  <a:lumMod val="75000"/>
                </a:schemeClr>
              </a:solidFill>
              <a:latin typeface="Lucida Console" panose="020B0609040504020204" pitchFamily="49" charset="0"/>
            </a:endParaRPr>
          </a:p>
          <a:p>
            <a:pPr lvl="1"/>
            <a:r>
              <a:rPr lang="en-US" dirty="0"/>
              <a:t>start SQL Query Stress</a:t>
            </a:r>
          </a:p>
          <a:p>
            <a:pPr lvl="1"/>
            <a:r>
              <a:rPr lang="en-US" dirty="0"/>
              <a:t>Load the pre-</a:t>
            </a:r>
            <a:r>
              <a:rPr lang="en-US" dirty="0" err="1"/>
              <a:t>configuratino</a:t>
            </a:r>
            <a:r>
              <a:rPr lang="en-US" dirty="0"/>
              <a:t> set:</a:t>
            </a:r>
            <a:br>
              <a:rPr lang="en-US" dirty="0"/>
            </a:br>
            <a:r>
              <a:rPr lang="en-US" dirty="0"/>
              <a:t>	</a:t>
            </a:r>
            <a:r>
              <a:rPr lang="en-US" sz="1400" b="1" dirty="0">
                <a:latin typeface="Lucida Console" panose="020B0609040504020204" pitchFamily="49" charset="0"/>
              </a:rPr>
              <a:t>01 – demo of Query </a:t>
            </a:r>
            <a:r>
              <a:rPr lang="en-US" sz="1400" b="1" dirty="0" err="1">
                <a:latin typeface="Lucida Console" panose="020B0609040504020204" pitchFamily="49" charset="0"/>
              </a:rPr>
              <a:t>Store.json</a:t>
            </a:r>
            <a:endParaRPr lang="en-US" sz="1400" b="1" dirty="0">
              <a:latin typeface="Lucida Console" panose="020B0609040504020204" pitchFamily="49" charset="0"/>
            </a:endParaRPr>
          </a:p>
          <a:p>
            <a:pPr lvl="1"/>
            <a:r>
              <a:rPr lang="en-US" dirty="0"/>
              <a:t>follow the next instructions of the instructor</a:t>
            </a:r>
            <a:br>
              <a:rPr lang="en-US" dirty="0"/>
            </a:br>
            <a:r>
              <a:rPr lang="en-US" dirty="0"/>
              <a:t>see the different execution plans in Query Store</a:t>
            </a:r>
          </a:p>
        </p:txBody>
      </p:sp>
      <p:pic>
        <p:nvPicPr>
          <p:cNvPr id="6" name="Inhaltsplatzhalter 5">
            <a:extLst>
              <a:ext uri="{FF2B5EF4-FFF2-40B4-BE49-F238E27FC236}">
                <a16:creationId xmlns:a16="http://schemas.microsoft.com/office/drawing/2014/main" id="{6326EA80-02C7-8A5C-568B-41962E34B4C6}"/>
              </a:ext>
            </a:extLst>
          </p:cNvPr>
          <p:cNvPicPr>
            <a:picLocks noGrp="1" noChangeAspect="1"/>
          </p:cNvPicPr>
          <p:nvPr>
            <p:ph sz="half" idx="2"/>
          </p:nvPr>
        </p:nvPicPr>
        <p:blipFill>
          <a:blip r:embed="rId2"/>
          <a:stretch>
            <a:fillRect/>
          </a:stretch>
        </p:blipFill>
        <p:spPr>
          <a:xfrm>
            <a:off x="6272211" y="1665288"/>
            <a:ext cx="5584825" cy="3989938"/>
          </a:xfrm>
        </p:spPr>
      </p:pic>
    </p:spTree>
    <p:extLst>
      <p:ext uri="{BB962C8B-B14F-4D97-AF65-F5344CB8AC3E}">
        <p14:creationId xmlns:p14="http://schemas.microsoft.com/office/powerpoint/2010/main" val="1817427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2ED7381-DAF8-0CC9-1CDF-49D02CDCAC01}"/>
              </a:ext>
            </a:extLst>
          </p:cNvPr>
          <p:cNvSpPr>
            <a:spLocks noGrp="1"/>
          </p:cNvSpPr>
          <p:nvPr>
            <p:ph type="ctrTitle"/>
          </p:nvPr>
        </p:nvSpPr>
        <p:spPr/>
        <p:txBody>
          <a:bodyPr/>
          <a:lstStyle/>
          <a:p>
            <a:r>
              <a:rPr lang="de-DE" dirty="0"/>
              <a:t>Performance Monitor</a:t>
            </a:r>
            <a:br>
              <a:rPr lang="de-DE" dirty="0"/>
            </a:br>
            <a:r>
              <a:rPr lang="de-DE" dirty="0"/>
              <a:t>Windows Admin Center</a:t>
            </a:r>
          </a:p>
        </p:txBody>
      </p:sp>
      <p:sp>
        <p:nvSpPr>
          <p:cNvPr id="6" name="Untertitel 5">
            <a:extLst>
              <a:ext uri="{FF2B5EF4-FFF2-40B4-BE49-F238E27FC236}">
                <a16:creationId xmlns:a16="http://schemas.microsoft.com/office/drawing/2014/main" id="{56026DDA-7B75-F22C-785D-CADE9988780A}"/>
              </a:ext>
            </a:extLst>
          </p:cNvPr>
          <p:cNvSpPr>
            <a:spLocks noGrp="1"/>
          </p:cNvSpPr>
          <p:nvPr>
            <p:ph type="subTitle" idx="1"/>
          </p:nvPr>
        </p:nvSpPr>
        <p:spPr/>
        <p:txBody>
          <a:bodyPr/>
          <a:lstStyle/>
          <a:p>
            <a:r>
              <a:rPr lang="de-DE" dirty="0"/>
              <a:t>Source Tool for Resource Performance</a:t>
            </a:r>
          </a:p>
        </p:txBody>
      </p:sp>
    </p:spTree>
    <p:extLst>
      <p:ext uri="{BB962C8B-B14F-4D97-AF65-F5344CB8AC3E}">
        <p14:creationId xmlns:p14="http://schemas.microsoft.com/office/powerpoint/2010/main" val="416494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9E1F62-D3F9-22C0-5FC4-15D6BC48B384}"/>
              </a:ext>
            </a:extLst>
          </p:cNvPr>
          <p:cNvSpPr>
            <a:spLocks noGrp="1"/>
          </p:cNvSpPr>
          <p:nvPr>
            <p:ph type="title"/>
          </p:nvPr>
        </p:nvSpPr>
        <p:spPr/>
        <p:txBody>
          <a:bodyPr/>
          <a:lstStyle/>
          <a:p>
            <a:r>
              <a:rPr lang="de-DE" dirty="0"/>
              <a:t>Windows Admin Center vs. PerfMon</a:t>
            </a:r>
          </a:p>
        </p:txBody>
      </p:sp>
      <p:sp>
        <p:nvSpPr>
          <p:cNvPr id="3" name="Inhaltsplatzhalter 2">
            <a:extLst>
              <a:ext uri="{FF2B5EF4-FFF2-40B4-BE49-F238E27FC236}">
                <a16:creationId xmlns:a16="http://schemas.microsoft.com/office/drawing/2014/main" id="{8F86535C-6B8A-1020-24C2-3B40252003A9}"/>
              </a:ext>
            </a:extLst>
          </p:cNvPr>
          <p:cNvSpPr>
            <a:spLocks noGrp="1"/>
          </p:cNvSpPr>
          <p:nvPr>
            <p:ph sz="half" idx="1"/>
          </p:nvPr>
        </p:nvSpPr>
        <p:spPr/>
        <p:txBody>
          <a:bodyPr>
            <a:normAutofit fontScale="85000" lnSpcReduction="10000"/>
          </a:bodyPr>
          <a:lstStyle/>
          <a:p>
            <a:r>
              <a:rPr lang="en-US" dirty="0"/>
              <a:t>Windows Admin Server</a:t>
            </a:r>
          </a:p>
          <a:p>
            <a:pPr lvl="1"/>
            <a:r>
              <a:rPr lang="en-US" dirty="0"/>
              <a:t>Windows Admin Center is generally more suitable for administrators looking for an all-in-one, user-friendly tool for managing multiple servers</a:t>
            </a:r>
          </a:p>
          <a:p>
            <a:pPr lvl="1"/>
            <a:r>
              <a:rPr lang="en-US" dirty="0"/>
              <a:t>ease of use</a:t>
            </a:r>
          </a:p>
          <a:p>
            <a:pPr lvl="1"/>
            <a:r>
              <a:rPr lang="en-US" dirty="0"/>
              <a:t>centralized management.</a:t>
            </a:r>
          </a:p>
          <a:p>
            <a:r>
              <a:rPr lang="en-US" dirty="0"/>
              <a:t>Performance Monitor</a:t>
            </a:r>
          </a:p>
          <a:p>
            <a:pPr lvl="1"/>
            <a:r>
              <a:rPr lang="en-US" dirty="0"/>
              <a:t> PerfMon remains a powerful tool for more in-depth, counter-specific monitoring on individual servers, </a:t>
            </a:r>
          </a:p>
          <a:p>
            <a:pPr lvl="1"/>
            <a:r>
              <a:rPr lang="en-US" dirty="0"/>
              <a:t>use may be limited to specific scenarios where detailed monitoring is required without needing broader server management features.</a:t>
            </a:r>
          </a:p>
          <a:p>
            <a:pPr marL="0" indent="0">
              <a:buNone/>
            </a:pPr>
            <a:r>
              <a:rPr lang="en-US" dirty="0">
                <a:solidFill>
                  <a:schemeClr val="accent6">
                    <a:lumMod val="75000"/>
                  </a:schemeClr>
                </a:solidFill>
              </a:rPr>
              <a:t>Use Windows Admin Center for day-to-day management</a:t>
            </a:r>
          </a:p>
          <a:p>
            <a:pPr marL="0" indent="0">
              <a:buNone/>
            </a:pPr>
            <a:r>
              <a:rPr lang="en-US" dirty="0">
                <a:solidFill>
                  <a:schemeClr val="accent6">
                    <a:lumMod val="75000"/>
                  </a:schemeClr>
                </a:solidFill>
              </a:rPr>
              <a:t>Use PerfMon as a specialized tool for deep performance diagnostics</a:t>
            </a:r>
            <a:endParaRPr lang="de-DE" dirty="0">
              <a:solidFill>
                <a:schemeClr val="accent6">
                  <a:lumMod val="75000"/>
                </a:schemeClr>
              </a:solidFill>
            </a:endParaRPr>
          </a:p>
        </p:txBody>
      </p:sp>
      <p:pic>
        <p:nvPicPr>
          <p:cNvPr id="6" name="Inhaltsplatzhalter 5">
            <a:extLst>
              <a:ext uri="{FF2B5EF4-FFF2-40B4-BE49-F238E27FC236}">
                <a16:creationId xmlns:a16="http://schemas.microsoft.com/office/drawing/2014/main" id="{CA123964-A637-F182-9BC8-5AB5D76803C3}"/>
              </a:ext>
            </a:extLst>
          </p:cNvPr>
          <p:cNvPicPr>
            <a:picLocks noGrp="1" noChangeAspect="1"/>
          </p:cNvPicPr>
          <p:nvPr>
            <p:ph sz="half" idx="2"/>
          </p:nvPr>
        </p:nvPicPr>
        <p:blipFill>
          <a:blip r:embed="rId2"/>
          <a:stretch>
            <a:fillRect/>
          </a:stretch>
        </p:blipFill>
        <p:spPr>
          <a:xfrm>
            <a:off x="6557214" y="1665288"/>
            <a:ext cx="5014822" cy="4572000"/>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5526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351C8-F520-0BB7-EF18-7A877A211B8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A56B76-8DFF-FA77-B3F1-770EEE365CE5}"/>
              </a:ext>
            </a:extLst>
          </p:cNvPr>
          <p:cNvSpPr>
            <a:spLocks noGrp="1"/>
          </p:cNvSpPr>
          <p:nvPr>
            <p:ph type="title"/>
          </p:nvPr>
        </p:nvSpPr>
        <p:spPr/>
        <p:txBody>
          <a:bodyPr/>
          <a:lstStyle/>
          <a:p>
            <a:r>
              <a:rPr lang="en-US" dirty="0"/>
              <a:t>Windows Admin Center – Hands On/Demo</a:t>
            </a:r>
          </a:p>
        </p:txBody>
      </p:sp>
      <p:sp>
        <p:nvSpPr>
          <p:cNvPr id="3" name="Inhaltsplatzhalter 2">
            <a:extLst>
              <a:ext uri="{FF2B5EF4-FFF2-40B4-BE49-F238E27FC236}">
                <a16:creationId xmlns:a16="http://schemas.microsoft.com/office/drawing/2014/main" id="{53DA8CB9-CD42-3195-691F-49C817CF1EC5}"/>
              </a:ext>
            </a:extLst>
          </p:cNvPr>
          <p:cNvSpPr>
            <a:spLocks noGrp="1"/>
          </p:cNvSpPr>
          <p:nvPr>
            <p:ph sz="half" idx="1"/>
          </p:nvPr>
        </p:nvSpPr>
        <p:spPr/>
        <p:txBody>
          <a:bodyPr/>
          <a:lstStyle/>
          <a:p>
            <a:pPr lvl="1"/>
            <a:r>
              <a:rPr lang="en-US" dirty="0"/>
              <a:t>open the script</a:t>
            </a:r>
            <a:br>
              <a:rPr lang="en-US" dirty="0"/>
            </a:br>
            <a:r>
              <a:rPr lang="en-US" dirty="0"/>
              <a:t>	</a:t>
            </a:r>
            <a:r>
              <a:rPr lang="en-US" sz="1400" b="1" dirty="0">
                <a:solidFill>
                  <a:schemeClr val="accent5">
                    <a:lumMod val="75000"/>
                  </a:schemeClr>
                </a:solidFill>
                <a:latin typeface="Lucida Console" panose="020B0609040504020204" pitchFamily="49" charset="0"/>
              </a:rPr>
              <a:t>01 - </a:t>
            </a:r>
            <a:r>
              <a:rPr lang="en-US" sz="1400" b="1" dirty="0" err="1">
                <a:solidFill>
                  <a:schemeClr val="accent5">
                    <a:lumMod val="75000"/>
                  </a:schemeClr>
                </a:solidFill>
                <a:latin typeface="Lucida Console" panose="020B0609040504020204" pitchFamily="49" charset="0"/>
              </a:rPr>
              <a:t>preparation.sql</a:t>
            </a:r>
            <a:endParaRPr lang="en-US" sz="1400" b="1" dirty="0">
              <a:solidFill>
                <a:schemeClr val="accent5">
                  <a:lumMod val="75000"/>
                </a:schemeClr>
              </a:solidFill>
              <a:latin typeface="Lucida Console" panose="020B0609040504020204" pitchFamily="49" charset="0"/>
            </a:endParaRPr>
          </a:p>
          <a:p>
            <a:pPr lvl="1"/>
            <a:r>
              <a:rPr lang="en-US" dirty="0"/>
              <a:t>follow the instructions of the instructor</a:t>
            </a:r>
            <a:endParaRPr lang="en-US" sz="1400" b="1" dirty="0">
              <a:solidFill>
                <a:schemeClr val="accent5">
                  <a:lumMod val="75000"/>
                </a:schemeClr>
              </a:solidFill>
              <a:latin typeface="Lucida Console" panose="020B0609040504020204" pitchFamily="49" charset="0"/>
            </a:endParaRPr>
          </a:p>
          <a:p>
            <a:pPr lvl="1"/>
            <a:r>
              <a:rPr lang="en-US" dirty="0"/>
              <a:t>start SQL Query Stress</a:t>
            </a:r>
          </a:p>
          <a:p>
            <a:pPr lvl="1"/>
            <a:r>
              <a:rPr lang="en-US" dirty="0"/>
              <a:t>Load the pre-configuration set:</a:t>
            </a:r>
            <a:br>
              <a:rPr lang="en-US" dirty="0"/>
            </a:br>
            <a:r>
              <a:rPr lang="en-US" dirty="0"/>
              <a:t>	</a:t>
            </a:r>
            <a:r>
              <a:rPr lang="en-US" sz="1400" b="1" dirty="0">
                <a:latin typeface="Lucida Console" panose="020B0609040504020204" pitchFamily="49" charset="0"/>
              </a:rPr>
              <a:t>Windows Admin Center </a:t>
            </a:r>
            <a:r>
              <a:rPr lang="en-US" sz="1400" b="1" dirty="0" err="1">
                <a:latin typeface="Lucida Console" panose="020B0609040504020204" pitchFamily="49" charset="0"/>
              </a:rPr>
              <a:t>Demo.json</a:t>
            </a:r>
            <a:endParaRPr lang="en-US" sz="1400" b="1" dirty="0">
              <a:latin typeface="Lucida Console" panose="020B0609040504020204" pitchFamily="49" charset="0"/>
            </a:endParaRPr>
          </a:p>
          <a:p>
            <a:pPr lvl="1"/>
            <a:r>
              <a:rPr lang="en-US" dirty="0"/>
              <a:t>follow the next instructions of the instructor</a:t>
            </a:r>
          </a:p>
        </p:txBody>
      </p:sp>
      <p:pic>
        <p:nvPicPr>
          <p:cNvPr id="7" name="Inhaltsplatzhalter 5">
            <a:extLst>
              <a:ext uri="{FF2B5EF4-FFF2-40B4-BE49-F238E27FC236}">
                <a16:creationId xmlns:a16="http://schemas.microsoft.com/office/drawing/2014/main" id="{26AA90EF-3BD3-52CD-3AB6-ABD5A1E9F78A}"/>
              </a:ext>
            </a:extLst>
          </p:cNvPr>
          <p:cNvPicPr>
            <a:picLocks noGrp="1" noChangeAspect="1"/>
          </p:cNvPicPr>
          <p:nvPr>
            <p:ph sz="half" idx="2"/>
          </p:nvPr>
        </p:nvPicPr>
        <p:blipFill>
          <a:blip r:embed="rId2"/>
          <a:stretch>
            <a:fillRect/>
          </a:stretch>
        </p:blipFill>
        <p:spPr>
          <a:xfrm>
            <a:off x="6557214" y="1665288"/>
            <a:ext cx="5014822" cy="4572000"/>
          </a:xfr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11573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a:normAutofit/>
          </a:bodyPr>
          <a:lstStyle/>
          <a:p>
            <a:br>
              <a:rPr lang="en-US" dirty="0"/>
            </a:br>
            <a:br>
              <a:rPr lang="en-US" dirty="0"/>
            </a:br>
            <a:r>
              <a:rPr lang="en-US" dirty="0"/>
              <a:t>Resource Monitor</a:t>
            </a:r>
          </a:p>
        </p:txBody>
      </p:sp>
      <p:sp>
        <p:nvSpPr>
          <p:cNvPr id="5" name="Untertitel 4">
            <a:extLst>
              <a:ext uri="{FF2B5EF4-FFF2-40B4-BE49-F238E27FC236}">
                <a16:creationId xmlns:a16="http://schemas.microsoft.com/office/drawing/2014/main" id="{F3565B45-7608-4EBF-89B3-F08B471B9795}"/>
              </a:ext>
            </a:extLst>
          </p:cNvPr>
          <p:cNvSpPr>
            <a:spLocks noGrp="1"/>
          </p:cNvSpPr>
          <p:nvPr>
            <p:ph type="subTitle" idx="1"/>
          </p:nvPr>
        </p:nvSpPr>
        <p:spPr/>
        <p:txBody>
          <a:bodyPr/>
          <a:lstStyle/>
          <a:p>
            <a:r>
              <a:rPr lang="en-US" dirty="0"/>
              <a:t>When things need to happen quickly</a:t>
            </a:r>
            <a:endParaRPr lang="de-DE" dirty="0"/>
          </a:p>
        </p:txBody>
      </p:sp>
    </p:spTree>
    <p:extLst>
      <p:ext uri="{BB962C8B-B14F-4D97-AF65-F5344CB8AC3E}">
        <p14:creationId xmlns:p14="http://schemas.microsoft.com/office/powerpoint/2010/main" val="75347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9CD3CDD-E956-2187-B570-604E75932986}"/>
              </a:ext>
            </a:extLst>
          </p:cNvPr>
          <p:cNvSpPr>
            <a:spLocks noGrp="1"/>
          </p:cNvSpPr>
          <p:nvPr>
            <p:ph type="title"/>
          </p:nvPr>
        </p:nvSpPr>
        <p:spPr>
          <a:xfrm>
            <a:off x="334965" y="441325"/>
            <a:ext cx="9037635" cy="1116014"/>
          </a:xfrm>
        </p:spPr>
        <p:txBody>
          <a:bodyPr anchor="ctr">
            <a:normAutofit/>
          </a:bodyPr>
          <a:lstStyle/>
          <a:p>
            <a:r>
              <a:rPr lang="en-US" dirty="0"/>
              <a:t>When to use Resource Monitor</a:t>
            </a:r>
          </a:p>
        </p:txBody>
      </p:sp>
      <p:sp>
        <p:nvSpPr>
          <p:cNvPr id="5" name="Inhaltsplatzhalter 4">
            <a:extLst>
              <a:ext uri="{FF2B5EF4-FFF2-40B4-BE49-F238E27FC236}">
                <a16:creationId xmlns:a16="http://schemas.microsoft.com/office/drawing/2014/main" id="{7956B140-151B-E9B9-EC56-E14B4706BBB5}"/>
              </a:ext>
            </a:extLst>
          </p:cNvPr>
          <p:cNvSpPr>
            <a:spLocks noGrp="1"/>
          </p:cNvSpPr>
          <p:nvPr>
            <p:ph sz="half" idx="1"/>
          </p:nvPr>
        </p:nvSpPr>
        <p:spPr>
          <a:xfrm>
            <a:off x="334964" y="1665288"/>
            <a:ext cx="5581743" cy="4572000"/>
          </a:xfrm>
        </p:spPr>
        <p:txBody>
          <a:bodyPr>
            <a:normAutofit/>
          </a:bodyPr>
          <a:lstStyle/>
          <a:p>
            <a:r>
              <a:rPr lang="en-US" dirty="0"/>
              <a:t>Recommended Use Cases</a:t>
            </a:r>
          </a:p>
          <a:p>
            <a:pPr lvl="1"/>
            <a:r>
              <a:rPr lang="en-US" sz="2400" dirty="0"/>
              <a:t>Diagnosing Performance Issues</a:t>
            </a:r>
          </a:p>
          <a:p>
            <a:pPr lvl="1"/>
            <a:r>
              <a:rPr lang="en-US" sz="2400" dirty="0"/>
              <a:t>Monitoring CPU Usage</a:t>
            </a:r>
          </a:p>
          <a:p>
            <a:pPr lvl="1"/>
            <a:r>
              <a:rPr lang="en-US" sz="2400" dirty="0"/>
              <a:t>Tracking Memory Consumption</a:t>
            </a:r>
          </a:p>
          <a:p>
            <a:pPr lvl="1"/>
            <a:r>
              <a:rPr lang="en-US" sz="2400" dirty="0"/>
              <a:t>Investigating Disk Activity</a:t>
            </a:r>
          </a:p>
          <a:p>
            <a:pPr lvl="1"/>
            <a:r>
              <a:rPr lang="en-US" sz="2400" dirty="0"/>
              <a:t>Analyzing Network Traffic</a:t>
            </a:r>
          </a:p>
          <a:p>
            <a:pPr lvl="1"/>
            <a:r>
              <a:rPr lang="en-US" sz="2400" dirty="0"/>
              <a:t>Stopping Problematic Processes</a:t>
            </a:r>
          </a:p>
        </p:txBody>
      </p:sp>
      <p:pic>
        <p:nvPicPr>
          <p:cNvPr id="8" name="Grafik 7" descr="Ein Bild, das Text, Screenshot, Software, Computersymbol enthält.&#10;&#10;KI-generierte Inhalte können fehlerhaft sein.">
            <a:extLst>
              <a:ext uri="{FF2B5EF4-FFF2-40B4-BE49-F238E27FC236}">
                <a16:creationId xmlns:a16="http://schemas.microsoft.com/office/drawing/2014/main" id="{4F22FE87-6C55-7599-814A-4D60D5611DEC}"/>
              </a:ext>
            </a:extLst>
          </p:cNvPr>
          <p:cNvPicPr>
            <a:picLocks noChangeAspect="1"/>
          </p:cNvPicPr>
          <p:nvPr/>
        </p:nvPicPr>
        <p:blipFill>
          <a:blip r:embed="rId2"/>
          <a:srcRect l="16965" r="4240"/>
          <a:stretch>
            <a:fillRect/>
          </a:stretch>
        </p:blipFill>
        <p:spPr>
          <a:xfrm>
            <a:off x="6271708" y="1665290"/>
            <a:ext cx="5585331" cy="4571999"/>
          </a:xfrm>
          <a:prstGeom prst="rect">
            <a:avLst/>
          </a:prstGeom>
          <a:noFill/>
        </p:spPr>
      </p:pic>
    </p:spTree>
    <p:extLst>
      <p:ext uri="{BB962C8B-B14F-4D97-AF65-F5344CB8AC3E}">
        <p14:creationId xmlns:p14="http://schemas.microsoft.com/office/powerpoint/2010/main" val="232570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8EE4C-C71C-5E79-7F7A-77E08557DD4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F1A79432-D644-3812-E77F-2E08828D0B75}"/>
              </a:ext>
            </a:extLst>
          </p:cNvPr>
          <p:cNvSpPr>
            <a:spLocks noGrp="1"/>
          </p:cNvSpPr>
          <p:nvPr>
            <p:ph type="title"/>
          </p:nvPr>
        </p:nvSpPr>
        <p:spPr>
          <a:xfrm>
            <a:off x="334965" y="441325"/>
            <a:ext cx="9037635" cy="1116014"/>
          </a:xfrm>
        </p:spPr>
        <p:txBody>
          <a:bodyPr anchor="ctr">
            <a:normAutofit/>
          </a:bodyPr>
          <a:lstStyle/>
          <a:p>
            <a:r>
              <a:rPr lang="en-US" dirty="0"/>
              <a:t>Resource Monitor – Hands On/Demo</a:t>
            </a:r>
          </a:p>
        </p:txBody>
      </p:sp>
      <p:sp>
        <p:nvSpPr>
          <p:cNvPr id="5" name="Inhaltsplatzhalter 4">
            <a:extLst>
              <a:ext uri="{FF2B5EF4-FFF2-40B4-BE49-F238E27FC236}">
                <a16:creationId xmlns:a16="http://schemas.microsoft.com/office/drawing/2014/main" id="{660CE6D6-A1A7-5C9A-981D-6FC51FD50CEF}"/>
              </a:ext>
            </a:extLst>
          </p:cNvPr>
          <p:cNvSpPr>
            <a:spLocks noGrp="1"/>
          </p:cNvSpPr>
          <p:nvPr>
            <p:ph sz="half" idx="1"/>
          </p:nvPr>
        </p:nvSpPr>
        <p:spPr>
          <a:xfrm>
            <a:off x="334964" y="1665288"/>
            <a:ext cx="5581743" cy="4572000"/>
          </a:xfrm>
        </p:spPr>
        <p:txBody>
          <a:bodyPr>
            <a:normAutofit/>
          </a:bodyPr>
          <a:lstStyle/>
          <a:p>
            <a:r>
              <a:rPr lang="en-US" sz="2400"/>
              <a:t>Parallel loading of data?</a:t>
            </a:r>
            <a:endParaRPr lang="en-US" sz="2400" dirty="0"/>
          </a:p>
        </p:txBody>
      </p:sp>
      <p:pic>
        <p:nvPicPr>
          <p:cNvPr id="8" name="Grafik 7" descr="Ein Bild, das Text, Screenshot, Software, Computersymbol enthält.&#10;&#10;KI-generierte Inhalte können fehlerhaft sein.">
            <a:extLst>
              <a:ext uri="{FF2B5EF4-FFF2-40B4-BE49-F238E27FC236}">
                <a16:creationId xmlns:a16="http://schemas.microsoft.com/office/drawing/2014/main" id="{210AE169-432D-9E55-FD46-BDF99F4B0889}"/>
              </a:ext>
            </a:extLst>
          </p:cNvPr>
          <p:cNvPicPr>
            <a:picLocks noChangeAspect="1"/>
          </p:cNvPicPr>
          <p:nvPr/>
        </p:nvPicPr>
        <p:blipFill>
          <a:blip r:embed="rId2"/>
          <a:srcRect l="16965" r="4240"/>
          <a:stretch>
            <a:fillRect/>
          </a:stretch>
        </p:blipFill>
        <p:spPr>
          <a:xfrm>
            <a:off x="6271708" y="1665290"/>
            <a:ext cx="5585331" cy="4571999"/>
          </a:xfrm>
          <a:prstGeom prst="rect">
            <a:avLst/>
          </a:prstGeom>
          <a:noFill/>
        </p:spPr>
      </p:pic>
    </p:spTree>
    <p:extLst>
      <p:ext uri="{BB962C8B-B14F-4D97-AF65-F5344CB8AC3E}">
        <p14:creationId xmlns:p14="http://schemas.microsoft.com/office/powerpoint/2010/main" val="378763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721A4-3D77-4DA0-EDB1-0DEDF488DCC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1976481-4F1B-3EBE-2F55-E17CF4F73016}"/>
              </a:ext>
            </a:extLst>
          </p:cNvPr>
          <p:cNvSpPr>
            <a:spLocks noGrp="1"/>
          </p:cNvSpPr>
          <p:nvPr>
            <p:ph type="ctrTitle"/>
          </p:nvPr>
        </p:nvSpPr>
        <p:spPr/>
        <p:txBody>
          <a:bodyPr>
            <a:normAutofit/>
          </a:bodyPr>
          <a:lstStyle/>
          <a:p>
            <a:br>
              <a:rPr lang="en-US" dirty="0"/>
            </a:br>
            <a:br>
              <a:rPr lang="en-US" dirty="0"/>
            </a:br>
            <a:r>
              <a:rPr lang="en-US" dirty="0"/>
              <a:t>Backup and Restore Strategies</a:t>
            </a:r>
          </a:p>
        </p:txBody>
      </p:sp>
      <p:sp>
        <p:nvSpPr>
          <p:cNvPr id="5" name="Untertitel 4">
            <a:extLst>
              <a:ext uri="{FF2B5EF4-FFF2-40B4-BE49-F238E27FC236}">
                <a16:creationId xmlns:a16="http://schemas.microsoft.com/office/drawing/2014/main" id="{97A9F141-08EC-A09D-48EB-A50EBB79EB84}"/>
              </a:ext>
            </a:extLst>
          </p:cNvPr>
          <p:cNvSpPr>
            <a:spLocks noGrp="1"/>
          </p:cNvSpPr>
          <p:nvPr>
            <p:ph type="subTitle" idx="1"/>
          </p:nvPr>
        </p:nvSpPr>
        <p:spPr/>
        <p:txBody>
          <a:bodyPr/>
          <a:lstStyle/>
          <a:p>
            <a:r>
              <a:rPr lang="de-DE" dirty="0"/>
              <a:t>Business Continuity </a:t>
            </a:r>
            <a:r>
              <a:rPr lang="de-DE" dirty="0" err="1"/>
              <a:t>matters</a:t>
            </a:r>
            <a:endParaRPr lang="de-DE" dirty="0"/>
          </a:p>
        </p:txBody>
      </p:sp>
    </p:spTree>
    <p:extLst>
      <p:ext uri="{BB962C8B-B14F-4D97-AF65-F5344CB8AC3E}">
        <p14:creationId xmlns:p14="http://schemas.microsoft.com/office/powerpoint/2010/main" val="617902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Disaster Recovery</a:t>
            </a:r>
            <a:endParaRPr lang="en-US" dirty="0"/>
          </a:p>
        </p:txBody>
      </p:sp>
      <p:sp>
        <p:nvSpPr>
          <p:cNvPr id="3" name="Text Placeholder 2"/>
          <p:cNvSpPr>
            <a:spLocks noGrp="1"/>
          </p:cNvSpPr>
          <p:nvPr>
            <p:ph idx="1"/>
          </p:nvPr>
        </p:nvSpPr>
        <p:spPr/>
        <p:txBody>
          <a:bodyPr/>
          <a:lstStyle/>
          <a:p>
            <a:r>
              <a:rPr lang="en-US"/>
              <a:t>Covers scenarios where data loss is at risk:</a:t>
            </a:r>
          </a:p>
          <a:p>
            <a:pPr lvl="1"/>
            <a:r>
              <a:rPr lang="en-US"/>
              <a:t>Corruption</a:t>
            </a:r>
          </a:p>
          <a:p>
            <a:pPr lvl="1"/>
            <a:r>
              <a:rPr lang="en-US"/>
              <a:t>Hardware Failure</a:t>
            </a:r>
          </a:p>
          <a:p>
            <a:pPr lvl="1"/>
            <a:r>
              <a:rPr lang="en-US"/>
              <a:t>Natural Disaster</a:t>
            </a:r>
          </a:p>
          <a:p>
            <a:pPr lvl="1"/>
            <a:r>
              <a:rPr lang="en-US"/>
              <a:t>Human Error</a:t>
            </a:r>
            <a:endParaRPr lang="en-US" dirty="0"/>
          </a:p>
        </p:txBody>
      </p:sp>
    </p:spTree>
    <p:extLst>
      <p:ext uri="{BB962C8B-B14F-4D97-AF65-F5344CB8AC3E}">
        <p14:creationId xmlns:p14="http://schemas.microsoft.com/office/powerpoint/2010/main" val="82912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2400" dirty="0"/>
              <a:t>db Berater GmbH</a:t>
            </a:r>
          </a:p>
        </p:txBody>
      </p:sp>
      <p:sp>
        <p:nvSpPr>
          <p:cNvPr id="2" name="Inhaltsplatzhalter 1"/>
          <p:cNvSpPr>
            <a:spLocks noGrp="1"/>
          </p:cNvSpPr>
          <p:nvPr>
            <p:ph sz="half" idx="1"/>
          </p:nvPr>
        </p:nvSpPr>
        <p:spPr>
          <a:prstGeom prst="rect">
            <a:avLst/>
          </a:prstGeom>
        </p:spPr>
        <p:txBody>
          <a:bodyPr>
            <a:normAutofit/>
          </a:bodyPr>
          <a:lstStyle/>
          <a:p>
            <a:pPr marL="457166" lvl="1"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457166" lvl="1"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I was working in 3rd level support teams for enterprise companies, banks and insurances.</a:t>
            </a:r>
          </a:p>
          <a:p>
            <a:pPr marL="457166" lvl="1" indent="0">
              <a:buNone/>
            </a:pPr>
            <a:endParaRPr lang="en-US" sz="1400" dirty="0"/>
          </a:p>
          <a:p>
            <a:pPr marL="457166" lvl="1" indent="0">
              <a:buNone/>
            </a:pPr>
            <a:r>
              <a:rPr lang="en-US" sz="1400" dirty="0"/>
              <a:t>Since May 2013 I'm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457166" lvl="1" indent="0">
              <a:buNone/>
            </a:pPr>
            <a:endParaRPr lang="en-US" sz="1400" dirty="0"/>
          </a:p>
          <a:p>
            <a:pPr marL="457166" lvl="1"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dirty="0"/>
              <a:t>LinkedIn:	</a:t>
            </a:r>
            <a:r>
              <a:rPr lang="de-DE" sz="1400" dirty="0">
                <a:hlinkClick r:id="rId5"/>
              </a:rPr>
              <a:t>https://www.linkedin.com/in/uwericken</a:t>
            </a:r>
            <a:endParaRPr lang="de-DE" sz="1400" dirty="0"/>
          </a:p>
          <a:p>
            <a:pPr marL="0" indent="0">
              <a:buNone/>
              <a:tabLst>
                <a:tab pos="903243" algn="l"/>
              </a:tabLst>
            </a:pPr>
            <a:endParaRPr lang="de-DE" sz="1400" dirty="0"/>
          </a:p>
          <a:p>
            <a:pPr marL="0" indent="0">
              <a:buNone/>
              <a:tabLst>
                <a:tab pos="903243" algn="l"/>
              </a:tabLst>
            </a:pP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681187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Restore Strategy</a:t>
            </a:r>
            <a:endParaRPr lang="en-US" dirty="0"/>
          </a:p>
        </p:txBody>
      </p:sp>
      <p:graphicFrame>
        <p:nvGraphicFramePr>
          <p:cNvPr id="5" name="Diagram 4"/>
          <p:cNvGraphicFramePr/>
          <p:nvPr>
            <p:extLst>
              <p:ext uri="{D42A27DB-BD31-4B8C-83A1-F6EECF244321}">
                <p14:modId xmlns:p14="http://schemas.microsoft.com/office/powerpoint/2010/main" val="3106991177"/>
              </p:ext>
            </p:extLst>
          </p:nvPr>
        </p:nvGraphicFramePr>
        <p:xfrm>
          <a:off x="1987386" y="1189494"/>
          <a:ext cx="7644512" cy="4897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5497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Backups</a:t>
            </a:r>
            <a:endParaRPr lang="en-US" dirty="0"/>
          </a:p>
        </p:txBody>
      </p:sp>
      <p:sp>
        <p:nvSpPr>
          <p:cNvPr id="3" name="Text Placeholder 2"/>
          <p:cNvSpPr>
            <a:spLocks noGrp="1"/>
          </p:cNvSpPr>
          <p:nvPr>
            <p:ph sz="half" idx="1"/>
          </p:nvPr>
        </p:nvSpPr>
        <p:spPr/>
        <p:txBody>
          <a:bodyPr>
            <a:normAutofit/>
          </a:bodyPr>
          <a:lstStyle/>
          <a:p>
            <a:r>
              <a:rPr lang="en-US" dirty="0"/>
              <a:t>Database Backups</a:t>
            </a:r>
          </a:p>
          <a:p>
            <a:pPr lvl="1"/>
            <a:r>
              <a:rPr lang="en-US" dirty="0"/>
              <a:t>Full Backup</a:t>
            </a:r>
          </a:p>
          <a:p>
            <a:pPr lvl="1"/>
            <a:r>
              <a:rPr lang="en-US" dirty="0"/>
              <a:t>Differential Backup</a:t>
            </a:r>
          </a:p>
          <a:p>
            <a:endParaRPr lang="en-US" dirty="0"/>
          </a:p>
          <a:p>
            <a:r>
              <a:rPr lang="en-US" dirty="0"/>
              <a:t>Transaction Log Backup</a:t>
            </a:r>
          </a:p>
          <a:p>
            <a:pPr lvl="1"/>
            <a:r>
              <a:rPr lang="en-US" dirty="0"/>
              <a:t>Tail-Log Backup</a:t>
            </a:r>
          </a:p>
          <a:p>
            <a:endParaRPr lang="en-US" dirty="0"/>
          </a:p>
          <a:p>
            <a:r>
              <a:rPr lang="en-US" dirty="0"/>
              <a:t>Partial Backups</a:t>
            </a:r>
          </a:p>
          <a:p>
            <a:r>
              <a:rPr lang="en-US" dirty="0"/>
              <a:t>File and Filegroup </a:t>
            </a:r>
          </a:p>
        </p:txBody>
      </p:sp>
      <p:sp>
        <p:nvSpPr>
          <p:cNvPr id="7" name="Inhaltsplatzhalter 6">
            <a:extLst>
              <a:ext uri="{FF2B5EF4-FFF2-40B4-BE49-F238E27FC236}">
                <a16:creationId xmlns:a16="http://schemas.microsoft.com/office/drawing/2014/main" id="{5CE8762B-2EB8-4051-858C-A92244425B32}"/>
              </a:ext>
            </a:extLst>
          </p:cNvPr>
          <p:cNvSpPr>
            <a:spLocks noGrp="1"/>
          </p:cNvSpPr>
          <p:nvPr>
            <p:ph sz="half" idx="2"/>
          </p:nvPr>
        </p:nvSpPr>
        <p:spPr/>
        <p:txBody>
          <a:bodyPr>
            <a:normAutofit/>
          </a:bodyPr>
          <a:lstStyle/>
          <a:p>
            <a:endParaRPr lang="de-DE"/>
          </a:p>
        </p:txBody>
      </p:sp>
      <p:pic>
        <p:nvPicPr>
          <p:cNvPr id="4" name="Picture 3"/>
          <p:cNvPicPr>
            <a:picLocks noChangeAspect="1"/>
          </p:cNvPicPr>
          <p:nvPr/>
        </p:nvPicPr>
        <p:blipFill>
          <a:blip r:embed="rId3"/>
          <a:stretch>
            <a:fillRect/>
          </a:stretch>
        </p:blipFill>
        <p:spPr>
          <a:xfrm>
            <a:off x="5498384" y="1785555"/>
            <a:ext cx="4930336" cy="4030454"/>
          </a:xfrm>
          <a:prstGeom prst="rect">
            <a:avLst/>
          </a:prstGeom>
        </p:spPr>
      </p:pic>
    </p:spTree>
    <p:extLst>
      <p:ext uri="{BB962C8B-B14F-4D97-AF65-F5344CB8AC3E}">
        <p14:creationId xmlns:p14="http://schemas.microsoft.com/office/powerpoint/2010/main" val="4224099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Recovery Models</a:t>
            </a:r>
            <a:endParaRPr lang="en-US" dirty="0"/>
          </a:p>
        </p:txBody>
      </p:sp>
      <p:graphicFrame>
        <p:nvGraphicFramePr>
          <p:cNvPr id="4" name="Content Placeholder 4"/>
          <p:cNvGraphicFramePr>
            <a:graphicFrameLocks/>
          </p:cNvGraphicFramePr>
          <p:nvPr/>
        </p:nvGraphicFramePr>
        <p:xfrm>
          <a:off x="398412" y="1121018"/>
          <a:ext cx="10956303" cy="485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6174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Restores</a:t>
            </a:r>
            <a:endParaRPr lang="en-US" dirty="0"/>
          </a:p>
        </p:txBody>
      </p:sp>
      <p:sp>
        <p:nvSpPr>
          <p:cNvPr id="3" name="Text Placeholder 2"/>
          <p:cNvSpPr>
            <a:spLocks noGrp="1"/>
          </p:cNvSpPr>
          <p:nvPr>
            <p:ph idx="1"/>
          </p:nvPr>
        </p:nvSpPr>
        <p:spPr/>
        <p:txBody>
          <a:bodyPr>
            <a:normAutofit lnSpcReduction="10000"/>
          </a:bodyPr>
          <a:lstStyle/>
          <a:p>
            <a:r>
              <a:rPr lang="en-US" dirty="0"/>
              <a:t>Full Database Restore</a:t>
            </a:r>
          </a:p>
          <a:p>
            <a:r>
              <a:rPr lang="en-US" dirty="0"/>
              <a:t>Differential Database Restore</a:t>
            </a:r>
          </a:p>
          <a:p>
            <a:r>
              <a:rPr lang="en-US" dirty="0"/>
              <a:t>Transaction Log Restore</a:t>
            </a:r>
          </a:p>
          <a:p>
            <a:r>
              <a:rPr lang="en-US" dirty="0"/>
              <a:t>File and Filegroup Restore</a:t>
            </a:r>
          </a:p>
          <a:p>
            <a:r>
              <a:rPr lang="en-US" dirty="0"/>
              <a:t>Advanced Restore Options:</a:t>
            </a:r>
          </a:p>
          <a:p>
            <a:pPr lvl="1"/>
            <a:r>
              <a:rPr lang="en-US" dirty="0"/>
              <a:t>Page Restore</a:t>
            </a:r>
          </a:p>
          <a:p>
            <a:pPr lvl="1"/>
            <a:r>
              <a:rPr lang="en-US" dirty="0"/>
              <a:t>Automatic Page Repair</a:t>
            </a:r>
          </a:p>
          <a:p>
            <a:pPr lvl="1"/>
            <a:r>
              <a:rPr lang="en-US" dirty="0"/>
              <a:t>Point in time Recovery</a:t>
            </a:r>
          </a:p>
          <a:p>
            <a:pPr lvl="1"/>
            <a:r>
              <a:rPr lang="en-US" dirty="0"/>
              <a:t>Restore to Marked Transaction</a:t>
            </a:r>
          </a:p>
        </p:txBody>
      </p:sp>
    </p:spTree>
    <p:extLst>
      <p:ext uri="{BB962C8B-B14F-4D97-AF65-F5344CB8AC3E}">
        <p14:creationId xmlns:p14="http://schemas.microsoft.com/office/powerpoint/2010/main" val="1922492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my plan survive a true disaster?</a:t>
            </a:r>
            <a:endParaRPr lang="en-US" dirty="0"/>
          </a:p>
        </p:txBody>
      </p:sp>
      <p:sp>
        <p:nvSpPr>
          <p:cNvPr id="3" name="Text Placeholder 2"/>
          <p:cNvSpPr>
            <a:spLocks noGrp="1"/>
          </p:cNvSpPr>
          <p:nvPr>
            <p:ph idx="1"/>
          </p:nvPr>
        </p:nvSpPr>
        <p:spPr/>
        <p:txBody>
          <a:bodyPr/>
          <a:lstStyle/>
          <a:p>
            <a:r>
              <a:rPr lang="en-US"/>
              <a:t>Offsite backup storage</a:t>
            </a:r>
          </a:p>
          <a:p>
            <a:endParaRPr lang="en-US"/>
          </a:p>
          <a:p>
            <a:r>
              <a:rPr lang="en-US"/>
              <a:t>Multiple datacenters</a:t>
            </a:r>
          </a:p>
          <a:p>
            <a:endParaRPr lang="en-US"/>
          </a:p>
          <a:p>
            <a:r>
              <a:rPr lang="en-US"/>
              <a:t>Access to backups in case of disaster</a:t>
            </a:r>
          </a:p>
          <a:p>
            <a:endParaRPr lang="en-US"/>
          </a:p>
          <a:p>
            <a:r>
              <a:rPr lang="en-US"/>
              <a:t>The only good plan is a tested plan</a:t>
            </a:r>
            <a:endParaRPr lang="en-US" dirty="0"/>
          </a:p>
        </p:txBody>
      </p:sp>
    </p:spTree>
    <p:extLst>
      <p:ext uri="{BB962C8B-B14F-4D97-AF65-F5344CB8AC3E}">
        <p14:creationId xmlns:p14="http://schemas.microsoft.com/office/powerpoint/2010/main" val="3088928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Backup Options</a:t>
            </a:r>
            <a:br>
              <a:rPr lang="en-US"/>
            </a:br>
            <a:endParaRPr lang="en-US" dirty="0"/>
          </a:p>
        </p:txBody>
      </p:sp>
      <p:sp>
        <p:nvSpPr>
          <p:cNvPr id="7" name="Untertitel 6">
            <a:extLst>
              <a:ext uri="{FF2B5EF4-FFF2-40B4-BE49-F238E27FC236}">
                <a16:creationId xmlns:a16="http://schemas.microsoft.com/office/drawing/2014/main" id="{BDF40AF9-0E7E-4FB5-94A8-9B07B5336247}"/>
              </a:ext>
            </a:extLst>
          </p:cNvPr>
          <p:cNvSpPr>
            <a:spLocks noGrp="1"/>
          </p:cNvSpPr>
          <p:nvPr>
            <p:ph type="subTitle" idx="1"/>
          </p:nvPr>
        </p:nvSpPr>
        <p:spPr/>
        <p:txBody>
          <a:bodyPr/>
          <a:lstStyle/>
          <a:p>
            <a:endParaRPr lang="de-DE"/>
          </a:p>
        </p:txBody>
      </p:sp>
      <p:sp>
        <p:nvSpPr>
          <p:cNvPr id="5" name="Slide Number Placeholder 3"/>
          <p:cNvSpPr txBox="1">
            <a:spLocks/>
          </p:cNvSpPr>
          <p:nvPr/>
        </p:nvSpPr>
        <p:spPr>
          <a:xfrm>
            <a:off x="1763280" y="6492441"/>
            <a:ext cx="2844800" cy="365074"/>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1724708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Full Backup</a:t>
            </a:r>
            <a:endParaRPr lang="en-US" dirty="0"/>
          </a:p>
        </p:txBody>
      </p:sp>
      <p:sp>
        <p:nvSpPr>
          <p:cNvPr id="3" name="Text Placeholder 2"/>
          <p:cNvSpPr>
            <a:spLocks noGrp="1"/>
          </p:cNvSpPr>
          <p:nvPr>
            <p:ph idx="1"/>
          </p:nvPr>
        </p:nvSpPr>
        <p:spPr/>
        <p:txBody>
          <a:bodyPr>
            <a:normAutofit/>
          </a:bodyPr>
          <a:lstStyle/>
          <a:p>
            <a:r>
              <a:rPr lang="en-US" dirty="0"/>
              <a:t>Backup of the entire database</a:t>
            </a:r>
          </a:p>
          <a:p>
            <a:pPr lvl="1"/>
            <a:r>
              <a:rPr lang="en-US" dirty="0"/>
              <a:t>Only allocated pages are included in the backup. Free space in database files is not.</a:t>
            </a:r>
          </a:p>
          <a:p>
            <a:pPr lvl="1"/>
            <a:r>
              <a:rPr lang="en-US" dirty="0"/>
              <a:t>Includes data up to the point in time when the reading portion of the backup is completed</a:t>
            </a:r>
          </a:p>
          <a:p>
            <a:pPr lvl="1"/>
            <a:r>
              <a:rPr lang="en-US" dirty="0"/>
              <a:t>Does not allow recovery to a specific point in time</a:t>
            </a:r>
          </a:p>
          <a:p>
            <a:pPr lvl="1"/>
            <a:r>
              <a:rPr lang="en-US" dirty="0"/>
              <a:t>Always includes some transaction log data</a:t>
            </a:r>
          </a:p>
          <a:p>
            <a:pPr lvl="1"/>
            <a:r>
              <a:rPr lang="en-US" dirty="0"/>
              <a:t>Transactionally consistent even though DML statements are allowed during a backup operation</a:t>
            </a:r>
          </a:p>
        </p:txBody>
      </p:sp>
    </p:spTree>
    <p:extLst>
      <p:ext uri="{BB962C8B-B14F-4D97-AF65-F5344CB8AC3E}">
        <p14:creationId xmlns:p14="http://schemas.microsoft.com/office/powerpoint/2010/main" val="20421743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Differential Backups</a:t>
            </a:r>
            <a:br>
              <a:rPr lang="en-US"/>
            </a:br>
            <a:endParaRPr lang="en-US" dirty="0"/>
          </a:p>
        </p:txBody>
      </p:sp>
      <p:sp>
        <p:nvSpPr>
          <p:cNvPr id="3" name="Text Placeholder 2"/>
          <p:cNvSpPr>
            <a:spLocks noGrp="1"/>
          </p:cNvSpPr>
          <p:nvPr>
            <p:ph sz="half" idx="1"/>
          </p:nvPr>
        </p:nvSpPr>
        <p:spPr/>
        <p:txBody>
          <a:bodyPr>
            <a:normAutofit/>
          </a:bodyPr>
          <a:lstStyle/>
          <a:p>
            <a:r>
              <a:rPr lang="en-US" dirty="0"/>
              <a:t>Backup of the extents changed since the last full database backup</a:t>
            </a:r>
          </a:p>
          <a:p>
            <a:r>
              <a:rPr lang="en-US" dirty="0"/>
              <a:t>Store active part of the transaction log </a:t>
            </a:r>
          </a:p>
          <a:p>
            <a:r>
              <a:rPr lang="en-US" dirty="0"/>
              <a:t>Independent of other differential backups </a:t>
            </a:r>
          </a:p>
          <a:p>
            <a:r>
              <a:rPr lang="en-US" dirty="0"/>
              <a:t>Faster to restore than restoring transaction log backups for the same time period</a:t>
            </a:r>
          </a:p>
        </p:txBody>
      </p:sp>
      <p:sp>
        <p:nvSpPr>
          <p:cNvPr id="5" name="Inhaltsplatzhalter 4">
            <a:extLst>
              <a:ext uri="{FF2B5EF4-FFF2-40B4-BE49-F238E27FC236}">
                <a16:creationId xmlns:a16="http://schemas.microsoft.com/office/drawing/2014/main" id="{D20065B1-B98E-4E30-BE2A-3CF8296DD141}"/>
              </a:ext>
            </a:extLst>
          </p:cNvPr>
          <p:cNvSpPr>
            <a:spLocks noGrp="1"/>
          </p:cNvSpPr>
          <p:nvPr>
            <p:ph sz="half" idx="2"/>
          </p:nvPr>
        </p:nvSpPr>
        <p:spPr/>
        <p:txBody>
          <a:bodyPr>
            <a:normAutofit/>
          </a:bodyPr>
          <a:lstStyle/>
          <a:p>
            <a:endParaRPr lang="de-DE"/>
          </a:p>
        </p:txBody>
      </p:sp>
      <p:pic>
        <p:nvPicPr>
          <p:cNvPr id="4" name="Picture 3"/>
          <p:cNvPicPr>
            <a:picLocks noChangeAspect="1"/>
          </p:cNvPicPr>
          <p:nvPr/>
        </p:nvPicPr>
        <p:blipFill>
          <a:blip r:embed="rId3"/>
          <a:stretch>
            <a:fillRect/>
          </a:stretch>
        </p:blipFill>
        <p:spPr>
          <a:xfrm>
            <a:off x="6197600" y="1595105"/>
            <a:ext cx="4478225" cy="3127832"/>
          </a:xfrm>
          <a:prstGeom prst="rect">
            <a:avLst/>
          </a:prstGeom>
        </p:spPr>
      </p:pic>
    </p:spTree>
    <p:extLst>
      <p:ext uri="{BB962C8B-B14F-4D97-AF65-F5344CB8AC3E}">
        <p14:creationId xmlns:p14="http://schemas.microsoft.com/office/powerpoint/2010/main" val="405048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Log Backups</a:t>
            </a:r>
            <a:endParaRPr lang="en-US" dirty="0"/>
          </a:p>
        </p:txBody>
      </p:sp>
      <p:sp>
        <p:nvSpPr>
          <p:cNvPr id="3" name="Text Placeholder 2"/>
          <p:cNvSpPr>
            <a:spLocks noGrp="1"/>
          </p:cNvSpPr>
          <p:nvPr>
            <p:ph idx="1"/>
          </p:nvPr>
        </p:nvSpPr>
        <p:spPr/>
        <p:txBody>
          <a:bodyPr>
            <a:normAutofit/>
          </a:bodyPr>
          <a:lstStyle/>
          <a:p>
            <a:r>
              <a:rPr lang="en-AU" dirty="0"/>
              <a:t>Includes log records since the last log backup</a:t>
            </a:r>
          </a:p>
          <a:p>
            <a:pPr lvl="1"/>
            <a:r>
              <a:rPr lang="en-AU" dirty="0"/>
              <a:t>These are incremental backups</a:t>
            </a:r>
          </a:p>
          <a:p>
            <a:r>
              <a:rPr lang="en-AU" dirty="0"/>
              <a:t>Inactive log records are attempted to be truncated afterwards</a:t>
            </a:r>
          </a:p>
          <a:p>
            <a:pPr lvl="1"/>
            <a:r>
              <a:rPr lang="en-AU" dirty="0"/>
              <a:t>This may not always occur</a:t>
            </a:r>
            <a:endParaRPr lang="en-US" dirty="0"/>
          </a:p>
          <a:p>
            <a:pPr lvl="1"/>
            <a:r>
              <a:rPr lang="en-US" dirty="0"/>
              <a:t>Database must be in full or bulk-logged recovery model</a:t>
            </a:r>
          </a:p>
          <a:p>
            <a:r>
              <a:rPr lang="en-US" dirty="0"/>
              <a:t>Required for point-in-time recovery</a:t>
            </a:r>
          </a:p>
        </p:txBody>
      </p:sp>
    </p:spTree>
    <p:extLst>
      <p:ext uri="{BB962C8B-B14F-4D97-AF65-F5344CB8AC3E}">
        <p14:creationId xmlns:p14="http://schemas.microsoft.com/office/powerpoint/2010/main" val="3333489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File/Filegroup Backups</a:t>
            </a:r>
            <a:endParaRPr lang="en-US" dirty="0"/>
          </a:p>
        </p:txBody>
      </p:sp>
      <p:sp>
        <p:nvSpPr>
          <p:cNvPr id="3" name="Text Placeholder 2"/>
          <p:cNvSpPr>
            <a:spLocks noGrp="1"/>
          </p:cNvSpPr>
          <p:nvPr>
            <p:ph idx="1"/>
          </p:nvPr>
        </p:nvSpPr>
        <p:spPr/>
        <p:txBody>
          <a:bodyPr/>
          <a:lstStyle/>
          <a:p>
            <a:r>
              <a:rPr lang="en-US"/>
              <a:t>Provides functionality to backup a single file or a single filegroup</a:t>
            </a:r>
          </a:p>
          <a:p>
            <a:endParaRPr lang="en-US"/>
          </a:p>
          <a:p>
            <a:r>
              <a:rPr lang="en-US"/>
              <a:t>Useful for large databases </a:t>
            </a:r>
          </a:p>
          <a:p>
            <a:endParaRPr lang="en-US"/>
          </a:p>
          <a:p>
            <a:r>
              <a:rPr lang="en-US"/>
              <a:t>Allows for flexible backup and restore</a:t>
            </a:r>
          </a:p>
          <a:p>
            <a:endParaRPr lang="en-US"/>
          </a:p>
          <a:p>
            <a:r>
              <a:rPr lang="en-US"/>
              <a:t>Limited use in Simple Recovery Model</a:t>
            </a:r>
            <a:endParaRPr lang="en-US" dirty="0"/>
          </a:p>
        </p:txBody>
      </p:sp>
    </p:spTree>
    <p:extLst>
      <p:ext uri="{BB962C8B-B14F-4D97-AF65-F5344CB8AC3E}">
        <p14:creationId xmlns:p14="http://schemas.microsoft.com/office/powerpoint/2010/main" val="1643010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Break Times</a:t>
            </a:r>
          </a:p>
        </p:txBody>
      </p:sp>
      <p:sp>
        <p:nvSpPr>
          <p:cNvPr id="6" name="Inhaltsplatzhalter 5"/>
          <p:cNvSpPr>
            <a:spLocks noGrp="1"/>
          </p:cNvSpPr>
          <p:nvPr>
            <p:ph idx="1"/>
          </p:nvPr>
        </p:nvSpPr>
        <p:spPr/>
        <p:txBody>
          <a:bodyPr>
            <a:normAutofit/>
          </a:bodyPr>
          <a:lstStyle/>
          <a:p>
            <a:pPr lvl="1"/>
            <a:r>
              <a:rPr lang="de-DE" dirty="0"/>
              <a:t>09:00 – 10:30		Session</a:t>
            </a:r>
            <a:br>
              <a:rPr lang="de-DE" dirty="0"/>
            </a:br>
            <a:endParaRPr lang="de-DE" dirty="0"/>
          </a:p>
          <a:p>
            <a:pPr lvl="1"/>
            <a:r>
              <a:rPr lang="de-DE" dirty="0"/>
              <a:t>10:30 – 11:00		Coffee Break</a:t>
            </a:r>
            <a:br>
              <a:rPr lang="de-DE" dirty="0"/>
            </a:br>
            <a:endParaRPr lang="de-DE" dirty="0"/>
          </a:p>
          <a:p>
            <a:pPr lvl="1"/>
            <a:r>
              <a:rPr lang="de-DE" dirty="0"/>
              <a:t>11:00 – 12:30		Session</a:t>
            </a:r>
            <a:br>
              <a:rPr lang="de-DE" dirty="0"/>
            </a:br>
            <a:endParaRPr lang="de-DE" dirty="0"/>
          </a:p>
          <a:p>
            <a:pPr lvl="1"/>
            <a:r>
              <a:rPr lang="de-DE" dirty="0"/>
              <a:t>12:30 – 13:30		Lunch Break</a:t>
            </a:r>
            <a:br>
              <a:rPr lang="de-DE" dirty="0"/>
            </a:br>
            <a:endParaRPr lang="de-DE" dirty="0"/>
          </a:p>
          <a:p>
            <a:pPr lvl="1"/>
            <a:r>
              <a:rPr lang="de-DE" dirty="0"/>
              <a:t>13:30 – 15:00		Session</a:t>
            </a:r>
            <a:br>
              <a:rPr lang="de-DE" dirty="0"/>
            </a:br>
            <a:endParaRPr lang="de-DE" dirty="0"/>
          </a:p>
          <a:p>
            <a:pPr lvl="1"/>
            <a:r>
              <a:rPr lang="de-DE" dirty="0"/>
              <a:t>15:00 – 15:30		Coffee Break</a:t>
            </a:r>
            <a:br>
              <a:rPr lang="de-DE" dirty="0"/>
            </a:br>
            <a:endParaRPr lang="de-DE" dirty="0"/>
          </a:p>
          <a:p>
            <a:pPr lvl="1"/>
            <a:r>
              <a:rPr lang="de-DE" dirty="0"/>
              <a:t>15:30 – 16:45 / 17:00	Session</a:t>
            </a:r>
          </a:p>
        </p:txBody>
      </p:sp>
    </p:spTree>
    <p:extLst>
      <p:ext uri="{BB962C8B-B14F-4D97-AF65-F5344CB8AC3E}">
        <p14:creationId xmlns:p14="http://schemas.microsoft.com/office/powerpoint/2010/main" val="3203706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en-US" dirty="0"/>
              <a:t>Backup Databases</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39865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59008" cy="1056216"/>
          </a:xfrm>
        </p:spPr>
        <p:txBody>
          <a:bodyPr/>
          <a:lstStyle/>
          <a:p>
            <a:r>
              <a:rPr lang="en-US" dirty="0"/>
              <a:t>Restore and SLA</a:t>
            </a:r>
          </a:p>
        </p:txBody>
      </p:sp>
      <p:sp>
        <p:nvSpPr>
          <p:cNvPr id="3" name="Text Placeholder 2"/>
          <p:cNvSpPr>
            <a:spLocks noGrp="1"/>
          </p:cNvSpPr>
          <p:nvPr>
            <p:ph idx="1"/>
          </p:nvPr>
        </p:nvSpPr>
        <p:spPr>
          <a:xfrm>
            <a:off x="609600" y="1509186"/>
            <a:ext cx="10972800" cy="4607983"/>
          </a:xfrm>
        </p:spPr>
        <p:txBody>
          <a:bodyPr>
            <a:normAutofit fontScale="85000" lnSpcReduction="20000"/>
          </a:bodyPr>
          <a:lstStyle/>
          <a:p>
            <a:r>
              <a:rPr lang="en-US" dirty="0"/>
              <a:t>Restore is dependent on how the database was backed up</a:t>
            </a:r>
          </a:p>
          <a:p>
            <a:r>
              <a:rPr lang="en-US" dirty="0"/>
              <a:t>Given the backups, can the database be restored to meet RTO and RPO objectives?</a:t>
            </a:r>
          </a:p>
          <a:p>
            <a:endParaRPr lang="en-US" dirty="0"/>
          </a:p>
          <a:p>
            <a:r>
              <a:rPr lang="en-US" dirty="0"/>
              <a:t>Simple Strategies:</a:t>
            </a:r>
          </a:p>
          <a:p>
            <a:pPr lvl="1"/>
            <a:r>
              <a:rPr lang="en-US" dirty="0"/>
              <a:t>Use full backups and transaction log backups</a:t>
            </a:r>
          </a:p>
          <a:p>
            <a:pPr lvl="1"/>
            <a:r>
              <a:rPr lang="en-US" dirty="0"/>
              <a:t>Generally, can meet RPO objectives</a:t>
            </a:r>
          </a:p>
          <a:p>
            <a:pPr lvl="1"/>
            <a:r>
              <a:rPr lang="en-US" dirty="0"/>
              <a:t>As databases increase in size, RTO can be difficult to achieve</a:t>
            </a:r>
          </a:p>
          <a:p>
            <a:endParaRPr lang="en-US" dirty="0"/>
          </a:p>
          <a:p>
            <a:r>
              <a:rPr lang="en-US" dirty="0"/>
              <a:t>Complex Strategies</a:t>
            </a:r>
          </a:p>
          <a:p>
            <a:pPr lvl="1"/>
            <a:r>
              <a:rPr lang="en-US" dirty="0"/>
              <a:t>Use of Differential, File- or Filegroup backups</a:t>
            </a:r>
          </a:p>
          <a:p>
            <a:pPr lvl="1"/>
            <a:r>
              <a:rPr lang="en-US" dirty="0"/>
              <a:t>Piecemeal Restore</a:t>
            </a:r>
          </a:p>
        </p:txBody>
      </p:sp>
    </p:spTree>
    <p:extLst>
      <p:ext uri="{BB962C8B-B14F-4D97-AF65-F5344CB8AC3E}">
        <p14:creationId xmlns:p14="http://schemas.microsoft.com/office/powerpoint/2010/main" val="3233612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59008" cy="1056216"/>
          </a:xfrm>
        </p:spPr>
        <p:txBody>
          <a:bodyPr/>
          <a:lstStyle/>
          <a:p>
            <a:r>
              <a:rPr lang="en-US" dirty="0"/>
              <a:t>Full and Differential Restores</a:t>
            </a:r>
          </a:p>
        </p:txBody>
      </p:sp>
      <p:sp>
        <p:nvSpPr>
          <p:cNvPr id="3" name="Text Placeholder 2"/>
          <p:cNvSpPr>
            <a:spLocks noGrp="1"/>
          </p:cNvSpPr>
          <p:nvPr>
            <p:ph idx="1"/>
          </p:nvPr>
        </p:nvSpPr>
        <p:spPr>
          <a:xfrm>
            <a:off x="609600" y="1509186"/>
            <a:ext cx="10972800" cy="4607983"/>
          </a:xfrm>
        </p:spPr>
        <p:txBody>
          <a:bodyPr>
            <a:normAutofit fontScale="85000" lnSpcReduction="10000"/>
          </a:bodyPr>
          <a:lstStyle/>
          <a:p>
            <a:r>
              <a:rPr lang="en-US" dirty="0"/>
              <a:t>Both Full and Differential use the RESTORE DATABASE command</a:t>
            </a:r>
          </a:p>
          <a:p>
            <a:r>
              <a:rPr lang="en-US" dirty="0"/>
              <a:t>Use WITH DIFFERENTIAL for differential restores</a:t>
            </a:r>
          </a:p>
          <a:p>
            <a:endParaRPr lang="en-US" dirty="0"/>
          </a:p>
          <a:p>
            <a:r>
              <a:rPr lang="en-US" dirty="0"/>
              <a:t>Full backups must be restored first</a:t>
            </a:r>
          </a:p>
          <a:p>
            <a:r>
              <a:rPr lang="en-US" dirty="0"/>
              <a:t>Only the LAST differential database backup needs to be restored</a:t>
            </a:r>
          </a:p>
          <a:p>
            <a:r>
              <a:rPr lang="en-US" dirty="0"/>
              <a:t>Use WITH REPLACE to overwrite an existing database</a:t>
            </a:r>
          </a:p>
          <a:p>
            <a:r>
              <a:rPr lang="en-US" dirty="0"/>
              <a:t>Use WITH NORECOVERY to leave the database in a restoring state to apply addition backups</a:t>
            </a:r>
          </a:p>
          <a:p>
            <a:r>
              <a:rPr lang="en-US" dirty="0"/>
              <a:t>The last restore command should use WITH RECOVERY to bring the database online</a:t>
            </a:r>
          </a:p>
        </p:txBody>
      </p:sp>
    </p:spTree>
    <p:extLst>
      <p:ext uri="{BB962C8B-B14F-4D97-AF65-F5344CB8AC3E}">
        <p14:creationId xmlns:p14="http://schemas.microsoft.com/office/powerpoint/2010/main" val="483615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Filegroup, Piecemeal Restores</a:t>
            </a:r>
          </a:p>
        </p:txBody>
      </p:sp>
      <p:sp>
        <p:nvSpPr>
          <p:cNvPr id="3" name="Text Placeholder 2"/>
          <p:cNvSpPr>
            <a:spLocks noGrp="1"/>
          </p:cNvSpPr>
          <p:nvPr>
            <p:ph idx="1"/>
          </p:nvPr>
        </p:nvSpPr>
        <p:spPr/>
        <p:txBody>
          <a:bodyPr/>
          <a:lstStyle/>
          <a:p>
            <a:r>
              <a:rPr lang="en-US" dirty="0"/>
              <a:t>Large database can be restored in pieces</a:t>
            </a:r>
          </a:p>
          <a:p>
            <a:r>
              <a:rPr lang="en-US" dirty="0"/>
              <a:t>Primary filegroup must always be restored</a:t>
            </a:r>
          </a:p>
          <a:p>
            <a:r>
              <a:rPr lang="en-US" dirty="0"/>
              <a:t>Transaction log restores needed to bring all filegroups to the same point in time.</a:t>
            </a:r>
          </a:p>
          <a:p>
            <a:r>
              <a:rPr lang="en-US" b="1" dirty="0">
                <a:solidFill>
                  <a:srgbClr val="FF0000"/>
                </a:solidFill>
              </a:rPr>
              <a:t>Online filegroup restores are enterprise edition only</a:t>
            </a:r>
          </a:p>
        </p:txBody>
      </p:sp>
    </p:spTree>
    <p:extLst>
      <p:ext uri="{BB962C8B-B14F-4D97-AF65-F5344CB8AC3E}">
        <p14:creationId xmlns:p14="http://schemas.microsoft.com/office/powerpoint/2010/main" val="2685142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 Recovery Advisor</a:t>
            </a:r>
            <a:endParaRPr lang="en-US" dirty="0"/>
          </a:p>
        </p:txBody>
      </p:sp>
      <p:sp>
        <p:nvSpPr>
          <p:cNvPr id="3" name="Text Placeholder 2"/>
          <p:cNvSpPr>
            <a:spLocks noGrp="1"/>
          </p:cNvSpPr>
          <p:nvPr>
            <p:ph sz="half" idx="1"/>
          </p:nvPr>
        </p:nvSpPr>
        <p:spPr/>
        <p:txBody>
          <a:bodyPr>
            <a:normAutofit/>
          </a:bodyPr>
          <a:lstStyle/>
          <a:p>
            <a:r>
              <a:rPr lang="en-US"/>
              <a:t>Microsoft SQL Sever Management Studio Database Recovery Advisor facilitates the construction of restore plans that implement optimal correct restore sequences</a:t>
            </a:r>
          </a:p>
          <a:p>
            <a:pPr lvl="1"/>
            <a:r>
              <a:rPr lang="en-US"/>
              <a:t>Restore-plan algorithm: Improved for complex restore scenarios</a:t>
            </a:r>
          </a:p>
          <a:p>
            <a:pPr lvl="1"/>
            <a:r>
              <a:rPr lang="en-US"/>
              <a:t>Point-in-time restores: Simplified restoration of database to given point in time, and automatically includes backups relevant to desired restore point</a:t>
            </a:r>
            <a:endParaRPr lang="en-US" dirty="0"/>
          </a:p>
        </p:txBody>
      </p:sp>
      <p:sp>
        <p:nvSpPr>
          <p:cNvPr id="7" name="Inhaltsplatzhalter 6">
            <a:extLst>
              <a:ext uri="{FF2B5EF4-FFF2-40B4-BE49-F238E27FC236}">
                <a16:creationId xmlns:a16="http://schemas.microsoft.com/office/drawing/2014/main" id="{B1506F94-8C41-4576-984F-3735F9CC2877}"/>
              </a:ext>
            </a:extLst>
          </p:cNvPr>
          <p:cNvSpPr>
            <a:spLocks noGrp="1"/>
          </p:cNvSpPr>
          <p:nvPr>
            <p:ph sz="half" idx="2"/>
          </p:nvPr>
        </p:nvSpPr>
        <p:spPr/>
        <p:txBody>
          <a:bodyPr>
            <a:normAutofit/>
          </a:bodyPr>
          <a:lstStyle/>
          <a:p>
            <a:endParaRPr lang="de-DE"/>
          </a:p>
        </p:txBody>
      </p:sp>
      <p:pic>
        <p:nvPicPr>
          <p:cNvPr id="4" name="Picture 3"/>
          <p:cNvPicPr>
            <a:picLocks noChangeAspect="1"/>
          </p:cNvPicPr>
          <p:nvPr/>
        </p:nvPicPr>
        <p:blipFill>
          <a:blip r:embed="rId3"/>
          <a:stretch>
            <a:fillRect/>
          </a:stretch>
        </p:blipFill>
        <p:spPr>
          <a:xfrm>
            <a:off x="6186426" y="1367246"/>
            <a:ext cx="5395823" cy="2407585"/>
          </a:xfrm>
          <a:prstGeom prst="rect">
            <a:avLst/>
          </a:prstGeom>
        </p:spPr>
      </p:pic>
    </p:spTree>
    <p:extLst>
      <p:ext uri="{BB962C8B-B14F-4D97-AF65-F5344CB8AC3E}">
        <p14:creationId xmlns:p14="http://schemas.microsoft.com/office/powerpoint/2010/main" val="431546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C6317-A69E-7693-512C-D45B769181B1}"/>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7D504D2-BB79-9A5D-8051-97647D6627F7}"/>
              </a:ext>
            </a:extLst>
          </p:cNvPr>
          <p:cNvSpPr>
            <a:spLocks noGrp="1"/>
          </p:cNvSpPr>
          <p:nvPr>
            <p:ph type="title"/>
          </p:nvPr>
        </p:nvSpPr>
        <p:spPr/>
        <p:txBody>
          <a:bodyPr/>
          <a:lstStyle/>
          <a:p>
            <a:r>
              <a:rPr lang="en-US" dirty="0"/>
              <a:t>Backup Databases</a:t>
            </a:r>
          </a:p>
        </p:txBody>
      </p:sp>
      <p:pic>
        <p:nvPicPr>
          <p:cNvPr id="3" name="Grafik 2">
            <a:extLst>
              <a:ext uri="{FF2B5EF4-FFF2-40B4-BE49-F238E27FC236}">
                <a16:creationId xmlns:a16="http://schemas.microsoft.com/office/drawing/2014/main" id="{8BF48969-455C-7B74-9ADB-3D35B413FDAF}"/>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106822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59008" cy="1056216"/>
          </a:xfrm>
        </p:spPr>
        <p:txBody>
          <a:bodyPr/>
          <a:lstStyle/>
          <a:p>
            <a:r>
              <a:rPr lang="en-US"/>
              <a:t>Backup Location</a:t>
            </a:r>
            <a:endParaRPr lang="en-US" dirty="0"/>
          </a:p>
        </p:txBody>
      </p:sp>
      <p:sp>
        <p:nvSpPr>
          <p:cNvPr id="3" name="Text Placeholder 2"/>
          <p:cNvSpPr>
            <a:spLocks noGrp="1"/>
          </p:cNvSpPr>
          <p:nvPr>
            <p:ph idx="1"/>
          </p:nvPr>
        </p:nvSpPr>
        <p:spPr>
          <a:xfrm>
            <a:off x="609600" y="1509186"/>
            <a:ext cx="10972800" cy="4607983"/>
          </a:xfrm>
        </p:spPr>
        <p:txBody>
          <a:bodyPr>
            <a:normAutofit fontScale="62500" lnSpcReduction="20000"/>
          </a:bodyPr>
          <a:lstStyle/>
          <a:p>
            <a:r>
              <a:rPr lang="en-US"/>
              <a:t>Local Storage:</a:t>
            </a:r>
          </a:p>
          <a:p>
            <a:pPr lvl="1"/>
            <a:r>
              <a:rPr lang="en-US"/>
              <a:t>Limited by disk IO performance</a:t>
            </a:r>
          </a:p>
          <a:p>
            <a:pPr lvl="1"/>
            <a:r>
              <a:rPr lang="en-US"/>
              <a:t>Should always be a different drive from the database files</a:t>
            </a:r>
          </a:p>
          <a:p>
            <a:endParaRPr lang="en-US"/>
          </a:p>
          <a:p>
            <a:r>
              <a:rPr lang="en-US"/>
              <a:t>Network Storage:</a:t>
            </a:r>
          </a:p>
          <a:p>
            <a:pPr lvl="1"/>
            <a:r>
              <a:rPr lang="en-US"/>
              <a:t>Safer than local</a:t>
            </a:r>
          </a:p>
          <a:p>
            <a:pPr lvl="1"/>
            <a:r>
              <a:rPr lang="en-US"/>
              <a:t>Limited by network throughput</a:t>
            </a:r>
          </a:p>
          <a:p>
            <a:endParaRPr lang="en-US"/>
          </a:p>
          <a:p>
            <a:r>
              <a:rPr lang="en-US"/>
              <a:t>Microsoft Azure Storage:</a:t>
            </a:r>
          </a:p>
          <a:p>
            <a:pPr lvl="1"/>
            <a:r>
              <a:rPr lang="en-US"/>
              <a:t>Offsite backups with DR built in for files stored in Microsoft Azure</a:t>
            </a:r>
          </a:p>
          <a:p>
            <a:pPr lvl="1"/>
            <a:r>
              <a:rPr lang="en-US"/>
              <a:t>Accessible from anywhere</a:t>
            </a:r>
          </a:p>
          <a:p>
            <a:endParaRPr lang="en-US"/>
          </a:p>
          <a:p>
            <a:r>
              <a:rPr lang="en-US"/>
              <a:t>Tape Storage:</a:t>
            </a:r>
          </a:p>
          <a:p>
            <a:pPr lvl="1"/>
            <a:r>
              <a:rPr lang="en-US"/>
              <a:t>Lowest cost</a:t>
            </a:r>
          </a:p>
          <a:p>
            <a:pPr lvl="1"/>
            <a:r>
              <a:rPr lang="en-US"/>
              <a:t>Slowest performance</a:t>
            </a:r>
            <a:endParaRPr lang="en-US" dirty="0"/>
          </a:p>
        </p:txBody>
      </p:sp>
    </p:spTree>
    <p:extLst>
      <p:ext uri="{BB962C8B-B14F-4D97-AF65-F5344CB8AC3E}">
        <p14:creationId xmlns:p14="http://schemas.microsoft.com/office/powerpoint/2010/main" val="1636418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351"/>
            <a:ext cx="10959008" cy="1056216"/>
          </a:xfrm>
        </p:spPr>
        <p:txBody>
          <a:bodyPr/>
          <a:lstStyle/>
          <a:p>
            <a:r>
              <a:rPr lang="en-US"/>
              <a:t>Backup Options</a:t>
            </a:r>
            <a:endParaRPr lang="en-US" dirty="0"/>
          </a:p>
        </p:txBody>
      </p:sp>
      <p:sp>
        <p:nvSpPr>
          <p:cNvPr id="3" name="Text Placeholder 2"/>
          <p:cNvSpPr>
            <a:spLocks noGrp="1"/>
          </p:cNvSpPr>
          <p:nvPr>
            <p:ph idx="1"/>
          </p:nvPr>
        </p:nvSpPr>
        <p:spPr>
          <a:xfrm>
            <a:off x="609600" y="1509186"/>
            <a:ext cx="10972800" cy="4607983"/>
          </a:xfrm>
        </p:spPr>
        <p:txBody>
          <a:bodyPr>
            <a:normAutofit fontScale="92500" lnSpcReduction="10000"/>
          </a:bodyPr>
          <a:lstStyle/>
          <a:p>
            <a:r>
              <a:rPr lang="en-US" dirty="0"/>
              <a:t>Striping backup across several backup files will also increase throughput</a:t>
            </a:r>
          </a:p>
          <a:p>
            <a:r>
              <a:rPr lang="en-US" dirty="0"/>
              <a:t>A dedicated IO path (network card or host bus adapter (HBA)) can improve throughput. </a:t>
            </a:r>
          </a:p>
          <a:p>
            <a:r>
              <a:rPr lang="en-US" dirty="0"/>
              <a:t>Adjust the BUFFERCOUNT and MAXTRANSFERSIZE</a:t>
            </a:r>
          </a:p>
          <a:p>
            <a:pPr lvl="1"/>
            <a:r>
              <a:rPr lang="en-US" dirty="0"/>
              <a:t>BUFFERCOUNT: Specifies the total number of IO buffers to use.</a:t>
            </a:r>
          </a:p>
          <a:p>
            <a:pPr lvl="1"/>
            <a:r>
              <a:rPr lang="en-US" dirty="0"/>
              <a:t>MAXTRANSFERSIZE: Specifies the largest unit of bytes to transfer between SQL Server and the backup media</a:t>
            </a:r>
          </a:p>
          <a:p>
            <a:pPr lvl="1"/>
            <a:r>
              <a:rPr lang="en-US" dirty="0"/>
              <a:t>The total space used by buffers is (BUFFERCOUNT * MAXTRANSFERSIZE)</a:t>
            </a:r>
          </a:p>
        </p:txBody>
      </p:sp>
    </p:spTree>
    <p:extLst>
      <p:ext uri="{BB962C8B-B14F-4D97-AF65-F5344CB8AC3E}">
        <p14:creationId xmlns:p14="http://schemas.microsoft.com/office/powerpoint/2010/main" val="325701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55C86-CE0D-EBE2-CDEB-74D9E3C02BF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C43204F-4AE5-59BF-7F93-33BDC4201AB8}"/>
              </a:ext>
            </a:extLst>
          </p:cNvPr>
          <p:cNvSpPr>
            <a:spLocks noGrp="1"/>
          </p:cNvSpPr>
          <p:nvPr>
            <p:ph type="ctrTitle"/>
          </p:nvPr>
        </p:nvSpPr>
        <p:spPr/>
        <p:txBody>
          <a:bodyPr>
            <a:normAutofit/>
          </a:bodyPr>
          <a:lstStyle/>
          <a:p>
            <a:r>
              <a:rPr lang="en-US" dirty="0"/>
              <a:t>Corrupt Databases</a:t>
            </a:r>
          </a:p>
        </p:txBody>
      </p:sp>
      <p:sp>
        <p:nvSpPr>
          <p:cNvPr id="5" name="Untertitel 4">
            <a:extLst>
              <a:ext uri="{FF2B5EF4-FFF2-40B4-BE49-F238E27FC236}">
                <a16:creationId xmlns:a16="http://schemas.microsoft.com/office/drawing/2014/main" id="{DC3938C7-6411-008E-BBA2-1CCCD6F7B3D0}"/>
              </a:ext>
            </a:extLst>
          </p:cNvPr>
          <p:cNvSpPr>
            <a:spLocks noGrp="1"/>
          </p:cNvSpPr>
          <p:nvPr>
            <p:ph type="subTitle" idx="1"/>
          </p:nvPr>
        </p:nvSpPr>
        <p:spPr/>
        <p:txBody>
          <a:bodyPr/>
          <a:lstStyle/>
          <a:p>
            <a:r>
              <a:rPr lang="en-US" dirty="0"/>
              <a:t>A database dies a slow death</a:t>
            </a:r>
            <a:endParaRPr lang="de-DE" dirty="0"/>
          </a:p>
        </p:txBody>
      </p:sp>
    </p:spTree>
    <p:extLst>
      <p:ext uri="{BB962C8B-B14F-4D97-AF65-F5344CB8AC3E}">
        <p14:creationId xmlns:p14="http://schemas.microsoft.com/office/powerpoint/2010/main" val="1566692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6F1BD8-CD79-612D-F031-1298184FA16F}"/>
              </a:ext>
            </a:extLst>
          </p:cNvPr>
          <p:cNvSpPr>
            <a:spLocks noGrp="1"/>
          </p:cNvSpPr>
          <p:nvPr>
            <p:ph type="title"/>
          </p:nvPr>
        </p:nvSpPr>
        <p:spPr/>
        <p:txBody>
          <a:bodyPr/>
          <a:lstStyle/>
          <a:p>
            <a:r>
              <a:rPr lang="en-US" dirty="0"/>
              <a:t>What is Database </a:t>
            </a:r>
            <a:r>
              <a:rPr lang="en-US" dirty="0" err="1"/>
              <a:t>Corrpution</a:t>
            </a:r>
            <a:r>
              <a:rPr lang="en-US" dirty="0"/>
              <a:t>?</a:t>
            </a:r>
          </a:p>
        </p:txBody>
      </p:sp>
      <p:sp>
        <p:nvSpPr>
          <p:cNvPr id="3" name="Inhaltsplatzhalter 2">
            <a:extLst>
              <a:ext uri="{FF2B5EF4-FFF2-40B4-BE49-F238E27FC236}">
                <a16:creationId xmlns:a16="http://schemas.microsoft.com/office/drawing/2014/main" id="{FB233A48-6C87-A2BA-EFC6-DB2857657205}"/>
              </a:ext>
            </a:extLst>
          </p:cNvPr>
          <p:cNvSpPr>
            <a:spLocks noGrp="1"/>
          </p:cNvSpPr>
          <p:nvPr>
            <p:ph idx="1"/>
          </p:nvPr>
        </p:nvSpPr>
        <p:spPr/>
        <p:txBody>
          <a:bodyPr>
            <a:normAutofit lnSpcReduction="10000"/>
          </a:bodyPr>
          <a:lstStyle/>
          <a:p>
            <a:r>
              <a:rPr lang="en-US" dirty="0"/>
              <a:t>Database corruption occurs when data structures within the database become unreadable or inconsistent</a:t>
            </a:r>
          </a:p>
          <a:p>
            <a:r>
              <a:rPr lang="en-US" dirty="0"/>
              <a:t>Common Causes:</a:t>
            </a:r>
          </a:p>
          <a:p>
            <a:pPr lvl="1"/>
            <a:r>
              <a:rPr lang="en-US" dirty="0"/>
              <a:t>Disk I/O errors or bad sectors</a:t>
            </a:r>
          </a:p>
          <a:p>
            <a:pPr lvl="1"/>
            <a:r>
              <a:rPr lang="en-US" dirty="0"/>
              <a:t>Power outages or forced shutdowns</a:t>
            </a:r>
          </a:p>
          <a:p>
            <a:pPr lvl="1"/>
            <a:r>
              <a:rPr lang="en-US" dirty="0"/>
              <a:t>Memory corruption or faulty drivers</a:t>
            </a:r>
          </a:p>
          <a:p>
            <a:pPr lvl="1"/>
            <a:r>
              <a:rPr lang="en-US" dirty="0"/>
              <a:t>SQL Server bugs or misconfigured settings</a:t>
            </a:r>
          </a:p>
          <a:p>
            <a:r>
              <a:rPr lang="en-US" dirty="0"/>
              <a:t>Symptoms:</a:t>
            </a:r>
          </a:p>
          <a:p>
            <a:pPr lvl="1"/>
            <a:r>
              <a:rPr lang="en-US" dirty="0"/>
              <a:t>Errors like Msg 824, Msg 825, or Msg 823</a:t>
            </a:r>
          </a:p>
          <a:p>
            <a:pPr lvl="1"/>
            <a:r>
              <a:rPr lang="en-US" dirty="0"/>
              <a:t>Inaccessible tables or indexes</a:t>
            </a:r>
          </a:p>
          <a:p>
            <a:pPr lvl="1"/>
            <a:r>
              <a:rPr lang="en-US" dirty="0"/>
              <a:t>Failed backups or restores</a:t>
            </a:r>
          </a:p>
          <a:p>
            <a:r>
              <a:rPr lang="en-US" dirty="0"/>
              <a:t>Impact:</a:t>
            </a:r>
          </a:p>
          <a:p>
            <a:pPr lvl="1"/>
            <a:r>
              <a:rPr lang="en-US" dirty="0"/>
              <a:t>Can lead to data loss, downtime, and compromised integrity if not detected early.</a:t>
            </a:r>
          </a:p>
        </p:txBody>
      </p:sp>
    </p:spTree>
    <p:extLst>
      <p:ext uri="{BB962C8B-B14F-4D97-AF65-F5344CB8AC3E}">
        <p14:creationId xmlns:p14="http://schemas.microsoft.com/office/powerpoint/2010/main" val="165887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A6C95F-FCB1-A51E-BF18-16623A9BED5D}"/>
              </a:ext>
            </a:extLst>
          </p:cNvPr>
          <p:cNvSpPr>
            <a:spLocks noGrp="1"/>
          </p:cNvSpPr>
          <p:nvPr>
            <p:ph type="title"/>
          </p:nvPr>
        </p:nvSpPr>
        <p:spPr/>
        <p:txBody>
          <a:bodyPr/>
          <a:lstStyle/>
          <a:p>
            <a:r>
              <a:rPr lang="en-US" dirty="0"/>
              <a:t>Action List</a:t>
            </a:r>
          </a:p>
        </p:txBody>
      </p:sp>
      <p:sp>
        <p:nvSpPr>
          <p:cNvPr id="3" name="Inhaltsplatzhalter 2">
            <a:extLst>
              <a:ext uri="{FF2B5EF4-FFF2-40B4-BE49-F238E27FC236}">
                <a16:creationId xmlns:a16="http://schemas.microsoft.com/office/drawing/2014/main" id="{1CC3EFE6-35B9-9AA1-35A3-B1D8A4A7FE9F}"/>
              </a:ext>
            </a:extLst>
          </p:cNvPr>
          <p:cNvSpPr>
            <a:spLocks noGrp="1"/>
          </p:cNvSpPr>
          <p:nvPr>
            <p:ph sz="half" idx="1"/>
          </p:nvPr>
        </p:nvSpPr>
        <p:spPr>
          <a:xfrm>
            <a:off x="334964" y="1665288"/>
            <a:ext cx="7333384" cy="4572000"/>
          </a:xfrm>
        </p:spPr>
        <p:txBody>
          <a:bodyPr>
            <a:normAutofit/>
          </a:bodyPr>
          <a:lstStyle/>
          <a:p>
            <a:r>
              <a:rPr lang="en-US" sz="1600" dirty="0"/>
              <a:t>Download </a:t>
            </a:r>
            <a:r>
              <a:rPr lang="en-US" sz="1600" dirty="0" err="1"/>
              <a:t>ERP_Demo</a:t>
            </a:r>
            <a:r>
              <a:rPr lang="en-US" sz="1600" dirty="0"/>
              <a:t> Database</a:t>
            </a:r>
            <a:br>
              <a:rPr lang="en-US" sz="1600" dirty="0"/>
            </a:br>
            <a:r>
              <a:rPr lang="en-US" sz="1600" dirty="0">
                <a:hlinkClick r:id="rId2"/>
              </a:rPr>
              <a:t>https://www.db-berater.de/downloads/ERP_DEMO_2012.BAK</a:t>
            </a:r>
            <a:endParaRPr lang="en-US" sz="1600" dirty="0"/>
          </a:p>
          <a:p>
            <a:r>
              <a:rPr lang="en-US" sz="1600" dirty="0"/>
              <a:t>Download Workshop Solution</a:t>
            </a:r>
            <a:br>
              <a:rPr lang="en-US" sz="1600" dirty="0"/>
            </a:br>
            <a:r>
              <a:rPr lang="en-US" sz="1600" dirty="0">
                <a:hlinkClick r:id="rId3"/>
              </a:rPr>
              <a:t>https://github.com/db-berater/Improve-your-Skills-as-a-SQL-Server-DBA</a:t>
            </a:r>
            <a:endParaRPr lang="en-US" sz="1600" dirty="0"/>
          </a:p>
          <a:p>
            <a:r>
              <a:rPr lang="en-US" sz="1600" dirty="0"/>
              <a:t>Open the SSMS Project File in SSMS</a:t>
            </a:r>
          </a:p>
          <a:p>
            <a:r>
              <a:rPr lang="en-US" sz="1600" dirty="0"/>
              <a:t>Execute the following scripts</a:t>
            </a:r>
          </a:p>
          <a:p>
            <a:pPr lvl="1"/>
            <a:r>
              <a:rPr lang="en-US" sz="1600" b="1" dirty="0">
                <a:solidFill>
                  <a:schemeClr val="accent5">
                    <a:lumMod val="50000"/>
                  </a:schemeClr>
                </a:solidFill>
                <a:latin typeface="Lucida Console" panose="020B0609040504020204" pitchFamily="49" charset="0"/>
              </a:rPr>
              <a:t>00 - </a:t>
            </a:r>
            <a:r>
              <a:rPr lang="en-US" sz="1600" b="1" dirty="0" err="1">
                <a:solidFill>
                  <a:schemeClr val="accent5">
                    <a:lumMod val="50000"/>
                  </a:schemeClr>
                </a:solidFill>
                <a:latin typeface="Lucida Console" panose="020B0609040504020204" pitchFamily="49" charset="0"/>
              </a:rPr>
              <a:t>dbo.sp_restore_erp_demo.sql</a:t>
            </a:r>
            <a:endParaRPr lang="en-US" sz="1600" b="1" dirty="0">
              <a:solidFill>
                <a:schemeClr val="accent5">
                  <a:lumMod val="50000"/>
                </a:schemeClr>
              </a:solidFill>
              <a:latin typeface="Lucida Console" panose="020B0609040504020204" pitchFamily="49" charset="0"/>
            </a:endParaRPr>
          </a:p>
          <a:p>
            <a:pPr lvl="1"/>
            <a:r>
              <a:rPr lang="en-US" sz="1600" b="1" dirty="0">
                <a:solidFill>
                  <a:schemeClr val="accent5">
                    <a:lumMod val="50000"/>
                  </a:schemeClr>
                </a:solidFill>
                <a:latin typeface="Lucida Console" panose="020B0609040504020204" pitchFamily="49" charset="0"/>
              </a:rPr>
              <a:t>01 - Preparation of demo </a:t>
            </a:r>
            <a:r>
              <a:rPr lang="en-US" sz="1600" b="1" dirty="0" err="1">
                <a:solidFill>
                  <a:schemeClr val="accent5">
                    <a:lumMod val="50000"/>
                  </a:schemeClr>
                </a:solidFill>
                <a:latin typeface="Lucida Console" panose="020B0609040504020204" pitchFamily="49" charset="0"/>
              </a:rPr>
              <a:t>databases.sql</a:t>
            </a:r>
            <a:endParaRPr lang="en-US" sz="1600" b="1" dirty="0">
              <a:solidFill>
                <a:schemeClr val="accent5">
                  <a:lumMod val="50000"/>
                </a:schemeClr>
              </a:solidFill>
              <a:latin typeface="Lucida Console" panose="020B0609040504020204" pitchFamily="49" charset="0"/>
            </a:endParaRPr>
          </a:p>
          <a:p>
            <a:r>
              <a:rPr lang="en-US" sz="1600" dirty="0"/>
              <a:t>Check the version of the demo database</a:t>
            </a:r>
            <a:br>
              <a:rPr lang="en-US" sz="1600" dirty="0"/>
            </a:br>
            <a:r>
              <a:rPr lang="en-US" sz="1600" dirty="0">
                <a:solidFill>
                  <a:srgbClr val="0000FF"/>
                </a:solidFill>
                <a:highlight>
                  <a:srgbClr val="FFFFFF"/>
                </a:highlight>
                <a:latin typeface="Cascadia Mono" panose="020B0609020000020004" pitchFamily="49" charset="0"/>
              </a:rPr>
              <a:t>SELECT</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FROM</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ERP_Demo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get_database_help_info</a:t>
            </a:r>
            <a:r>
              <a:rPr lang="en-US" sz="1600" dirty="0">
                <a:solidFill>
                  <a:srgbClr val="808080"/>
                </a:solidFill>
                <a:highlight>
                  <a:srgbClr val="FFFFFF"/>
                </a:highlight>
                <a:latin typeface="Cascadia Mono" panose="020B0609020000020004" pitchFamily="49" charset="0"/>
              </a:rPr>
              <a:t>();</a:t>
            </a:r>
            <a:r>
              <a:rPr lang="en-US" sz="1600" dirty="0">
                <a:solidFill>
                  <a:srgbClr val="808080"/>
                </a:solidFill>
                <a:latin typeface="Consolas" panose="020B0609020204030204" pitchFamily="49" charset="0"/>
              </a:rPr>
              <a:t>;</a:t>
            </a:r>
            <a:endParaRPr lang="en-US" sz="1600" dirty="0"/>
          </a:p>
        </p:txBody>
      </p:sp>
      <p:pic>
        <p:nvPicPr>
          <p:cNvPr id="7" name="Inhaltsplatzhalter 6">
            <a:extLst>
              <a:ext uri="{FF2B5EF4-FFF2-40B4-BE49-F238E27FC236}">
                <a16:creationId xmlns:a16="http://schemas.microsoft.com/office/drawing/2014/main" id="{4369AE18-D23D-14BB-539E-9EEB815AE354}"/>
              </a:ext>
            </a:extLst>
          </p:cNvPr>
          <p:cNvPicPr>
            <a:picLocks noGrp="1" noChangeAspect="1"/>
          </p:cNvPicPr>
          <p:nvPr>
            <p:ph sz="half" idx="2"/>
          </p:nvPr>
        </p:nvPicPr>
        <p:blipFill>
          <a:blip r:embed="rId4"/>
          <a:stretch>
            <a:fillRect/>
          </a:stretch>
        </p:blipFill>
        <p:spPr>
          <a:xfrm>
            <a:off x="7595937" y="1665288"/>
            <a:ext cx="4251444" cy="3492509"/>
          </a:xfrm>
          <a:prstGeom prst="rect">
            <a:avLst/>
          </a:prstGeom>
        </p:spPr>
      </p:pic>
    </p:spTree>
    <p:extLst>
      <p:ext uri="{BB962C8B-B14F-4D97-AF65-F5344CB8AC3E}">
        <p14:creationId xmlns:p14="http://schemas.microsoft.com/office/powerpoint/2010/main" val="3550364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469910-18E6-F227-F74F-13B734CE2CD3}"/>
              </a:ext>
            </a:extLst>
          </p:cNvPr>
          <p:cNvSpPr>
            <a:spLocks noGrp="1"/>
          </p:cNvSpPr>
          <p:nvPr>
            <p:ph type="title"/>
          </p:nvPr>
        </p:nvSpPr>
        <p:spPr/>
        <p:txBody>
          <a:bodyPr/>
          <a:lstStyle/>
          <a:p>
            <a:r>
              <a:rPr lang="en-US" dirty="0"/>
              <a:t>How to Detect and Fix Corruption</a:t>
            </a:r>
          </a:p>
        </p:txBody>
      </p:sp>
      <p:sp>
        <p:nvSpPr>
          <p:cNvPr id="3" name="Inhaltsplatzhalter 2">
            <a:extLst>
              <a:ext uri="{FF2B5EF4-FFF2-40B4-BE49-F238E27FC236}">
                <a16:creationId xmlns:a16="http://schemas.microsoft.com/office/drawing/2014/main" id="{D80C7D72-3522-6A00-2EF3-B18C78CFB9F3}"/>
              </a:ext>
            </a:extLst>
          </p:cNvPr>
          <p:cNvSpPr>
            <a:spLocks noGrp="1"/>
          </p:cNvSpPr>
          <p:nvPr>
            <p:ph idx="1"/>
          </p:nvPr>
        </p:nvSpPr>
        <p:spPr/>
        <p:txBody>
          <a:bodyPr>
            <a:normAutofit fontScale="85000" lnSpcReduction="20000"/>
          </a:bodyPr>
          <a:lstStyle/>
          <a:p>
            <a:endParaRPr lang="en-US" dirty="0"/>
          </a:p>
          <a:p>
            <a:r>
              <a:rPr lang="en-US" dirty="0"/>
              <a:t>Detection Tools</a:t>
            </a:r>
          </a:p>
          <a:p>
            <a:pPr lvl="1"/>
            <a:r>
              <a:rPr lang="en-US" dirty="0"/>
              <a:t>DBCC CHECKDB() </a:t>
            </a:r>
          </a:p>
          <a:p>
            <a:pPr lvl="1"/>
            <a:r>
              <a:rPr lang="en-US" dirty="0"/>
              <a:t>SQL Server Error Logs and Windows Event Viewer</a:t>
            </a:r>
          </a:p>
          <a:p>
            <a:r>
              <a:rPr lang="en-US" dirty="0"/>
              <a:t>- Recovery Options</a:t>
            </a:r>
          </a:p>
          <a:p>
            <a:pPr lvl="1"/>
            <a:r>
              <a:rPr lang="en-US" dirty="0"/>
              <a:t>Restore from Backup</a:t>
            </a:r>
          </a:p>
          <a:p>
            <a:pPr lvl="1"/>
            <a:r>
              <a:rPr lang="en-US" dirty="0"/>
              <a:t>Safest method if clean backups exist</a:t>
            </a:r>
          </a:p>
          <a:p>
            <a:r>
              <a:rPr lang="en-US" dirty="0"/>
              <a:t>Repair Options</a:t>
            </a:r>
          </a:p>
          <a:p>
            <a:pPr lvl="1"/>
            <a:r>
              <a:rPr lang="en-US" dirty="0"/>
              <a:t>If an index is damaged (not Clustered Index!) just rebuild it</a:t>
            </a:r>
          </a:p>
          <a:p>
            <a:pPr lvl="1"/>
            <a:r>
              <a:rPr lang="en-US" dirty="0"/>
              <a:t>REPAIR_REBUILD</a:t>
            </a:r>
          </a:p>
          <a:p>
            <a:pPr lvl="1"/>
            <a:r>
              <a:rPr lang="en-US" dirty="0"/>
              <a:t>REPAIR_ALLOW_DATA_LOSS</a:t>
            </a:r>
          </a:p>
          <a:p>
            <a:r>
              <a:rPr lang="en-US" dirty="0"/>
              <a:t>Prevention Tips:</a:t>
            </a:r>
          </a:p>
          <a:p>
            <a:pPr lvl="1"/>
            <a:r>
              <a:rPr lang="en-US" dirty="0"/>
              <a:t>Use ECC memory and reliable storage</a:t>
            </a:r>
          </a:p>
          <a:p>
            <a:pPr lvl="1"/>
            <a:r>
              <a:rPr lang="en-US" dirty="0"/>
              <a:t>Enable regular DBCC CHECKDB jobs</a:t>
            </a:r>
          </a:p>
          <a:p>
            <a:pPr lvl="1"/>
            <a:r>
              <a:rPr lang="en-US" dirty="0"/>
              <a:t>Maintain offsite and verified backups</a:t>
            </a:r>
          </a:p>
          <a:p>
            <a:pPr lvl="1"/>
            <a:r>
              <a:rPr lang="en-US" dirty="0"/>
              <a:t>Monitor for early signs using alerts and health checks</a:t>
            </a:r>
          </a:p>
        </p:txBody>
      </p:sp>
    </p:spTree>
    <p:extLst>
      <p:ext uri="{BB962C8B-B14F-4D97-AF65-F5344CB8AC3E}">
        <p14:creationId xmlns:p14="http://schemas.microsoft.com/office/powerpoint/2010/main" val="879050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8DFDA-C28F-5041-FAF5-B3FFF6AEBAC5}"/>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069848B-EB69-CCFF-D5BC-35F6F84DA62A}"/>
              </a:ext>
            </a:extLst>
          </p:cNvPr>
          <p:cNvSpPr>
            <a:spLocks noGrp="1"/>
          </p:cNvSpPr>
          <p:nvPr>
            <p:ph type="title"/>
          </p:nvPr>
        </p:nvSpPr>
        <p:spPr/>
        <p:txBody>
          <a:bodyPr/>
          <a:lstStyle/>
          <a:p>
            <a:r>
              <a:rPr lang="en-US" dirty="0"/>
              <a:t>Repair a corrupt database</a:t>
            </a:r>
          </a:p>
        </p:txBody>
      </p:sp>
      <p:pic>
        <p:nvPicPr>
          <p:cNvPr id="3" name="Grafik 2">
            <a:extLst>
              <a:ext uri="{FF2B5EF4-FFF2-40B4-BE49-F238E27FC236}">
                <a16:creationId xmlns:a16="http://schemas.microsoft.com/office/drawing/2014/main" id="{EA94AFF2-09C6-6E15-2283-FDC8D0FADCB5}"/>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55929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F939-F04F-D046-762B-D7E2721EE965}"/>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0C33245-5577-F3C9-2635-245D40AC5B7C}"/>
              </a:ext>
            </a:extLst>
          </p:cNvPr>
          <p:cNvSpPr>
            <a:spLocks noGrp="1"/>
          </p:cNvSpPr>
          <p:nvPr>
            <p:ph type="ctrTitle"/>
          </p:nvPr>
        </p:nvSpPr>
        <p:spPr/>
        <p:txBody>
          <a:bodyPr/>
          <a:lstStyle/>
          <a:p>
            <a:r>
              <a:rPr lang="en-US" dirty="0"/>
              <a:t>Locking / Blocking</a:t>
            </a:r>
          </a:p>
        </p:txBody>
      </p:sp>
      <p:sp>
        <p:nvSpPr>
          <p:cNvPr id="5" name="Untertitel 4">
            <a:extLst>
              <a:ext uri="{FF2B5EF4-FFF2-40B4-BE49-F238E27FC236}">
                <a16:creationId xmlns:a16="http://schemas.microsoft.com/office/drawing/2014/main" id="{98A8B687-D742-D86C-95AF-69F43C1FFF1F}"/>
              </a:ext>
            </a:extLst>
          </p:cNvPr>
          <p:cNvSpPr>
            <a:spLocks noGrp="1"/>
          </p:cNvSpPr>
          <p:nvPr>
            <p:ph type="subTitle" idx="1"/>
          </p:nvPr>
        </p:nvSpPr>
        <p:spPr/>
        <p:txBody>
          <a:bodyPr/>
          <a:lstStyle/>
          <a:p>
            <a:pPr>
              <a:tabLst>
                <a:tab pos="2393891" algn="l"/>
              </a:tabLst>
            </a:pPr>
            <a:r>
              <a:rPr lang="en-US" dirty="0"/>
              <a:t>controlling the management of </a:t>
            </a:r>
            <a:r>
              <a:rPr lang="en-US" b="1" dirty="0"/>
              <a:t>concurrency</a:t>
            </a:r>
          </a:p>
        </p:txBody>
      </p:sp>
    </p:spTree>
    <p:extLst>
      <p:ext uri="{BB962C8B-B14F-4D97-AF65-F5344CB8AC3E}">
        <p14:creationId xmlns:p14="http://schemas.microsoft.com/office/powerpoint/2010/main" val="41867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406918-FCAB-1372-4923-90999B455733}"/>
              </a:ext>
            </a:extLst>
          </p:cNvPr>
          <p:cNvSpPr>
            <a:spLocks noGrp="1"/>
          </p:cNvSpPr>
          <p:nvPr>
            <p:ph type="title"/>
          </p:nvPr>
        </p:nvSpPr>
        <p:spPr/>
        <p:txBody>
          <a:bodyPr/>
          <a:lstStyle/>
          <a:p>
            <a:r>
              <a:rPr lang="en-US" dirty="0"/>
              <a:t>Lock Types</a:t>
            </a:r>
          </a:p>
        </p:txBody>
      </p:sp>
      <p:graphicFrame>
        <p:nvGraphicFramePr>
          <p:cNvPr id="4" name="Inhaltsplatzhalter 3">
            <a:extLst>
              <a:ext uri="{FF2B5EF4-FFF2-40B4-BE49-F238E27FC236}">
                <a16:creationId xmlns:a16="http://schemas.microsoft.com/office/drawing/2014/main" id="{4CC8899C-52EE-A8F5-6A63-E2DB55FED7C2}"/>
              </a:ext>
            </a:extLst>
          </p:cNvPr>
          <p:cNvGraphicFramePr>
            <a:graphicFrameLocks noGrp="1"/>
          </p:cNvGraphicFramePr>
          <p:nvPr>
            <p:ph idx="1"/>
          </p:nvPr>
        </p:nvGraphicFramePr>
        <p:xfrm>
          <a:off x="334963" y="1665288"/>
          <a:ext cx="11522073" cy="3972560"/>
        </p:xfrm>
        <a:graphic>
          <a:graphicData uri="http://schemas.openxmlformats.org/drawingml/2006/table">
            <a:tbl>
              <a:tblPr firstRow="1" bandRow="1">
                <a:tableStyleId>{5C22544A-7EE6-4342-B048-85BDC9FD1C3A}</a:tableStyleId>
              </a:tblPr>
              <a:tblGrid>
                <a:gridCol w="1947884">
                  <a:extLst>
                    <a:ext uri="{9D8B030D-6E8A-4147-A177-3AD203B41FA5}">
                      <a16:colId xmlns:a16="http://schemas.microsoft.com/office/drawing/2014/main" val="2980139176"/>
                    </a:ext>
                  </a:extLst>
                </a:gridCol>
                <a:gridCol w="1538714">
                  <a:extLst>
                    <a:ext uri="{9D8B030D-6E8A-4147-A177-3AD203B41FA5}">
                      <a16:colId xmlns:a16="http://schemas.microsoft.com/office/drawing/2014/main" val="3150265552"/>
                    </a:ext>
                  </a:extLst>
                </a:gridCol>
                <a:gridCol w="8035475">
                  <a:extLst>
                    <a:ext uri="{9D8B030D-6E8A-4147-A177-3AD203B41FA5}">
                      <a16:colId xmlns:a16="http://schemas.microsoft.com/office/drawing/2014/main" val="4149715616"/>
                    </a:ext>
                  </a:extLst>
                </a:gridCol>
              </a:tblGrid>
              <a:tr h="370840">
                <a:tc>
                  <a:txBody>
                    <a:bodyPr/>
                    <a:lstStyle/>
                    <a:p>
                      <a:r>
                        <a:rPr lang="en-US" sz="1400" dirty="0"/>
                        <a:t>Lock Intension</a:t>
                      </a:r>
                    </a:p>
                  </a:txBody>
                  <a:tcPr/>
                </a:tc>
                <a:tc>
                  <a:txBody>
                    <a:bodyPr/>
                    <a:lstStyle/>
                    <a:p>
                      <a:r>
                        <a:rPr lang="en-US" sz="1400" dirty="0"/>
                        <a:t>Lock Type</a:t>
                      </a:r>
                    </a:p>
                  </a:txBody>
                  <a:tcPr/>
                </a:tc>
                <a:tc>
                  <a:txBody>
                    <a:bodyPr/>
                    <a:lstStyle/>
                    <a:p>
                      <a:r>
                        <a:rPr lang="en-US" sz="1400" dirty="0"/>
                        <a:t>Description</a:t>
                      </a:r>
                    </a:p>
                  </a:txBody>
                  <a:tcPr/>
                </a:tc>
                <a:extLst>
                  <a:ext uri="{0D108BD9-81ED-4DB2-BD59-A6C34878D82A}">
                    <a16:rowId xmlns:a16="http://schemas.microsoft.com/office/drawing/2014/main" val="2311949418"/>
                  </a:ext>
                </a:extLst>
              </a:tr>
              <a:tr h="370840">
                <a:tc>
                  <a:txBody>
                    <a:bodyPr/>
                    <a:lstStyle/>
                    <a:p>
                      <a:r>
                        <a:rPr lang="en-US" sz="1400" dirty="0"/>
                        <a:t>Exclusive Lock</a:t>
                      </a:r>
                    </a:p>
                  </a:txBody>
                  <a:tcPr/>
                </a:tc>
                <a:tc>
                  <a:txBody>
                    <a:bodyPr/>
                    <a:lstStyle/>
                    <a:p>
                      <a:r>
                        <a:rPr lang="en-US" sz="1400" dirty="0"/>
                        <a:t>X</a:t>
                      </a:r>
                    </a:p>
                  </a:txBody>
                  <a:tcPr/>
                </a:tc>
                <a:tc>
                  <a:txBody>
                    <a:bodyPr/>
                    <a:lstStyle/>
                    <a:p>
                      <a:r>
                        <a:rPr lang="en-US" sz="1400" b="0" i="0" kern="1200" dirty="0">
                          <a:solidFill>
                            <a:schemeClr val="dk1"/>
                          </a:solidFill>
                          <a:effectLst/>
                          <a:latin typeface="+mn-lt"/>
                          <a:ea typeface="+mn-ea"/>
                          <a:cs typeface="+mn-cs"/>
                        </a:rPr>
                        <a:t>This lock type, when imposed, will ensure that a page or row will be reserved </a:t>
                      </a:r>
                      <a:r>
                        <a:rPr lang="en-US" sz="1400" b="0" i="1" kern="1200" dirty="0">
                          <a:solidFill>
                            <a:srgbClr val="FF0000"/>
                          </a:solidFill>
                          <a:effectLst/>
                          <a:latin typeface="+mn-lt"/>
                          <a:ea typeface="+mn-ea"/>
                          <a:cs typeface="+mn-cs"/>
                        </a:rPr>
                        <a:t>exclusively</a:t>
                      </a:r>
                      <a:r>
                        <a:rPr lang="en-US" sz="1400" b="0" i="0" kern="1200" dirty="0">
                          <a:solidFill>
                            <a:schemeClr val="dk1"/>
                          </a:solidFill>
                          <a:effectLst/>
                          <a:latin typeface="+mn-lt"/>
                          <a:ea typeface="+mn-ea"/>
                          <a:cs typeface="+mn-cs"/>
                        </a:rPr>
                        <a:t> for the transaction that imposed the exclusive lock, as long as the transaction holds the lock.</a:t>
                      </a:r>
                      <a:endParaRPr lang="en-US" sz="1400" dirty="0"/>
                    </a:p>
                  </a:txBody>
                  <a:tcPr/>
                </a:tc>
                <a:extLst>
                  <a:ext uri="{0D108BD9-81ED-4DB2-BD59-A6C34878D82A}">
                    <a16:rowId xmlns:a16="http://schemas.microsoft.com/office/drawing/2014/main" val="2918807623"/>
                  </a:ext>
                </a:extLst>
              </a:tr>
              <a:tr h="370840">
                <a:tc>
                  <a:txBody>
                    <a:bodyPr/>
                    <a:lstStyle/>
                    <a:p>
                      <a:r>
                        <a:rPr lang="en-US" sz="1400" dirty="0"/>
                        <a:t>Shared Lock</a:t>
                      </a:r>
                    </a:p>
                  </a:txBody>
                  <a:tcPr/>
                </a:tc>
                <a:tc>
                  <a:txBody>
                    <a:bodyPr/>
                    <a:lstStyle/>
                    <a:p>
                      <a:r>
                        <a:rPr lang="en-US" sz="1400" dirty="0"/>
                        <a:t>S</a:t>
                      </a:r>
                    </a:p>
                  </a:txBody>
                  <a:tcPr/>
                </a:tc>
                <a:tc>
                  <a:txBody>
                    <a:bodyPr/>
                    <a:lstStyle/>
                    <a:p>
                      <a:r>
                        <a:rPr lang="en-US" sz="1400" b="0" i="0" kern="1200" dirty="0">
                          <a:solidFill>
                            <a:schemeClr val="dk1"/>
                          </a:solidFill>
                          <a:effectLst/>
                          <a:latin typeface="+mn-lt"/>
                          <a:ea typeface="+mn-ea"/>
                          <a:cs typeface="+mn-cs"/>
                        </a:rPr>
                        <a:t>This lock type, when imposed, will reserve a page or row to be available only for reading, which means that any other transaction will be prevented to modify the locked record as long as the lock is active.</a:t>
                      </a:r>
                      <a:endParaRPr lang="en-US" sz="1400" dirty="0"/>
                    </a:p>
                  </a:txBody>
                  <a:tcPr/>
                </a:tc>
                <a:extLst>
                  <a:ext uri="{0D108BD9-81ED-4DB2-BD59-A6C34878D82A}">
                    <a16:rowId xmlns:a16="http://schemas.microsoft.com/office/drawing/2014/main" val="1026825756"/>
                  </a:ext>
                </a:extLst>
              </a:tr>
              <a:tr h="370840">
                <a:tc>
                  <a:txBody>
                    <a:bodyPr/>
                    <a:lstStyle/>
                    <a:p>
                      <a:r>
                        <a:rPr lang="en-US" sz="1400" dirty="0"/>
                        <a:t>Update Lock</a:t>
                      </a:r>
                    </a:p>
                  </a:txBody>
                  <a:tcPr/>
                </a:tc>
                <a:tc>
                  <a:txBody>
                    <a:bodyPr/>
                    <a:lstStyle/>
                    <a:p>
                      <a:r>
                        <a:rPr lang="en-US" sz="1400" dirty="0"/>
                        <a:t>U</a:t>
                      </a:r>
                    </a:p>
                  </a:txBody>
                  <a:tcPr/>
                </a:tc>
                <a:tc>
                  <a:txBody>
                    <a:bodyPr/>
                    <a:lstStyle/>
                    <a:p>
                      <a:r>
                        <a:rPr lang="en-US" sz="1400" b="0" i="0" kern="1200" dirty="0">
                          <a:solidFill>
                            <a:schemeClr val="dk1"/>
                          </a:solidFill>
                          <a:effectLst/>
                          <a:latin typeface="+mn-lt"/>
                          <a:ea typeface="+mn-ea"/>
                          <a:cs typeface="+mn-cs"/>
                        </a:rPr>
                        <a:t>this lock is similar to an exclusive lock but is designed to be more flexible in a way. An update lock can be imposed on a record that already has a shared lock. In such a case, the update lock will impose another shared lock on the target row.</a:t>
                      </a:r>
                      <a:endParaRPr lang="en-US" sz="1400" dirty="0"/>
                    </a:p>
                  </a:txBody>
                  <a:tcPr/>
                </a:tc>
                <a:extLst>
                  <a:ext uri="{0D108BD9-81ED-4DB2-BD59-A6C34878D82A}">
                    <a16:rowId xmlns:a16="http://schemas.microsoft.com/office/drawing/2014/main" val="828078493"/>
                  </a:ext>
                </a:extLst>
              </a:tr>
              <a:tr h="370840">
                <a:tc>
                  <a:txBody>
                    <a:bodyPr/>
                    <a:lstStyle/>
                    <a:p>
                      <a:r>
                        <a:rPr lang="en-US" sz="1400" dirty="0"/>
                        <a:t>Intent Lock</a:t>
                      </a:r>
                    </a:p>
                  </a:txBody>
                  <a:tcPr/>
                </a:tc>
                <a:tc>
                  <a:txBody>
                    <a:bodyPr/>
                    <a:lstStyle/>
                    <a:p>
                      <a:r>
                        <a:rPr lang="en-US" sz="1400" b="1" dirty="0"/>
                        <a:t>I</a:t>
                      </a:r>
                      <a:r>
                        <a:rPr lang="en-US" sz="1400" dirty="0"/>
                        <a:t> (X/S/U)</a:t>
                      </a:r>
                    </a:p>
                  </a:txBody>
                  <a:tcPr/>
                </a:tc>
                <a:tc>
                  <a:txBody>
                    <a:bodyPr/>
                    <a:lstStyle/>
                    <a:p>
                      <a:r>
                        <a:rPr lang="en-US" sz="1400" b="0" i="0" kern="1200" dirty="0">
                          <a:solidFill>
                            <a:schemeClr val="dk1"/>
                          </a:solidFill>
                          <a:effectLst/>
                          <a:latin typeface="+mn-lt"/>
                          <a:ea typeface="+mn-ea"/>
                          <a:cs typeface="+mn-cs"/>
                        </a:rPr>
                        <a:t> this lock is a means used by a transaction to inform another transaction about its </a:t>
                      </a:r>
                      <a:r>
                        <a:rPr lang="en-US" sz="1400" b="0" i="1" kern="1200" dirty="0">
                          <a:solidFill>
                            <a:schemeClr val="dk1"/>
                          </a:solidFill>
                          <a:effectLst/>
                          <a:latin typeface="+mn-lt"/>
                          <a:ea typeface="+mn-ea"/>
                          <a:cs typeface="+mn-cs"/>
                        </a:rPr>
                        <a:t>intention</a:t>
                      </a:r>
                      <a:r>
                        <a:rPr lang="en-US" sz="1400" b="0" i="0" kern="1200" dirty="0">
                          <a:solidFill>
                            <a:schemeClr val="dk1"/>
                          </a:solidFill>
                          <a:effectLst/>
                          <a:latin typeface="+mn-lt"/>
                          <a:ea typeface="+mn-ea"/>
                          <a:cs typeface="+mn-cs"/>
                        </a:rPr>
                        <a:t> to acquire a lock. </a:t>
                      </a:r>
                      <a:endParaRPr lang="en-US" sz="1400" dirty="0"/>
                    </a:p>
                  </a:txBody>
                  <a:tcPr/>
                </a:tc>
                <a:extLst>
                  <a:ext uri="{0D108BD9-81ED-4DB2-BD59-A6C34878D82A}">
                    <a16:rowId xmlns:a16="http://schemas.microsoft.com/office/drawing/2014/main" val="2580849477"/>
                  </a:ext>
                </a:extLst>
              </a:tr>
              <a:tr h="370840">
                <a:tc gridSpan="3">
                  <a:txBody>
                    <a:bodyPr/>
                    <a:lstStyle/>
                    <a:p>
                      <a:r>
                        <a:rPr lang="en-US" sz="1400" b="1" dirty="0" err="1"/>
                        <a:t>Convertion</a:t>
                      </a:r>
                      <a:r>
                        <a:rPr lang="en-US" sz="1400" b="1" dirty="0"/>
                        <a:t> Locks</a:t>
                      </a:r>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1609663524"/>
                  </a:ext>
                </a:extLst>
              </a:tr>
              <a:tr h="370840">
                <a:tc>
                  <a:txBody>
                    <a:bodyPr/>
                    <a:lstStyle/>
                    <a:p>
                      <a:r>
                        <a:rPr lang="en-US" sz="1400" dirty="0"/>
                        <a:t>Shared w Intent exclusive</a:t>
                      </a:r>
                    </a:p>
                  </a:txBody>
                  <a:tcPr/>
                </a:tc>
                <a:tc>
                  <a:txBody>
                    <a:bodyPr/>
                    <a:lstStyle/>
                    <a:p>
                      <a:r>
                        <a:rPr lang="en-US" sz="1400" b="1" dirty="0"/>
                        <a:t>SI</a:t>
                      </a:r>
                      <a:r>
                        <a:rPr lang="en-US" sz="1400" dirty="0"/>
                        <a:t>(X/U)</a:t>
                      </a:r>
                    </a:p>
                  </a:txBody>
                  <a:tcPr/>
                </a:tc>
                <a:tc>
                  <a:txBody>
                    <a:bodyPr/>
                    <a:lstStyle/>
                    <a:p>
                      <a:r>
                        <a:rPr lang="en-US" sz="1400" b="0" i="0" kern="1200" dirty="0">
                          <a:solidFill>
                            <a:schemeClr val="dk1"/>
                          </a:solidFill>
                          <a:effectLst/>
                          <a:latin typeface="+mn-lt"/>
                          <a:ea typeface="+mn-ea"/>
                          <a:cs typeface="+mn-cs"/>
                        </a:rPr>
                        <a:t>when acquired, this lock indicates that the transaction intends to read all resources at a lower hierarchy and thus acquire the shared lock on all resources that are lower in hierarchy, and in turn, to modify part of those, but not all</a:t>
                      </a:r>
                      <a:endParaRPr lang="en-US" sz="1400" dirty="0"/>
                    </a:p>
                  </a:txBody>
                  <a:tcPr/>
                </a:tc>
                <a:extLst>
                  <a:ext uri="{0D108BD9-81ED-4DB2-BD59-A6C34878D82A}">
                    <a16:rowId xmlns:a16="http://schemas.microsoft.com/office/drawing/2014/main" val="4113316917"/>
                  </a:ext>
                </a:extLst>
              </a:tr>
            </a:tbl>
          </a:graphicData>
        </a:graphic>
      </p:graphicFrame>
    </p:spTree>
    <p:extLst>
      <p:ext uri="{BB962C8B-B14F-4D97-AF65-F5344CB8AC3E}">
        <p14:creationId xmlns:p14="http://schemas.microsoft.com/office/powerpoint/2010/main" val="2340043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404A9-E76A-F33E-3297-5217BC2A290C}"/>
              </a:ext>
            </a:extLst>
          </p:cNvPr>
          <p:cNvSpPr>
            <a:spLocks noGrp="1"/>
          </p:cNvSpPr>
          <p:nvPr>
            <p:ph type="title"/>
          </p:nvPr>
        </p:nvSpPr>
        <p:spPr/>
        <p:txBody>
          <a:bodyPr/>
          <a:lstStyle/>
          <a:p>
            <a:r>
              <a:rPr lang="en-US" dirty="0"/>
              <a:t>Lock Status</a:t>
            </a:r>
          </a:p>
        </p:txBody>
      </p:sp>
      <p:graphicFrame>
        <p:nvGraphicFramePr>
          <p:cNvPr id="4" name="Inhaltsplatzhalter 3">
            <a:extLst>
              <a:ext uri="{FF2B5EF4-FFF2-40B4-BE49-F238E27FC236}">
                <a16:creationId xmlns:a16="http://schemas.microsoft.com/office/drawing/2014/main" id="{F7E3314F-D30D-3B5C-9D39-3008654B8A08}"/>
              </a:ext>
            </a:extLst>
          </p:cNvPr>
          <p:cNvGraphicFramePr>
            <a:graphicFrameLocks noGrp="1"/>
          </p:cNvGraphicFramePr>
          <p:nvPr>
            <p:ph idx="1"/>
          </p:nvPr>
        </p:nvGraphicFramePr>
        <p:xfrm>
          <a:off x="393487" y="1951085"/>
          <a:ext cx="11449823" cy="3601152"/>
        </p:xfrm>
        <a:graphic>
          <a:graphicData uri="http://schemas.openxmlformats.org/drawingml/2006/table">
            <a:tbl>
              <a:tblPr firstRow="1" bandRow="1">
                <a:tableStyleId>{5C22544A-7EE6-4342-B048-85BDC9FD1C3A}</a:tableStyleId>
              </a:tblPr>
              <a:tblGrid>
                <a:gridCol w="1635689">
                  <a:extLst>
                    <a:ext uri="{9D8B030D-6E8A-4147-A177-3AD203B41FA5}">
                      <a16:colId xmlns:a16="http://schemas.microsoft.com/office/drawing/2014/main" val="2895370837"/>
                    </a:ext>
                  </a:extLst>
                </a:gridCol>
                <a:gridCol w="1635689">
                  <a:extLst>
                    <a:ext uri="{9D8B030D-6E8A-4147-A177-3AD203B41FA5}">
                      <a16:colId xmlns:a16="http://schemas.microsoft.com/office/drawing/2014/main" val="893720033"/>
                    </a:ext>
                  </a:extLst>
                </a:gridCol>
                <a:gridCol w="1635689">
                  <a:extLst>
                    <a:ext uri="{9D8B030D-6E8A-4147-A177-3AD203B41FA5}">
                      <a16:colId xmlns:a16="http://schemas.microsoft.com/office/drawing/2014/main" val="4064240559"/>
                    </a:ext>
                  </a:extLst>
                </a:gridCol>
                <a:gridCol w="1635689">
                  <a:extLst>
                    <a:ext uri="{9D8B030D-6E8A-4147-A177-3AD203B41FA5}">
                      <a16:colId xmlns:a16="http://schemas.microsoft.com/office/drawing/2014/main" val="1325247522"/>
                    </a:ext>
                  </a:extLst>
                </a:gridCol>
                <a:gridCol w="1635689">
                  <a:extLst>
                    <a:ext uri="{9D8B030D-6E8A-4147-A177-3AD203B41FA5}">
                      <a16:colId xmlns:a16="http://schemas.microsoft.com/office/drawing/2014/main" val="2560272441"/>
                    </a:ext>
                  </a:extLst>
                </a:gridCol>
                <a:gridCol w="1635689">
                  <a:extLst>
                    <a:ext uri="{9D8B030D-6E8A-4147-A177-3AD203B41FA5}">
                      <a16:colId xmlns:a16="http://schemas.microsoft.com/office/drawing/2014/main" val="1524949142"/>
                    </a:ext>
                  </a:extLst>
                </a:gridCol>
                <a:gridCol w="1635689">
                  <a:extLst>
                    <a:ext uri="{9D8B030D-6E8A-4147-A177-3AD203B41FA5}">
                      <a16:colId xmlns:a16="http://schemas.microsoft.com/office/drawing/2014/main" val="1726701743"/>
                    </a:ext>
                  </a:extLst>
                </a:gridCol>
              </a:tblGrid>
              <a:tr h="450144">
                <a:tc>
                  <a:txBody>
                    <a:bodyPr/>
                    <a:lstStyle/>
                    <a:p>
                      <a:pPr algn="ctr"/>
                      <a:endParaRPr lang="en-US" sz="1400" dirty="0">
                        <a:latin typeface="+mn-lt"/>
                      </a:endParaRPr>
                    </a:p>
                  </a:txBody>
                  <a:tcPr/>
                </a:tc>
                <a:tc gridSpan="6">
                  <a:txBody>
                    <a:bodyPr/>
                    <a:lstStyle/>
                    <a:p>
                      <a:pPr algn="ctr"/>
                      <a:r>
                        <a:rPr lang="en-US" sz="1400" dirty="0">
                          <a:latin typeface="+mn-lt"/>
                        </a:rPr>
                        <a:t>Hold Lock</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59129860"/>
                  </a:ext>
                </a:extLst>
              </a:tr>
              <a:tr h="450144">
                <a:tc>
                  <a:txBody>
                    <a:bodyPr/>
                    <a:lstStyle/>
                    <a:p>
                      <a:pPr algn="ctr"/>
                      <a:r>
                        <a:rPr lang="en-US" sz="1400" b="1" dirty="0">
                          <a:solidFill>
                            <a:schemeClr val="bg1"/>
                          </a:solidFill>
                          <a:latin typeface="+mn-lt"/>
                        </a:rPr>
                        <a:t>Request</a:t>
                      </a:r>
                    </a:p>
                  </a:txBody>
                  <a:tcPr>
                    <a:solidFill>
                      <a:schemeClr val="accent1"/>
                    </a:solidFill>
                  </a:tcPr>
                </a:tc>
                <a:tc>
                  <a:txBody>
                    <a:bodyPr/>
                    <a:lstStyle/>
                    <a:p>
                      <a:pPr algn="ctr"/>
                      <a:r>
                        <a:rPr lang="en-US" sz="1400" b="1" dirty="0">
                          <a:solidFill>
                            <a:schemeClr val="bg1"/>
                          </a:solidFill>
                          <a:latin typeface="+mn-lt"/>
                        </a:rPr>
                        <a:t>IS</a:t>
                      </a:r>
                    </a:p>
                  </a:txBody>
                  <a:tcPr>
                    <a:solidFill>
                      <a:srgbClr val="C00000"/>
                    </a:solidFill>
                  </a:tcPr>
                </a:tc>
                <a:tc>
                  <a:txBody>
                    <a:bodyPr/>
                    <a:lstStyle/>
                    <a:p>
                      <a:pPr algn="ctr"/>
                      <a:r>
                        <a:rPr lang="en-US" sz="1400" b="1" dirty="0">
                          <a:solidFill>
                            <a:schemeClr val="bg1"/>
                          </a:solidFill>
                          <a:latin typeface="+mn-lt"/>
                        </a:rPr>
                        <a:t>S</a:t>
                      </a:r>
                    </a:p>
                  </a:txBody>
                  <a:tcPr>
                    <a:solidFill>
                      <a:srgbClr val="C00000"/>
                    </a:solidFill>
                  </a:tcPr>
                </a:tc>
                <a:tc>
                  <a:txBody>
                    <a:bodyPr/>
                    <a:lstStyle/>
                    <a:p>
                      <a:pPr algn="ctr"/>
                      <a:r>
                        <a:rPr lang="en-US" sz="1400" b="1" dirty="0">
                          <a:solidFill>
                            <a:schemeClr val="bg1"/>
                          </a:solidFill>
                          <a:latin typeface="+mn-lt"/>
                        </a:rPr>
                        <a:t>U</a:t>
                      </a:r>
                    </a:p>
                  </a:txBody>
                  <a:tcPr>
                    <a:solidFill>
                      <a:srgbClr val="C00000"/>
                    </a:solidFill>
                  </a:tcPr>
                </a:tc>
                <a:tc>
                  <a:txBody>
                    <a:bodyPr/>
                    <a:lstStyle/>
                    <a:p>
                      <a:pPr algn="ctr"/>
                      <a:r>
                        <a:rPr lang="en-US" sz="1400" b="1" dirty="0">
                          <a:solidFill>
                            <a:schemeClr val="bg1"/>
                          </a:solidFill>
                          <a:latin typeface="+mn-lt"/>
                        </a:rPr>
                        <a:t>IX</a:t>
                      </a:r>
                    </a:p>
                  </a:txBody>
                  <a:tcPr>
                    <a:solidFill>
                      <a:srgbClr val="C00000"/>
                    </a:solidFill>
                  </a:tcPr>
                </a:tc>
                <a:tc>
                  <a:txBody>
                    <a:bodyPr/>
                    <a:lstStyle/>
                    <a:p>
                      <a:pPr algn="ctr"/>
                      <a:r>
                        <a:rPr lang="en-US" sz="1400" b="1" dirty="0">
                          <a:solidFill>
                            <a:schemeClr val="bg1"/>
                          </a:solidFill>
                          <a:latin typeface="+mn-lt"/>
                        </a:rPr>
                        <a:t>SIX</a:t>
                      </a:r>
                    </a:p>
                  </a:txBody>
                  <a:tcPr>
                    <a:solidFill>
                      <a:srgbClr val="C00000"/>
                    </a:solidFill>
                  </a:tcPr>
                </a:tc>
                <a:tc>
                  <a:txBody>
                    <a:bodyPr/>
                    <a:lstStyle/>
                    <a:p>
                      <a:pPr algn="ctr"/>
                      <a:r>
                        <a:rPr lang="en-US" sz="1400" b="1" dirty="0">
                          <a:solidFill>
                            <a:schemeClr val="bg1"/>
                          </a:solidFill>
                          <a:latin typeface="+mn-lt"/>
                        </a:rPr>
                        <a:t>X</a:t>
                      </a:r>
                    </a:p>
                  </a:txBody>
                  <a:tcPr>
                    <a:solidFill>
                      <a:srgbClr val="C00000"/>
                    </a:solidFill>
                  </a:tcPr>
                </a:tc>
                <a:extLst>
                  <a:ext uri="{0D108BD9-81ED-4DB2-BD59-A6C34878D82A}">
                    <a16:rowId xmlns:a16="http://schemas.microsoft.com/office/drawing/2014/main" val="2325707320"/>
                  </a:ext>
                </a:extLst>
              </a:tr>
              <a:tr h="450144">
                <a:tc>
                  <a:txBody>
                    <a:bodyPr/>
                    <a:lstStyle/>
                    <a:p>
                      <a:pPr algn="ctr"/>
                      <a:r>
                        <a:rPr lang="en-US" sz="1400" b="1" dirty="0">
                          <a:solidFill>
                            <a:schemeClr val="bg1"/>
                          </a:solidFill>
                          <a:latin typeface="+mn-lt"/>
                        </a:rPr>
                        <a:t>IS</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de-DE" sz="1400" b="1" dirty="0">
                          <a:solidFill>
                            <a:srgbClr val="00B050"/>
                          </a:solidFill>
                          <a:latin typeface="+mn-lt"/>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solidFill>
                          <a:srgbClr val="FF0000"/>
                        </a:solidFill>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lang="en-US" sz="1400" dirty="0">
                        <a:latin typeface="+mn-lt"/>
                      </a:endParaRPr>
                    </a:p>
                  </a:txBody>
                  <a:tcPr/>
                </a:tc>
                <a:extLst>
                  <a:ext uri="{0D108BD9-81ED-4DB2-BD59-A6C34878D82A}">
                    <a16:rowId xmlns:a16="http://schemas.microsoft.com/office/drawing/2014/main" val="2038301025"/>
                  </a:ext>
                </a:extLst>
              </a:tr>
              <a:tr h="450144">
                <a:tc>
                  <a:txBody>
                    <a:bodyPr/>
                    <a:lstStyle/>
                    <a:p>
                      <a:pPr algn="ctr"/>
                      <a:r>
                        <a:rPr lang="en-US" sz="1400" b="1" dirty="0">
                          <a:solidFill>
                            <a:schemeClr val="bg1"/>
                          </a:solidFill>
                          <a:latin typeface="+mn-lt"/>
                        </a:rPr>
                        <a:t>S</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lang="en-US" sz="1400" dirty="0">
                        <a:latin typeface="+mn-lt"/>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3731156401"/>
                  </a:ext>
                </a:extLst>
              </a:tr>
              <a:tr h="450144">
                <a:tc>
                  <a:txBody>
                    <a:bodyPr/>
                    <a:lstStyle/>
                    <a:p>
                      <a:pPr algn="ctr"/>
                      <a:r>
                        <a:rPr lang="en-US" sz="1400" b="1" dirty="0">
                          <a:solidFill>
                            <a:schemeClr val="bg1"/>
                          </a:solidFill>
                          <a:latin typeface="+mn-lt"/>
                        </a:rPr>
                        <a:t>U</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1484734086"/>
                  </a:ext>
                </a:extLst>
              </a:tr>
              <a:tr h="450144">
                <a:tc>
                  <a:txBody>
                    <a:bodyPr/>
                    <a:lstStyle/>
                    <a:p>
                      <a:pPr algn="ctr"/>
                      <a:r>
                        <a:rPr lang="en-US" sz="1400" b="1" dirty="0">
                          <a:solidFill>
                            <a:schemeClr val="bg1"/>
                          </a:solidFill>
                          <a:latin typeface="+mn-lt"/>
                        </a:rPr>
                        <a:t>IX</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3503013058"/>
                  </a:ext>
                </a:extLst>
              </a:tr>
              <a:tr h="450144">
                <a:tc>
                  <a:txBody>
                    <a:bodyPr/>
                    <a:lstStyle/>
                    <a:p>
                      <a:pPr algn="ctr"/>
                      <a:r>
                        <a:rPr lang="en-US" sz="1400" b="1" dirty="0">
                          <a:solidFill>
                            <a:schemeClr val="bg1"/>
                          </a:solidFill>
                          <a:latin typeface="+mn-lt"/>
                        </a:rPr>
                        <a:t>SIX</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2508011490"/>
                  </a:ext>
                </a:extLst>
              </a:tr>
              <a:tr h="450144">
                <a:tc>
                  <a:txBody>
                    <a:bodyPr/>
                    <a:lstStyle/>
                    <a:p>
                      <a:pPr algn="ctr"/>
                      <a:r>
                        <a:rPr lang="en-US" sz="1400" b="1" dirty="0">
                          <a:solidFill>
                            <a:schemeClr val="bg1"/>
                          </a:solidFill>
                          <a:latin typeface="+mn-lt"/>
                        </a:rPr>
                        <a:t>X</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3212832669"/>
                  </a:ext>
                </a:extLst>
              </a:tr>
            </a:tbl>
          </a:graphicData>
        </a:graphic>
      </p:graphicFrame>
      <p:sp>
        <p:nvSpPr>
          <p:cNvPr id="6" name="Textfeld 5">
            <a:extLst>
              <a:ext uri="{FF2B5EF4-FFF2-40B4-BE49-F238E27FC236}">
                <a16:creationId xmlns:a16="http://schemas.microsoft.com/office/drawing/2014/main" id="{0F464D27-6B3F-686F-7ECB-8EC444B8710A}"/>
              </a:ext>
            </a:extLst>
          </p:cNvPr>
          <p:cNvSpPr txBox="1"/>
          <p:nvPr/>
        </p:nvSpPr>
        <p:spPr>
          <a:xfrm>
            <a:off x="334962" y="5657671"/>
            <a:ext cx="11508347" cy="246221"/>
          </a:xfrm>
          <a:prstGeom prst="rect">
            <a:avLst/>
          </a:prstGeom>
          <a:noFill/>
        </p:spPr>
        <p:txBody>
          <a:bodyPr wrap="square">
            <a:spAutoFit/>
          </a:bodyPr>
          <a:lstStyle/>
          <a:p>
            <a:pPr algn="ctr"/>
            <a:r>
              <a:rPr lang="en-US" sz="1000" dirty="0">
                <a:hlinkClick r:id="rId2"/>
              </a:rPr>
              <a:t>https://learn.microsoft.com/en-us/sql/relational-databases/media/sql-server-transaction-locking-and-row-versioning-guide/sql-server-lock-conflict-compatibility.png</a:t>
            </a:r>
            <a:endParaRPr lang="en-US" sz="1000" dirty="0"/>
          </a:p>
        </p:txBody>
      </p:sp>
    </p:spTree>
    <p:extLst>
      <p:ext uri="{BB962C8B-B14F-4D97-AF65-F5344CB8AC3E}">
        <p14:creationId xmlns:p14="http://schemas.microsoft.com/office/powerpoint/2010/main" val="694014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5BDDA-B805-8BCE-1070-B32C10B00D4E}"/>
              </a:ext>
            </a:extLst>
          </p:cNvPr>
          <p:cNvSpPr>
            <a:spLocks noGrp="1"/>
          </p:cNvSpPr>
          <p:nvPr>
            <p:ph type="title"/>
          </p:nvPr>
        </p:nvSpPr>
        <p:spPr/>
        <p:txBody>
          <a:bodyPr/>
          <a:lstStyle/>
          <a:p>
            <a:r>
              <a:rPr lang="en-US" dirty="0"/>
              <a:t>Locking Hierarchy</a:t>
            </a:r>
          </a:p>
        </p:txBody>
      </p:sp>
      <p:graphicFrame>
        <p:nvGraphicFramePr>
          <p:cNvPr id="4" name="Inhaltsplatzhalter 3">
            <a:extLst>
              <a:ext uri="{FF2B5EF4-FFF2-40B4-BE49-F238E27FC236}">
                <a16:creationId xmlns:a16="http://schemas.microsoft.com/office/drawing/2014/main" id="{60C45819-93D3-FE6E-080E-50F2A080A1CE}"/>
              </a:ext>
            </a:extLst>
          </p:cNvPr>
          <p:cNvGraphicFramePr>
            <a:graphicFrameLocks noGrp="1"/>
          </p:cNvGraphicFramePr>
          <p:nvPr>
            <p:ph idx="1"/>
          </p:nvPr>
        </p:nvGraphicFramePr>
        <p:xfrm>
          <a:off x="334963" y="1665288"/>
          <a:ext cx="11522074" cy="2433320"/>
        </p:xfrm>
        <a:graphic>
          <a:graphicData uri="http://schemas.openxmlformats.org/drawingml/2006/table">
            <a:tbl>
              <a:tblPr firstRow="1" bandRow="1">
                <a:tableStyleId>{5C22544A-7EE6-4342-B048-85BDC9FD1C3A}</a:tableStyleId>
              </a:tblPr>
              <a:tblGrid>
                <a:gridCol w="1122954">
                  <a:extLst>
                    <a:ext uri="{9D8B030D-6E8A-4147-A177-3AD203B41FA5}">
                      <a16:colId xmlns:a16="http://schemas.microsoft.com/office/drawing/2014/main" val="4193262162"/>
                    </a:ext>
                  </a:extLst>
                </a:gridCol>
                <a:gridCol w="1175555">
                  <a:extLst>
                    <a:ext uri="{9D8B030D-6E8A-4147-A177-3AD203B41FA5}">
                      <a16:colId xmlns:a16="http://schemas.microsoft.com/office/drawing/2014/main" val="1800965133"/>
                    </a:ext>
                  </a:extLst>
                </a:gridCol>
                <a:gridCol w="2626157">
                  <a:extLst>
                    <a:ext uri="{9D8B030D-6E8A-4147-A177-3AD203B41FA5}">
                      <a16:colId xmlns:a16="http://schemas.microsoft.com/office/drawing/2014/main" val="1060759863"/>
                    </a:ext>
                  </a:extLst>
                </a:gridCol>
                <a:gridCol w="775411">
                  <a:extLst>
                    <a:ext uri="{9D8B030D-6E8A-4147-A177-3AD203B41FA5}">
                      <a16:colId xmlns:a16="http://schemas.microsoft.com/office/drawing/2014/main" val="155187064"/>
                    </a:ext>
                  </a:extLst>
                </a:gridCol>
                <a:gridCol w="5821997">
                  <a:extLst>
                    <a:ext uri="{9D8B030D-6E8A-4147-A177-3AD203B41FA5}">
                      <a16:colId xmlns:a16="http://schemas.microsoft.com/office/drawing/2014/main" val="860408307"/>
                    </a:ext>
                  </a:extLst>
                </a:gridCol>
              </a:tblGrid>
              <a:tr h="370840">
                <a:tc>
                  <a:txBody>
                    <a:bodyPr/>
                    <a:lstStyle/>
                    <a:p>
                      <a:r>
                        <a:rPr lang="en-US" sz="1600" dirty="0"/>
                        <a:t>Object</a:t>
                      </a:r>
                    </a:p>
                  </a:txBody>
                  <a:tcPr/>
                </a:tc>
                <a:tc>
                  <a:txBody>
                    <a:bodyPr/>
                    <a:lstStyle/>
                    <a:p>
                      <a:pPr algn="ctr"/>
                      <a:r>
                        <a:rPr lang="en-US" sz="1600" dirty="0"/>
                        <a:t>Read Data</a:t>
                      </a:r>
                    </a:p>
                  </a:txBody>
                  <a:tcPr/>
                </a:tc>
                <a:tc>
                  <a:txBody>
                    <a:bodyPr/>
                    <a:lstStyle/>
                    <a:p>
                      <a:pPr algn="l"/>
                      <a:endParaRPr lang="en-US" sz="1600" dirty="0"/>
                    </a:p>
                  </a:txBody>
                  <a:tcPr/>
                </a:tc>
                <a:tc>
                  <a:txBody>
                    <a:bodyPr/>
                    <a:lstStyle/>
                    <a:p>
                      <a:pPr algn="ctr"/>
                      <a:r>
                        <a:rPr lang="en-US" sz="1600" dirty="0"/>
                        <a:t>Write Data</a:t>
                      </a:r>
                    </a:p>
                  </a:txBody>
                  <a:tcPr/>
                </a:tc>
                <a:tc>
                  <a:txBody>
                    <a:bodyPr/>
                    <a:lstStyle/>
                    <a:p>
                      <a:pPr algn="l"/>
                      <a:endParaRPr lang="en-US" sz="1600" dirty="0"/>
                    </a:p>
                  </a:txBody>
                  <a:tcPr/>
                </a:tc>
                <a:extLst>
                  <a:ext uri="{0D108BD9-81ED-4DB2-BD59-A6C34878D82A}">
                    <a16:rowId xmlns:a16="http://schemas.microsoft.com/office/drawing/2014/main" val="3880771230"/>
                  </a:ext>
                </a:extLst>
              </a:tr>
              <a:tr h="370840">
                <a:tc>
                  <a:txBody>
                    <a:bodyPr/>
                    <a:lstStyle/>
                    <a:p>
                      <a:r>
                        <a:rPr lang="en-US" sz="1600" b="1" dirty="0"/>
                        <a:t>Database</a:t>
                      </a:r>
                    </a:p>
                  </a:txBody>
                  <a:tcPr/>
                </a:tc>
                <a:tc>
                  <a:txBody>
                    <a:bodyPr/>
                    <a:lstStyle/>
                    <a:p>
                      <a:pPr algn="ctr"/>
                      <a:r>
                        <a:rPr lang="en-US" sz="1600" b="1" dirty="0">
                          <a:solidFill>
                            <a:schemeClr val="accent6"/>
                          </a:solidFill>
                        </a:rPr>
                        <a:t>S</a:t>
                      </a:r>
                    </a:p>
                  </a:txBody>
                  <a:tcPr/>
                </a:tc>
                <a:tc>
                  <a:txBody>
                    <a:bodyPr/>
                    <a:lstStyle/>
                    <a:p>
                      <a:pPr algn="l"/>
                      <a:endParaRPr lang="en-US" sz="1600" dirty="0"/>
                    </a:p>
                  </a:txBody>
                  <a:tcPr/>
                </a:tc>
                <a:tc>
                  <a:txBody>
                    <a:bodyPr/>
                    <a:lstStyle/>
                    <a:p>
                      <a:pPr algn="ctr"/>
                      <a:r>
                        <a:rPr lang="en-US" sz="1600" b="1" dirty="0">
                          <a:solidFill>
                            <a:srgbClr val="FF0000"/>
                          </a:solidFill>
                        </a:rPr>
                        <a:t>S</a:t>
                      </a:r>
                    </a:p>
                  </a:txBody>
                  <a:tcPr/>
                </a:tc>
                <a:tc>
                  <a:txBody>
                    <a:bodyPr/>
                    <a:lstStyle/>
                    <a:p>
                      <a:pPr algn="l"/>
                      <a:endParaRPr lang="en-US" sz="1600" dirty="0"/>
                    </a:p>
                  </a:txBody>
                  <a:tcPr/>
                </a:tc>
                <a:extLst>
                  <a:ext uri="{0D108BD9-81ED-4DB2-BD59-A6C34878D82A}">
                    <a16:rowId xmlns:a16="http://schemas.microsoft.com/office/drawing/2014/main" val="3688315431"/>
                  </a:ext>
                </a:extLst>
              </a:tr>
              <a:tr h="370840">
                <a:tc>
                  <a:txBody>
                    <a:bodyPr/>
                    <a:lstStyle/>
                    <a:p>
                      <a:r>
                        <a:rPr lang="en-US" sz="1600" b="1" dirty="0"/>
                        <a:t>Table</a:t>
                      </a:r>
                    </a:p>
                  </a:txBody>
                  <a:tcPr/>
                </a:tc>
                <a:tc>
                  <a:txBody>
                    <a:bodyPr/>
                    <a:lstStyle/>
                    <a:p>
                      <a:pPr algn="ctr"/>
                      <a:r>
                        <a:rPr lang="en-US" sz="1600" b="1" dirty="0">
                          <a:solidFill>
                            <a:schemeClr val="accent6"/>
                          </a:solidFill>
                        </a:rPr>
                        <a:t>IS</a:t>
                      </a:r>
                    </a:p>
                  </a:txBody>
                  <a:tcPr/>
                </a:tc>
                <a:tc>
                  <a:txBody>
                    <a:bodyPr/>
                    <a:lstStyle/>
                    <a:p>
                      <a:pPr algn="l"/>
                      <a:endParaRPr lang="en-US" sz="1600" dirty="0"/>
                    </a:p>
                  </a:txBody>
                  <a:tcPr/>
                </a:tc>
                <a:tc>
                  <a:txBody>
                    <a:bodyPr/>
                    <a:lstStyle/>
                    <a:p>
                      <a:pPr algn="ctr"/>
                      <a:r>
                        <a:rPr lang="en-US" sz="1600" b="1" dirty="0">
                          <a:solidFill>
                            <a:srgbClr val="FF0000"/>
                          </a:solidFill>
                        </a:rPr>
                        <a:t>IX</a:t>
                      </a:r>
                    </a:p>
                  </a:txBody>
                  <a:tcPr/>
                </a:tc>
                <a:tc>
                  <a:txBody>
                    <a:bodyPr/>
                    <a:lstStyle/>
                    <a:p>
                      <a:pPr algn="l"/>
                      <a:r>
                        <a:rPr lang="en-US" sz="1600" dirty="0"/>
                        <a:t>or X with LOCK ESCALATION</a:t>
                      </a:r>
                      <a:r>
                        <a:rPr lang="en-US" sz="1600" b="1" dirty="0"/>
                        <a:t>*</a:t>
                      </a:r>
                    </a:p>
                  </a:txBody>
                  <a:tcPr/>
                </a:tc>
                <a:extLst>
                  <a:ext uri="{0D108BD9-81ED-4DB2-BD59-A6C34878D82A}">
                    <a16:rowId xmlns:a16="http://schemas.microsoft.com/office/drawing/2014/main" val="1169389373"/>
                  </a:ext>
                </a:extLst>
              </a:tr>
              <a:tr h="370840">
                <a:tc>
                  <a:txBody>
                    <a:bodyPr/>
                    <a:lstStyle/>
                    <a:p>
                      <a:r>
                        <a:rPr lang="en-US" sz="1600" b="1" dirty="0"/>
                        <a:t>Partition</a:t>
                      </a:r>
                    </a:p>
                  </a:txBody>
                  <a:tcPr/>
                </a:tc>
                <a:tc>
                  <a:txBody>
                    <a:bodyPr/>
                    <a:lstStyle/>
                    <a:p>
                      <a:pPr algn="ctr"/>
                      <a:r>
                        <a:rPr lang="en-US" sz="1600" b="1" dirty="0">
                          <a:solidFill>
                            <a:schemeClr val="accent6"/>
                          </a:solidFill>
                        </a:rPr>
                        <a:t>IS</a:t>
                      </a:r>
                    </a:p>
                  </a:txBody>
                  <a:tcPr/>
                </a:tc>
                <a:tc>
                  <a:txBody>
                    <a:bodyPr/>
                    <a:lstStyle/>
                    <a:p>
                      <a:pPr algn="l"/>
                      <a:endParaRPr lang="en-US" sz="1600" dirty="0"/>
                    </a:p>
                  </a:txBody>
                  <a:tcPr/>
                </a:tc>
                <a:tc>
                  <a:txBody>
                    <a:bodyPr/>
                    <a:lstStyle/>
                    <a:p>
                      <a:pPr algn="ctr"/>
                      <a:r>
                        <a:rPr lang="en-US" sz="1600" b="1" dirty="0">
                          <a:solidFill>
                            <a:srgbClr val="FF0000"/>
                          </a:solidFill>
                        </a:rPr>
                        <a:t>IX</a:t>
                      </a:r>
                    </a:p>
                  </a:txBody>
                  <a:tcPr/>
                </a:tc>
                <a:tc>
                  <a:txBody>
                    <a:bodyPr/>
                    <a:lstStyle/>
                    <a:p>
                      <a:pPr algn="l"/>
                      <a:r>
                        <a:rPr lang="en-US" sz="1600" dirty="0"/>
                        <a:t>if LOCK_ESCALATION = AUTO</a:t>
                      </a:r>
                    </a:p>
                  </a:txBody>
                  <a:tcPr/>
                </a:tc>
                <a:extLst>
                  <a:ext uri="{0D108BD9-81ED-4DB2-BD59-A6C34878D82A}">
                    <a16:rowId xmlns:a16="http://schemas.microsoft.com/office/drawing/2014/main" val="185091713"/>
                  </a:ext>
                </a:extLst>
              </a:tr>
              <a:tr h="370840">
                <a:tc>
                  <a:txBody>
                    <a:bodyPr/>
                    <a:lstStyle/>
                    <a:p>
                      <a:r>
                        <a:rPr lang="en-US" sz="1600" b="1" dirty="0"/>
                        <a:t>Page</a:t>
                      </a:r>
                    </a:p>
                  </a:txBody>
                  <a:tcPr/>
                </a:tc>
                <a:tc>
                  <a:txBody>
                    <a:bodyPr/>
                    <a:lstStyle/>
                    <a:p>
                      <a:pPr algn="ctr"/>
                      <a:r>
                        <a:rPr lang="en-US" sz="1600" b="1" dirty="0">
                          <a:solidFill>
                            <a:schemeClr val="accent6"/>
                          </a:solidFill>
                        </a:rPr>
                        <a:t>IS</a:t>
                      </a:r>
                    </a:p>
                  </a:txBody>
                  <a:tcPr/>
                </a:tc>
                <a:tc>
                  <a:txBody>
                    <a:bodyPr/>
                    <a:lstStyle/>
                    <a:p>
                      <a:pPr algn="l"/>
                      <a:r>
                        <a:rPr lang="en-US" sz="1600" dirty="0"/>
                        <a:t>or S if the table is a HEAP</a:t>
                      </a:r>
                    </a:p>
                  </a:txBody>
                  <a:tcPr/>
                </a:tc>
                <a:tc>
                  <a:txBody>
                    <a:bodyPr/>
                    <a:lstStyle/>
                    <a:p>
                      <a:pPr algn="ctr"/>
                      <a:r>
                        <a:rPr lang="en-US" sz="1600" b="1" dirty="0">
                          <a:solidFill>
                            <a:srgbClr val="FF0000"/>
                          </a:solidFill>
                        </a:rPr>
                        <a:t>IX</a:t>
                      </a:r>
                    </a:p>
                  </a:txBody>
                  <a:tcPr/>
                </a:tc>
                <a:tc>
                  <a:txBody>
                    <a:bodyPr/>
                    <a:lstStyle/>
                    <a:p>
                      <a:pPr algn="l"/>
                      <a:endParaRPr lang="en-US" sz="1600" dirty="0"/>
                    </a:p>
                  </a:txBody>
                  <a:tcPr/>
                </a:tc>
                <a:extLst>
                  <a:ext uri="{0D108BD9-81ED-4DB2-BD59-A6C34878D82A}">
                    <a16:rowId xmlns:a16="http://schemas.microsoft.com/office/drawing/2014/main" val="3018214215"/>
                  </a:ext>
                </a:extLst>
              </a:tr>
              <a:tr h="370840">
                <a:tc>
                  <a:txBody>
                    <a:bodyPr/>
                    <a:lstStyle/>
                    <a:p>
                      <a:r>
                        <a:rPr lang="en-US" sz="1600" b="1" dirty="0"/>
                        <a:t>Row</a:t>
                      </a:r>
                    </a:p>
                  </a:txBody>
                  <a:tcPr/>
                </a:tc>
                <a:tc>
                  <a:txBody>
                    <a:bodyPr/>
                    <a:lstStyle/>
                    <a:p>
                      <a:pPr algn="ctr"/>
                      <a:r>
                        <a:rPr lang="en-US" sz="1600" b="1" dirty="0">
                          <a:solidFill>
                            <a:schemeClr val="accent6"/>
                          </a:solidFill>
                        </a:rPr>
                        <a:t>S</a:t>
                      </a:r>
                    </a:p>
                  </a:txBody>
                  <a:tcPr/>
                </a:tc>
                <a:tc>
                  <a:txBody>
                    <a:bodyPr/>
                    <a:lstStyle/>
                    <a:p>
                      <a:pPr algn="l"/>
                      <a:endParaRPr lang="en-US" sz="1600" dirty="0"/>
                    </a:p>
                  </a:txBody>
                  <a:tcPr/>
                </a:tc>
                <a:tc>
                  <a:txBody>
                    <a:bodyPr/>
                    <a:lstStyle/>
                    <a:p>
                      <a:pPr algn="ctr"/>
                      <a:r>
                        <a:rPr lang="en-US" sz="1600" b="1" dirty="0">
                          <a:solidFill>
                            <a:srgbClr val="FF0000"/>
                          </a:solidFill>
                        </a:rPr>
                        <a:t>X</a:t>
                      </a:r>
                    </a:p>
                  </a:txBody>
                  <a:tcPr/>
                </a:tc>
                <a:tc>
                  <a:txBody>
                    <a:bodyPr/>
                    <a:lstStyle/>
                    <a:p>
                      <a:pPr algn="l"/>
                      <a:endParaRPr lang="en-US" sz="1600" dirty="0"/>
                    </a:p>
                  </a:txBody>
                  <a:tcPr/>
                </a:tc>
                <a:extLst>
                  <a:ext uri="{0D108BD9-81ED-4DB2-BD59-A6C34878D82A}">
                    <a16:rowId xmlns:a16="http://schemas.microsoft.com/office/drawing/2014/main" val="2209653538"/>
                  </a:ext>
                </a:extLst>
              </a:tr>
            </a:tbl>
          </a:graphicData>
        </a:graphic>
      </p:graphicFrame>
      <p:sp>
        <p:nvSpPr>
          <p:cNvPr id="5" name="Textfeld 4">
            <a:extLst>
              <a:ext uri="{FF2B5EF4-FFF2-40B4-BE49-F238E27FC236}">
                <a16:creationId xmlns:a16="http://schemas.microsoft.com/office/drawing/2014/main" id="{9C46A2AB-6990-B8E7-5B41-D1A664FB5039}"/>
              </a:ext>
            </a:extLst>
          </p:cNvPr>
          <p:cNvSpPr txBox="1"/>
          <p:nvPr/>
        </p:nvSpPr>
        <p:spPr>
          <a:xfrm>
            <a:off x="334963" y="4308653"/>
            <a:ext cx="11522074" cy="646331"/>
          </a:xfrm>
          <a:prstGeom prst="rect">
            <a:avLst/>
          </a:prstGeom>
          <a:noFill/>
        </p:spPr>
        <p:txBody>
          <a:bodyPr wrap="square" rtlCol="0">
            <a:spAutoFit/>
          </a:bodyPr>
          <a:lstStyle/>
          <a:p>
            <a:pPr marL="358775" indent="-358775"/>
            <a:r>
              <a:rPr lang="en-US" b="1" dirty="0"/>
              <a:t>*</a:t>
            </a:r>
            <a:r>
              <a:rPr lang="en-US" dirty="0"/>
              <a:t>	Lock escalation in SQL Server is the process of converting many fine-grained locks (like row or page locks) into fewer coarse-grained locks (like table locks) to reduce system overhead.</a:t>
            </a:r>
          </a:p>
        </p:txBody>
      </p:sp>
    </p:spTree>
    <p:extLst>
      <p:ext uri="{BB962C8B-B14F-4D97-AF65-F5344CB8AC3E}">
        <p14:creationId xmlns:p14="http://schemas.microsoft.com/office/powerpoint/2010/main" val="927822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6B98D-76BD-EAF6-7E46-D2B369C1DC74}"/>
            </a:ext>
          </a:extLst>
        </p:cNvPr>
        <p:cNvGrpSpPr/>
        <p:nvPr/>
      </p:nvGrpSpPr>
      <p:grpSpPr>
        <a:xfrm>
          <a:off x="0" y="0"/>
          <a:ext cx="0" cy="0"/>
          <a:chOff x="0" y="0"/>
          <a:chExt cx="0" cy="0"/>
        </a:xfrm>
      </p:grpSpPr>
      <p:sp>
        <p:nvSpPr>
          <p:cNvPr id="5" name="Inhaltsplatzhalter 4">
            <a:extLst>
              <a:ext uri="{FF2B5EF4-FFF2-40B4-BE49-F238E27FC236}">
                <a16:creationId xmlns:a16="http://schemas.microsoft.com/office/drawing/2014/main" id="{37DACC03-174B-F348-4FF0-CF8D4A99EC80}"/>
              </a:ext>
            </a:extLst>
          </p:cNvPr>
          <p:cNvSpPr>
            <a:spLocks noGrp="1"/>
          </p:cNvSpPr>
          <p:nvPr>
            <p:ph idx="1"/>
          </p:nvPr>
        </p:nvSpPr>
        <p:spPr/>
        <p:txBody>
          <a:bodyPr/>
          <a:lstStyle/>
          <a:p>
            <a:r>
              <a:rPr lang="en-US" sz="1600" dirty="0">
                <a:solidFill>
                  <a:srgbClr val="0000FF"/>
                </a:solidFill>
                <a:highlight>
                  <a:srgbClr val="FFFFFF"/>
                </a:highlight>
                <a:latin typeface="Cascadia Mono" panose="020B0609020000020004" pitchFamily="49" charset="0"/>
              </a:rPr>
              <a:t>BEGIN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TRANSACTION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GO</a:t>
            </a:r>
            <a:endParaRPr lang="en-US" sz="1600" dirty="0">
              <a:solidFill>
                <a:srgbClr val="000000"/>
              </a:solidFill>
              <a:highlight>
                <a:srgbClr val="FFFFFF"/>
              </a:highlight>
              <a:latin typeface="Cascadia Mono" panose="020B0609020000020004" pitchFamily="49" charset="0"/>
            </a:endParaRPr>
          </a:p>
          <a:p>
            <a:r>
              <a:rPr lang="en-US" dirty="0">
                <a:solidFill>
                  <a:srgbClr val="FF00FF"/>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UPDATE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customers</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SET    </a:t>
            </a:r>
            <a:r>
              <a:rPr lang="en-US" sz="1600" dirty="0" err="1">
                <a:solidFill>
                  <a:srgbClr val="000000"/>
                </a:solidFill>
                <a:highlight>
                  <a:srgbClr val="FFFFFF"/>
                </a:highlight>
                <a:latin typeface="Cascadia Mono" panose="020B0609020000020004" pitchFamily="49" charset="0"/>
              </a:rPr>
              <a:t>c_name</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FF0000"/>
                </a:solidFill>
                <a:highlight>
                  <a:srgbClr val="FFFFFF"/>
                </a:highlight>
                <a:latin typeface="Cascadia Mono" panose="020B0609020000020004" pitchFamily="49" charset="0"/>
              </a:rPr>
              <a:t>'Uwe Ricken’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WHERE  </a:t>
            </a:r>
            <a:r>
              <a:rPr lang="en-US" sz="1600" dirty="0" err="1">
                <a:solidFill>
                  <a:srgbClr val="000000"/>
                </a:solidFill>
                <a:highlight>
                  <a:srgbClr val="FFFFFF"/>
                </a:highlight>
                <a:latin typeface="Cascadia Mono" panose="020B0609020000020004" pitchFamily="49" charset="0"/>
              </a:rPr>
              <a:t>c_custkey</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10</a:t>
            </a:r>
            <a:endParaRPr lang="en-US" dirty="0"/>
          </a:p>
        </p:txBody>
      </p:sp>
      <p:sp>
        <p:nvSpPr>
          <p:cNvPr id="6" name="Textplatzhalter 5">
            <a:extLst>
              <a:ext uri="{FF2B5EF4-FFF2-40B4-BE49-F238E27FC236}">
                <a16:creationId xmlns:a16="http://schemas.microsoft.com/office/drawing/2014/main" id="{8310403C-EE6E-1739-5879-48BABF7AAF9E}"/>
              </a:ext>
            </a:extLst>
          </p:cNvPr>
          <p:cNvSpPr>
            <a:spLocks noGrp="1"/>
          </p:cNvSpPr>
          <p:nvPr>
            <p:ph type="body" sz="half" idx="2"/>
          </p:nvPr>
        </p:nvSpPr>
        <p:spPr/>
        <p:txBody>
          <a:bodyPr/>
          <a:lstStyle/>
          <a:p>
            <a:endParaRPr lang="en-US" dirty="0"/>
          </a:p>
        </p:txBody>
      </p:sp>
      <p:sp>
        <p:nvSpPr>
          <p:cNvPr id="4" name="Titel 9">
            <a:extLst>
              <a:ext uri="{FF2B5EF4-FFF2-40B4-BE49-F238E27FC236}">
                <a16:creationId xmlns:a16="http://schemas.microsoft.com/office/drawing/2014/main" id="{01CEFF14-F699-362B-9174-501AC1FCF0CF}"/>
              </a:ext>
            </a:extLst>
          </p:cNvPr>
          <p:cNvSpPr>
            <a:spLocks noGrp="1"/>
          </p:cNvSpPr>
          <p:nvPr>
            <p:ph type="title"/>
          </p:nvPr>
        </p:nvSpPr>
        <p:spPr/>
        <p:txBody>
          <a:bodyPr/>
          <a:lstStyle/>
          <a:p>
            <a:r>
              <a:rPr lang="en-US" dirty="0"/>
              <a:t>Locking Hierarchy</a:t>
            </a:r>
          </a:p>
        </p:txBody>
      </p:sp>
      <p:graphicFrame>
        <p:nvGraphicFramePr>
          <p:cNvPr id="2" name="Tabelle 1">
            <a:extLst>
              <a:ext uri="{FF2B5EF4-FFF2-40B4-BE49-F238E27FC236}">
                <a16:creationId xmlns:a16="http://schemas.microsoft.com/office/drawing/2014/main" id="{774E2B07-040C-CDF1-4DEF-4C40F01230B5}"/>
              </a:ext>
            </a:extLst>
          </p:cNvPr>
          <p:cNvGraphicFramePr>
            <a:graphicFrameLocks noGrp="1"/>
          </p:cNvGraphicFramePr>
          <p:nvPr/>
        </p:nvGraphicFramePr>
        <p:xfrm>
          <a:off x="1814944" y="1564246"/>
          <a:ext cx="2817218" cy="773040"/>
        </p:xfrm>
        <a:graphic>
          <a:graphicData uri="http://schemas.openxmlformats.org/drawingml/2006/table">
            <a:tbl>
              <a:tblPr firstRow="1" bandRow="1">
                <a:tableStyleId>{5C22544A-7EE6-4342-B048-85BDC9FD1C3A}</a:tableStyleId>
              </a:tblPr>
              <a:tblGrid>
                <a:gridCol w="822423">
                  <a:extLst>
                    <a:ext uri="{9D8B030D-6E8A-4147-A177-3AD203B41FA5}">
                      <a16:colId xmlns:a16="http://schemas.microsoft.com/office/drawing/2014/main" val="2872294666"/>
                    </a:ext>
                  </a:extLst>
                </a:gridCol>
                <a:gridCol w="616267">
                  <a:extLst>
                    <a:ext uri="{9D8B030D-6E8A-4147-A177-3AD203B41FA5}">
                      <a16:colId xmlns:a16="http://schemas.microsoft.com/office/drawing/2014/main" val="2542042051"/>
                    </a:ext>
                  </a:extLst>
                </a:gridCol>
                <a:gridCol w="689264">
                  <a:extLst>
                    <a:ext uri="{9D8B030D-6E8A-4147-A177-3AD203B41FA5}">
                      <a16:colId xmlns:a16="http://schemas.microsoft.com/office/drawing/2014/main" val="1071245696"/>
                    </a:ext>
                  </a:extLst>
                </a:gridCol>
                <a:gridCol w="689264">
                  <a:extLst>
                    <a:ext uri="{9D8B030D-6E8A-4147-A177-3AD203B41FA5}">
                      <a16:colId xmlns:a16="http://schemas.microsoft.com/office/drawing/2014/main" val="3540005839"/>
                    </a:ext>
                  </a:extLst>
                </a:gridCol>
              </a:tblGrid>
              <a:tr h="234120">
                <a:tc gridSpan="4">
                  <a:txBody>
                    <a:bodyPr/>
                    <a:lstStyle/>
                    <a:p>
                      <a:pPr algn="ctr"/>
                      <a:r>
                        <a:rPr lang="en-US" sz="1400" b="1" dirty="0"/>
                        <a:t>HEAP / (non)clustered Index</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34120">
                <a:tc>
                  <a:txBody>
                    <a:bodyPr/>
                    <a:lstStyle/>
                    <a:p>
                      <a:pPr algn="ctr"/>
                      <a:r>
                        <a:rPr lang="en-US" sz="900" b="1" dirty="0" err="1"/>
                        <a:t>c_custkey</a:t>
                      </a:r>
                      <a:endParaRPr lang="en-US" sz="900" b="1" dirty="0"/>
                    </a:p>
                  </a:txBody>
                  <a:tcPr/>
                </a:tc>
                <a:tc>
                  <a:txBody>
                    <a:bodyPr/>
                    <a:lstStyle/>
                    <a:p>
                      <a:pPr algn="ctr"/>
                      <a:r>
                        <a:rPr lang="en-US" sz="900" b="1" dirty="0" err="1"/>
                        <a:t>c_name</a:t>
                      </a:r>
                      <a:endParaRPr lang="en-US" sz="900" b="1" dirty="0"/>
                    </a:p>
                  </a:txBody>
                  <a:tcPr/>
                </a:tc>
                <a:tc>
                  <a:txBody>
                    <a:bodyPr/>
                    <a:lstStyle/>
                    <a:p>
                      <a:pPr algn="ctr"/>
                      <a:endParaRPr lang="en-US" sz="900" b="1"/>
                    </a:p>
                  </a:txBody>
                  <a:tcPr/>
                </a:tc>
                <a:tc>
                  <a:txBody>
                    <a:bodyPr/>
                    <a:lstStyle/>
                    <a:p>
                      <a:pPr algn="ctr"/>
                      <a:endParaRPr lang="en-US" sz="900" b="1"/>
                    </a:p>
                  </a:txBody>
                  <a:tcPr/>
                </a:tc>
                <a:extLst>
                  <a:ext uri="{0D108BD9-81ED-4DB2-BD59-A6C34878D82A}">
                    <a16:rowId xmlns:a16="http://schemas.microsoft.com/office/drawing/2014/main" val="4227130636"/>
                  </a:ext>
                </a:extLst>
              </a:tr>
              <a:tr h="234120">
                <a:tc>
                  <a:txBody>
                    <a:bodyPr/>
                    <a:lstStyle/>
                    <a:p>
                      <a:pPr algn="ctr"/>
                      <a:r>
                        <a:rPr lang="en-US" sz="900" b="1" dirty="0"/>
                        <a:t>10</a:t>
                      </a:r>
                    </a:p>
                  </a:txBody>
                  <a:tcPr/>
                </a:tc>
                <a:tc>
                  <a:txBody>
                    <a:bodyPr/>
                    <a:lstStyle/>
                    <a:p>
                      <a:pPr algn="ctr"/>
                      <a:r>
                        <a:rPr lang="en-US" sz="900" b="1" dirty="0"/>
                        <a:t>John</a:t>
                      </a:r>
                    </a:p>
                  </a:txBody>
                  <a:tcPr/>
                </a:tc>
                <a:tc>
                  <a:txBody>
                    <a:bodyPr/>
                    <a:lstStyle/>
                    <a:p>
                      <a:pPr algn="ctr"/>
                      <a:endParaRPr lang="en-US" sz="900" b="1" dirty="0"/>
                    </a:p>
                  </a:txBody>
                  <a:tcPr/>
                </a:tc>
                <a:tc>
                  <a:txBody>
                    <a:bodyPr/>
                    <a:lstStyle/>
                    <a:p>
                      <a:pPr algn="ctr"/>
                      <a:endParaRPr lang="en-US" sz="900" b="1" dirty="0"/>
                    </a:p>
                  </a:txBody>
                  <a:tcPr/>
                </a:tc>
                <a:extLst>
                  <a:ext uri="{0D108BD9-81ED-4DB2-BD59-A6C34878D82A}">
                    <a16:rowId xmlns:a16="http://schemas.microsoft.com/office/drawing/2014/main" val="2691871036"/>
                  </a:ext>
                </a:extLst>
              </a:tr>
            </a:tbl>
          </a:graphicData>
        </a:graphic>
      </p:graphicFrame>
      <p:sp>
        <p:nvSpPr>
          <p:cNvPr id="3" name="Textfeld 2">
            <a:extLst>
              <a:ext uri="{FF2B5EF4-FFF2-40B4-BE49-F238E27FC236}">
                <a16:creationId xmlns:a16="http://schemas.microsoft.com/office/drawing/2014/main" id="{F8EB0B7E-472A-1EBC-DC1D-5F2EE0BBEBFA}"/>
              </a:ext>
            </a:extLst>
          </p:cNvPr>
          <p:cNvSpPr txBox="1"/>
          <p:nvPr/>
        </p:nvSpPr>
        <p:spPr>
          <a:xfrm>
            <a:off x="2192480" y="3124111"/>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t>Partition 1</a:t>
            </a:r>
          </a:p>
        </p:txBody>
      </p:sp>
      <p:sp>
        <p:nvSpPr>
          <p:cNvPr id="9" name="Textfeld 8">
            <a:extLst>
              <a:ext uri="{FF2B5EF4-FFF2-40B4-BE49-F238E27FC236}">
                <a16:creationId xmlns:a16="http://schemas.microsoft.com/office/drawing/2014/main" id="{9B2CF737-2FF1-BD87-1010-360C9F2DF6BC}"/>
              </a:ext>
            </a:extLst>
          </p:cNvPr>
          <p:cNvSpPr txBox="1"/>
          <p:nvPr/>
        </p:nvSpPr>
        <p:spPr>
          <a:xfrm>
            <a:off x="2192480" y="4002646"/>
            <a:ext cx="2001982" cy="1988726"/>
          </a:xfrm>
          <a:prstGeom prst="rect">
            <a:avLst/>
          </a:prstGeom>
          <a:solidFill>
            <a:schemeClr val="accent6">
              <a:lumMod val="20000"/>
              <a:lumOff val="80000"/>
            </a:schemeClr>
          </a:solidFill>
          <a:ln w="12700">
            <a:solidFill>
              <a:schemeClr val="tx1"/>
            </a:solidFill>
          </a:ln>
        </p:spPr>
        <p:txBody>
          <a:bodyPr wrap="square" rtlCol="0">
            <a:noAutofit/>
          </a:bodyPr>
          <a:lstStyle/>
          <a:p>
            <a:pPr>
              <a:tabLst>
                <a:tab pos="360363" algn="l"/>
              </a:tabLst>
            </a:pPr>
            <a:r>
              <a:rPr lang="en-US" sz="1000" dirty="0"/>
              <a:t>1	row</a:t>
            </a:r>
          </a:p>
          <a:p>
            <a:pPr>
              <a:tabLst>
                <a:tab pos="360363" algn="l"/>
              </a:tabLst>
            </a:pPr>
            <a:r>
              <a:rPr lang="en-US" sz="1000" dirty="0"/>
              <a:t>2	row</a:t>
            </a:r>
          </a:p>
          <a:p>
            <a:pPr>
              <a:tabLst>
                <a:tab pos="360363" algn="l"/>
              </a:tabLst>
            </a:pPr>
            <a:r>
              <a:rPr lang="en-US" sz="1000" dirty="0"/>
              <a:t>3	row</a:t>
            </a:r>
          </a:p>
          <a:p>
            <a:pPr>
              <a:tabLst>
                <a:tab pos="360363" algn="l"/>
              </a:tabLst>
            </a:pPr>
            <a:r>
              <a:rPr lang="en-US" sz="1000" dirty="0"/>
              <a:t>-	row</a:t>
            </a:r>
          </a:p>
          <a:p>
            <a:pPr>
              <a:tabLst>
                <a:tab pos="360363" algn="l"/>
              </a:tabLst>
            </a:pPr>
            <a:r>
              <a:rPr lang="en-US" sz="1000" dirty="0"/>
              <a:t>-	row</a:t>
            </a:r>
          </a:p>
          <a:p>
            <a:pPr>
              <a:tabLst>
                <a:tab pos="360363" algn="l"/>
              </a:tabLst>
            </a:pPr>
            <a:r>
              <a:rPr lang="en-US" sz="1000" dirty="0"/>
              <a:t>-	row</a:t>
            </a:r>
          </a:p>
          <a:p>
            <a:pPr>
              <a:tabLst>
                <a:tab pos="360363" algn="l"/>
              </a:tabLst>
            </a:pPr>
            <a:r>
              <a:rPr lang="en-US" sz="1000" b="1" dirty="0"/>
              <a:t>10	row</a:t>
            </a:r>
          </a:p>
          <a:p>
            <a:pPr>
              <a:tabLst>
                <a:tab pos="360363" algn="l"/>
              </a:tabLst>
            </a:pPr>
            <a:r>
              <a:rPr lang="en-US" sz="1000" dirty="0"/>
              <a:t>-	row</a:t>
            </a:r>
          </a:p>
          <a:p>
            <a:pPr>
              <a:tabLst>
                <a:tab pos="360363" algn="l"/>
              </a:tabLst>
            </a:pPr>
            <a:r>
              <a:rPr lang="en-US" sz="1000" dirty="0"/>
              <a:t>-	row</a:t>
            </a:r>
          </a:p>
          <a:p>
            <a:pPr marL="285750" indent="-285750">
              <a:buFontTx/>
              <a:buChar char="-"/>
              <a:tabLst>
                <a:tab pos="360363" algn="l"/>
              </a:tabLst>
            </a:pPr>
            <a:endParaRPr lang="en-US" sz="1000" dirty="0"/>
          </a:p>
          <a:p>
            <a:pPr marL="285750" indent="-285750">
              <a:buFontTx/>
              <a:buChar char="-"/>
              <a:tabLst>
                <a:tab pos="360363" algn="l"/>
              </a:tabLst>
            </a:pPr>
            <a:endParaRPr lang="en-US" sz="1000" dirty="0"/>
          </a:p>
        </p:txBody>
      </p:sp>
      <p:sp>
        <p:nvSpPr>
          <p:cNvPr id="28" name="Textfeld 27">
            <a:extLst>
              <a:ext uri="{FF2B5EF4-FFF2-40B4-BE49-F238E27FC236}">
                <a16:creationId xmlns:a16="http://schemas.microsoft.com/office/drawing/2014/main" id="{73B32212-A667-1AEB-6132-B64C50D0E9C2}"/>
              </a:ext>
            </a:extLst>
          </p:cNvPr>
          <p:cNvSpPr txBox="1"/>
          <p:nvPr/>
        </p:nvSpPr>
        <p:spPr>
          <a:xfrm>
            <a:off x="2198829" y="3651956"/>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tabLst>
                <a:tab pos="360363" algn="l"/>
              </a:tabLst>
            </a:pPr>
            <a:r>
              <a:rPr lang="en-US" sz="1400" b="1" dirty="0"/>
              <a:t>	PAGE</a:t>
            </a:r>
          </a:p>
        </p:txBody>
      </p:sp>
      <p:sp>
        <p:nvSpPr>
          <p:cNvPr id="37" name="Textfeld 36">
            <a:extLst>
              <a:ext uri="{FF2B5EF4-FFF2-40B4-BE49-F238E27FC236}">
                <a16:creationId xmlns:a16="http://schemas.microsoft.com/office/drawing/2014/main" id="{FDB68232-60E5-384D-6C49-59290D49EB07}"/>
              </a:ext>
            </a:extLst>
          </p:cNvPr>
          <p:cNvSpPr txBox="1"/>
          <p:nvPr/>
        </p:nvSpPr>
        <p:spPr>
          <a:xfrm>
            <a:off x="4006607" y="1893322"/>
            <a:ext cx="481659" cy="369332"/>
          </a:xfrm>
          <a:prstGeom prst="rect">
            <a:avLst/>
          </a:prstGeom>
          <a:noFill/>
        </p:spPr>
        <p:txBody>
          <a:bodyPr wrap="square" rtlCol="0">
            <a:spAutoFit/>
          </a:bodyPr>
          <a:lstStyle/>
          <a:p>
            <a:pPr algn="ctr"/>
            <a:r>
              <a:rPr lang="en-US" b="1" dirty="0">
                <a:solidFill>
                  <a:srgbClr val="FF0000"/>
                </a:solidFill>
              </a:rPr>
              <a:t>IX</a:t>
            </a:r>
          </a:p>
        </p:txBody>
      </p:sp>
      <p:sp>
        <p:nvSpPr>
          <p:cNvPr id="7" name="Textfeld 6">
            <a:extLst>
              <a:ext uri="{FF2B5EF4-FFF2-40B4-BE49-F238E27FC236}">
                <a16:creationId xmlns:a16="http://schemas.microsoft.com/office/drawing/2014/main" id="{FDFEE748-6D1A-EA8A-53A2-9EFF5CA57DA7}"/>
              </a:ext>
            </a:extLst>
          </p:cNvPr>
          <p:cNvSpPr txBox="1"/>
          <p:nvPr/>
        </p:nvSpPr>
        <p:spPr>
          <a:xfrm>
            <a:off x="2192480" y="3651956"/>
            <a:ext cx="463697" cy="307777"/>
          </a:xfrm>
          <a:prstGeom prst="rect">
            <a:avLst/>
          </a:prstGeom>
          <a:noFill/>
          <a:ln>
            <a:noFill/>
          </a:ln>
        </p:spPr>
        <p:txBody>
          <a:bodyPr wrap="square" rtlCol="0">
            <a:spAutoFit/>
          </a:bodyPr>
          <a:lstStyle/>
          <a:p>
            <a:pPr algn="ctr"/>
            <a:r>
              <a:rPr lang="en-US" sz="1400" b="1" dirty="0">
                <a:solidFill>
                  <a:srgbClr val="FF0000"/>
                </a:solidFill>
              </a:rPr>
              <a:t>IX</a:t>
            </a:r>
          </a:p>
        </p:txBody>
      </p:sp>
      <p:cxnSp>
        <p:nvCxnSpPr>
          <p:cNvPr id="10" name="Verbinder: gewinkelt 9">
            <a:extLst>
              <a:ext uri="{FF2B5EF4-FFF2-40B4-BE49-F238E27FC236}">
                <a16:creationId xmlns:a16="http://schemas.microsoft.com/office/drawing/2014/main" id="{3082B1B7-25FA-8A4C-856E-F8E7B8CB861F}"/>
              </a:ext>
            </a:extLst>
          </p:cNvPr>
          <p:cNvCxnSpPr>
            <a:cxnSpLocks/>
            <a:stCxn id="2" idx="1"/>
            <a:endCxn id="7" idx="1"/>
          </p:cNvCxnSpPr>
          <p:nvPr/>
        </p:nvCxnSpPr>
        <p:spPr>
          <a:xfrm rot="10800000" flipH="1" flipV="1">
            <a:off x="1814944" y="1950765"/>
            <a:ext cx="377536" cy="1855079"/>
          </a:xfrm>
          <a:prstGeom prst="bentConnector3">
            <a:avLst>
              <a:gd name="adj1" fmla="val -6055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C5F057BD-2902-76C8-9E72-9439827A2869}"/>
              </a:ext>
            </a:extLst>
          </p:cNvPr>
          <p:cNvSpPr txBox="1"/>
          <p:nvPr/>
        </p:nvSpPr>
        <p:spPr>
          <a:xfrm>
            <a:off x="2200632" y="4941887"/>
            <a:ext cx="248881" cy="196605"/>
          </a:xfrm>
          <a:prstGeom prst="rect">
            <a:avLst/>
          </a:prstGeom>
          <a:solidFill>
            <a:schemeClr val="accent6">
              <a:lumMod val="20000"/>
              <a:lumOff val="80000"/>
            </a:schemeClr>
          </a:solidFill>
          <a:ln w="12700">
            <a:noFill/>
          </a:ln>
        </p:spPr>
        <p:txBody>
          <a:bodyPr wrap="square" rtlCol="0">
            <a:noAutofit/>
          </a:bodyPr>
          <a:lstStyle>
            <a:defPPr>
              <a:defRPr lang="de-DE"/>
            </a:defPPr>
            <a:lvl1pPr>
              <a:tabLst>
                <a:tab pos="360363" algn="l"/>
              </a:tabLst>
              <a:defRPr sz="1400" b="1"/>
            </a:lvl1pPr>
          </a:lstStyle>
          <a:p>
            <a:r>
              <a:rPr lang="en-US" sz="1000" dirty="0">
                <a:solidFill>
                  <a:srgbClr val="FF0000"/>
                </a:solidFill>
              </a:rPr>
              <a:t>U</a:t>
            </a:r>
          </a:p>
        </p:txBody>
      </p:sp>
      <p:sp>
        <p:nvSpPr>
          <p:cNvPr id="20" name="Textfeld 19">
            <a:extLst>
              <a:ext uri="{FF2B5EF4-FFF2-40B4-BE49-F238E27FC236}">
                <a16:creationId xmlns:a16="http://schemas.microsoft.com/office/drawing/2014/main" id="{92F61B68-6C2C-D624-1658-654967C6CB05}"/>
              </a:ext>
            </a:extLst>
          </p:cNvPr>
          <p:cNvSpPr txBox="1"/>
          <p:nvPr/>
        </p:nvSpPr>
        <p:spPr>
          <a:xfrm>
            <a:off x="2200632" y="4930774"/>
            <a:ext cx="248881" cy="229597"/>
          </a:xfrm>
          <a:prstGeom prst="rect">
            <a:avLst/>
          </a:prstGeom>
          <a:solidFill>
            <a:schemeClr val="accent6">
              <a:lumMod val="20000"/>
              <a:lumOff val="80000"/>
            </a:schemeClr>
          </a:solidFill>
          <a:ln w="12700">
            <a:noFill/>
          </a:ln>
        </p:spPr>
        <p:txBody>
          <a:bodyPr wrap="square" rtlCol="0">
            <a:noAutofit/>
          </a:bodyPr>
          <a:lstStyle>
            <a:defPPr>
              <a:defRPr lang="de-DE"/>
            </a:defPPr>
            <a:lvl1pPr>
              <a:tabLst>
                <a:tab pos="360363" algn="l"/>
              </a:tabLst>
              <a:defRPr sz="1400" b="1"/>
            </a:lvl1pPr>
          </a:lstStyle>
          <a:p>
            <a:pPr algn="ctr"/>
            <a:r>
              <a:rPr lang="en-US" sz="1000" dirty="0">
                <a:solidFill>
                  <a:srgbClr val="FF0000"/>
                </a:solidFill>
              </a:rPr>
              <a:t>X</a:t>
            </a:r>
          </a:p>
        </p:txBody>
      </p:sp>
      <p:cxnSp>
        <p:nvCxnSpPr>
          <p:cNvPr id="26" name="Verbinder: gewinkelt 25">
            <a:extLst>
              <a:ext uri="{FF2B5EF4-FFF2-40B4-BE49-F238E27FC236}">
                <a16:creationId xmlns:a16="http://schemas.microsoft.com/office/drawing/2014/main" id="{978D07DA-F82B-A04C-8155-2E1D33688617}"/>
              </a:ext>
            </a:extLst>
          </p:cNvPr>
          <p:cNvCxnSpPr>
            <a:cxnSpLocks/>
            <a:stCxn id="7" idx="1"/>
            <a:endCxn id="19" idx="1"/>
          </p:cNvCxnSpPr>
          <p:nvPr/>
        </p:nvCxnSpPr>
        <p:spPr>
          <a:xfrm rot="10800000" flipH="1" flipV="1">
            <a:off x="2192480" y="3805844"/>
            <a:ext cx="8152" cy="1234345"/>
          </a:xfrm>
          <a:prstGeom prst="bentConnector3">
            <a:avLst>
              <a:gd name="adj1" fmla="val -280422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34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animBg="1"/>
      <p:bldP spid="9" grpId="0" animBg="1"/>
      <p:bldP spid="28" grpId="0" animBg="1"/>
      <p:bldP spid="37" grpId="0"/>
      <p:bldP spid="7" grpId="0"/>
      <p:bldP spid="19" grpId="0" animBg="1"/>
      <p:bldP spid="2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20B9B-6DAD-3ED5-1631-BD70AC9DADAF}"/>
            </a:ext>
          </a:extLst>
        </p:cNvPr>
        <p:cNvGrpSpPr/>
        <p:nvPr/>
      </p:nvGrpSpPr>
      <p:grpSpPr>
        <a:xfrm>
          <a:off x="0" y="0"/>
          <a:ext cx="0" cy="0"/>
          <a:chOff x="0" y="0"/>
          <a:chExt cx="0" cy="0"/>
        </a:xfrm>
      </p:grpSpPr>
      <p:sp>
        <p:nvSpPr>
          <p:cNvPr id="5" name="Inhaltsplatzhalter 4">
            <a:extLst>
              <a:ext uri="{FF2B5EF4-FFF2-40B4-BE49-F238E27FC236}">
                <a16:creationId xmlns:a16="http://schemas.microsoft.com/office/drawing/2014/main" id="{21ECE7E1-7F6B-944B-1C44-5B8D352D6294}"/>
              </a:ext>
            </a:extLst>
          </p:cNvPr>
          <p:cNvSpPr>
            <a:spLocks noGrp="1"/>
          </p:cNvSpPr>
          <p:nvPr>
            <p:ph idx="1"/>
          </p:nvPr>
        </p:nvSpPr>
        <p:spPr/>
        <p:txBody>
          <a:bodyPr/>
          <a:lstStyle/>
          <a:p>
            <a:r>
              <a:rPr lang="en-US" sz="1600" dirty="0">
                <a:solidFill>
                  <a:srgbClr val="0000FF"/>
                </a:solidFill>
                <a:highlight>
                  <a:srgbClr val="FFFFFF"/>
                </a:highlight>
                <a:latin typeface="Cascadia Mono" panose="020B0609020000020004" pitchFamily="49" charset="0"/>
              </a:rPr>
              <a:t>BEGIN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TRANSACTION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GO</a:t>
            </a:r>
            <a:endParaRPr lang="en-US" sz="1600" dirty="0">
              <a:solidFill>
                <a:srgbClr val="000000"/>
              </a:solidFill>
              <a:highlight>
                <a:srgbClr val="FFFFFF"/>
              </a:highlight>
              <a:latin typeface="Cascadia Mono" panose="020B0609020000020004" pitchFamily="49" charset="0"/>
            </a:endParaRPr>
          </a:p>
          <a:p>
            <a:r>
              <a:rPr lang="en-US" dirty="0">
                <a:solidFill>
                  <a:srgbClr val="FF00FF"/>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UPDATE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customers</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SET    </a:t>
            </a:r>
            <a:r>
              <a:rPr lang="en-US" sz="1600" dirty="0" err="1">
                <a:solidFill>
                  <a:srgbClr val="000000"/>
                </a:solidFill>
                <a:highlight>
                  <a:srgbClr val="FFFFFF"/>
                </a:highlight>
                <a:latin typeface="Cascadia Mono" panose="020B0609020000020004" pitchFamily="49" charset="0"/>
              </a:rPr>
              <a:t>c_name</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FF0000"/>
                </a:solidFill>
                <a:highlight>
                  <a:srgbClr val="FFFFFF"/>
                </a:highlight>
                <a:latin typeface="Cascadia Mono" panose="020B0609020000020004" pitchFamily="49" charset="0"/>
              </a:rPr>
              <a:t>'Uwe Ricken’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WHERE  </a:t>
            </a:r>
            <a:r>
              <a:rPr lang="en-US" sz="1600" dirty="0" err="1">
                <a:solidFill>
                  <a:srgbClr val="000000"/>
                </a:solidFill>
                <a:highlight>
                  <a:srgbClr val="FFFFFF"/>
                </a:highlight>
                <a:latin typeface="Cascadia Mono" panose="020B0609020000020004" pitchFamily="49" charset="0"/>
              </a:rPr>
              <a:t>c_custkey</a:t>
            </a:r>
            <a:r>
              <a:rPr lang="en-US" sz="1600" dirty="0">
                <a:solidFill>
                  <a:srgbClr val="000000"/>
                </a:solidFill>
                <a:highlight>
                  <a:srgbClr val="FFFFFF"/>
                </a:highlight>
                <a:latin typeface="Cascadia Mono" panose="020B0609020000020004" pitchFamily="49" charset="0"/>
              </a:rPr>
              <a:t> &lt;</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50000</a:t>
            </a:r>
            <a:endParaRPr lang="en-US" dirty="0"/>
          </a:p>
        </p:txBody>
      </p:sp>
      <p:sp>
        <p:nvSpPr>
          <p:cNvPr id="6" name="Textplatzhalter 5">
            <a:extLst>
              <a:ext uri="{FF2B5EF4-FFF2-40B4-BE49-F238E27FC236}">
                <a16:creationId xmlns:a16="http://schemas.microsoft.com/office/drawing/2014/main" id="{D8AAAFD4-786F-ACB5-6862-87777F786995}"/>
              </a:ext>
            </a:extLst>
          </p:cNvPr>
          <p:cNvSpPr>
            <a:spLocks noGrp="1"/>
          </p:cNvSpPr>
          <p:nvPr>
            <p:ph type="body" sz="half" idx="2"/>
          </p:nvPr>
        </p:nvSpPr>
        <p:spPr/>
        <p:txBody>
          <a:bodyPr/>
          <a:lstStyle/>
          <a:p>
            <a:endParaRPr lang="en-US" dirty="0"/>
          </a:p>
        </p:txBody>
      </p:sp>
      <p:sp>
        <p:nvSpPr>
          <p:cNvPr id="4" name="Titel 9">
            <a:extLst>
              <a:ext uri="{FF2B5EF4-FFF2-40B4-BE49-F238E27FC236}">
                <a16:creationId xmlns:a16="http://schemas.microsoft.com/office/drawing/2014/main" id="{958C59DB-3926-9DEA-71F8-0022F7D71D59}"/>
              </a:ext>
            </a:extLst>
          </p:cNvPr>
          <p:cNvSpPr>
            <a:spLocks noGrp="1"/>
          </p:cNvSpPr>
          <p:nvPr>
            <p:ph type="title"/>
          </p:nvPr>
        </p:nvSpPr>
        <p:spPr/>
        <p:txBody>
          <a:bodyPr/>
          <a:lstStyle/>
          <a:p>
            <a:r>
              <a:rPr lang="en-US" dirty="0"/>
              <a:t>Lock Escalation</a:t>
            </a:r>
          </a:p>
        </p:txBody>
      </p:sp>
      <p:graphicFrame>
        <p:nvGraphicFramePr>
          <p:cNvPr id="2" name="Tabelle 1">
            <a:extLst>
              <a:ext uri="{FF2B5EF4-FFF2-40B4-BE49-F238E27FC236}">
                <a16:creationId xmlns:a16="http://schemas.microsoft.com/office/drawing/2014/main" id="{15FCBFAD-7406-E4A7-EE40-E33816022536}"/>
              </a:ext>
            </a:extLst>
          </p:cNvPr>
          <p:cNvGraphicFramePr>
            <a:graphicFrameLocks noGrp="1"/>
          </p:cNvGraphicFramePr>
          <p:nvPr/>
        </p:nvGraphicFramePr>
        <p:xfrm>
          <a:off x="1814944" y="1564246"/>
          <a:ext cx="2817218" cy="773040"/>
        </p:xfrm>
        <a:graphic>
          <a:graphicData uri="http://schemas.openxmlformats.org/drawingml/2006/table">
            <a:tbl>
              <a:tblPr firstRow="1" bandRow="1">
                <a:tableStyleId>{5C22544A-7EE6-4342-B048-85BDC9FD1C3A}</a:tableStyleId>
              </a:tblPr>
              <a:tblGrid>
                <a:gridCol w="822423">
                  <a:extLst>
                    <a:ext uri="{9D8B030D-6E8A-4147-A177-3AD203B41FA5}">
                      <a16:colId xmlns:a16="http://schemas.microsoft.com/office/drawing/2014/main" val="2872294666"/>
                    </a:ext>
                  </a:extLst>
                </a:gridCol>
                <a:gridCol w="616267">
                  <a:extLst>
                    <a:ext uri="{9D8B030D-6E8A-4147-A177-3AD203B41FA5}">
                      <a16:colId xmlns:a16="http://schemas.microsoft.com/office/drawing/2014/main" val="2542042051"/>
                    </a:ext>
                  </a:extLst>
                </a:gridCol>
                <a:gridCol w="689264">
                  <a:extLst>
                    <a:ext uri="{9D8B030D-6E8A-4147-A177-3AD203B41FA5}">
                      <a16:colId xmlns:a16="http://schemas.microsoft.com/office/drawing/2014/main" val="1071245696"/>
                    </a:ext>
                  </a:extLst>
                </a:gridCol>
                <a:gridCol w="689264">
                  <a:extLst>
                    <a:ext uri="{9D8B030D-6E8A-4147-A177-3AD203B41FA5}">
                      <a16:colId xmlns:a16="http://schemas.microsoft.com/office/drawing/2014/main" val="3540005839"/>
                    </a:ext>
                  </a:extLst>
                </a:gridCol>
              </a:tblGrid>
              <a:tr h="234120">
                <a:tc gridSpan="4">
                  <a:txBody>
                    <a:bodyPr/>
                    <a:lstStyle/>
                    <a:p>
                      <a:pPr algn="ctr"/>
                      <a:r>
                        <a:rPr lang="en-US" sz="1400" b="1" dirty="0"/>
                        <a:t>HEAP / (non)clustered Index</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34120">
                <a:tc>
                  <a:txBody>
                    <a:bodyPr/>
                    <a:lstStyle/>
                    <a:p>
                      <a:pPr algn="ctr"/>
                      <a:r>
                        <a:rPr lang="en-US" sz="900" b="1" dirty="0" err="1"/>
                        <a:t>c_custkey</a:t>
                      </a:r>
                      <a:endParaRPr lang="en-US" sz="900" b="1" dirty="0"/>
                    </a:p>
                  </a:txBody>
                  <a:tcPr/>
                </a:tc>
                <a:tc>
                  <a:txBody>
                    <a:bodyPr/>
                    <a:lstStyle/>
                    <a:p>
                      <a:pPr algn="ctr"/>
                      <a:r>
                        <a:rPr lang="en-US" sz="900" b="1" dirty="0" err="1"/>
                        <a:t>c_name</a:t>
                      </a:r>
                      <a:endParaRPr lang="en-US" sz="900" b="1" dirty="0"/>
                    </a:p>
                  </a:txBody>
                  <a:tcPr/>
                </a:tc>
                <a:tc>
                  <a:txBody>
                    <a:bodyPr/>
                    <a:lstStyle/>
                    <a:p>
                      <a:pPr algn="ctr"/>
                      <a:endParaRPr lang="en-US" sz="900" b="1"/>
                    </a:p>
                  </a:txBody>
                  <a:tcPr/>
                </a:tc>
                <a:tc>
                  <a:txBody>
                    <a:bodyPr/>
                    <a:lstStyle/>
                    <a:p>
                      <a:pPr algn="ctr"/>
                      <a:endParaRPr lang="en-US" sz="900" b="1"/>
                    </a:p>
                  </a:txBody>
                  <a:tcPr/>
                </a:tc>
                <a:extLst>
                  <a:ext uri="{0D108BD9-81ED-4DB2-BD59-A6C34878D82A}">
                    <a16:rowId xmlns:a16="http://schemas.microsoft.com/office/drawing/2014/main" val="4227130636"/>
                  </a:ext>
                </a:extLst>
              </a:tr>
              <a:tr h="234120">
                <a:tc>
                  <a:txBody>
                    <a:bodyPr/>
                    <a:lstStyle/>
                    <a:p>
                      <a:pPr algn="ctr"/>
                      <a:r>
                        <a:rPr lang="en-US" sz="900" b="1" dirty="0"/>
                        <a:t>10</a:t>
                      </a:r>
                    </a:p>
                  </a:txBody>
                  <a:tcPr/>
                </a:tc>
                <a:tc>
                  <a:txBody>
                    <a:bodyPr/>
                    <a:lstStyle/>
                    <a:p>
                      <a:pPr algn="ctr"/>
                      <a:r>
                        <a:rPr lang="en-US" sz="900" b="1" dirty="0"/>
                        <a:t>John</a:t>
                      </a:r>
                    </a:p>
                  </a:txBody>
                  <a:tcPr/>
                </a:tc>
                <a:tc>
                  <a:txBody>
                    <a:bodyPr/>
                    <a:lstStyle/>
                    <a:p>
                      <a:pPr algn="ctr"/>
                      <a:endParaRPr lang="en-US" sz="900" b="1" dirty="0"/>
                    </a:p>
                  </a:txBody>
                  <a:tcPr/>
                </a:tc>
                <a:tc>
                  <a:txBody>
                    <a:bodyPr/>
                    <a:lstStyle/>
                    <a:p>
                      <a:pPr algn="ctr"/>
                      <a:endParaRPr lang="en-US" sz="900" b="1" dirty="0"/>
                    </a:p>
                  </a:txBody>
                  <a:tcPr/>
                </a:tc>
                <a:extLst>
                  <a:ext uri="{0D108BD9-81ED-4DB2-BD59-A6C34878D82A}">
                    <a16:rowId xmlns:a16="http://schemas.microsoft.com/office/drawing/2014/main" val="2691871036"/>
                  </a:ext>
                </a:extLst>
              </a:tr>
            </a:tbl>
          </a:graphicData>
        </a:graphic>
      </p:graphicFrame>
      <p:sp>
        <p:nvSpPr>
          <p:cNvPr id="3" name="Textfeld 2">
            <a:extLst>
              <a:ext uri="{FF2B5EF4-FFF2-40B4-BE49-F238E27FC236}">
                <a16:creationId xmlns:a16="http://schemas.microsoft.com/office/drawing/2014/main" id="{116CAEAF-4B46-4BC5-48C9-96E9A23679E8}"/>
              </a:ext>
            </a:extLst>
          </p:cNvPr>
          <p:cNvSpPr txBox="1"/>
          <p:nvPr/>
        </p:nvSpPr>
        <p:spPr>
          <a:xfrm>
            <a:off x="2192480" y="3124111"/>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t>Partition 1</a:t>
            </a:r>
          </a:p>
        </p:txBody>
      </p:sp>
      <p:sp>
        <p:nvSpPr>
          <p:cNvPr id="9" name="Textfeld 8">
            <a:extLst>
              <a:ext uri="{FF2B5EF4-FFF2-40B4-BE49-F238E27FC236}">
                <a16:creationId xmlns:a16="http://schemas.microsoft.com/office/drawing/2014/main" id="{D31C7FB9-CA37-0D24-5488-3FF266369146}"/>
              </a:ext>
            </a:extLst>
          </p:cNvPr>
          <p:cNvSpPr txBox="1"/>
          <p:nvPr/>
        </p:nvSpPr>
        <p:spPr>
          <a:xfrm>
            <a:off x="2198828" y="3947074"/>
            <a:ext cx="1995634" cy="1988726"/>
          </a:xfrm>
          <a:prstGeom prst="rect">
            <a:avLst/>
          </a:prstGeom>
          <a:solidFill>
            <a:schemeClr val="accent6">
              <a:lumMod val="20000"/>
              <a:lumOff val="80000"/>
            </a:schemeClr>
          </a:solidFill>
          <a:ln w="12700">
            <a:solidFill>
              <a:schemeClr val="tx1"/>
            </a:solidFill>
          </a:ln>
        </p:spPr>
        <p:txBody>
          <a:bodyPr wrap="square" rtlCol="0">
            <a:noAutofit/>
          </a:bodyPr>
          <a:lstStyle/>
          <a:p>
            <a:pPr>
              <a:tabLst>
                <a:tab pos="360363" algn="l"/>
              </a:tabLst>
            </a:pPr>
            <a:r>
              <a:rPr lang="en-US" sz="1000" b="1" dirty="0">
                <a:solidFill>
                  <a:srgbClr val="FF0000"/>
                </a:solidFill>
              </a:rPr>
              <a:t>X</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b="1" dirty="0"/>
              <a:t>	</a:t>
            </a:r>
            <a:r>
              <a:rPr lang="en-US" sz="1000" dirty="0"/>
              <a:t>row</a:t>
            </a:r>
          </a:p>
          <a:p>
            <a:pPr>
              <a:tabLst>
                <a:tab pos="360363" algn="l"/>
              </a:tabLst>
            </a:pPr>
            <a:r>
              <a:rPr lang="en-US" sz="1000" dirty="0"/>
              <a:t>11	row</a:t>
            </a:r>
          </a:p>
          <a:p>
            <a:pPr>
              <a:tabLst>
                <a:tab pos="360363" algn="l"/>
              </a:tabLst>
            </a:pPr>
            <a:r>
              <a:rPr lang="en-US" sz="1000" dirty="0"/>
              <a:t>-	row</a:t>
            </a:r>
          </a:p>
          <a:p>
            <a:pPr marL="285750" indent="-285750">
              <a:buFontTx/>
              <a:buChar char="-"/>
              <a:tabLst>
                <a:tab pos="360363" algn="l"/>
              </a:tabLst>
            </a:pPr>
            <a:endParaRPr lang="en-US" sz="1000" dirty="0"/>
          </a:p>
          <a:p>
            <a:pPr marL="285750" indent="-285750">
              <a:buFontTx/>
              <a:buChar char="-"/>
              <a:tabLst>
                <a:tab pos="360363" algn="l"/>
              </a:tabLst>
            </a:pPr>
            <a:endParaRPr lang="en-US" sz="1000" dirty="0"/>
          </a:p>
        </p:txBody>
      </p:sp>
      <p:sp>
        <p:nvSpPr>
          <p:cNvPr id="37" name="Textfeld 36">
            <a:extLst>
              <a:ext uri="{FF2B5EF4-FFF2-40B4-BE49-F238E27FC236}">
                <a16:creationId xmlns:a16="http://schemas.microsoft.com/office/drawing/2014/main" id="{AA0742B5-88C0-44EB-01BD-8D1604762C7E}"/>
              </a:ext>
            </a:extLst>
          </p:cNvPr>
          <p:cNvSpPr txBox="1"/>
          <p:nvPr/>
        </p:nvSpPr>
        <p:spPr>
          <a:xfrm>
            <a:off x="4006607" y="1893322"/>
            <a:ext cx="481659" cy="369332"/>
          </a:xfrm>
          <a:prstGeom prst="rect">
            <a:avLst/>
          </a:prstGeom>
          <a:noFill/>
        </p:spPr>
        <p:txBody>
          <a:bodyPr wrap="square" rtlCol="0">
            <a:spAutoFit/>
          </a:bodyPr>
          <a:lstStyle/>
          <a:p>
            <a:pPr algn="ctr"/>
            <a:r>
              <a:rPr lang="en-US" b="1" dirty="0">
                <a:solidFill>
                  <a:srgbClr val="FF0000"/>
                </a:solidFill>
              </a:rPr>
              <a:t>IX</a:t>
            </a:r>
          </a:p>
        </p:txBody>
      </p:sp>
      <p:cxnSp>
        <p:nvCxnSpPr>
          <p:cNvPr id="10" name="Verbinder: gewinkelt 9">
            <a:extLst>
              <a:ext uri="{FF2B5EF4-FFF2-40B4-BE49-F238E27FC236}">
                <a16:creationId xmlns:a16="http://schemas.microsoft.com/office/drawing/2014/main" id="{D617C04A-8713-7838-8118-145C855E3727}"/>
              </a:ext>
            </a:extLst>
          </p:cNvPr>
          <p:cNvCxnSpPr>
            <a:cxnSpLocks/>
            <a:stCxn id="2" idx="1"/>
            <a:endCxn id="7" idx="1"/>
          </p:cNvCxnSpPr>
          <p:nvPr/>
        </p:nvCxnSpPr>
        <p:spPr>
          <a:xfrm rot="10800000" flipH="1" flipV="1">
            <a:off x="1814944" y="1950765"/>
            <a:ext cx="377536" cy="1855079"/>
          </a:xfrm>
          <a:prstGeom prst="bentConnector3">
            <a:avLst>
              <a:gd name="adj1" fmla="val -6055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Verbinder: gewinkelt 25">
            <a:extLst>
              <a:ext uri="{FF2B5EF4-FFF2-40B4-BE49-F238E27FC236}">
                <a16:creationId xmlns:a16="http://schemas.microsoft.com/office/drawing/2014/main" id="{344F7BA0-7AB0-1994-7D0C-CBA681C10D50}"/>
              </a:ext>
            </a:extLst>
          </p:cNvPr>
          <p:cNvCxnSpPr>
            <a:cxnSpLocks/>
            <a:stCxn id="7" idx="1"/>
            <a:endCxn id="11" idx="1"/>
          </p:cNvCxnSpPr>
          <p:nvPr/>
        </p:nvCxnSpPr>
        <p:spPr>
          <a:xfrm rot="10800000" flipH="1" flipV="1">
            <a:off x="2192480" y="3805845"/>
            <a:ext cx="6348" cy="1135592"/>
          </a:xfrm>
          <a:prstGeom prst="bentConnector3">
            <a:avLst>
              <a:gd name="adj1" fmla="val -9648834"/>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4DBFC6A-BDE1-0057-ECA1-E181DA3258CE}"/>
              </a:ext>
            </a:extLst>
          </p:cNvPr>
          <p:cNvSpPr txBox="1"/>
          <p:nvPr/>
        </p:nvSpPr>
        <p:spPr>
          <a:xfrm>
            <a:off x="2198828" y="3947074"/>
            <a:ext cx="1995633" cy="1988726"/>
          </a:xfrm>
          <a:prstGeom prst="rect">
            <a:avLst/>
          </a:prstGeom>
          <a:solidFill>
            <a:schemeClr val="accent6">
              <a:lumMod val="20000"/>
              <a:lumOff val="80000"/>
            </a:schemeClr>
          </a:solidFill>
          <a:ln w="12700">
            <a:solidFill>
              <a:schemeClr val="tx1"/>
            </a:solidFill>
          </a:ln>
        </p:spPr>
        <p:txBody>
          <a:bodyPr wrap="square" rtlCol="0">
            <a:noAutofit/>
          </a:bodyPr>
          <a:lstStyle/>
          <a:p>
            <a:pPr>
              <a:tabLst>
                <a:tab pos="360363" algn="l"/>
              </a:tabLst>
            </a:pPr>
            <a:r>
              <a:rPr lang="en-US" sz="1000" dirty="0"/>
              <a:t>1	row</a:t>
            </a:r>
          </a:p>
          <a:p>
            <a:pPr>
              <a:tabLst>
                <a:tab pos="360363" algn="l"/>
              </a:tabLst>
            </a:pPr>
            <a:r>
              <a:rPr lang="en-US" sz="1000" dirty="0"/>
              <a:t>2	row</a:t>
            </a:r>
          </a:p>
          <a:p>
            <a:pPr>
              <a:tabLst>
                <a:tab pos="360363" algn="l"/>
              </a:tabLst>
            </a:pPr>
            <a:r>
              <a:rPr lang="en-US" sz="1000" dirty="0"/>
              <a:t>3	row</a:t>
            </a:r>
          </a:p>
          <a:p>
            <a:pPr>
              <a:tabLst>
                <a:tab pos="360363" algn="l"/>
              </a:tabLst>
            </a:pPr>
            <a:r>
              <a:rPr lang="en-US" sz="1000" dirty="0"/>
              <a:t>-	row</a:t>
            </a:r>
          </a:p>
          <a:p>
            <a:pPr>
              <a:tabLst>
                <a:tab pos="360363" algn="l"/>
              </a:tabLst>
            </a:pPr>
            <a:r>
              <a:rPr lang="en-US" sz="1000" dirty="0"/>
              <a:t>-	row</a:t>
            </a:r>
          </a:p>
          <a:p>
            <a:pPr>
              <a:tabLst>
                <a:tab pos="360363" algn="l"/>
              </a:tabLst>
            </a:pPr>
            <a:r>
              <a:rPr lang="en-US" sz="1000" dirty="0"/>
              <a:t>-	row</a:t>
            </a:r>
          </a:p>
          <a:p>
            <a:pPr>
              <a:tabLst>
                <a:tab pos="360363" algn="l"/>
              </a:tabLst>
            </a:pPr>
            <a:r>
              <a:rPr lang="en-US" sz="1000" dirty="0"/>
              <a:t>10	row</a:t>
            </a:r>
          </a:p>
          <a:p>
            <a:pPr>
              <a:tabLst>
                <a:tab pos="360363" algn="l"/>
              </a:tabLst>
            </a:pPr>
            <a:r>
              <a:rPr lang="en-US" sz="1000" dirty="0"/>
              <a:t>-	row</a:t>
            </a:r>
          </a:p>
          <a:p>
            <a:pPr>
              <a:tabLst>
                <a:tab pos="360363" algn="l"/>
              </a:tabLst>
            </a:pPr>
            <a:r>
              <a:rPr lang="en-US" sz="1000" dirty="0"/>
              <a:t>-	row</a:t>
            </a:r>
          </a:p>
          <a:p>
            <a:pPr marL="285750" indent="-285750">
              <a:buFontTx/>
              <a:buChar char="-"/>
              <a:tabLst>
                <a:tab pos="360363" algn="l"/>
              </a:tabLst>
            </a:pPr>
            <a:endParaRPr lang="en-US" sz="1000" dirty="0"/>
          </a:p>
          <a:p>
            <a:pPr marL="285750" indent="-285750">
              <a:buFontTx/>
              <a:buChar char="-"/>
              <a:tabLst>
                <a:tab pos="360363" algn="l"/>
              </a:tabLst>
            </a:pPr>
            <a:endParaRPr lang="en-US" sz="1000" dirty="0"/>
          </a:p>
        </p:txBody>
      </p:sp>
      <p:sp>
        <p:nvSpPr>
          <p:cNvPr id="28" name="Textfeld 27">
            <a:extLst>
              <a:ext uri="{FF2B5EF4-FFF2-40B4-BE49-F238E27FC236}">
                <a16:creationId xmlns:a16="http://schemas.microsoft.com/office/drawing/2014/main" id="{4ADE8A2A-59E3-DD87-4908-624EF471922D}"/>
              </a:ext>
            </a:extLst>
          </p:cNvPr>
          <p:cNvSpPr txBox="1"/>
          <p:nvPr/>
        </p:nvSpPr>
        <p:spPr>
          <a:xfrm>
            <a:off x="2198829" y="3651956"/>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tabLst>
                <a:tab pos="360363" algn="l"/>
              </a:tabLst>
            </a:pPr>
            <a:r>
              <a:rPr lang="en-US" sz="1400" b="1" dirty="0"/>
              <a:t>	PAGE</a:t>
            </a:r>
          </a:p>
        </p:txBody>
      </p:sp>
      <p:sp>
        <p:nvSpPr>
          <p:cNvPr id="7" name="Textfeld 6">
            <a:extLst>
              <a:ext uri="{FF2B5EF4-FFF2-40B4-BE49-F238E27FC236}">
                <a16:creationId xmlns:a16="http://schemas.microsoft.com/office/drawing/2014/main" id="{22E5C574-5CA8-9494-E6D6-2096AA4BEA89}"/>
              </a:ext>
            </a:extLst>
          </p:cNvPr>
          <p:cNvSpPr txBox="1"/>
          <p:nvPr/>
        </p:nvSpPr>
        <p:spPr>
          <a:xfrm>
            <a:off x="2192480" y="3651956"/>
            <a:ext cx="463697" cy="307777"/>
          </a:xfrm>
          <a:prstGeom prst="rect">
            <a:avLst/>
          </a:prstGeom>
          <a:noFill/>
          <a:ln>
            <a:noFill/>
          </a:ln>
        </p:spPr>
        <p:txBody>
          <a:bodyPr wrap="square" rtlCol="0">
            <a:spAutoFit/>
          </a:bodyPr>
          <a:lstStyle/>
          <a:p>
            <a:pPr algn="ctr"/>
            <a:r>
              <a:rPr lang="en-US" sz="1400" b="1" dirty="0">
                <a:solidFill>
                  <a:srgbClr val="FF0000"/>
                </a:solidFill>
              </a:rPr>
              <a:t>IX</a:t>
            </a:r>
          </a:p>
        </p:txBody>
      </p:sp>
      <p:sp>
        <p:nvSpPr>
          <p:cNvPr id="13" name="Textfeld 12">
            <a:extLst>
              <a:ext uri="{FF2B5EF4-FFF2-40B4-BE49-F238E27FC236}">
                <a16:creationId xmlns:a16="http://schemas.microsoft.com/office/drawing/2014/main" id="{BCD8E3D4-1598-90EC-5D80-71466E3423EF}"/>
              </a:ext>
            </a:extLst>
          </p:cNvPr>
          <p:cNvSpPr txBox="1"/>
          <p:nvPr/>
        </p:nvSpPr>
        <p:spPr>
          <a:xfrm>
            <a:off x="5428539" y="3912596"/>
            <a:ext cx="3296652" cy="138499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400" dirty="0"/>
              <a:t>If to much granular locks occur, Microsoft SQL Server will lock the object itself but not the single rows!</a:t>
            </a:r>
          </a:p>
          <a:p>
            <a:endParaRPr lang="en-US" sz="1400" dirty="0"/>
          </a:p>
          <a:p>
            <a:r>
              <a:rPr lang="en-US" sz="1400" dirty="0"/>
              <a:t>The check for Lock Escalation happens every 1.250 rows!</a:t>
            </a:r>
          </a:p>
        </p:txBody>
      </p:sp>
      <p:sp>
        <p:nvSpPr>
          <p:cNvPr id="14" name="Geschweifte Klammer rechts 13">
            <a:extLst>
              <a:ext uri="{FF2B5EF4-FFF2-40B4-BE49-F238E27FC236}">
                <a16:creationId xmlns:a16="http://schemas.microsoft.com/office/drawing/2014/main" id="{D13E191E-CD04-5E16-75D9-38DAEF7366AC}"/>
              </a:ext>
            </a:extLst>
          </p:cNvPr>
          <p:cNvSpPr/>
          <p:nvPr/>
        </p:nvSpPr>
        <p:spPr>
          <a:xfrm>
            <a:off x="4305425" y="3597275"/>
            <a:ext cx="365682" cy="2355958"/>
          </a:xfrm>
          <a:prstGeom prst="rightBrace">
            <a:avLst>
              <a:gd name="adj1" fmla="val 8333"/>
              <a:gd name="adj2" fmla="val 4946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Verbinder: gewinkelt 14">
            <a:extLst>
              <a:ext uri="{FF2B5EF4-FFF2-40B4-BE49-F238E27FC236}">
                <a16:creationId xmlns:a16="http://schemas.microsoft.com/office/drawing/2014/main" id="{575053EB-BE44-CAC6-0A2E-4C0C88AA7595}"/>
              </a:ext>
            </a:extLst>
          </p:cNvPr>
          <p:cNvCxnSpPr>
            <a:cxnSpLocks/>
            <a:stCxn id="14" idx="1"/>
            <a:endCxn id="13" idx="2"/>
          </p:cNvCxnSpPr>
          <p:nvPr/>
        </p:nvCxnSpPr>
        <p:spPr>
          <a:xfrm rot="10800000" flipH="1" flipV="1">
            <a:off x="4671107" y="4762555"/>
            <a:ext cx="2405758" cy="535036"/>
          </a:xfrm>
          <a:prstGeom prst="bentConnector4">
            <a:avLst>
              <a:gd name="adj1" fmla="val 11210"/>
              <a:gd name="adj2" fmla="val 20987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Verbinder: gewinkelt 15">
            <a:extLst>
              <a:ext uri="{FF2B5EF4-FFF2-40B4-BE49-F238E27FC236}">
                <a16:creationId xmlns:a16="http://schemas.microsoft.com/office/drawing/2014/main" id="{7F87387E-33CD-984D-8A3D-CB7958E41D05}"/>
              </a:ext>
            </a:extLst>
          </p:cNvPr>
          <p:cNvCxnSpPr>
            <a:cxnSpLocks/>
            <a:stCxn id="13" idx="1"/>
            <a:endCxn id="2" idx="3"/>
          </p:cNvCxnSpPr>
          <p:nvPr/>
        </p:nvCxnSpPr>
        <p:spPr>
          <a:xfrm rot="10800000">
            <a:off x="4632163" y="1950766"/>
            <a:ext cx="796377" cy="2654328"/>
          </a:xfrm>
          <a:prstGeom prst="bentConnector3">
            <a:avLst>
              <a:gd name="adj1" fmla="val 50000"/>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2D3FB582-7E21-2F0F-A157-4672A8A2EC1C}"/>
              </a:ext>
            </a:extLst>
          </p:cNvPr>
          <p:cNvSpPr txBox="1"/>
          <p:nvPr/>
        </p:nvSpPr>
        <p:spPr>
          <a:xfrm>
            <a:off x="4006607" y="1893322"/>
            <a:ext cx="481659" cy="369332"/>
          </a:xfrm>
          <a:prstGeom prst="rect">
            <a:avLst/>
          </a:prstGeom>
          <a:noFill/>
        </p:spPr>
        <p:txBody>
          <a:bodyPr wrap="square" rtlCol="0">
            <a:spAutoFit/>
          </a:bodyPr>
          <a:lstStyle/>
          <a:p>
            <a:pPr algn="ctr"/>
            <a:r>
              <a:rPr lang="en-US" b="1" dirty="0">
                <a:solidFill>
                  <a:srgbClr val="FF0000"/>
                </a:solidFill>
              </a:rPr>
              <a:t>X</a:t>
            </a:r>
          </a:p>
        </p:txBody>
      </p:sp>
    </p:spTree>
    <p:extLst>
      <p:ext uri="{BB962C8B-B14F-4D97-AF65-F5344CB8AC3E}">
        <p14:creationId xmlns:p14="http://schemas.microsoft.com/office/powerpoint/2010/main" val="121814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grpId="2"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par>
                                <p:cTn id="63" presetID="10" presetClass="exit" presetSubtype="0" fill="hold" grpId="1" nodeType="withEffect">
                                  <p:stCondLst>
                                    <p:cond delay="0"/>
                                  </p:stCondLst>
                                  <p:childTnLst>
                                    <p:animEffect transition="out" filter="fade">
                                      <p:cBhvr>
                                        <p:cTn id="64" dur="500"/>
                                        <p:tgtEl>
                                          <p:spTgt spid="7"/>
                                        </p:tgtEl>
                                      </p:cBhvr>
                                    </p:animEffect>
                                    <p:set>
                                      <p:cBhvr>
                                        <p:cTn id="65" dur="1" fill="hold">
                                          <p:stCondLst>
                                            <p:cond delay="499"/>
                                          </p:stCondLst>
                                        </p:cTn>
                                        <p:tgtEl>
                                          <p:spTgt spid="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7"/>
                                        </p:tgtEl>
                                      </p:cBhvr>
                                    </p:animEffect>
                                    <p:set>
                                      <p:cBhvr>
                                        <p:cTn id="68" dur="1" fill="hold">
                                          <p:stCondLst>
                                            <p:cond delay="499"/>
                                          </p:stCondLst>
                                        </p:cTn>
                                        <p:tgtEl>
                                          <p:spTgt spid="37"/>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animBg="1"/>
      <p:bldP spid="9" grpId="0" animBg="1"/>
      <p:bldP spid="37" grpId="0"/>
      <p:bldP spid="37" grpId="1"/>
      <p:bldP spid="11" grpId="0" animBg="1"/>
      <p:bldP spid="11" grpId="1" animBg="1"/>
      <p:bldP spid="11" grpId="2" animBg="1"/>
      <p:bldP spid="28" grpId="0" animBg="1"/>
      <p:bldP spid="7" grpId="0"/>
      <p:bldP spid="7" grpId="1"/>
      <p:bldP spid="13" grpId="0" animBg="1"/>
      <p:bldP spid="14" grpId="0" animBg="1"/>
      <p:bldP spid="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6D949-088C-0F06-849A-4AEE31B5967C}"/>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664925-8F31-E890-4C6C-C65E1954529F}"/>
              </a:ext>
            </a:extLst>
          </p:cNvPr>
          <p:cNvSpPr>
            <a:spLocks noGrp="1"/>
          </p:cNvSpPr>
          <p:nvPr>
            <p:ph type="ctrTitle"/>
          </p:nvPr>
        </p:nvSpPr>
        <p:spPr/>
        <p:txBody>
          <a:bodyPr/>
          <a:lstStyle/>
          <a:p>
            <a:r>
              <a:rPr lang="en-US" dirty="0"/>
              <a:t>Parameter Sniffing</a:t>
            </a:r>
          </a:p>
        </p:txBody>
      </p:sp>
      <p:sp>
        <p:nvSpPr>
          <p:cNvPr id="5" name="Untertitel 4">
            <a:extLst>
              <a:ext uri="{FF2B5EF4-FFF2-40B4-BE49-F238E27FC236}">
                <a16:creationId xmlns:a16="http://schemas.microsoft.com/office/drawing/2014/main" id="{DF6C1057-381E-6ED7-C409-0273503713A5}"/>
              </a:ext>
            </a:extLst>
          </p:cNvPr>
          <p:cNvSpPr>
            <a:spLocks noGrp="1"/>
          </p:cNvSpPr>
          <p:nvPr>
            <p:ph type="subTitle" idx="1"/>
          </p:nvPr>
        </p:nvSpPr>
        <p:spPr/>
        <p:txBody>
          <a:bodyPr/>
          <a:lstStyle/>
          <a:p>
            <a:pPr>
              <a:tabLst>
                <a:tab pos="2393891" algn="l"/>
              </a:tabLst>
            </a:pPr>
            <a:r>
              <a:rPr lang="en-US" dirty="0"/>
              <a:t>when SQL Server goes crazy</a:t>
            </a:r>
            <a:endParaRPr lang="en-US" b="1" dirty="0"/>
          </a:p>
        </p:txBody>
      </p:sp>
    </p:spTree>
    <p:extLst>
      <p:ext uri="{BB962C8B-B14F-4D97-AF65-F5344CB8AC3E}">
        <p14:creationId xmlns:p14="http://schemas.microsoft.com/office/powerpoint/2010/main" val="1996781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F8A008-305D-9831-71E1-F85BE11B01CF}"/>
              </a:ext>
            </a:extLst>
          </p:cNvPr>
          <p:cNvSpPr>
            <a:spLocks noGrp="1"/>
          </p:cNvSpPr>
          <p:nvPr>
            <p:ph type="title"/>
          </p:nvPr>
        </p:nvSpPr>
        <p:spPr>
          <a:xfrm>
            <a:off x="334964" y="441325"/>
            <a:ext cx="9037636" cy="1116014"/>
          </a:xfrm>
        </p:spPr>
        <p:txBody>
          <a:bodyPr/>
          <a:lstStyle/>
          <a:p>
            <a:r>
              <a:rPr lang="en-US" dirty="0"/>
              <a:t>Understanding Parameter Sniffing</a:t>
            </a:r>
          </a:p>
        </p:txBody>
      </p:sp>
      <p:sp>
        <p:nvSpPr>
          <p:cNvPr id="3" name="Inhaltsplatzhalter 2">
            <a:extLst>
              <a:ext uri="{FF2B5EF4-FFF2-40B4-BE49-F238E27FC236}">
                <a16:creationId xmlns:a16="http://schemas.microsoft.com/office/drawing/2014/main" id="{3E864DE1-A122-6300-C344-23A894E9F82A}"/>
              </a:ext>
            </a:extLst>
          </p:cNvPr>
          <p:cNvSpPr>
            <a:spLocks noGrp="1"/>
          </p:cNvSpPr>
          <p:nvPr>
            <p:ph idx="1"/>
          </p:nvPr>
        </p:nvSpPr>
        <p:spPr>
          <a:xfrm>
            <a:off x="334964" y="1665288"/>
            <a:ext cx="11522075" cy="4572000"/>
          </a:xfrm>
        </p:spPr>
        <p:txBody>
          <a:bodyPr/>
          <a:lstStyle/>
          <a:p>
            <a:r>
              <a:rPr lang="en-US" dirty="0"/>
              <a:t>Parameter Sniffing occurs when SQL Server compiles a query using the parameter values passed during its first execution.</a:t>
            </a:r>
          </a:p>
          <a:p>
            <a:r>
              <a:rPr lang="en-US" dirty="0"/>
              <a:t>These values influence the query plan, which is then reused for subsequent executions - regardless of whether the new parameters would benefit from a different plan</a:t>
            </a:r>
          </a:p>
          <a:p>
            <a:r>
              <a:rPr lang="en-US" dirty="0"/>
              <a:t>Why It Matters:</a:t>
            </a:r>
          </a:p>
          <a:p>
            <a:pPr lvl="1"/>
            <a:r>
              <a:rPr lang="en-US" dirty="0"/>
              <a:t>Can lead to suboptimal performance if reused plans don't suit later parameter values.</a:t>
            </a:r>
          </a:p>
          <a:p>
            <a:pPr lvl="1"/>
            <a:r>
              <a:rPr lang="en-US" dirty="0"/>
              <a:t>Especially problematic with skewed data distributions or non-</a:t>
            </a:r>
            <a:r>
              <a:rPr lang="en-US" dirty="0" err="1"/>
              <a:t>SARGable</a:t>
            </a:r>
            <a:r>
              <a:rPr lang="en-US" dirty="0"/>
              <a:t> predicates.</a:t>
            </a:r>
          </a:p>
        </p:txBody>
      </p:sp>
    </p:spTree>
    <p:extLst>
      <p:ext uri="{BB962C8B-B14F-4D97-AF65-F5344CB8AC3E}">
        <p14:creationId xmlns:p14="http://schemas.microsoft.com/office/powerpoint/2010/main" val="262245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C02D4BB-8072-777B-D14E-94097CF68E64}"/>
              </a:ext>
            </a:extLst>
          </p:cNvPr>
          <p:cNvSpPr>
            <a:spLocks noGrp="1"/>
          </p:cNvSpPr>
          <p:nvPr>
            <p:ph type="title"/>
          </p:nvPr>
        </p:nvSpPr>
        <p:spPr/>
        <p:txBody>
          <a:bodyPr/>
          <a:lstStyle/>
          <a:p>
            <a:r>
              <a:rPr lang="en-US" dirty="0"/>
              <a:t>Improve your Skills as a DBA for SQL Server</a:t>
            </a:r>
          </a:p>
        </p:txBody>
      </p:sp>
      <p:sp>
        <p:nvSpPr>
          <p:cNvPr id="5" name="Inhaltsplatzhalter 4">
            <a:extLst>
              <a:ext uri="{FF2B5EF4-FFF2-40B4-BE49-F238E27FC236}">
                <a16:creationId xmlns:a16="http://schemas.microsoft.com/office/drawing/2014/main" id="{4B6706FF-B331-CD2E-8F3E-92F77346CFC2}"/>
              </a:ext>
            </a:extLst>
          </p:cNvPr>
          <p:cNvSpPr>
            <a:spLocks noGrp="1"/>
          </p:cNvSpPr>
          <p:nvPr>
            <p:ph idx="1"/>
          </p:nvPr>
        </p:nvSpPr>
        <p:spPr/>
        <p:txBody>
          <a:bodyPr>
            <a:normAutofit lnSpcReduction="10000"/>
          </a:bodyPr>
          <a:lstStyle/>
          <a:p>
            <a:r>
              <a:rPr lang="en-US" dirty="0"/>
              <a:t>Topics to master</a:t>
            </a:r>
          </a:p>
          <a:p>
            <a:pPr lvl="1"/>
            <a:r>
              <a:rPr lang="en-US" b="1" dirty="0"/>
              <a:t>Know your Tools you are using daily</a:t>
            </a:r>
          </a:p>
          <a:p>
            <a:pPr lvl="2"/>
            <a:r>
              <a:rPr lang="en-US" dirty="0"/>
              <a:t>Administration of Infrastructure is based on Tools and Knowledge.</a:t>
            </a:r>
          </a:p>
          <a:p>
            <a:pPr lvl="2"/>
            <a:r>
              <a:rPr lang="en-US" dirty="0"/>
              <a:t>Tools do not replace knowledge, but tools support the identification of problems that can be solved with knowledge!</a:t>
            </a:r>
          </a:p>
          <a:p>
            <a:pPr lvl="1"/>
            <a:r>
              <a:rPr lang="en-US" b="1" dirty="0"/>
              <a:t>Know your environment</a:t>
            </a:r>
          </a:p>
          <a:p>
            <a:pPr lvl="2"/>
            <a:r>
              <a:rPr lang="en-US" dirty="0"/>
              <a:t>Only those who know the environment can clearly identify a correlation between the problem and its cause.</a:t>
            </a:r>
          </a:p>
          <a:p>
            <a:pPr lvl="1"/>
            <a:r>
              <a:rPr lang="en-US" b="1" dirty="0"/>
              <a:t>Know your Team</a:t>
            </a:r>
          </a:p>
          <a:p>
            <a:pPr lvl="2"/>
            <a:r>
              <a:rPr lang="en-US" dirty="0"/>
              <a:t>Know your team and always have contacts in dependent teams to get support quickly (social knowledge).</a:t>
            </a:r>
          </a:p>
          <a:p>
            <a:pPr lvl="3"/>
            <a:r>
              <a:rPr lang="en-US" dirty="0"/>
              <a:t>Storage Team</a:t>
            </a:r>
          </a:p>
          <a:p>
            <a:pPr lvl="3"/>
            <a:r>
              <a:rPr lang="en-US" dirty="0"/>
              <a:t>Virtualization Team</a:t>
            </a:r>
          </a:p>
          <a:p>
            <a:pPr lvl="3"/>
            <a:r>
              <a:rPr lang="en-US" dirty="0"/>
              <a:t>Windows Team</a:t>
            </a:r>
          </a:p>
        </p:txBody>
      </p:sp>
    </p:spTree>
    <p:extLst>
      <p:ext uri="{BB962C8B-B14F-4D97-AF65-F5344CB8AC3E}">
        <p14:creationId xmlns:p14="http://schemas.microsoft.com/office/powerpoint/2010/main" val="26972279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0A4099-D5E6-7FCE-5955-C29948170C60}"/>
              </a:ext>
            </a:extLst>
          </p:cNvPr>
          <p:cNvSpPr>
            <a:spLocks noGrp="1"/>
          </p:cNvSpPr>
          <p:nvPr>
            <p:ph type="title"/>
          </p:nvPr>
        </p:nvSpPr>
        <p:spPr/>
        <p:txBody>
          <a:bodyPr/>
          <a:lstStyle/>
          <a:p>
            <a:r>
              <a:rPr lang="en-US" dirty="0"/>
              <a:t>How Parameter Sniffing works</a:t>
            </a:r>
          </a:p>
        </p:txBody>
      </p:sp>
      <p:sp>
        <p:nvSpPr>
          <p:cNvPr id="9" name="Rechteck 8">
            <a:extLst>
              <a:ext uri="{FF2B5EF4-FFF2-40B4-BE49-F238E27FC236}">
                <a16:creationId xmlns:a16="http://schemas.microsoft.com/office/drawing/2014/main" id="{6BB79E60-3878-F32E-6C18-8F8722F86D06}"/>
              </a:ext>
            </a:extLst>
          </p:cNvPr>
          <p:cNvSpPr/>
          <p:nvPr/>
        </p:nvSpPr>
        <p:spPr>
          <a:xfrm>
            <a:off x="4361533" y="3428309"/>
            <a:ext cx="1734467"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Does a Plan exist?</a:t>
            </a:r>
          </a:p>
        </p:txBody>
      </p:sp>
      <p:pic>
        <p:nvPicPr>
          <p:cNvPr id="15" name="Grafik 14">
            <a:extLst>
              <a:ext uri="{FF2B5EF4-FFF2-40B4-BE49-F238E27FC236}">
                <a16:creationId xmlns:a16="http://schemas.microsoft.com/office/drawing/2014/main" id="{F819C5D0-5E4D-3FA9-393E-4F4B14158562}"/>
              </a:ext>
            </a:extLst>
          </p:cNvPr>
          <p:cNvPicPr>
            <a:picLocks noChangeAspect="1"/>
          </p:cNvPicPr>
          <p:nvPr/>
        </p:nvPicPr>
        <p:blipFill>
          <a:blip r:embed="rId2"/>
          <a:stretch>
            <a:fillRect/>
          </a:stretch>
        </p:blipFill>
        <p:spPr>
          <a:xfrm>
            <a:off x="6310176" y="1665288"/>
            <a:ext cx="2848247" cy="1465893"/>
          </a:xfrm>
          <a:prstGeom prst="rect">
            <a:avLst/>
          </a:prstGeom>
          <a:solidFill>
            <a:schemeClr val="bg1"/>
          </a:solidFill>
          <a:ln>
            <a:solidFill>
              <a:schemeClr val="tx1"/>
            </a:solidFill>
          </a:ln>
          <a:effectLst>
            <a:outerShdw blurRad="50800" dist="38100" algn="l" rotWithShape="0">
              <a:prstClr val="black">
                <a:alpha val="40000"/>
              </a:prstClr>
            </a:outerShdw>
          </a:effectLst>
        </p:spPr>
      </p:pic>
      <p:sp>
        <p:nvSpPr>
          <p:cNvPr id="16" name="Rechteck 15">
            <a:extLst>
              <a:ext uri="{FF2B5EF4-FFF2-40B4-BE49-F238E27FC236}">
                <a16:creationId xmlns:a16="http://schemas.microsoft.com/office/drawing/2014/main" id="{1A5FEB58-EBFB-98ED-D291-25FC92E59D3B}"/>
              </a:ext>
            </a:extLst>
          </p:cNvPr>
          <p:cNvSpPr/>
          <p:nvPr/>
        </p:nvSpPr>
        <p:spPr>
          <a:xfrm>
            <a:off x="9372600" y="3429000"/>
            <a:ext cx="1734467"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Execution</a:t>
            </a:r>
          </a:p>
        </p:txBody>
      </p:sp>
      <p:cxnSp>
        <p:nvCxnSpPr>
          <p:cNvPr id="18" name="Verbinder: gewinkelt 17">
            <a:extLst>
              <a:ext uri="{FF2B5EF4-FFF2-40B4-BE49-F238E27FC236}">
                <a16:creationId xmlns:a16="http://schemas.microsoft.com/office/drawing/2014/main" id="{50E57D3C-D4EB-6125-4F90-9B751517C90B}"/>
              </a:ext>
            </a:extLst>
          </p:cNvPr>
          <p:cNvCxnSpPr>
            <a:stCxn id="9" idx="0"/>
            <a:endCxn id="15" idx="1"/>
          </p:cNvCxnSpPr>
          <p:nvPr/>
        </p:nvCxnSpPr>
        <p:spPr>
          <a:xfrm rot="5400000" flipH="1" flipV="1">
            <a:off x="5254434" y="2372568"/>
            <a:ext cx="1030074" cy="1081409"/>
          </a:xfrm>
          <a:prstGeom prst="bentConnector2">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Verbinder: gewinkelt 19">
            <a:extLst>
              <a:ext uri="{FF2B5EF4-FFF2-40B4-BE49-F238E27FC236}">
                <a16:creationId xmlns:a16="http://schemas.microsoft.com/office/drawing/2014/main" id="{B84C3785-4273-BE7B-BBBD-E33AD0914150}"/>
              </a:ext>
            </a:extLst>
          </p:cNvPr>
          <p:cNvCxnSpPr>
            <a:stCxn id="15" idx="3"/>
            <a:endCxn id="16" idx="0"/>
          </p:cNvCxnSpPr>
          <p:nvPr/>
        </p:nvCxnSpPr>
        <p:spPr>
          <a:xfrm>
            <a:off x="9158423" y="2398235"/>
            <a:ext cx="1081411" cy="1030765"/>
          </a:xfrm>
          <a:prstGeom prst="bentConnector2">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1936B0DE-BF15-DBC9-4BCE-4FB0E60C5209}"/>
              </a:ext>
            </a:extLst>
          </p:cNvPr>
          <p:cNvSpPr txBox="1"/>
          <p:nvPr/>
        </p:nvSpPr>
        <p:spPr>
          <a:xfrm>
            <a:off x="5228766" y="2125450"/>
            <a:ext cx="867232" cy="307777"/>
          </a:xfrm>
          <a:prstGeom prst="rect">
            <a:avLst/>
          </a:prstGeom>
          <a:noFill/>
        </p:spPr>
        <p:txBody>
          <a:bodyPr wrap="square" rtlCol="0">
            <a:spAutoFit/>
          </a:bodyPr>
          <a:lstStyle/>
          <a:p>
            <a:pPr algn="ctr"/>
            <a:r>
              <a:rPr lang="en-US" sz="1400" b="1" dirty="0"/>
              <a:t>Yes</a:t>
            </a:r>
          </a:p>
        </p:txBody>
      </p:sp>
      <p:sp>
        <p:nvSpPr>
          <p:cNvPr id="22" name="Rechteck 21">
            <a:extLst>
              <a:ext uri="{FF2B5EF4-FFF2-40B4-BE49-F238E27FC236}">
                <a16:creationId xmlns:a16="http://schemas.microsoft.com/office/drawing/2014/main" id="{81172829-7B6B-BE8A-5D31-C4961D5B6C28}"/>
              </a:ext>
            </a:extLst>
          </p:cNvPr>
          <p:cNvSpPr/>
          <p:nvPr/>
        </p:nvSpPr>
        <p:spPr>
          <a:xfrm>
            <a:off x="334965" y="4845743"/>
            <a:ext cx="1734467"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Parsing</a:t>
            </a:r>
          </a:p>
        </p:txBody>
      </p:sp>
      <p:sp>
        <p:nvSpPr>
          <p:cNvPr id="23" name="Rechteck 22">
            <a:extLst>
              <a:ext uri="{FF2B5EF4-FFF2-40B4-BE49-F238E27FC236}">
                <a16:creationId xmlns:a16="http://schemas.microsoft.com/office/drawing/2014/main" id="{01292B37-6A22-A594-F24B-97B8F7F3610B}"/>
              </a:ext>
            </a:extLst>
          </p:cNvPr>
          <p:cNvSpPr/>
          <p:nvPr/>
        </p:nvSpPr>
        <p:spPr>
          <a:xfrm>
            <a:off x="2549734" y="4845743"/>
            <a:ext cx="1734467"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Compilation</a:t>
            </a:r>
          </a:p>
        </p:txBody>
      </p:sp>
      <p:sp>
        <p:nvSpPr>
          <p:cNvPr id="24" name="Rechteck 23">
            <a:extLst>
              <a:ext uri="{FF2B5EF4-FFF2-40B4-BE49-F238E27FC236}">
                <a16:creationId xmlns:a16="http://schemas.microsoft.com/office/drawing/2014/main" id="{24245CDF-0A99-2F54-6341-F1E2CE0846D7}"/>
              </a:ext>
            </a:extLst>
          </p:cNvPr>
          <p:cNvSpPr/>
          <p:nvPr/>
        </p:nvSpPr>
        <p:spPr>
          <a:xfrm>
            <a:off x="4764503" y="4844422"/>
            <a:ext cx="1734467"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Optimization</a:t>
            </a:r>
          </a:p>
        </p:txBody>
      </p:sp>
      <p:sp>
        <p:nvSpPr>
          <p:cNvPr id="25" name="Rechteck 24">
            <a:extLst>
              <a:ext uri="{FF2B5EF4-FFF2-40B4-BE49-F238E27FC236}">
                <a16:creationId xmlns:a16="http://schemas.microsoft.com/office/drawing/2014/main" id="{6FE69FDF-2D5E-B57B-7558-7F85A03E4940}"/>
              </a:ext>
            </a:extLst>
          </p:cNvPr>
          <p:cNvSpPr/>
          <p:nvPr/>
        </p:nvSpPr>
        <p:spPr>
          <a:xfrm>
            <a:off x="6979271" y="4845743"/>
            <a:ext cx="1734467" cy="4616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Saving the Execution Plan</a:t>
            </a:r>
          </a:p>
        </p:txBody>
      </p:sp>
      <p:cxnSp>
        <p:nvCxnSpPr>
          <p:cNvPr id="27" name="Verbinder: gewinkelt 26">
            <a:extLst>
              <a:ext uri="{FF2B5EF4-FFF2-40B4-BE49-F238E27FC236}">
                <a16:creationId xmlns:a16="http://schemas.microsoft.com/office/drawing/2014/main" id="{9DC47E24-ECE1-6AD6-0EA6-19FC1FD34AB8}"/>
              </a:ext>
            </a:extLst>
          </p:cNvPr>
          <p:cNvCxnSpPr>
            <a:stCxn id="25" idx="3"/>
            <a:endCxn id="16" idx="2"/>
          </p:cNvCxnSpPr>
          <p:nvPr/>
        </p:nvCxnSpPr>
        <p:spPr>
          <a:xfrm flipV="1">
            <a:off x="8713738" y="3890665"/>
            <a:ext cx="1526096" cy="1185911"/>
          </a:xfrm>
          <a:prstGeom prst="bentConnector2">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Verbinder: gewinkelt 28">
            <a:extLst>
              <a:ext uri="{FF2B5EF4-FFF2-40B4-BE49-F238E27FC236}">
                <a16:creationId xmlns:a16="http://schemas.microsoft.com/office/drawing/2014/main" id="{1B46F35B-CE9C-2DD6-F398-FA2707D05CB2}"/>
              </a:ext>
            </a:extLst>
          </p:cNvPr>
          <p:cNvCxnSpPr>
            <a:cxnSpLocks/>
            <a:stCxn id="23" idx="0"/>
            <a:endCxn id="9" idx="1"/>
          </p:cNvCxnSpPr>
          <p:nvPr/>
        </p:nvCxnSpPr>
        <p:spPr>
          <a:xfrm rot="5400000" flipH="1" flipV="1">
            <a:off x="3295950" y="3780161"/>
            <a:ext cx="1186601" cy="944565"/>
          </a:xfrm>
          <a:prstGeom prst="bentConnector2">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59ABFCA0-161F-C81E-A284-1CCC527AE9BC}"/>
              </a:ext>
            </a:extLst>
          </p:cNvPr>
          <p:cNvSpPr txBox="1"/>
          <p:nvPr/>
        </p:nvSpPr>
        <p:spPr>
          <a:xfrm>
            <a:off x="5157341" y="4039104"/>
            <a:ext cx="1010085" cy="307777"/>
          </a:xfrm>
          <a:prstGeom prst="rect">
            <a:avLst/>
          </a:prstGeom>
          <a:noFill/>
        </p:spPr>
        <p:txBody>
          <a:bodyPr wrap="square" rtlCol="0">
            <a:spAutoFit/>
          </a:bodyPr>
          <a:lstStyle/>
          <a:p>
            <a:pPr algn="ctr"/>
            <a:r>
              <a:rPr lang="en-US" sz="1400" b="1" dirty="0"/>
              <a:t>No</a:t>
            </a:r>
          </a:p>
        </p:txBody>
      </p:sp>
      <p:pic>
        <p:nvPicPr>
          <p:cNvPr id="32" name="Grafik 31">
            <a:extLst>
              <a:ext uri="{FF2B5EF4-FFF2-40B4-BE49-F238E27FC236}">
                <a16:creationId xmlns:a16="http://schemas.microsoft.com/office/drawing/2014/main" id="{D8AF78F8-7101-7609-4A56-C4883AB81A5A}"/>
              </a:ext>
            </a:extLst>
          </p:cNvPr>
          <p:cNvPicPr>
            <a:picLocks noChangeAspect="1"/>
          </p:cNvPicPr>
          <p:nvPr/>
        </p:nvPicPr>
        <p:blipFill>
          <a:blip r:embed="rId3"/>
          <a:stretch>
            <a:fillRect/>
          </a:stretch>
        </p:blipFill>
        <p:spPr>
          <a:xfrm>
            <a:off x="6341658" y="3201348"/>
            <a:ext cx="2816765" cy="955771"/>
          </a:xfrm>
          <a:prstGeom prst="rect">
            <a:avLst/>
          </a:prstGeom>
        </p:spPr>
      </p:pic>
      <p:sp>
        <p:nvSpPr>
          <p:cNvPr id="33" name="Textfeld 32">
            <a:extLst>
              <a:ext uri="{FF2B5EF4-FFF2-40B4-BE49-F238E27FC236}">
                <a16:creationId xmlns:a16="http://schemas.microsoft.com/office/drawing/2014/main" id="{245D2021-2D24-46B5-752C-1EB507CB55D6}"/>
              </a:ext>
            </a:extLst>
          </p:cNvPr>
          <p:cNvSpPr txBox="1"/>
          <p:nvPr/>
        </p:nvSpPr>
        <p:spPr>
          <a:xfrm>
            <a:off x="2516319" y="5411257"/>
            <a:ext cx="2172559" cy="246221"/>
          </a:xfrm>
          <a:prstGeom prst="rect">
            <a:avLst/>
          </a:prstGeom>
          <a:noFill/>
        </p:spPr>
        <p:txBody>
          <a:bodyPr wrap="square" rtlCol="0">
            <a:spAutoFit/>
          </a:bodyPr>
          <a:lstStyle/>
          <a:p>
            <a:r>
              <a:rPr lang="en-US" sz="1000" b="1" dirty="0">
                <a:solidFill>
                  <a:srgbClr val="FF0000"/>
                </a:solidFill>
              </a:rPr>
              <a:t>sniff the value for @n_nationkey</a:t>
            </a:r>
          </a:p>
        </p:txBody>
      </p:sp>
      <p:sp>
        <p:nvSpPr>
          <p:cNvPr id="34" name="Textfeld 33">
            <a:extLst>
              <a:ext uri="{FF2B5EF4-FFF2-40B4-BE49-F238E27FC236}">
                <a16:creationId xmlns:a16="http://schemas.microsoft.com/office/drawing/2014/main" id="{B2AE548B-564D-EF99-15FC-78B34E6BD7A8}"/>
              </a:ext>
            </a:extLst>
          </p:cNvPr>
          <p:cNvSpPr txBox="1"/>
          <p:nvPr/>
        </p:nvSpPr>
        <p:spPr>
          <a:xfrm>
            <a:off x="4764503" y="5411256"/>
            <a:ext cx="2172559" cy="400110"/>
          </a:xfrm>
          <a:prstGeom prst="rect">
            <a:avLst/>
          </a:prstGeom>
          <a:noFill/>
        </p:spPr>
        <p:txBody>
          <a:bodyPr wrap="square" rtlCol="0">
            <a:spAutoFit/>
          </a:bodyPr>
          <a:lstStyle/>
          <a:p>
            <a:r>
              <a:rPr lang="en-US" sz="1000" b="1" dirty="0">
                <a:solidFill>
                  <a:srgbClr val="FF0000"/>
                </a:solidFill>
              </a:rPr>
              <a:t>Create the “best” plan for @n_nationkey</a:t>
            </a:r>
          </a:p>
        </p:txBody>
      </p:sp>
      <p:sp>
        <p:nvSpPr>
          <p:cNvPr id="8" name="Textfeld 7">
            <a:extLst>
              <a:ext uri="{FF2B5EF4-FFF2-40B4-BE49-F238E27FC236}">
                <a16:creationId xmlns:a16="http://schemas.microsoft.com/office/drawing/2014/main" id="{51C47622-6FF2-4478-AEF0-20CFFE7202AE}"/>
              </a:ext>
            </a:extLst>
          </p:cNvPr>
          <p:cNvSpPr txBox="1"/>
          <p:nvPr/>
        </p:nvSpPr>
        <p:spPr>
          <a:xfrm>
            <a:off x="334965" y="3429000"/>
            <a:ext cx="3082003" cy="461665"/>
          </a:xfrm>
          <a:prstGeom prst="rect">
            <a:avLst/>
          </a:prstGeom>
          <a:solidFill>
            <a:schemeClr val="bg1"/>
          </a:solidFill>
        </p:spPr>
        <p:txBody>
          <a:bodyPr wrap="square">
            <a:spAutoFit/>
          </a:bodyPr>
          <a:lstStyle/>
          <a:p>
            <a:r>
              <a:rPr lang="en-US" sz="1200" dirty="0">
                <a:solidFill>
                  <a:srgbClr val="0000FF"/>
                </a:solidFill>
                <a:highlight>
                  <a:srgbClr val="FFFFFF"/>
                </a:highlight>
                <a:latin typeface="Cascadia Mono" panose="020B0609020000020004" pitchFamily="49" charset="0"/>
              </a:rPr>
              <a:t>EXEC</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dbo</a:t>
            </a:r>
            <a:r>
              <a:rPr lang="en-US" sz="1200" dirty="0" err="1">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get_customers_by_nation</a:t>
            </a:r>
            <a:endParaRPr lang="en-US" sz="1200" dirty="0">
              <a:solidFill>
                <a:srgbClr val="000000"/>
              </a:solidFill>
              <a:highlight>
                <a:srgbClr val="FFFFFF"/>
              </a:highlight>
              <a:latin typeface="Cascadia Mono" panose="020B0609020000020004" pitchFamily="49" charset="0"/>
            </a:endParaRPr>
          </a:p>
          <a:p>
            <a:r>
              <a:rPr lang="en-US" sz="1200" dirty="0">
                <a:solidFill>
                  <a:srgbClr val="000000"/>
                </a:solidFill>
                <a:highlight>
                  <a:srgbClr val="FFFFFF"/>
                </a:highlight>
                <a:latin typeface="Cascadia Mono" panose="020B0609020000020004" pitchFamily="49" charset="0"/>
              </a:rPr>
              <a:t>     </a:t>
            </a:r>
            <a:r>
              <a:rPr lang="en-US" sz="1200" b="1" dirty="0">
                <a:solidFill>
                  <a:srgbClr val="000000"/>
                </a:solidFill>
                <a:highlight>
                  <a:srgbClr val="FFFFFF"/>
                </a:highlight>
                <a:latin typeface="Cascadia Mono" panose="020B0609020000020004" pitchFamily="49" charset="0"/>
              </a:rPr>
              <a:t>@n_nationkey</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44</a:t>
            </a:r>
            <a:r>
              <a:rPr lang="en-US" sz="1200" dirty="0">
                <a:solidFill>
                  <a:srgbClr val="808080"/>
                </a:solidFill>
                <a:highlight>
                  <a:srgbClr val="FFFFFF"/>
                </a:highlight>
                <a:latin typeface="Cascadia Mono" panose="020B0609020000020004" pitchFamily="49" charset="0"/>
              </a:rPr>
              <a:t>;</a:t>
            </a:r>
            <a:endParaRPr lang="en-US" sz="1200" dirty="0"/>
          </a:p>
        </p:txBody>
      </p:sp>
      <p:cxnSp>
        <p:nvCxnSpPr>
          <p:cNvPr id="37" name="Gerade Verbindung mit Pfeil 36">
            <a:extLst>
              <a:ext uri="{FF2B5EF4-FFF2-40B4-BE49-F238E27FC236}">
                <a16:creationId xmlns:a16="http://schemas.microsoft.com/office/drawing/2014/main" id="{92382EC1-F23C-A254-D7E3-490108772D7C}"/>
              </a:ext>
            </a:extLst>
          </p:cNvPr>
          <p:cNvCxnSpPr>
            <a:stCxn id="22" idx="3"/>
            <a:endCxn id="23" idx="1"/>
          </p:cNvCxnSpPr>
          <p:nvPr/>
        </p:nvCxnSpPr>
        <p:spPr>
          <a:xfrm>
            <a:off x="2069432" y="5076576"/>
            <a:ext cx="480302"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54DF2555-94E2-17D2-AC5B-688990CF30DE}"/>
              </a:ext>
            </a:extLst>
          </p:cNvPr>
          <p:cNvCxnSpPr>
            <a:cxnSpLocks/>
            <a:stCxn id="24" idx="3"/>
            <a:endCxn id="25" idx="1"/>
          </p:cNvCxnSpPr>
          <p:nvPr/>
        </p:nvCxnSpPr>
        <p:spPr>
          <a:xfrm>
            <a:off x="6498970" y="5075255"/>
            <a:ext cx="480301" cy="132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Verbinder: gewinkelt 47">
            <a:extLst>
              <a:ext uri="{FF2B5EF4-FFF2-40B4-BE49-F238E27FC236}">
                <a16:creationId xmlns:a16="http://schemas.microsoft.com/office/drawing/2014/main" id="{CEAE4207-0700-018A-E4E5-770D614E6E07}"/>
              </a:ext>
            </a:extLst>
          </p:cNvPr>
          <p:cNvCxnSpPr>
            <a:cxnSpLocks/>
            <a:stCxn id="8" idx="2"/>
            <a:endCxn id="22" idx="0"/>
          </p:cNvCxnSpPr>
          <p:nvPr/>
        </p:nvCxnSpPr>
        <p:spPr>
          <a:xfrm rot="5400000">
            <a:off x="1061544" y="4031320"/>
            <a:ext cx="955078" cy="673768"/>
          </a:xfrm>
          <a:prstGeom prst="bentConnector3">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Verbinder: gewinkelt 52">
            <a:extLst>
              <a:ext uri="{FF2B5EF4-FFF2-40B4-BE49-F238E27FC236}">
                <a16:creationId xmlns:a16="http://schemas.microsoft.com/office/drawing/2014/main" id="{F1C31F3F-7FE5-7333-3111-78E36D8E8AAA}"/>
              </a:ext>
            </a:extLst>
          </p:cNvPr>
          <p:cNvCxnSpPr>
            <a:stCxn id="9" idx="2"/>
            <a:endCxn id="24" idx="0"/>
          </p:cNvCxnSpPr>
          <p:nvPr/>
        </p:nvCxnSpPr>
        <p:spPr>
          <a:xfrm rot="16200000" flipH="1">
            <a:off x="4953028" y="4165713"/>
            <a:ext cx="954448" cy="402970"/>
          </a:xfrm>
          <a:prstGeom prst="bentConnector3">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7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par>
                                <p:cTn id="57" presetID="10"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500"/>
                                        <p:tgtEl>
                                          <p:spTgt spid="32"/>
                                        </p:tgtEl>
                                      </p:cBhvr>
                                    </p:animEffect>
                                  </p:childTnLst>
                                </p:cTn>
                              </p:par>
                              <p:par>
                                <p:cTn id="60" presetID="10" presetClass="entr" presetSubtype="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1" grpId="0"/>
      <p:bldP spid="22" grpId="0" animBg="1"/>
      <p:bldP spid="23" grpId="0" animBg="1"/>
      <p:bldP spid="24" grpId="0" animBg="1"/>
      <p:bldP spid="25" grpId="0" animBg="1"/>
      <p:bldP spid="30" grpId="0"/>
      <p:bldP spid="33" grpId="0"/>
      <p:bldP spid="34" grpId="0"/>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A46AB-EF64-D5FB-9F39-1AD811021DD8}"/>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4655CA3D-8AF7-E143-0A7D-4D98F662FFAC}"/>
              </a:ext>
            </a:extLst>
          </p:cNvPr>
          <p:cNvSpPr>
            <a:spLocks noGrp="1"/>
          </p:cNvSpPr>
          <p:nvPr>
            <p:ph type="title"/>
          </p:nvPr>
        </p:nvSpPr>
        <p:spPr/>
        <p:txBody>
          <a:bodyPr/>
          <a:lstStyle/>
          <a:p>
            <a:r>
              <a:rPr lang="en-US" dirty="0"/>
              <a:t>Parameter Sniffing</a:t>
            </a:r>
          </a:p>
        </p:txBody>
      </p:sp>
      <p:pic>
        <p:nvPicPr>
          <p:cNvPr id="3" name="Grafik 2">
            <a:extLst>
              <a:ext uri="{FF2B5EF4-FFF2-40B4-BE49-F238E27FC236}">
                <a16:creationId xmlns:a16="http://schemas.microsoft.com/office/drawing/2014/main" id="{90954E4C-81F7-A2E2-62DF-91FAEBAAFF39}"/>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365815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71C80-682B-4A64-1905-3C495949A33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899CD29-AE72-CC41-680E-3E7308FDDFA2}"/>
              </a:ext>
            </a:extLst>
          </p:cNvPr>
          <p:cNvSpPr>
            <a:spLocks noGrp="1"/>
          </p:cNvSpPr>
          <p:nvPr>
            <p:ph type="title"/>
          </p:nvPr>
        </p:nvSpPr>
        <p:spPr>
          <a:xfrm>
            <a:off x="334964" y="441325"/>
            <a:ext cx="9037636" cy="1116014"/>
          </a:xfrm>
        </p:spPr>
        <p:txBody>
          <a:bodyPr/>
          <a:lstStyle/>
          <a:p>
            <a:r>
              <a:rPr lang="en-US" dirty="0"/>
              <a:t>Optimize Parameter Sniffing</a:t>
            </a:r>
          </a:p>
        </p:txBody>
      </p:sp>
      <p:sp>
        <p:nvSpPr>
          <p:cNvPr id="3" name="Inhaltsplatzhalter 2">
            <a:extLst>
              <a:ext uri="{FF2B5EF4-FFF2-40B4-BE49-F238E27FC236}">
                <a16:creationId xmlns:a16="http://schemas.microsoft.com/office/drawing/2014/main" id="{294B546E-852D-5D66-DF73-E2B8F89F4EF5}"/>
              </a:ext>
            </a:extLst>
          </p:cNvPr>
          <p:cNvSpPr>
            <a:spLocks noGrp="1"/>
          </p:cNvSpPr>
          <p:nvPr>
            <p:ph idx="1"/>
          </p:nvPr>
        </p:nvSpPr>
        <p:spPr>
          <a:xfrm>
            <a:off x="334964" y="1665288"/>
            <a:ext cx="11522075" cy="4572000"/>
          </a:xfrm>
        </p:spPr>
        <p:txBody>
          <a:bodyPr/>
          <a:lstStyle/>
          <a:p>
            <a:r>
              <a:rPr lang="en-US" dirty="0"/>
              <a:t>OPTIMIZE FOR UNKNOWN</a:t>
            </a:r>
          </a:p>
          <a:p>
            <a:pPr lvl="1"/>
            <a:r>
              <a:rPr lang="en-US" dirty="0"/>
              <a:t>Instead of using the real parameter values (which might be atypical or skewed), SQL Server generates a plan based on statistical averages - as if the parameters were unknown.</a:t>
            </a:r>
            <a:br>
              <a:rPr lang="en-US" dirty="0"/>
            </a:br>
            <a:endParaRPr lang="en-US" dirty="0"/>
          </a:p>
        </p:txBody>
      </p:sp>
      <p:pic>
        <p:nvPicPr>
          <p:cNvPr id="5" name="Grafik 4">
            <a:extLst>
              <a:ext uri="{FF2B5EF4-FFF2-40B4-BE49-F238E27FC236}">
                <a16:creationId xmlns:a16="http://schemas.microsoft.com/office/drawing/2014/main" id="{49CE5980-069A-967F-5D1B-E56A18A075F0}"/>
              </a:ext>
            </a:extLst>
          </p:cNvPr>
          <p:cNvPicPr>
            <a:picLocks noChangeAspect="1"/>
          </p:cNvPicPr>
          <p:nvPr/>
        </p:nvPicPr>
        <p:blipFill>
          <a:blip r:embed="rId2"/>
          <a:stretch>
            <a:fillRect/>
          </a:stretch>
        </p:blipFill>
        <p:spPr>
          <a:xfrm>
            <a:off x="1071563" y="2708156"/>
            <a:ext cx="10065543" cy="652464"/>
          </a:xfrm>
          <a:prstGeom prst="rect">
            <a:avLst/>
          </a:prstGeom>
        </p:spPr>
      </p:pic>
      <p:sp>
        <p:nvSpPr>
          <p:cNvPr id="6" name="Textfeld 5">
            <a:extLst>
              <a:ext uri="{FF2B5EF4-FFF2-40B4-BE49-F238E27FC236}">
                <a16:creationId xmlns:a16="http://schemas.microsoft.com/office/drawing/2014/main" id="{FBBA1069-37A8-4F6A-AF3A-10F94C3550B8}"/>
              </a:ext>
            </a:extLst>
          </p:cNvPr>
          <p:cNvSpPr txBox="1"/>
          <p:nvPr/>
        </p:nvSpPr>
        <p:spPr>
          <a:xfrm>
            <a:off x="2785998" y="3597394"/>
            <a:ext cx="1398140" cy="2462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1000" dirty="0"/>
              <a:t>Total number of rows</a:t>
            </a:r>
          </a:p>
        </p:txBody>
      </p:sp>
      <p:cxnSp>
        <p:nvCxnSpPr>
          <p:cNvPr id="8" name="Gerade Verbindung mit Pfeil 7">
            <a:extLst>
              <a:ext uri="{FF2B5EF4-FFF2-40B4-BE49-F238E27FC236}">
                <a16:creationId xmlns:a16="http://schemas.microsoft.com/office/drawing/2014/main" id="{6FC3FC65-3EDD-8074-2125-EB8CAA990177}"/>
              </a:ext>
            </a:extLst>
          </p:cNvPr>
          <p:cNvCxnSpPr>
            <a:cxnSpLocks/>
            <a:endCxn id="6" idx="0"/>
          </p:cNvCxnSpPr>
          <p:nvPr/>
        </p:nvCxnSpPr>
        <p:spPr>
          <a:xfrm flipH="1">
            <a:off x="3485068" y="3345180"/>
            <a:ext cx="1172657" cy="252214"/>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7CD95CBE-6F09-DFA0-EEE7-25759A913F8E}"/>
              </a:ext>
            </a:extLst>
          </p:cNvPr>
          <p:cNvSpPr txBox="1"/>
          <p:nvPr/>
        </p:nvSpPr>
        <p:spPr>
          <a:xfrm>
            <a:off x="4774587" y="3597394"/>
            <a:ext cx="1612942" cy="2462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1000" dirty="0"/>
              <a:t>Number of unique values</a:t>
            </a:r>
          </a:p>
        </p:txBody>
      </p:sp>
      <p:cxnSp>
        <p:nvCxnSpPr>
          <p:cNvPr id="11" name="Gerade Verbindung mit Pfeil 10">
            <a:extLst>
              <a:ext uri="{FF2B5EF4-FFF2-40B4-BE49-F238E27FC236}">
                <a16:creationId xmlns:a16="http://schemas.microsoft.com/office/drawing/2014/main" id="{276AB8B6-5527-0476-28E9-71C93F107ED6}"/>
              </a:ext>
            </a:extLst>
          </p:cNvPr>
          <p:cNvCxnSpPr>
            <a:cxnSpLocks/>
            <a:endCxn id="9" idx="0"/>
          </p:cNvCxnSpPr>
          <p:nvPr/>
        </p:nvCxnSpPr>
        <p:spPr>
          <a:xfrm>
            <a:off x="5581058" y="3345180"/>
            <a:ext cx="0" cy="252214"/>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82F2574A-7C72-431B-4BF4-5674FD5F8AB0}"/>
              </a:ext>
            </a:extLst>
          </p:cNvPr>
          <p:cNvSpPr txBox="1"/>
          <p:nvPr/>
        </p:nvSpPr>
        <p:spPr>
          <a:xfrm>
            <a:off x="7635370" y="3597671"/>
            <a:ext cx="1911101" cy="2462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1000" b="1" dirty="0"/>
              <a:t>1.0 / [steps]</a:t>
            </a:r>
            <a:r>
              <a:rPr lang="en-US" sz="1000" dirty="0"/>
              <a:t> = </a:t>
            </a:r>
            <a:r>
              <a:rPr lang="en-US" sz="1000" b="1" dirty="0">
                <a:solidFill>
                  <a:srgbClr val="FF0000"/>
                </a:solidFill>
              </a:rPr>
              <a:t>density vector</a:t>
            </a:r>
          </a:p>
        </p:txBody>
      </p:sp>
      <p:sp>
        <p:nvSpPr>
          <p:cNvPr id="13" name="Textfeld 12">
            <a:extLst>
              <a:ext uri="{FF2B5EF4-FFF2-40B4-BE49-F238E27FC236}">
                <a16:creationId xmlns:a16="http://schemas.microsoft.com/office/drawing/2014/main" id="{2482F817-2AD9-421D-E550-F1731549E81F}"/>
              </a:ext>
            </a:extLst>
          </p:cNvPr>
          <p:cNvSpPr txBox="1"/>
          <p:nvPr/>
        </p:nvSpPr>
        <p:spPr>
          <a:xfrm>
            <a:off x="9677400" y="3597394"/>
            <a:ext cx="1548822" cy="24622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1000" b="1" dirty="0">
                <a:solidFill>
                  <a:srgbClr val="FF0000"/>
                </a:solidFill>
              </a:rPr>
              <a:t>density vector </a:t>
            </a:r>
            <a:r>
              <a:rPr lang="en-US" sz="1000" b="1" dirty="0"/>
              <a:t>* [rows]</a:t>
            </a:r>
          </a:p>
        </p:txBody>
      </p:sp>
      <p:cxnSp>
        <p:nvCxnSpPr>
          <p:cNvPr id="15" name="Gerade Verbindung mit Pfeil 14">
            <a:extLst>
              <a:ext uri="{FF2B5EF4-FFF2-40B4-BE49-F238E27FC236}">
                <a16:creationId xmlns:a16="http://schemas.microsoft.com/office/drawing/2014/main" id="{5A632FE8-2BF5-396C-D953-9776151E859D}"/>
              </a:ext>
            </a:extLst>
          </p:cNvPr>
          <p:cNvCxnSpPr>
            <a:cxnSpLocks/>
            <a:endCxn id="12" idx="0"/>
          </p:cNvCxnSpPr>
          <p:nvPr/>
        </p:nvCxnSpPr>
        <p:spPr>
          <a:xfrm flipH="1">
            <a:off x="8590921" y="3345180"/>
            <a:ext cx="384804" cy="25249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12494A85-4BAC-911E-A038-6F2D123D0388}"/>
              </a:ext>
            </a:extLst>
          </p:cNvPr>
          <p:cNvCxnSpPr>
            <a:cxnSpLocks/>
            <a:endCxn id="13" idx="0"/>
          </p:cNvCxnSpPr>
          <p:nvPr/>
        </p:nvCxnSpPr>
        <p:spPr>
          <a:xfrm>
            <a:off x="10403721" y="3345180"/>
            <a:ext cx="48090" cy="252214"/>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2" name="Grafik 21">
            <a:extLst>
              <a:ext uri="{FF2B5EF4-FFF2-40B4-BE49-F238E27FC236}">
                <a16:creationId xmlns:a16="http://schemas.microsoft.com/office/drawing/2014/main" id="{95D89CCF-6AFB-2865-FD4E-C290B8293372}"/>
              </a:ext>
            </a:extLst>
          </p:cNvPr>
          <p:cNvPicPr>
            <a:picLocks noChangeAspect="1"/>
          </p:cNvPicPr>
          <p:nvPr/>
        </p:nvPicPr>
        <p:blipFill>
          <a:blip r:embed="rId3"/>
          <a:srcRect t="3449"/>
          <a:stretch>
            <a:fillRect/>
          </a:stretch>
        </p:blipFill>
        <p:spPr>
          <a:xfrm>
            <a:off x="4071396" y="4350543"/>
            <a:ext cx="4029116" cy="1570455"/>
          </a:xfrm>
          <a:prstGeom prst="rect">
            <a:avLst/>
          </a:prstGeom>
        </p:spPr>
      </p:pic>
    </p:spTree>
    <p:extLst>
      <p:ext uri="{BB962C8B-B14F-4D97-AF65-F5344CB8AC3E}">
        <p14:creationId xmlns:p14="http://schemas.microsoft.com/office/powerpoint/2010/main" val="7487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F38950-D1D3-90F5-CEBF-703C5329409F}"/>
              </a:ext>
            </a:extLst>
          </p:cNvPr>
          <p:cNvSpPr>
            <a:spLocks noGrp="1"/>
          </p:cNvSpPr>
          <p:nvPr>
            <p:ph type="title"/>
          </p:nvPr>
        </p:nvSpPr>
        <p:spPr/>
        <p:txBody>
          <a:bodyPr/>
          <a:lstStyle/>
          <a:p>
            <a:r>
              <a:rPr lang="en-US" dirty="0"/>
              <a:t>OPTIMIZE FOR (@var = value)</a:t>
            </a:r>
          </a:p>
        </p:txBody>
      </p:sp>
      <p:sp>
        <p:nvSpPr>
          <p:cNvPr id="3" name="Inhaltsplatzhalter 2">
            <a:extLst>
              <a:ext uri="{FF2B5EF4-FFF2-40B4-BE49-F238E27FC236}">
                <a16:creationId xmlns:a16="http://schemas.microsoft.com/office/drawing/2014/main" id="{8AAA1080-10B5-A18A-7762-0C03ECAAAE6E}"/>
              </a:ext>
            </a:extLst>
          </p:cNvPr>
          <p:cNvSpPr>
            <a:spLocks noGrp="1"/>
          </p:cNvSpPr>
          <p:nvPr>
            <p:ph idx="1"/>
          </p:nvPr>
        </p:nvSpPr>
        <p:spPr/>
        <p:txBody>
          <a:bodyPr/>
          <a:lstStyle/>
          <a:p>
            <a:r>
              <a:rPr lang="en-US" dirty="0"/>
              <a:t>Directs SQL Server to compile the query plan using a specific parameter value, regardless of the actual runtime input.</a:t>
            </a:r>
          </a:p>
          <a:p>
            <a:pPr lvl="1"/>
            <a:r>
              <a:rPr lang="en-US" dirty="0"/>
              <a:t>Forces the optimizer to use statistics and cardinality estimates for the declared value.</a:t>
            </a:r>
          </a:p>
          <a:p>
            <a:pPr lvl="1"/>
            <a:r>
              <a:rPr lang="en-US" dirty="0"/>
              <a:t>Helps stabilize performance by avoiding plans tailored to atypical or skewed values.</a:t>
            </a:r>
          </a:p>
          <a:p>
            <a:r>
              <a:rPr lang="en-US" dirty="0"/>
              <a:t>Use Case</a:t>
            </a:r>
          </a:p>
          <a:p>
            <a:pPr lvl="1"/>
            <a:r>
              <a:rPr lang="en-US" dirty="0"/>
              <a:t>Queries with predictable performance for certain values.</a:t>
            </a:r>
          </a:p>
          <a:p>
            <a:pPr lvl="1"/>
            <a:r>
              <a:rPr lang="en-US" dirty="0"/>
              <a:t>Workloads affected by data skew or volatile parameter inputs.</a:t>
            </a:r>
          </a:p>
          <a:p>
            <a:pPr lvl="1"/>
            <a:r>
              <a:rPr lang="en-US" dirty="0"/>
              <a:t>Scenarios where plan reuse causes inconsistent execution times.</a:t>
            </a:r>
          </a:p>
          <a:p>
            <a:r>
              <a:rPr lang="en-US" dirty="0"/>
              <a:t>Benefits</a:t>
            </a:r>
          </a:p>
          <a:p>
            <a:pPr lvl="1"/>
            <a:r>
              <a:rPr lang="en-US" dirty="0"/>
              <a:t>Improves plan stability across executions.</a:t>
            </a:r>
          </a:p>
          <a:p>
            <a:pPr lvl="1"/>
            <a:r>
              <a:rPr lang="en-US" dirty="0"/>
              <a:t>Reduces risk of suboptimal plans due to sniffed values.</a:t>
            </a:r>
          </a:p>
          <a:p>
            <a:pPr lvl="1"/>
            <a:r>
              <a:rPr lang="en-US" dirty="0"/>
              <a:t>Offers fine-grained control over query optimization</a:t>
            </a:r>
          </a:p>
        </p:txBody>
      </p:sp>
    </p:spTree>
    <p:extLst>
      <p:ext uri="{BB962C8B-B14F-4D97-AF65-F5344CB8AC3E}">
        <p14:creationId xmlns:p14="http://schemas.microsoft.com/office/powerpoint/2010/main" val="479531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EB4FC-A46D-3C2A-13DC-30ECE7538267}"/>
              </a:ext>
            </a:extLst>
          </p:cNvPr>
          <p:cNvSpPr>
            <a:spLocks noGrp="1"/>
          </p:cNvSpPr>
          <p:nvPr>
            <p:ph type="title"/>
          </p:nvPr>
        </p:nvSpPr>
        <p:spPr/>
        <p:txBody>
          <a:bodyPr/>
          <a:lstStyle/>
          <a:p>
            <a:r>
              <a:rPr lang="en-US" dirty="0"/>
              <a:t>Dynamic SQL</a:t>
            </a:r>
          </a:p>
        </p:txBody>
      </p:sp>
      <p:sp>
        <p:nvSpPr>
          <p:cNvPr id="3" name="Inhaltsplatzhalter 2">
            <a:extLst>
              <a:ext uri="{FF2B5EF4-FFF2-40B4-BE49-F238E27FC236}">
                <a16:creationId xmlns:a16="http://schemas.microsoft.com/office/drawing/2014/main" id="{EF7721B1-E356-FBB5-4EC5-06269847DFF7}"/>
              </a:ext>
            </a:extLst>
          </p:cNvPr>
          <p:cNvSpPr>
            <a:spLocks noGrp="1"/>
          </p:cNvSpPr>
          <p:nvPr>
            <p:ph idx="1"/>
          </p:nvPr>
        </p:nvSpPr>
        <p:spPr/>
        <p:txBody>
          <a:bodyPr/>
          <a:lstStyle/>
          <a:p>
            <a:r>
              <a:rPr lang="en-US" dirty="0"/>
              <a:t>Dynamic SQL builds and executes queries as strings at runtime</a:t>
            </a:r>
          </a:p>
          <a:p>
            <a:r>
              <a:rPr lang="en-US" dirty="0"/>
              <a:t>Avoids reuse of suboptimal plans tied to sniffed parameters.</a:t>
            </a:r>
          </a:p>
          <a:p>
            <a:r>
              <a:rPr lang="en-US" dirty="0"/>
              <a:t>Benefits:</a:t>
            </a:r>
          </a:p>
          <a:p>
            <a:pPr lvl="1"/>
            <a:r>
              <a:rPr lang="en-US" dirty="0"/>
              <a:t>Improves performance consistency across diverse input values.</a:t>
            </a:r>
          </a:p>
          <a:p>
            <a:pPr lvl="1"/>
            <a:r>
              <a:rPr lang="en-US" dirty="0"/>
              <a:t>Reduces risk of plan reuse issues caused by parameter sniffing.</a:t>
            </a:r>
          </a:p>
          <a:p>
            <a:pPr lvl="1"/>
            <a:r>
              <a:rPr lang="en-US" dirty="0"/>
              <a:t>Offers flexibility to tailor queries dynamically.</a:t>
            </a:r>
          </a:p>
          <a:p>
            <a:r>
              <a:rPr lang="en-US" dirty="0"/>
              <a:t>Considerations:</a:t>
            </a:r>
          </a:p>
          <a:p>
            <a:pPr lvl="1"/>
            <a:r>
              <a:rPr lang="en-US" dirty="0"/>
              <a:t>Requires careful handling of quoting and SQL injection.</a:t>
            </a:r>
          </a:p>
          <a:p>
            <a:pPr lvl="1"/>
            <a:r>
              <a:rPr lang="en-US" dirty="0"/>
              <a:t>May increase CPU usage due to frequent compilations.</a:t>
            </a:r>
          </a:p>
          <a:p>
            <a:pPr lvl="1"/>
            <a:endParaRPr lang="en-US" dirty="0"/>
          </a:p>
          <a:p>
            <a:r>
              <a:rPr lang="en-US" b="1" dirty="0">
                <a:solidFill>
                  <a:srgbClr val="FF0000"/>
                </a:solidFill>
              </a:rPr>
              <a:t>Does not work when FORCED Parameterization is active for the database</a:t>
            </a:r>
          </a:p>
        </p:txBody>
      </p:sp>
    </p:spTree>
    <p:extLst>
      <p:ext uri="{BB962C8B-B14F-4D97-AF65-F5344CB8AC3E}">
        <p14:creationId xmlns:p14="http://schemas.microsoft.com/office/powerpoint/2010/main" val="22334474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Wand, drinnen, Person, essend enthält.&#10;&#10;Automatisch generierte Beschreibung">
            <a:extLst>
              <a:ext uri="{FF2B5EF4-FFF2-40B4-BE49-F238E27FC236}">
                <a16:creationId xmlns:a16="http://schemas.microsoft.com/office/drawing/2014/main" id="{B83979AF-EC4E-A3B7-5E7A-4742A3BCD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1196975"/>
            <a:ext cx="3409950" cy="3429000"/>
          </a:xfrm>
          <a:prstGeom prst="rect">
            <a:avLst/>
          </a:prstGeom>
          <a:ln w="57150">
            <a:solidFill>
              <a:schemeClr val="tx1"/>
            </a:solidFill>
          </a:ln>
          <a:effectLst>
            <a:outerShdw blurRad="76200" dist="12700" dir="8100000" sy="-23000" kx="800400" algn="br" rotWithShape="0">
              <a:prstClr val="black">
                <a:alpha val="20000"/>
              </a:prstClr>
            </a:outerShdw>
          </a:effectLst>
        </p:spPr>
      </p:pic>
      <p:sp>
        <p:nvSpPr>
          <p:cNvPr id="2" name="Untertitel 2">
            <a:extLst>
              <a:ext uri="{FF2B5EF4-FFF2-40B4-BE49-F238E27FC236}">
                <a16:creationId xmlns:a16="http://schemas.microsoft.com/office/drawing/2014/main" id="{C397CE24-1561-012C-8144-0FD46600A04F}"/>
              </a:ext>
            </a:extLst>
          </p:cNvPr>
          <p:cNvSpPr txBox="1">
            <a:spLocks/>
          </p:cNvSpPr>
          <p:nvPr/>
        </p:nvSpPr>
        <p:spPr>
          <a:xfrm>
            <a:off x="344245" y="4870174"/>
            <a:ext cx="11510683" cy="743821"/>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marL="0" indent="0" algn="ctr">
              <a:buNone/>
            </a:pPr>
            <a:r>
              <a:rPr lang="de-DE" dirty="0">
                <a:hlinkClick r:id="rId3"/>
              </a:rPr>
              <a:t>https://github.com/db-berater/solving-deadlock-scenarios</a:t>
            </a:r>
            <a:endParaRPr lang="de-DE" dirty="0"/>
          </a:p>
        </p:txBody>
      </p:sp>
    </p:spTree>
    <p:extLst>
      <p:ext uri="{BB962C8B-B14F-4D97-AF65-F5344CB8AC3E}">
        <p14:creationId xmlns:p14="http://schemas.microsoft.com/office/powerpoint/2010/main" val="216906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12571BE5-B71D-FFFF-95F2-7563C3CE89CB}"/>
              </a:ext>
            </a:extLst>
          </p:cNvPr>
          <p:cNvSpPr>
            <a:spLocks noGrp="1"/>
          </p:cNvSpPr>
          <p:nvPr>
            <p:ph type="title"/>
          </p:nvPr>
        </p:nvSpPr>
        <p:spPr/>
        <p:txBody>
          <a:bodyPr/>
          <a:lstStyle/>
          <a:p>
            <a:r>
              <a:rPr lang="de-DE" dirty="0"/>
              <a:t>Key Topics</a:t>
            </a:r>
          </a:p>
        </p:txBody>
      </p:sp>
      <p:sp>
        <p:nvSpPr>
          <p:cNvPr id="6" name="Inhaltsplatzhalter 5">
            <a:extLst>
              <a:ext uri="{FF2B5EF4-FFF2-40B4-BE49-F238E27FC236}">
                <a16:creationId xmlns:a16="http://schemas.microsoft.com/office/drawing/2014/main" id="{1BF56D9F-9292-F522-0C69-FE07A8759768}"/>
              </a:ext>
            </a:extLst>
          </p:cNvPr>
          <p:cNvSpPr>
            <a:spLocks noGrp="1"/>
          </p:cNvSpPr>
          <p:nvPr>
            <p:ph idx="1"/>
          </p:nvPr>
        </p:nvSpPr>
        <p:spPr/>
        <p:txBody>
          <a:bodyPr/>
          <a:lstStyle/>
          <a:p>
            <a:r>
              <a:rPr lang="en-US" dirty="0"/>
              <a:t>Tools and best practices</a:t>
            </a:r>
          </a:p>
          <a:p>
            <a:pPr lvl="1"/>
            <a:r>
              <a:rPr lang="en-US" dirty="0"/>
              <a:t>using analysis and optimization tools </a:t>
            </a:r>
          </a:p>
          <a:p>
            <a:pPr lvl="1"/>
            <a:r>
              <a:rPr lang="en-US" dirty="0"/>
              <a:t>recommendations for improving query speed.</a:t>
            </a:r>
          </a:p>
          <a:p>
            <a:r>
              <a:rPr lang="en-US" dirty="0"/>
              <a:t>Backup / Restore</a:t>
            </a:r>
          </a:p>
          <a:p>
            <a:r>
              <a:rPr lang="en-US" dirty="0"/>
              <a:t>Database Maintenance</a:t>
            </a:r>
          </a:p>
          <a:p>
            <a:r>
              <a:rPr lang="en-US" dirty="0"/>
              <a:t>Wait Stats Analysis</a:t>
            </a:r>
          </a:p>
          <a:p>
            <a:r>
              <a:rPr lang="en-US" dirty="0"/>
              <a:t>Locking / Blocking / Deadlocks</a:t>
            </a:r>
          </a:p>
          <a:p>
            <a:r>
              <a:rPr lang="en-US" dirty="0"/>
              <a:t>Query Problems</a:t>
            </a:r>
          </a:p>
          <a:p>
            <a:r>
              <a:rPr lang="en-US" dirty="0"/>
              <a:t>High Availability / Replication</a:t>
            </a:r>
          </a:p>
        </p:txBody>
      </p:sp>
    </p:spTree>
    <p:extLst>
      <p:ext uri="{BB962C8B-B14F-4D97-AF65-F5344CB8AC3E}">
        <p14:creationId xmlns:p14="http://schemas.microsoft.com/office/powerpoint/2010/main" val="79318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93DFBC-C4E2-717F-999C-96909B211276}"/>
              </a:ext>
            </a:extLst>
          </p:cNvPr>
          <p:cNvSpPr>
            <a:spLocks noGrp="1"/>
          </p:cNvSpPr>
          <p:nvPr>
            <p:ph type="title"/>
          </p:nvPr>
        </p:nvSpPr>
        <p:spPr/>
        <p:txBody>
          <a:bodyPr/>
          <a:lstStyle/>
          <a:p>
            <a:r>
              <a:rPr lang="en-US" dirty="0"/>
              <a:t>Tools and best practices</a:t>
            </a:r>
          </a:p>
        </p:txBody>
      </p:sp>
      <p:sp>
        <p:nvSpPr>
          <p:cNvPr id="3" name="Inhaltsplatzhalter 2">
            <a:extLst>
              <a:ext uri="{FF2B5EF4-FFF2-40B4-BE49-F238E27FC236}">
                <a16:creationId xmlns:a16="http://schemas.microsoft.com/office/drawing/2014/main" id="{FE6514BD-55B9-A72B-9182-9C57614A93C5}"/>
              </a:ext>
            </a:extLst>
          </p:cNvPr>
          <p:cNvSpPr>
            <a:spLocks noGrp="1"/>
          </p:cNvSpPr>
          <p:nvPr>
            <p:ph idx="1"/>
          </p:nvPr>
        </p:nvSpPr>
        <p:spPr/>
        <p:txBody>
          <a:bodyPr/>
          <a:lstStyle/>
          <a:p>
            <a:r>
              <a:rPr lang="en-US" noProof="0" dirty="0"/>
              <a:t>What Tools does your Team use?</a:t>
            </a:r>
          </a:p>
          <a:p>
            <a:pPr lvl="1"/>
            <a:r>
              <a:rPr lang="en-US" noProof="0" dirty="0"/>
              <a:t>Query Store</a:t>
            </a:r>
          </a:p>
          <a:p>
            <a:pPr lvl="1"/>
            <a:r>
              <a:rPr lang="en-US" noProof="0" dirty="0"/>
              <a:t>Performance Monitor / Resource Monitor</a:t>
            </a:r>
          </a:p>
          <a:p>
            <a:pPr lvl="1"/>
            <a:r>
              <a:rPr lang="en-US" noProof="0" dirty="0"/>
              <a:t>Windows Admin Center</a:t>
            </a:r>
          </a:p>
          <a:p>
            <a:pPr lvl="1"/>
            <a:r>
              <a:rPr lang="en-US" dirty="0"/>
              <a:t>Extended Events</a:t>
            </a:r>
          </a:p>
          <a:p>
            <a:pPr lvl="1"/>
            <a:endParaRPr lang="en-US" noProof="0" dirty="0"/>
          </a:p>
          <a:p>
            <a:pPr lvl="1"/>
            <a:r>
              <a:rPr lang="en-US" noProof="0" dirty="0"/>
              <a:t>Third Party Tools</a:t>
            </a:r>
          </a:p>
          <a:p>
            <a:pPr lvl="2"/>
            <a:r>
              <a:rPr lang="en-US" noProof="0" dirty="0"/>
              <a:t>Redgate</a:t>
            </a:r>
          </a:p>
          <a:p>
            <a:pPr lvl="2"/>
            <a:r>
              <a:rPr lang="en-US" noProof="0" dirty="0" err="1"/>
              <a:t>Idera</a:t>
            </a:r>
            <a:endParaRPr lang="en-US" noProof="0" dirty="0"/>
          </a:p>
          <a:p>
            <a:pPr lvl="2"/>
            <a:r>
              <a:rPr lang="en-US" noProof="0" dirty="0" err="1"/>
              <a:t>Solarwinds</a:t>
            </a:r>
            <a:endParaRPr lang="en-US" noProof="0" dirty="0"/>
          </a:p>
          <a:p>
            <a:pPr lvl="2"/>
            <a:r>
              <a:rPr lang="en-US" noProof="0" dirty="0"/>
              <a:t>…</a:t>
            </a:r>
          </a:p>
          <a:p>
            <a:endParaRPr lang="en-US" noProof="0" dirty="0"/>
          </a:p>
        </p:txBody>
      </p:sp>
    </p:spTree>
    <p:extLst>
      <p:ext uri="{BB962C8B-B14F-4D97-AF65-F5344CB8AC3E}">
        <p14:creationId xmlns:p14="http://schemas.microsoft.com/office/powerpoint/2010/main" val="769944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403FC54-5AB6-EB8E-C160-68BA7028BD1E}"/>
              </a:ext>
            </a:extLst>
          </p:cNvPr>
          <p:cNvSpPr>
            <a:spLocks noGrp="1"/>
          </p:cNvSpPr>
          <p:nvPr>
            <p:ph type="ctrTitle"/>
          </p:nvPr>
        </p:nvSpPr>
        <p:spPr/>
        <p:txBody>
          <a:bodyPr/>
          <a:lstStyle/>
          <a:p>
            <a:r>
              <a:rPr lang="de-DE" dirty="0"/>
              <a:t>Query Store</a:t>
            </a:r>
          </a:p>
        </p:txBody>
      </p:sp>
      <p:sp>
        <p:nvSpPr>
          <p:cNvPr id="5" name="Untertitel 4">
            <a:extLst>
              <a:ext uri="{FF2B5EF4-FFF2-40B4-BE49-F238E27FC236}">
                <a16:creationId xmlns:a16="http://schemas.microsoft.com/office/drawing/2014/main" id="{8261D61B-62E5-9230-0E65-F29FB6FC8A8E}"/>
              </a:ext>
            </a:extLst>
          </p:cNvPr>
          <p:cNvSpPr>
            <a:spLocks noGrp="1"/>
          </p:cNvSpPr>
          <p:nvPr>
            <p:ph type="subTitle" idx="1"/>
          </p:nvPr>
        </p:nvSpPr>
        <p:spPr/>
        <p:txBody>
          <a:bodyPr/>
          <a:lstStyle/>
          <a:p>
            <a:r>
              <a:rPr lang="de-DE" dirty="0"/>
              <a:t>Source Tool for Query Performance</a:t>
            </a:r>
          </a:p>
        </p:txBody>
      </p:sp>
    </p:spTree>
    <p:extLst>
      <p:ext uri="{BB962C8B-B14F-4D97-AF65-F5344CB8AC3E}">
        <p14:creationId xmlns:p14="http://schemas.microsoft.com/office/powerpoint/2010/main" val="232817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92B2F7-6330-8DE4-12BB-9DFCE042C06E}"/>
              </a:ext>
            </a:extLst>
          </p:cNvPr>
          <p:cNvSpPr>
            <a:spLocks noGrp="1"/>
          </p:cNvSpPr>
          <p:nvPr>
            <p:ph type="title"/>
          </p:nvPr>
        </p:nvSpPr>
        <p:spPr/>
        <p:txBody>
          <a:bodyPr/>
          <a:lstStyle/>
          <a:p>
            <a:r>
              <a:rPr lang="de-DE" dirty="0"/>
              <a:t>Query Store – Microsoft SQL Server</a:t>
            </a:r>
          </a:p>
        </p:txBody>
      </p:sp>
      <p:sp>
        <p:nvSpPr>
          <p:cNvPr id="4" name="Inhaltsplatzhalter 3">
            <a:extLst>
              <a:ext uri="{FF2B5EF4-FFF2-40B4-BE49-F238E27FC236}">
                <a16:creationId xmlns:a16="http://schemas.microsoft.com/office/drawing/2014/main" id="{939F169E-B0D3-D695-A625-3F137918505F}"/>
              </a:ext>
            </a:extLst>
          </p:cNvPr>
          <p:cNvSpPr>
            <a:spLocks noGrp="1"/>
          </p:cNvSpPr>
          <p:nvPr>
            <p:ph sz="half" idx="1"/>
          </p:nvPr>
        </p:nvSpPr>
        <p:spPr/>
        <p:txBody>
          <a:bodyPr>
            <a:normAutofit lnSpcReduction="10000"/>
          </a:bodyPr>
          <a:lstStyle/>
          <a:p>
            <a:pPr lvl="1"/>
            <a:r>
              <a:rPr lang="en-US" dirty="0"/>
              <a:t>When a query gets compiled for the first time, query text and the initial plan are sent to Query Store.</a:t>
            </a:r>
          </a:p>
          <a:p>
            <a:pPr lvl="1"/>
            <a:r>
              <a:rPr lang="en-US" dirty="0"/>
              <a:t>When a query gets recompiled, the plan is updated in Query Store.</a:t>
            </a:r>
          </a:p>
          <a:p>
            <a:pPr lvl="1"/>
            <a:r>
              <a:rPr lang="en-US" dirty="0"/>
              <a:t>If a new plan is created, Query Store adds the new plan entry for the query and keeps the previous ones along with their execution statistics.</a:t>
            </a:r>
          </a:p>
          <a:p>
            <a:pPr lvl="1"/>
            <a:r>
              <a:rPr lang="en-US" dirty="0"/>
              <a:t>Upon the query execution, runtime statistics are sent to Query Store.</a:t>
            </a:r>
          </a:p>
          <a:p>
            <a:pPr lvl="1"/>
            <a:r>
              <a:rPr lang="en-US" dirty="0"/>
              <a:t>During the compile and check for recompile phases, SQL Server determines if there's a plan in Query Store that should be applied for the currently running query.</a:t>
            </a:r>
            <a:endParaRPr lang="de-DE" dirty="0"/>
          </a:p>
        </p:txBody>
      </p:sp>
      <p:pic>
        <p:nvPicPr>
          <p:cNvPr id="2054" name="Picture 6" descr="Query Store process plan">
            <a:extLst>
              <a:ext uri="{FF2B5EF4-FFF2-40B4-BE49-F238E27FC236}">
                <a16:creationId xmlns:a16="http://schemas.microsoft.com/office/drawing/2014/main" id="{76A4326B-AFCA-ECC4-4231-3A8F87C766F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75295" y="1665288"/>
            <a:ext cx="5584825" cy="238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455037"/>
      </p:ext>
    </p:extLst>
  </p:cSld>
  <p:clrMapOvr>
    <a:masterClrMapping/>
  </p:clrMapOvr>
</p:sld>
</file>

<file path=ppt/theme/theme1.xml><?xml version="1.0" encoding="utf-8"?>
<a:theme xmlns:a="http://schemas.openxmlformats.org/drawingml/2006/main" name="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85827739-E950-40BB-86D2-00AF6F3C8C72}" vid="{2B923C9B-446A-4E3F-A7F9-000C93CCE4E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db-berater</Template>
  <TotalTime>0</TotalTime>
  <Words>9884</Words>
  <Application>Microsoft Office PowerPoint</Application>
  <PresentationFormat>Breitbild</PresentationFormat>
  <Paragraphs>794</Paragraphs>
  <Slides>55</Slides>
  <Notes>23</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55</vt:i4>
      </vt:variant>
    </vt:vector>
  </HeadingPairs>
  <TitlesOfParts>
    <vt:vector size="65" baseType="lpstr">
      <vt:lpstr>Aptos</vt:lpstr>
      <vt:lpstr>Arial</vt:lpstr>
      <vt:lpstr>Calibri</vt:lpstr>
      <vt:lpstr>Cascadia Mono</vt:lpstr>
      <vt:lpstr>Consolas</vt:lpstr>
      <vt:lpstr>Lucida Console</vt:lpstr>
      <vt:lpstr>Segoe UI</vt:lpstr>
      <vt:lpstr>Segoe UI Light</vt:lpstr>
      <vt:lpstr>verdana</vt:lpstr>
      <vt:lpstr>db-berater</vt:lpstr>
      <vt:lpstr>Improve your Skills as a DBA for Microsoft SQL Server</vt:lpstr>
      <vt:lpstr>Uwe Ricken db Berater GmbH</vt:lpstr>
      <vt:lpstr>Break Times</vt:lpstr>
      <vt:lpstr>Action List</vt:lpstr>
      <vt:lpstr>Improve your Skills as a DBA for SQL Server</vt:lpstr>
      <vt:lpstr>Key Topics</vt:lpstr>
      <vt:lpstr>Tools and best practices</vt:lpstr>
      <vt:lpstr>Query Store</vt:lpstr>
      <vt:lpstr>Query Store – Microsoft SQL Server</vt:lpstr>
      <vt:lpstr>Query Store – Recommended Settings</vt:lpstr>
      <vt:lpstr>Query Store – Hands On/Demo</vt:lpstr>
      <vt:lpstr>Performance Monitor Windows Admin Center</vt:lpstr>
      <vt:lpstr>Windows Admin Center vs. PerfMon</vt:lpstr>
      <vt:lpstr>Windows Admin Center – Hands On/Demo</vt:lpstr>
      <vt:lpstr>  Resource Monitor</vt:lpstr>
      <vt:lpstr>When to use Resource Monitor</vt:lpstr>
      <vt:lpstr>Resource Monitor – Hands On/Demo</vt:lpstr>
      <vt:lpstr>  Backup and Restore Strategies</vt:lpstr>
      <vt:lpstr>Disaster Recovery</vt:lpstr>
      <vt:lpstr>Restore Strategy</vt:lpstr>
      <vt:lpstr>Types of Backups</vt:lpstr>
      <vt:lpstr>Database Recovery Models</vt:lpstr>
      <vt:lpstr>Types of Restores</vt:lpstr>
      <vt:lpstr>Can my plan survive a true disaster?</vt:lpstr>
      <vt:lpstr>Backup Options </vt:lpstr>
      <vt:lpstr>Full Backup</vt:lpstr>
      <vt:lpstr>Differential Backups </vt:lpstr>
      <vt:lpstr>Transaction Log Backups</vt:lpstr>
      <vt:lpstr>File/Filegroup Backups</vt:lpstr>
      <vt:lpstr>Backup Databases</vt:lpstr>
      <vt:lpstr>Restore and SLA</vt:lpstr>
      <vt:lpstr>Full and Differential Restores</vt:lpstr>
      <vt:lpstr>File, Filegroup, Piecemeal Restores</vt:lpstr>
      <vt:lpstr>Database Recovery Advisor</vt:lpstr>
      <vt:lpstr>Backup Databases</vt:lpstr>
      <vt:lpstr>Backup Location</vt:lpstr>
      <vt:lpstr>Backup Options</vt:lpstr>
      <vt:lpstr>Corrupt Databases</vt:lpstr>
      <vt:lpstr>What is Database Corrpution?</vt:lpstr>
      <vt:lpstr>How to Detect and Fix Corruption</vt:lpstr>
      <vt:lpstr>Repair a corrupt database</vt:lpstr>
      <vt:lpstr>Locking / Blocking</vt:lpstr>
      <vt:lpstr>Lock Types</vt:lpstr>
      <vt:lpstr>Lock Status</vt:lpstr>
      <vt:lpstr>Locking Hierarchy</vt:lpstr>
      <vt:lpstr>Locking Hierarchy</vt:lpstr>
      <vt:lpstr>Lock Escalation</vt:lpstr>
      <vt:lpstr>Parameter Sniffing</vt:lpstr>
      <vt:lpstr>Understanding Parameter Sniffing</vt:lpstr>
      <vt:lpstr>How Parameter Sniffing works</vt:lpstr>
      <vt:lpstr>Parameter Sniffing</vt:lpstr>
      <vt:lpstr>Optimize Parameter Sniffing</vt:lpstr>
      <vt:lpstr>OPTIMIZE FOR (@var = value)</vt:lpstr>
      <vt:lpstr>Dynamic SQL</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Uwe Ricken</dc:creator>
  <cp:lastModifiedBy>Uwe Ricken</cp:lastModifiedBy>
  <cp:revision>46</cp:revision>
  <dcterms:created xsi:type="dcterms:W3CDTF">2024-11-09T16:26:01Z</dcterms:created>
  <dcterms:modified xsi:type="dcterms:W3CDTF">2025-10-01T14:13:16Z</dcterms:modified>
</cp:coreProperties>
</file>