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90525" y="1819275"/>
            <a:ext cx="8222100" cy="933599"/>
          </a:xfrm>
          <a:prstGeom prst="rect">
            <a:avLst/>
          </a:prstGeom>
        </p:spPr>
        <p:txBody>
          <a:bodyPr anchorCtr="0" anchor="b"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12" name="Shape 12"/>
          <p:cNvSpPr txBox="1"/>
          <p:nvPr>
            <p:ph idx="1" type="subTitle"/>
          </p:nvPr>
        </p:nvSpPr>
        <p:spPr>
          <a:xfrm>
            <a:off x="390525" y="2789130"/>
            <a:ext cx="8222100" cy="432899"/>
          </a:xfrm>
          <a:prstGeom prst="rect">
            <a:avLst/>
          </a:prstGeom>
        </p:spPr>
        <p:txBody>
          <a:bodyPr anchorCtr="0" anchor="t" bIns="91425" lIns="91425" rIns="91425" tIns="91425"/>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p:txBody>
      </p:sp>
      <p:sp>
        <p:nvSpPr>
          <p:cNvPr id="13" name="Shape 1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475500" y="1258525"/>
            <a:ext cx="8222100" cy="1963500"/>
          </a:xfrm>
          <a:prstGeom prst="rect">
            <a:avLst/>
          </a:prstGeom>
        </p:spPr>
        <p:txBody>
          <a:bodyPr anchorCtr="0" anchor="b" bIns="91425" lIns="91425" rIns="91425" tIns="91425"/>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p:txBody>
      </p:sp>
      <p:sp>
        <p:nvSpPr>
          <p:cNvPr id="58" name="Shape 58"/>
          <p:cNvSpPr txBox="1"/>
          <p:nvPr>
            <p:ph idx="1" type="body"/>
          </p:nvPr>
        </p:nvSpPr>
        <p:spPr>
          <a:xfrm>
            <a:off x="475500" y="3304625"/>
            <a:ext cx="8222100"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9" name="Shape 5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0" name="Shape 60"/>
        <p:cNvGrpSpPr/>
        <p:nvPr/>
      </p:nvGrpSpPr>
      <p:grpSpPr>
        <a:xfrm>
          <a:off x="0" y="0"/>
          <a:ext cx="0" cy="0"/>
          <a:chOff x="0" y="0"/>
          <a:chExt cx="0" cy="0"/>
        </a:xfrm>
      </p:grpSpPr>
      <p:sp>
        <p:nvSpPr>
          <p:cNvPr id="61" name="Shape 61"/>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txBox="1"/>
          <p:nvPr>
            <p:ph type="title"/>
          </p:nvPr>
        </p:nvSpPr>
        <p:spPr>
          <a:xfrm>
            <a:off x="460950" y="2065350"/>
            <a:ext cx="8222100" cy="1012799"/>
          </a:xfrm>
          <a:prstGeom prst="rect">
            <a:avLst/>
          </a:prstGeom>
        </p:spPr>
        <p:txBody>
          <a:bodyPr anchorCtr="0" anchor="ctr" bIns="91425" lIns="91425" rIns="91425" tIns="91425"/>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p:txBody>
      </p:sp>
      <p:sp>
        <p:nvSpPr>
          <p:cNvPr id="16" name="Shape 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71900" y="1919075"/>
            <a:ext cx="8222100" cy="2710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47190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2" type="body"/>
          </p:nvPr>
        </p:nvSpPr>
        <p:spPr>
          <a:xfrm>
            <a:off x="469425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9" name="Shape 2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3" name="Shape 33"/>
          <p:cNvSpPr txBox="1"/>
          <p:nvPr>
            <p:ph type="title"/>
          </p:nvPr>
        </p:nvSpPr>
        <p:spPr>
          <a:xfrm>
            <a:off x="98250" y="16350"/>
            <a:ext cx="8826599" cy="602700"/>
          </a:xfrm>
          <a:prstGeom prst="rect">
            <a:avLst/>
          </a:prstGeom>
        </p:spPr>
        <p:txBody>
          <a:bodyPr anchorCtr="0" anchor="ctr" bIns="91425" lIns="91425" rIns="91425" tIns="91425"/>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p:txBody>
      </p:sp>
      <p:sp>
        <p:nvSpPr>
          <p:cNvPr id="34" name="Shape 34"/>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5" name="Shape 35"/>
        <p:cNvGrpSpPr/>
        <p:nvPr/>
      </p:nvGrpSpPr>
      <p:grpSpPr>
        <a:xfrm>
          <a:off x="0" y="0"/>
          <a:ext cx="0" cy="0"/>
          <a:chOff x="0" y="0"/>
          <a:chExt cx="0" cy="0"/>
        </a:xfrm>
      </p:grpSpPr>
      <p:sp>
        <p:nvSpPr>
          <p:cNvPr id="36" name="Shape 36"/>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226077" y="357800"/>
            <a:ext cx="2807999" cy="9533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9" name="Shape 39"/>
          <p:cNvSpPr txBox="1"/>
          <p:nvPr>
            <p:ph idx="1" type="body"/>
          </p:nvPr>
        </p:nvSpPr>
        <p:spPr>
          <a:xfrm>
            <a:off x="226075" y="1465800"/>
            <a:ext cx="2807999" cy="3163499"/>
          </a:xfrm>
          <a:prstGeom prst="rect">
            <a:avLst/>
          </a:prstGeom>
        </p:spPr>
        <p:txBody>
          <a:bodyPr anchorCtr="0" anchor="t" bIns="91425" lIns="91425" rIns="91425" tIns="91425"/>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p:txBody>
      </p:sp>
      <p:sp>
        <p:nvSpPr>
          <p:cNvPr id="40" name="Shape 4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88250"/>
            <a:ext cx="6227100" cy="4090800"/>
          </a:xfrm>
          <a:prstGeom prst="rect">
            <a:avLst/>
          </a:prstGeom>
        </p:spPr>
        <p:txBody>
          <a:bodyPr anchorCtr="0" anchor="ctr" bIns="91425" lIns="91425" rIns="91425" tIns="91425"/>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p:txBody>
      </p:sp>
      <p:sp>
        <p:nvSpPr>
          <p:cNvPr id="43" name="Shape 4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47" name="Shape 47"/>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p:txBody>
      </p:sp>
      <p:sp>
        <p:nvSpPr>
          <p:cNvPr id="48" name="Shape 48"/>
          <p:cNvSpPr txBox="1"/>
          <p:nvPr>
            <p:ph idx="1" type="subTitle"/>
          </p:nvPr>
        </p:nvSpPr>
        <p:spPr>
          <a:xfrm>
            <a:off x="265500" y="2779466"/>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0" name="Shape 5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54" name="Shape 54"/>
          <p:cNvSpPr txBox="1"/>
          <p:nvPr>
            <p:ph idx="1" type="body"/>
          </p:nvPr>
        </p:nvSpPr>
        <p:spPr>
          <a:xfrm>
            <a:off x="57150" y="4696825"/>
            <a:ext cx="8381999" cy="446700"/>
          </a:xfrm>
          <a:prstGeom prst="rect">
            <a:avLst/>
          </a:prstGeom>
        </p:spPr>
        <p:txBody>
          <a:bodyPr anchorCtr="0" anchor="ctr" bIns="91425" lIns="91425" rIns="91425" tIns="91425"/>
          <a:lstStyle>
            <a:lvl1pPr>
              <a:lnSpc>
                <a:spcPct val="100000"/>
              </a:lnSpc>
              <a:spcBef>
                <a:spcPts val="0"/>
              </a:spcBef>
              <a:spcAft>
                <a:spcPts val="0"/>
              </a:spcAft>
              <a:buClr>
                <a:schemeClr val="lt1"/>
              </a:buClr>
              <a:buSzPct val="100000"/>
              <a:buNone/>
              <a:defRPr sz="1200">
                <a:solidFill>
                  <a:schemeClr val="lt1"/>
                </a:solidFill>
              </a:defRPr>
            </a:lvl1pPr>
          </a:lstStyle>
          <a:p/>
        </p:txBody>
      </p:sp>
      <p:sp>
        <p:nvSpPr>
          <p:cNvPr id="55" name="Shape 55"/>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71900" y="738725"/>
            <a:ext cx="8222100" cy="767699"/>
          </a:xfrm>
          <a:prstGeom prst="rect">
            <a:avLst/>
          </a:prstGeom>
          <a:noFill/>
          <a:ln>
            <a:noFill/>
          </a:ln>
        </p:spPr>
        <p:txBody>
          <a:bodyPr anchorCtr="0" anchor="b" bIns="91425" lIns="91425" rIns="91425" tIns="91425"/>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6" name="Shape 6"/>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 name="Shape 7"/>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390525" y="1819275"/>
            <a:ext cx="8222100" cy="933599"/>
          </a:xfrm>
          <a:prstGeom prst="rect">
            <a:avLst/>
          </a:prstGeom>
        </p:spPr>
        <p:txBody>
          <a:bodyPr anchorCtr="0" anchor="b" bIns="91425" lIns="91425" rIns="91425" tIns="91425">
            <a:noAutofit/>
          </a:bodyPr>
          <a:lstStyle/>
          <a:p>
            <a:pPr lvl="0" rtl="0" algn="ctr">
              <a:spcBef>
                <a:spcPts val="0"/>
              </a:spcBef>
              <a:buNone/>
            </a:pPr>
            <a:r>
              <a:rPr lang="en-GB"/>
              <a:t>Music Classification based on Genre</a:t>
            </a:r>
          </a:p>
        </p:txBody>
      </p:sp>
      <p:sp>
        <p:nvSpPr>
          <p:cNvPr id="64" name="Shape 64"/>
          <p:cNvSpPr txBox="1"/>
          <p:nvPr>
            <p:ph idx="1" type="subTitle"/>
          </p:nvPr>
        </p:nvSpPr>
        <p:spPr>
          <a:xfrm>
            <a:off x="390525" y="2789109"/>
            <a:ext cx="8222100" cy="1686299"/>
          </a:xfrm>
          <a:prstGeom prst="rect">
            <a:avLst/>
          </a:prstGeom>
        </p:spPr>
        <p:txBody>
          <a:bodyPr anchorCtr="0" anchor="t" bIns="91425" lIns="91425" rIns="91425" tIns="91425">
            <a:noAutofit/>
          </a:bodyPr>
          <a:lstStyle/>
          <a:p>
            <a:pPr lvl="0" rtl="0" algn="r">
              <a:spcBef>
                <a:spcPts val="0"/>
              </a:spcBef>
              <a:buNone/>
            </a:pPr>
            <a:r>
              <a:rPr lang="en-GB"/>
              <a:t>Team Members:   Aditi Laddha         - 130050026</a:t>
            </a:r>
          </a:p>
          <a:p>
            <a:pPr lvl="0" rtl="0" algn="r">
              <a:spcBef>
                <a:spcPts val="0"/>
              </a:spcBef>
              <a:buNone/>
            </a:pPr>
            <a:r>
              <a:rPr lang="en-GB"/>
              <a:t>				Palak Jain             - 130050031</a:t>
            </a:r>
          </a:p>
          <a:p>
            <a:pPr lvl="0" rtl="0" algn="r">
              <a:spcBef>
                <a:spcPts val="0"/>
              </a:spcBef>
              <a:buNone/>
            </a:pPr>
            <a:r>
              <a:rPr lang="en-GB"/>
              <a:t>				Dibyendu Mondal - 130050046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t/>
            </a:r>
            <a:endParaRPr/>
          </a:p>
        </p:txBody>
      </p:sp>
      <p:sp>
        <p:nvSpPr>
          <p:cNvPr id="120" name="Shape 120"/>
          <p:cNvSpPr txBox="1"/>
          <p:nvPr>
            <p:ph idx="1" type="body"/>
          </p:nvPr>
        </p:nvSpPr>
        <p:spPr>
          <a:xfrm>
            <a:off x="471900" y="1919075"/>
            <a:ext cx="8222100" cy="2710200"/>
          </a:xfrm>
          <a:prstGeom prst="rect">
            <a:avLst/>
          </a:prstGeom>
        </p:spPr>
        <p:txBody>
          <a:bodyPr anchorCtr="0" anchor="t" bIns="91425" lIns="91425" rIns="91425" tIns="91425">
            <a:noAutofit/>
          </a:bodyPr>
          <a:lstStyle/>
          <a:p>
            <a:pPr>
              <a:spcBef>
                <a:spcPts val="0"/>
              </a:spcBef>
              <a:buNone/>
            </a:pPr>
            <a:r>
              <a:t/>
            </a:r>
            <a:endParaRPr/>
          </a:p>
        </p:txBody>
      </p:sp>
      <p:pic>
        <p:nvPicPr>
          <p:cNvPr id="121" name="Shape 121"/>
          <p:cNvPicPr preferRelativeResize="0"/>
          <p:nvPr/>
        </p:nvPicPr>
        <p:blipFill>
          <a:blip r:embed="rId3">
            <a:alphaModFix/>
          </a:blip>
          <a:stretch>
            <a:fillRect/>
          </a:stretch>
        </p:blipFill>
        <p:spPr>
          <a:xfrm>
            <a:off x="0" y="0"/>
            <a:ext cx="9143999" cy="5004425"/>
          </a:xfrm>
          <a:prstGeom prst="rect">
            <a:avLst/>
          </a:prstGeom>
          <a:noFill/>
          <a:ln>
            <a:noFill/>
          </a:ln>
        </p:spPr>
      </p:pic>
      <p:sp>
        <p:nvSpPr>
          <p:cNvPr id="122" name="Shape 122"/>
          <p:cNvSpPr txBox="1"/>
          <p:nvPr/>
        </p:nvSpPr>
        <p:spPr>
          <a:xfrm>
            <a:off x="5307300" y="554700"/>
            <a:ext cx="2897399" cy="360900"/>
          </a:xfrm>
          <a:prstGeom prst="rect">
            <a:avLst/>
          </a:prstGeom>
          <a:noFill/>
          <a:ln>
            <a:noFill/>
          </a:ln>
        </p:spPr>
        <p:txBody>
          <a:bodyPr anchorCtr="0" anchor="t" bIns="91425" lIns="91425" rIns="91425" tIns="91425">
            <a:noAutofit/>
          </a:bodyPr>
          <a:lstStyle/>
          <a:p>
            <a:pPr lvl="0" rtl="0">
              <a:spcBef>
                <a:spcPts val="0"/>
              </a:spcBef>
              <a:buNone/>
            </a:pPr>
            <a:r>
              <a:rPr lang="en-GB"/>
              <a:t>Pop-Classical-Metal training error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t/>
            </a:r>
            <a:endParaRPr/>
          </a:p>
        </p:txBody>
      </p:sp>
      <p:sp>
        <p:nvSpPr>
          <p:cNvPr id="128" name="Shape 128"/>
          <p:cNvSpPr txBox="1"/>
          <p:nvPr>
            <p:ph idx="1" type="body"/>
          </p:nvPr>
        </p:nvSpPr>
        <p:spPr>
          <a:xfrm>
            <a:off x="471900" y="1919075"/>
            <a:ext cx="8222100" cy="2710200"/>
          </a:xfrm>
          <a:prstGeom prst="rect">
            <a:avLst/>
          </a:prstGeom>
        </p:spPr>
        <p:txBody>
          <a:bodyPr anchorCtr="0" anchor="t" bIns="91425" lIns="91425" rIns="91425" tIns="91425">
            <a:noAutofit/>
          </a:bodyPr>
          <a:lstStyle/>
          <a:p>
            <a:pPr>
              <a:spcBef>
                <a:spcPts val="0"/>
              </a:spcBef>
              <a:buNone/>
            </a:pPr>
            <a:r>
              <a:t/>
            </a:r>
            <a:endParaRPr/>
          </a:p>
        </p:txBody>
      </p:sp>
      <p:pic>
        <p:nvPicPr>
          <p:cNvPr id="129" name="Shape 129"/>
          <p:cNvPicPr preferRelativeResize="0"/>
          <p:nvPr/>
        </p:nvPicPr>
        <p:blipFill>
          <a:blip r:embed="rId3">
            <a:alphaModFix/>
          </a:blip>
          <a:stretch>
            <a:fillRect/>
          </a:stretch>
        </p:blipFill>
        <p:spPr>
          <a:xfrm>
            <a:off x="0" y="0"/>
            <a:ext cx="9143999" cy="5004425"/>
          </a:xfrm>
          <a:prstGeom prst="rect">
            <a:avLst/>
          </a:prstGeom>
          <a:noFill/>
          <a:ln>
            <a:noFill/>
          </a:ln>
        </p:spPr>
      </p:pic>
      <p:sp>
        <p:nvSpPr>
          <p:cNvPr id="130" name="Shape 130"/>
          <p:cNvSpPr txBox="1"/>
          <p:nvPr/>
        </p:nvSpPr>
        <p:spPr>
          <a:xfrm>
            <a:off x="4822450" y="4002900"/>
            <a:ext cx="3432599" cy="406800"/>
          </a:xfrm>
          <a:prstGeom prst="rect">
            <a:avLst/>
          </a:prstGeom>
          <a:noFill/>
          <a:ln>
            <a:noFill/>
          </a:ln>
        </p:spPr>
        <p:txBody>
          <a:bodyPr anchorCtr="0" anchor="t" bIns="91425" lIns="91425" rIns="91425" tIns="91425">
            <a:noAutofit/>
          </a:bodyPr>
          <a:lstStyle/>
          <a:p>
            <a:pPr lvl="0" rtl="0">
              <a:spcBef>
                <a:spcPts val="0"/>
              </a:spcBef>
              <a:buNone/>
            </a:pPr>
            <a:r>
              <a:rPr lang="en-GB"/>
              <a:t>Pop-Classical-Metal-Blues Classification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nvSpPr>
        <p:spPr>
          <a:xfrm>
            <a:off x="3033675" y="3110075"/>
            <a:ext cx="3401999" cy="360900"/>
          </a:xfrm>
          <a:prstGeom prst="rect">
            <a:avLst/>
          </a:prstGeom>
          <a:noFill/>
          <a:ln>
            <a:noFill/>
          </a:ln>
        </p:spPr>
        <p:txBody>
          <a:bodyPr anchorCtr="0" anchor="t" bIns="91425" lIns="91425" rIns="91425" tIns="91425">
            <a:noAutofit/>
          </a:bodyPr>
          <a:lstStyle/>
          <a:p>
            <a:pPr lvl="0" rtl="0">
              <a:spcBef>
                <a:spcPts val="0"/>
              </a:spcBef>
              <a:buNone/>
            </a:pPr>
            <a:r>
              <a:rPr lang="en-GB"/>
              <a:t>Pop-Classical-Metal-Blues training error</a:t>
            </a:r>
          </a:p>
        </p:txBody>
      </p:sp>
      <p:pic>
        <p:nvPicPr>
          <p:cNvPr id="136" name="Shape 136"/>
          <p:cNvPicPr preferRelativeResize="0"/>
          <p:nvPr/>
        </p:nvPicPr>
        <p:blipFill>
          <a:blip r:embed="rId3">
            <a:alphaModFix/>
          </a:blip>
          <a:stretch>
            <a:fillRect/>
          </a:stretch>
        </p:blipFill>
        <p:spPr>
          <a:xfrm>
            <a:off x="1159808" y="0"/>
            <a:ext cx="6824383" cy="5143500"/>
          </a:xfrm>
          <a:prstGeom prst="rect">
            <a:avLst/>
          </a:prstGeom>
          <a:noFill/>
          <a:ln>
            <a:noFill/>
          </a:ln>
        </p:spPr>
      </p:pic>
      <p:sp>
        <p:nvSpPr>
          <p:cNvPr id="137" name="Shape 137"/>
          <p:cNvSpPr txBox="1"/>
          <p:nvPr/>
        </p:nvSpPr>
        <p:spPr>
          <a:xfrm>
            <a:off x="3852725" y="595725"/>
            <a:ext cx="3432599" cy="406800"/>
          </a:xfrm>
          <a:prstGeom prst="rect">
            <a:avLst/>
          </a:prstGeom>
          <a:noFill/>
          <a:ln>
            <a:noFill/>
          </a:ln>
        </p:spPr>
        <p:txBody>
          <a:bodyPr anchorCtr="0" anchor="t" bIns="91425" lIns="91425" rIns="91425" tIns="91425">
            <a:noAutofit/>
          </a:bodyPr>
          <a:lstStyle/>
          <a:p>
            <a:pPr lvl="0" rtl="0">
              <a:spcBef>
                <a:spcPts val="0"/>
              </a:spcBef>
              <a:buNone/>
            </a:pPr>
            <a:r>
              <a:rPr lang="en-GB"/>
              <a:t>Pop-Classical-Metal-Blues training errors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Screenshots</a:t>
            </a:r>
          </a:p>
        </p:txBody>
      </p:sp>
      <p:sp>
        <p:nvSpPr>
          <p:cNvPr id="143" name="Shape 143"/>
          <p:cNvSpPr txBox="1"/>
          <p:nvPr>
            <p:ph idx="1" type="body"/>
          </p:nvPr>
        </p:nvSpPr>
        <p:spPr>
          <a:xfrm>
            <a:off x="471900" y="1919075"/>
            <a:ext cx="8222100" cy="2710200"/>
          </a:xfrm>
          <a:prstGeom prst="rect">
            <a:avLst/>
          </a:prstGeom>
        </p:spPr>
        <p:txBody>
          <a:bodyPr anchorCtr="0" anchor="t" bIns="91425" lIns="91425" rIns="91425" tIns="91425">
            <a:noAutofit/>
          </a:bodyPr>
          <a:lstStyle/>
          <a:p>
            <a:pPr rtl="0">
              <a:spcBef>
                <a:spcPts val="0"/>
              </a:spcBef>
              <a:buNone/>
            </a:pPr>
            <a:r>
              <a:rPr lang="en-GB"/>
              <a:t>Some outputs and errors for Neurolab are:</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654803" y="0"/>
            <a:ext cx="7834393" cy="5143500"/>
          </a:xfrm>
          <a:prstGeom prst="rect">
            <a:avLst/>
          </a:prstGeom>
          <a:noFill/>
          <a:ln>
            <a:noFill/>
          </a:ln>
        </p:spPr>
      </p:pic>
      <p:sp>
        <p:nvSpPr>
          <p:cNvPr id="149" name="Shape 149"/>
          <p:cNvSpPr txBox="1"/>
          <p:nvPr/>
        </p:nvSpPr>
        <p:spPr>
          <a:xfrm>
            <a:off x="5195950" y="4166675"/>
            <a:ext cx="2457000" cy="406800"/>
          </a:xfrm>
          <a:prstGeom prst="rect">
            <a:avLst/>
          </a:prstGeom>
          <a:noFill/>
          <a:ln>
            <a:noFill/>
          </a:ln>
        </p:spPr>
        <p:txBody>
          <a:bodyPr anchorCtr="0" anchor="t" bIns="91425" lIns="91425" rIns="91425" tIns="91425">
            <a:noAutofit/>
          </a:bodyPr>
          <a:lstStyle/>
          <a:p>
            <a:pPr lvl="0" rtl="0">
              <a:spcBef>
                <a:spcPts val="0"/>
              </a:spcBef>
              <a:buNone/>
            </a:pPr>
            <a:r>
              <a:rPr lang="en-GB"/>
              <a:t>Pop-Classical Classification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319759" y="0"/>
            <a:ext cx="8504480" cy="5143499"/>
          </a:xfrm>
          <a:prstGeom prst="rect">
            <a:avLst/>
          </a:prstGeom>
          <a:noFill/>
          <a:ln>
            <a:noFill/>
          </a:ln>
        </p:spPr>
      </p:pic>
      <p:sp>
        <p:nvSpPr>
          <p:cNvPr id="155" name="Shape 155"/>
          <p:cNvSpPr txBox="1"/>
          <p:nvPr/>
        </p:nvSpPr>
        <p:spPr>
          <a:xfrm>
            <a:off x="5497350" y="687425"/>
            <a:ext cx="2457000" cy="406800"/>
          </a:xfrm>
          <a:prstGeom prst="rect">
            <a:avLst/>
          </a:prstGeom>
          <a:noFill/>
          <a:ln>
            <a:noFill/>
          </a:ln>
        </p:spPr>
        <p:txBody>
          <a:bodyPr anchorCtr="0" anchor="t" bIns="91425" lIns="91425" rIns="91425" tIns="91425">
            <a:noAutofit/>
          </a:bodyPr>
          <a:lstStyle/>
          <a:p>
            <a:pPr lvl="0" rtl="0">
              <a:spcBef>
                <a:spcPts val="0"/>
              </a:spcBef>
              <a:buNone/>
            </a:pPr>
            <a:r>
              <a:rPr lang="en-GB"/>
              <a:t>Pop-Classical training errors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1143000" y="0"/>
            <a:ext cx="6857999" cy="5143499"/>
          </a:xfrm>
          <a:prstGeom prst="rect">
            <a:avLst/>
          </a:prstGeom>
          <a:noFill/>
          <a:ln>
            <a:noFill/>
          </a:ln>
        </p:spPr>
      </p:pic>
      <p:sp>
        <p:nvSpPr>
          <p:cNvPr id="161" name="Shape 161"/>
          <p:cNvSpPr txBox="1"/>
          <p:nvPr/>
        </p:nvSpPr>
        <p:spPr>
          <a:xfrm>
            <a:off x="5274575" y="4179750"/>
            <a:ext cx="2457000" cy="406800"/>
          </a:xfrm>
          <a:prstGeom prst="rect">
            <a:avLst/>
          </a:prstGeom>
          <a:noFill/>
          <a:ln>
            <a:noFill/>
          </a:ln>
        </p:spPr>
        <p:txBody>
          <a:bodyPr anchorCtr="0" anchor="t" bIns="91425" lIns="91425" rIns="91425" tIns="91425">
            <a:noAutofit/>
          </a:bodyPr>
          <a:lstStyle/>
          <a:p>
            <a:pPr lvl="0" rtl="0">
              <a:spcBef>
                <a:spcPts val="0"/>
              </a:spcBef>
              <a:buNone/>
            </a:pPr>
            <a:r>
              <a:rPr lang="en-GB"/>
              <a:t>Rock-Pop Classification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806897" y="0"/>
            <a:ext cx="7530203" cy="5143499"/>
          </a:xfrm>
          <a:prstGeom prst="rect">
            <a:avLst/>
          </a:prstGeom>
          <a:noFill/>
          <a:ln>
            <a:noFill/>
          </a:ln>
        </p:spPr>
      </p:pic>
      <p:sp>
        <p:nvSpPr>
          <p:cNvPr id="167" name="Shape 167"/>
          <p:cNvSpPr txBox="1"/>
          <p:nvPr/>
        </p:nvSpPr>
        <p:spPr>
          <a:xfrm>
            <a:off x="5366300" y="641550"/>
            <a:ext cx="2457000" cy="406800"/>
          </a:xfrm>
          <a:prstGeom prst="rect">
            <a:avLst/>
          </a:prstGeom>
          <a:noFill/>
          <a:ln>
            <a:noFill/>
          </a:ln>
        </p:spPr>
        <p:txBody>
          <a:bodyPr anchorCtr="0" anchor="t" bIns="91425" lIns="91425" rIns="91425" tIns="91425">
            <a:noAutofit/>
          </a:bodyPr>
          <a:lstStyle/>
          <a:p>
            <a:pPr lvl="0" rtl="0">
              <a:spcBef>
                <a:spcPts val="0"/>
              </a:spcBef>
              <a:buNone/>
            </a:pPr>
            <a:r>
              <a:rPr lang="en-GB"/>
              <a:t>Rock-Pop training errors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143000" y="0"/>
            <a:ext cx="6857999" cy="5143499"/>
          </a:xfrm>
          <a:prstGeom prst="rect">
            <a:avLst/>
          </a:prstGeom>
          <a:noFill/>
          <a:ln>
            <a:noFill/>
          </a:ln>
        </p:spPr>
      </p:pic>
      <p:sp>
        <p:nvSpPr>
          <p:cNvPr id="173" name="Shape 173"/>
          <p:cNvSpPr txBox="1"/>
          <p:nvPr/>
        </p:nvSpPr>
        <p:spPr>
          <a:xfrm>
            <a:off x="4455500" y="4199400"/>
            <a:ext cx="2968200" cy="406800"/>
          </a:xfrm>
          <a:prstGeom prst="rect">
            <a:avLst/>
          </a:prstGeom>
          <a:noFill/>
          <a:ln>
            <a:noFill/>
          </a:ln>
        </p:spPr>
        <p:txBody>
          <a:bodyPr anchorCtr="0" anchor="t" bIns="91425" lIns="91425" rIns="91425" tIns="91425">
            <a:noAutofit/>
          </a:bodyPr>
          <a:lstStyle/>
          <a:p>
            <a:pPr lvl="0" rtl="0">
              <a:spcBef>
                <a:spcPts val="0"/>
              </a:spcBef>
              <a:buNone/>
            </a:pPr>
            <a:r>
              <a:rPr lang="en-GB"/>
              <a:t>Pop-Metal-Classical Classification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143000" y="0"/>
            <a:ext cx="6857999" cy="5143499"/>
          </a:xfrm>
          <a:prstGeom prst="rect">
            <a:avLst/>
          </a:prstGeom>
          <a:noFill/>
          <a:ln>
            <a:noFill/>
          </a:ln>
        </p:spPr>
      </p:pic>
      <p:sp>
        <p:nvSpPr>
          <p:cNvPr id="179" name="Shape 179"/>
          <p:cNvSpPr txBox="1"/>
          <p:nvPr/>
        </p:nvSpPr>
        <p:spPr>
          <a:xfrm>
            <a:off x="4396550" y="687425"/>
            <a:ext cx="3151500" cy="406800"/>
          </a:xfrm>
          <a:prstGeom prst="rect">
            <a:avLst/>
          </a:prstGeom>
          <a:noFill/>
          <a:ln>
            <a:noFill/>
          </a:ln>
        </p:spPr>
        <p:txBody>
          <a:bodyPr anchorCtr="0" anchor="t" bIns="91425" lIns="91425" rIns="91425" tIns="91425">
            <a:noAutofit/>
          </a:bodyPr>
          <a:lstStyle/>
          <a:p>
            <a:pPr lvl="0" rtl="0">
              <a:spcBef>
                <a:spcPts val="0"/>
              </a:spcBef>
              <a:buNone/>
            </a:pPr>
            <a:r>
              <a:rPr lang="en-GB"/>
              <a:t>Pop-Metal-Classical training errors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Problem Statement</a:t>
            </a:r>
          </a:p>
        </p:txBody>
      </p:sp>
      <p:sp>
        <p:nvSpPr>
          <p:cNvPr id="70" name="Shape 70"/>
          <p:cNvSpPr txBox="1"/>
          <p:nvPr>
            <p:ph idx="1" type="body"/>
          </p:nvPr>
        </p:nvSpPr>
        <p:spPr>
          <a:xfrm>
            <a:off x="471900" y="1919075"/>
            <a:ext cx="8222100" cy="2710200"/>
          </a:xfrm>
          <a:prstGeom prst="rect">
            <a:avLst/>
          </a:prstGeom>
        </p:spPr>
        <p:txBody>
          <a:bodyPr anchorCtr="0" anchor="t" bIns="91425" lIns="91425" rIns="91425" tIns="91425">
            <a:noAutofit/>
          </a:bodyPr>
          <a:lstStyle/>
          <a:p>
            <a:pPr algn="just">
              <a:spcBef>
                <a:spcPts val="0"/>
              </a:spcBef>
              <a:buNone/>
            </a:pPr>
            <a:r>
              <a:rPr lang="en-GB"/>
              <a:t>The aim of the project is to develop a music genre classifier. There are many genres into which songs may be classified, e.g. pop, rock, classical, metal etc. Gigabytes of music files are spread over the web. To automate searching and organizing the music files based on their genre is a challenging task. In this report, we present our approach to classify genres of music file based on their content and analysis on some inputs.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224446" y="0"/>
            <a:ext cx="8695108" cy="5143500"/>
          </a:xfrm>
          <a:prstGeom prst="rect">
            <a:avLst/>
          </a:prstGeom>
          <a:noFill/>
          <a:ln>
            <a:noFill/>
          </a:ln>
        </p:spPr>
      </p:pic>
      <p:sp>
        <p:nvSpPr>
          <p:cNvPr id="185" name="Shape 185"/>
          <p:cNvSpPr txBox="1"/>
          <p:nvPr/>
        </p:nvSpPr>
        <p:spPr>
          <a:xfrm>
            <a:off x="4455500" y="4199400"/>
            <a:ext cx="3584100" cy="406800"/>
          </a:xfrm>
          <a:prstGeom prst="rect">
            <a:avLst/>
          </a:prstGeom>
          <a:noFill/>
          <a:ln>
            <a:noFill/>
          </a:ln>
        </p:spPr>
        <p:txBody>
          <a:bodyPr anchorCtr="0" anchor="t" bIns="91425" lIns="91425" rIns="91425" tIns="91425">
            <a:noAutofit/>
          </a:bodyPr>
          <a:lstStyle/>
          <a:p>
            <a:pPr lvl="0" rtl="0">
              <a:spcBef>
                <a:spcPts val="0"/>
              </a:spcBef>
              <a:buNone/>
            </a:pPr>
            <a:r>
              <a:rPr lang="en-GB"/>
              <a:t>Pop-Classical-Metal-Blues Classification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pic>
        <p:nvPicPr>
          <p:cNvPr id="190" name="Shape 190"/>
          <p:cNvPicPr preferRelativeResize="0"/>
          <p:nvPr/>
        </p:nvPicPr>
        <p:blipFill>
          <a:blip r:embed="rId3">
            <a:alphaModFix/>
          </a:blip>
          <a:stretch>
            <a:fillRect/>
          </a:stretch>
        </p:blipFill>
        <p:spPr>
          <a:xfrm>
            <a:off x="812766" y="0"/>
            <a:ext cx="7518467" cy="5143500"/>
          </a:xfrm>
          <a:prstGeom prst="rect">
            <a:avLst/>
          </a:prstGeom>
          <a:noFill/>
          <a:ln>
            <a:noFill/>
          </a:ln>
        </p:spPr>
      </p:pic>
      <p:sp>
        <p:nvSpPr>
          <p:cNvPr id="191" name="Shape 191"/>
          <p:cNvSpPr txBox="1"/>
          <p:nvPr/>
        </p:nvSpPr>
        <p:spPr>
          <a:xfrm>
            <a:off x="4068925" y="687425"/>
            <a:ext cx="3479100" cy="406800"/>
          </a:xfrm>
          <a:prstGeom prst="rect">
            <a:avLst/>
          </a:prstGeom>
          <a:noFill/>
          <a:ln>
            <a:noFill/>
          </a:ln>
        </p:spPr>
        <p:txBody>
          <a:bodyPr anchorCtr="0" anchor="t" bIns="91425" lIns="91425" rIns="91425" tIns="91425">
            <a:noAutofit/>
          </a:bodyPr>
          <a:lstStyle/>
          <a:p>
            <a:pPr lvl="0" rtl="0">
              <a:spcBef>
                <a:spcPts val="0"/>
              </a:spcBef>
              <a:buNone/>
            </a:pPr>
            <a:r>
              <a:rPr lang="en-GB"/>
              <a:t>Pop-Classical-Metal-Blues training errors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Code Overview</a:t>
            </a:r>
          </a:p>
        </p:txBody>
      </p:sp>
      <p:sp>
        <p:nvSpPr>
          <p:cNvPr id="197" name="Shape 197"/>
          <p:cNvSpPr txBox="1"/>
          <p:nvPr>
            <p:ph idx="1" type="body"/>
          </p:nvPr>
        </p:nvSpPr>
        <p:spPr>
          <a:xfrm>
            <a:off x="471900" y="1919075"/>
            <a:ext cx="8222100" cy="2710200"/>
          </a:xfrm>
          <a:prstGeom prst="rect">
            <a:avLst/>
          </a:prstGeom>
        </p:spPr>
        <p:txBody>
          <a:bodyPr anchorCtr="0" anchor="t" bIns="91425" lIns="91425" rIns="91425" tIns="91425">
            <a:noAutofit/>
          </a:bodyPr>
          <a:lstStyle/>
          <a:p>
            <a:pPr>
              <a:spcBef>
                <a:spcPts val="0"/>
              </a:spcBef>
              <a:buNone/>
            </a:pPr>
            <a:r>
              <a:rPr lang="en-GB"/>
              <a:t>We have used music files, taken from GTZAN database, and extracted some features. These were used as inputs to our Neural Network. We have used 2 libraries to build a Neural Network, train and test the data. One is Pybrain and the other is Neurolab. By building a Neural Network and training it with the inputs it gives total error at each iteration. On testing it on the test data, it predicts the output.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GB"/>
              <a:t>Features Used : MFCC</a:t>
            </a:r>
          </a:p>
        </p:txBody>
      </p:sp>
      <p:sp>
        <p:nvSpPr>
          <p:cNvPr id="203" name="Shape 20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We have used 52 features representing Mel-Frequency Cepstral Coefficients (MFCC) as input.  MFC is a representation of the short-term power spectrum of a sound, based on a linear cosine transform of a log power spectrum on a nonlinear mel scale of frequency. MFCC is typically believed to encode timbral information, since it represents short-duration musical textures. Our input feature vector comprises of means and variance of several FFT frames.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Neural Network Model</a:t>
            </a:r>
          </a:p>
        </p:txBody>
      </p:sp>
      <p:sp>
        <p:nvSpPr>
          <p:cNvPr id="209" name="Shape 209"/>
          <p:cNvSpPr txBox="1"/>
          <p:nvPr>
            <p:ph idx="1" type="body"/>
          </p:nvPr>
        </p:nvSpPr>
        <p:spPr>
          <a:xfrm>
            <a:off x="471900" y="1919075"/>
            <a:ext cx="8222100" cy="2710200"/>
          </a:xfrm>
          <a:prstGeom prst="rect">
            <a:avLst/>
          </a:prstGeom>
        </p:spPr>
        <p:txBody>
          <a:bodyPr anchorCtr="0" anchor="t" bIns="91425" lIns="91425" rIns="91425" tIns="91425">
            <a:noAutofit/>
          </a:bodyPr>
          <a:lstStyle/>
          <a:p>
            <a:pPr rtl="0">
              <a:spcBef>
                <a:spcPts val="0"/>
              </a:spcBef>
              <a:buNone/>
            </a:pPr>
            <a:r>
              <a:rPr lang="en-GB"/>
              <a:t>For each genre we have a set of 100 sound clips with 52 input features. Training data and test data are split into 3:1 proportion. We have 1 hidden layer consisting of 20(pybrain) /12(neurolab) nodes and 1 output node for each genre. Our performance is measured against the following metrics:</a:t>
            </a:r>
          </a:p>
          <a:p>
            <a:pPr indent="-228600" lvl="0" marL="457200" rtl="0">
              <a:spcBef>
                <a:spcPts val="0"/>
              </a:spcBef>
              <a:buAutoNum type="arabicPeriod"/>
            </a:pPr>
            <a:r>
              <a:rPr lang="en-GB"/>
              <a:t>Training error</a:t>
            </a:r>
          </a:p>
          <a:p>
            <a:pPr indent="-228600" lvl="0" marL="457200" rtl="0">
              <a:spcBef>
                <a:spcPts val="0"/>
              </a:spcBef>
              <a:buAutoNum type="arabicPeriod"/>
            </a:pPr>
            <a:r>
              <a:rPr lang="en-GB"/>
              <a:t>Sensitivity for each genre : tp/(tp+fn)</a:t>
            </a:r>
          </a:p>
          <a:p>
            <a:pPr indent="-228600" lvl="0" marL="457200" rtl="0">
              <a:spcBef>
                <a:spcPts val="0"/>
              </a:spcBef>
              <a:buAutoNum type="arabicPeriod"/>
            </a:pPr>
            <a:r>
              <a:rPr lang="en-GB"/>
              <a:t>Specificity for each genre : tn/(fp+tn) </a:t>
            </a:r>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34275" y="779750"/>
            <a:ext cx="8222100" cy="767699"/>
          </a:xfrm>
          <a:prstGeom prst="rect">
            <a:avLst/>
          </a:prstGeom>
        </p:spPr>
        <p:txBody>
          <a:bodyPr anchorCtr="0" anchor="b" bIns="91425" lIns="91425" rIns="91425" tIns="91425">
            <a:noAutofit/>
          </a:bodyPr>
          <a:lstStyle/>
          <a:p>
            <a:pPr lvl="0" rtl="0">
              <a:spcBef>
                <a:spcPts val="0"/>
              </a:spcBef>
              <a:buNone/>
            </a:pPr>
            <a:r>
              <a:rPr lang="en-GB"/>
              <a:t>Results for classification (Pybrain)</a:t>
            </a:r>
          </a:p>
        </p:txBody>
      </p:sp>
      <p:sp>
        <p:nvSpPr>
          <p:cNvPr id="215" name="Shape 215"/>
          <p:cNvSpPr txBox="1"/>
          <p:nvPr>
            <p:ph idx="1" type="body"/>
          </p:nvPr>
        </p:nvSpPr>
        <p:spPr>
          <a:xfrm>
            <a:off x="624300" y="2071475"/>
            <a:ext cx="8222100" cy="2710200"/>
          </a:xfrm>
          <a:prstGeom prst="rect">
            <a:avLst/>
          </a:prstGeom>
        </p:spPr>
        <p:txBody>
          <a:bodyPr anchorCtr="0" anchor="t" bIns="91425" lIns="91425" rIns="91425" tIns="91425">
            <a:noAutofit/>
          </a:bodyPr>
          <a:lstStyle/>
          <a:p>
            <a:pPr indent="-228600" lvl="0" marL="457200" rtl="0">
              <a:spcBef>
                <a:spcPts val="0"/>
              </a:spcBef>
            </a:pPr>
            <a:r>
              <a:rPr lang="en-GB"/>
              <a:t>4 genre : Pop | Classical | Metal | Blues</a:t>
            </a:r>
          </a:p>
          <a:p>
            <a:pPr indent="-228600" lvl="1" marL="914400" rtl="0">
              <a:spcBef>
                <a:spcPts val="0"/>
              </a:spcBef>
            </a:pPr>
            <a:r>
              <a:rPr lang="en-GB"/>
              <a:t>specificity  [0.83870967, 0.94736842,, 0.9285714, 0.93939393939393945]</a:t>
            </a:r>
          </a:p>
          <a:p>
            <a:pPr indent="-228600" lvl="1" marL="914400" rtl="0">
              <a:spcBef>
                <a:spcPts val="0"/>
              </a:spcBef>
            </a:pPr>
            <a:r>
              <a:rPr lang="en-GB"/>
              <a:t>sensitivity  [1.0, 0.67441860465116277, 1.0, 0.58823529411764708]</a:t>
            </a:r>
          </a:p>
          <a:p>
            <a:pPr indent="-228600" lvl="0" marL="457200" rtl="0">
              <a:spcBef>
                <a:spcPts val="0"/>
              </a:spcBef>
            </a:pPr>
            <a:r>
              <a:rPr lang="en-GB"/>
              <a:t> 3 genre: Pop | Metal | Classical</a:t>
            </a:r>
          </a:p>
          <a:p>
            <a:pPr indent="-228600" lvl="1" marL="914400" rtl="0">
              <a:spcBef>
                <a:spcPts val="0"/>
              </a:spcBef>
            </a:pPr>
            <a:r>
              <a:rPr lang="en-GB"/>
              <a:t>specificity  [0.80327868852459017, 1.0, 0.96153846153846156]</a:t>
            </a:r>
          </a:p>
          <a:p>
            <a:pPr indent="-228600" lvl="1" marL="914400" rtl="0">
              <a:spcBef>
                <a:spcPts val="0"/>
              </a:spcBef>
            </a:pPr>
            <a:r>
              <a:rPr lang="en-GB"/>
              <a:t>sensitivity  [1.0, 0.65789473684210531, 0.95652173913043481]</a:t>
            </a:r>
          </a:p>
          <a:p>
            <a:pPr indent="-228600" lvl="0" marL="457200" rtl="0">
              <a:spcBef>
                <a:spcPts val="0"/>
              </a:spcBef>
            </a:pPr>
            <a:r>
              <a:rPr lang="en-GB"/>
              <a:t>2 genre : Pop | Metal</a:t>
            </a:r>
          </a:p>
          <a:p>
            <a:pPr indent="-228600" lvl="1" marL="914400" rtl="0">
              <a:spcBef>
                <a:spcPts val="0"/>
              </a:spcBef>
            </a:pPr>
            <a:r>
              <a:rPr lang="en-GB"/>
              <a:t>specificity  [0.93548387096774188, 0.94736842105263153]</a:t>
            </a:r>
          </a:p>
          <a:p>
            <a:pPr indent="-228600" lvl="1" marL="914400" rtl="0">
              <a:spcBef>
                <a:spcPts val="0"/>
              </a:spcBef>
            </a:pPr>
            <a:r>
              <a:rPr lang="en-GB"/>
              <a:t>sensitivity  [0.94736842105263153, 0.93548387096774188]</a:t>
            </a:r>
          </a:p>
          <a:p>
            <a:pPr indent="0" lvl="0" marL="0" rtl="0">
              <a:spcBef>
                <a:spcPts val="0"/>
              </a:spcBef>
              <a:buNone/>
            </a:pPr>
            <a:r>
              <a:t/>
            </a:r>
            <a:endParaRPr/>
          </a:p>
          <a:p>
            <a:pPr indent="0" lvl="0" marL="457200" rtl="0">
              <a:spcBef>
                <a:spcPts val="0"/>
              </a:spcBef>
              <a:buNone/>
            </a:pPr>
            <a:r>
              <a:t/>
            </a:r>
            <a:endParaRPr/>
          </a:p>
          <a:p>
            <a:pPr indent="0" lvl="0" marL="0" rtl="0">
              <a:spcBef>
                <a:spcPts val="0"/>
              </a:spcBef>
              <a:buNone/>
            </a:pPr>
            <a:r>
              <a:rPr lang="en-GB"/>
              <a:t> </a:t>
            </a:r>
          </a:p>
          <a:p>
            <a:pPr indent="0" lvl="0" marL="45720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Results for classification (Neurolab)</a:t>
            </a:r>
          </a:p>
        </p:txBody>
      </p:sp>
      <p:sp>
        <p:nvSpPr>
          <p:cNvPr id="221" name="Shape 22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4 genre : Pop | Classical | Metal | Blues</a:t>
            </a:r>
          </a:p>
          <a:p>
            <a:pPr indent="-228600" lvl="1" marL="914400" rtl="0">
              <a:spcBef>
                <a:spcPts val="0"/>
              </a:spcBef>
            </a:pPr>
            <a:r>
              <a:rPr lang="en-GB"/>
              <a:t>sensitivity : [0.9733333333333334, 1.0, 0.9866666666666667, 0.84]</a:t>
            </a:r>
          </a:p>
          <a:p>
            <a:pPr indent="-228600" lvl="1" marL="914400" rtl="0">
              <a:spcBef>
                <a:spcPts val="0"/>
              </a:spcBef>
            </a:pPr>
            <a:r>
              <a:rPr lang="en-GB"/>
              <a:t>specificity: [0.56, 0.88, 1.0, 0.96]</a:t>
            </a:r>
          </a:p>
          <a:p>
            <a:pPr indent="-228600" lvl="0" marL="457200" rtl="0">
              <a:spcBef>
                <a:spcPts val="0"/>
              </a:spcBef>
            </a:pPr>
            <a:r>
              <a:rPr lang="en-GB"/>
              <a:t> 3 genre: Pop | Metal | Classical</a:t>
            </a:r>
          </a:p>
          <a:p>
            <a:pPr indent="-228600" lvl="1" marL="914400" rtl="0">
              <a:spcBef>
                <a:spcPts val="0"/>
              </a:spcBef>
            </a:pPr>
            <a:r>
              <a:rPr lang="en-GB"/>
              <a:t>specificity  [0.94, 1.0, 0.96]</a:t>
            </a:r>
          </a:p>
          <a:p>
            <a:pPr indent="-228600" lvl="1" marL="914400" rtl="0">
              <a:spcBef>
                <a:spcPts val="0"/>
              </a:spcBef>
            </a:pPr>
            <a:r>
              <a:rPr lang="en-GB"/>
              <a:t>sensitivity [0.92, 0.88, 1.0]</a:t>
            </a:r>
          </a:p>
          <a:p>
            <a:pPr indent="-228600" lvl="0" marL="457200" rtl="0">
              <a:spcBef>
                <a:spcPts val="0"/>
              </a:spcBef>
            </a:pPr>
            <a:r>
              <a:rPr lang="en-GB"/>
              <a:t>2 genre : Pop | Metal</a:t>
            </a:r>
          </a:p>
          <a:p>
            <a:pPr indent="-228600" lvl="1" marL="914400" rtl="0">
              <a:spcBef>
                <a:spcPts val="0"/>
              </a:spcBef>
            </a:pPr>
            <a:r>
              <a:rPr lang="en-GB"/>
              <a:t>specificity  [0.96, 1.0]</a:t>
            </a:r>
          </a:p>
          <a:p>
            <a:pPr indent="-228600" lvl="1" marL="914400" rtl="0">
              <a:spcBef>
                <a:spcPts val="0"/>
              </a:spcBef>
            </a:pPr>
            <a:r>
              <a:rPr lang="en-GB"/>
              <a:t>sensitivity [1.0, 0.96]</a:t>
            </a:r>
          </a:p>
          <a:p>
            <a:pPr indent="0" lvl="0" marL="457200" rtl="0">
              <a:spcBef>
                <a:spcPts val="0"/>
              </a:spcBef>
              <a:buNone/>
            </a:pPr>
            <a:r>
              <a:t/>
            </a:r>
            <a:endParaRPr/>
          </a:p>
          <a:p>
            <a:pPr indent="0" lvl="0" marL="0" rtl="0">
              <a:spcBef>
                <a:spcPts val="0"/>
              </a:spcBef>
              <a:buNone/>
            </a:pPr>
            <a:r>
              <a:rPr lang="en-GB"/>
              <a:t> </a:t>
            </a:r>
          </a:p>
          <a:p>
            <a:pPr indent="0" lvl="0" marL="457200" rtl="0">
              <a:spcBef>
                <a:spcPts val="0"/>
              </a:spcBef>
              <a:buNone/>
            </a:pPr>
            <a:r>
              <a:t/>
            </a:r>
            <a:endParaRPr/>
          </a:p>
          <a:p>
            <a:pPr rtl="0">
              <a:spcBef>
                <a:spcPts val="0"/>
              </a:spcBef>
              <a:buNone/>
            </a:pPr>
            <a:r>
              <a:t/>
            </a:r>
            <a:endParaRPr/>
          </a:p>
          <a:p>
            <a:pPr rt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Contribution </a:t>
            </a:r>
          </a:p>
        </p:txBody>
      </p:sp>
      <p:sp>
        <p:nvSpPr>
          <p:cNvPr id="227" name="Shape 227"/>
          <p:cNvSpPr txBox="1"/>
          <p:nvPr>
            <p:ph idx="1" type="body"/>
          </p:nvPr>
        </p:nvSpPr>
        <p:spPr>
          <a:xfrm>
            <a:off x="471900" y="1919075"/>
            <a:ext cx="8222100" cy="2710200"/>
          </a:xfrm>
          <a:prstGeom prst="rect">
            <a:avLst/>
          </a:prstGeom>
        </p:spPr>
        <p:txBody>
          <a:bodyPr anchorCtr="0" anchor="t" bIns="91425" lIns="91425" rIns="91425" tIns="91425">
            <a:noAutofit/>
          </a:bodyPr>
          <a:lstStyle/>
          <a:p>
            <a:pPr>
              <a:spcBef>
                <a:spcPts val="0"/>
              </a:spcBef>
              <a:buNone/>
            </a:pPr>
            <a:r>
              <a:rPr lang="en-GB"/>
              <a:t>All of us have contributed equally. (33.33% each)</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Future Suggestions</a:t>
            </a:r>
          </a:p>
        </p:txBody>
      </p:sp>
      <p:sp>
        <p:nvSpPr>
          <p:cNvPr id="233" name="Shape 23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AutoNum type="arabicPeriod"/>
            </a:pPr>
            <a:r>
              <a:rPr lang="en-GB"/>
              <a:t>We have used only 30 second long sound clips for classification. Future work can involve longer length music which can have many variation of attributes in a single song.</a:t>
            </a:r>
          </a:p>
          <a:p>
            <a:pPr indent="-228600" lvl="0" marL="457200" rtl="0">
              <a:spcBef>
                <a:spcPts val="0"/>
              </a:spcBef>
              <a:buAutoNum type="arabicPeriod"/>
            </a:pPr>
            <a:r>
              <a:rPr lang="en-GB"/>
              <a:t>In our current work, we have used only four broad genre, namely, rock, pop, classical and rock. These genres are clearly separated from each other. Future work may involve classification involving</a:t>
            </a:r>
          </a:p>
          <a:p>
            <a:pPr indent="-228600" lvl="1" marL="914400" rtl="0">
              <a:spcBef>
                <a:spcPts val="0"/>
              </a:spcBef>
              <a:buAutoNum type="alphaLcPeriod"/>
            </a:pPr>
            <a:r>
              <a:rPr lang="en-GB"/>
              <a:t>More number of genres </a:t>
            </a:r>
          </a:p>
          <a:p>
            <a:pPr indent="-228600" lvl="1" marL="914400" rtl="0">
              <a:spcBef>
                <a:spcPts val="0"/>
              </a:spcBef>
              <a:buAutoNum type="alphaLcPeriod"/>
            </a:pPr>
            <a:r>
              <a:rPr lang="en-GB"/>
              <a:t>Genres which have subtle differences (eg. country soul and country blues)</a:t>
            </a:r>
          </a:p>
          <a:p>
            <a:pPr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Learning from the project</a:t>
            </a:r>
          </a:p>
        </p:txBody>
      </p:sp>
      <p:sp>
        <p:nvSpPr>
          <p:cNvPr id="239" name="Shape 239"/>
          <p:cNvSpPr txBox="1"/>
          <p:nvPr>
            <p:ph idx="1" type="body"/>
          </p:nvPr>
        </p:nvSpPr>
        <p:spPr>
          <a:xfrm>
            <a:off x="471900" y="1919075"/>
            <a:ext cx="8222100" cy="3178499"/>
          </a:xfrm>
          <a:prstGeom prst="rect">
            <a:avLst/>
          </a:prstGeom>
        </p:spPr>
        <p:txBody>
          <a:bodyPr anchorCtr="0" anchor="t" bIns="91425" lIns="91425" rIns="91425" tIns="91425">
            <a:noAutofit/>
          </a:bodyPr>
          <a:lstStyle/>
          <a:p>
            <a:pPr indent="-228600" lvl="0" marL="457200" rtl="0" algn="just">
              <a:spcBef>
                <a:spcPts val="0"/>
              </a:spcBef>
              <a:buAutoNum type="arabicPeriod"/>
            </a:pPr>
            <a:r>
              <a:rPr lang="en-GB"/>
              <a:t>The backpropagation algorithm performance is hindered by local minimas. Sometimes bad random initialization leads to local minimas out of which there is no coming out, no matter for how many epochs we train.</a:t>
            </a:r>
          </a:p>
          <a:p>
            <a:pPr indent="-228600" lvl="0" marL="457200" rtl="0" algn="just">
              <a:spcBef>
                <a:spcPts val="0"/>
              </a:spcBef>
              <a:buAutoNum type="arabicPeriod"/>
            </a:pPr>
            <a:r>
              <a:rPr lang="en-GB"/>
              <a:t>Learning rate is important for the performance of backpropagation trainer.</a:t>
            </a:r>
          </a:p>
          <a:p>
            <a:pPr indent="-228600" lvl="0" marL="457200" rtl="0" algn="just">
              <a:spcBef>
                <a:spcPts val="0"/>
              </a:spcBef>
              <a:buAutoNum type="arabicPeriod"/>
            </a:pPr>
            <a:r>
              <a:rPr lang="en-GB"/>
              <a:t>Choosing correct features also affects performance. Too few features lead to incorrect classification. Too many features introduce redundancy and make training more difficult.</a:t>
            </a:r>
          </a:p>
          <a:p>
            <a:pPr indent="-228600" lvl="0" marL="457200" algn="just">
              <a:spcBef>
                <a:spcPts val="0"/>
              </a:spcBef>
              <a:buAutoNum type="arabicPeriod"/>
            </a:pPr>
            <a:r>
              <a:rPr lang="en-GB"/>
              <a:t>Size of the network is also crucial. A very large network may lead to overfitting whereas a very small network may not have enough computational power to compute complex functions.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Outcomes of the project</a:t>
            </a:r>
          </a:p>
        </p:txBody>
      </p:sp>
      <p:sp>
        <p:nvSpPr>
          <p:cNvPr id="76" name="Shape 7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lgn="just">
              <a:lnSpc>
                <a:spcPct val="115000"/>
              </a:lnSpc>
              <a:spcBef>
                <a:spcPts val="0"/>
              </a:spcBef>
              <a:spcAft>
                <a:spcPts val="0"/>
              </a:spcAft>
              <a:buAutoNum type="arabicPeriod"/>
            </a:pPr>
            <a:r>
              <a:rPr lang="en-GB"/>
              <a:t>We use our program on different kinds of input files for classifying the music files into pop, classical, metal, rock etc. Currently we classify the files into 2, 3 and 4 genres with greater than 80% accuracy.</a:t>
            </a:r>
          </a:p>
          <a:p>
            <a:pPr indent="-228600" lvl="0" marL="457200" rtl="0" algn="just">
              <a:lnSpc>
                <a:spcPct val="115000"/>
              </a:lnSpc>
              <a:spcBef>
                <a:spcPts val="0"/>
              </a:spcBef>
              <a:spcAft>
                <a:spcPts val="0"/>
              </a:spcAft>
              <a:buAutoNum type="arabicPeriod"/>
            </a:pPr>
            <a:r>
              <a:rPr lang="en-GB"/>
              <a:t>We find the total error after every iteration on training the Neural Net.</a:t>
            </a:r>
          </a:p>
          <a:p>
            <a:pPr indent="-228600" lvl="0" marL="457200" rtl="0" algn="just">
              <a:lnSpc>
                <a:spcPct val="115000"/>
              </a:lnSpc>
              <a:spcBef>
                <a:spcPts val="0"/>
              </a:spcBef>
              <a:spcAft>
                <a:spcPts val="0"/>
              </a:spcAft>
              <a:buAutoNum type="arabicPeriod"/>
            </a:pPr>
            <a:r>
              <a:rPr lang="en-GB"/>
              <a:t>We calculate the sensitivity of our model.</a:t>
            </a:r>
          </a:p>
          <a:p>
            <a:pPr indent="-228600" lvl="0" marL="457200" rtl="0" algn="just">
              <a:lnSpc>
                <a:spcPct val="115000"/>
              </a:lnSpc>
              <a:spcBef>
                <a:spcPts val="0"/>
              </a:spcBef>
              <a:spcAft>
                <a:spcPts val="0"/>
              </a:spcAft>
              <a:buAutoNum type="arabicPeriod"/>
            </a:pPr>
            <a:r>
              <a:rPr lang="en-GB"/>
              <a:t>We calculate specificity of our model.</a:t>
            </a:r>
          </a:p>
          <a:p>
            <a:pPr lvl="0" algn="just">
              <a:lnSpc>
                <a:spcPct val="115000"/>
              </a:lnSpc>
              <a:spcBef>
                <a:spcPts val="0"/>
              </a:spcBef>
              <a:spcAft>
                <a:spcPts val="0"/>
              </a:spcAft>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rPr lang="en-GB"/>
              <a:t>Screenshots</a:t>
            </a:r>
          </a:p>
        </p:txBody>
      </p:sp>
      <p:sp>
        <p:nvSpPr>
          <p:cNvPr id="82" name="Shape 82"/>
          <p:cNvSpPr txBox="1"/>
          <p:nvPr>
            <p:ph idx="1" type="body"/>
          </p:nvPr>
        </p:nvSpPr>
        <p:spPr>
          <a:xfrm>
            <a:off x="471900" y="1919075"/>
            <a:ext cx="8222100" cy="2710200"/>
          </a:xfrm>
          <a:prstGeom prst="rect">
            <a:avLst/>
          </a:prstGeom>
        </p:spPr>
        <p:txBody>
          <a:bodyPr anchorCtr="0" anchor="t" bIns="91425" lIns="91425" rIns="91425" tIns="91425">
            <a:noAutofit/>
          </a:bodyPr>
          <a:lstStyle/>
          <a:p>
            <a:pPr rtl="0">
              <a:spcBef>
                <a:spcPts val="0"/>
              </a:spcBef>
              <a:buNone/>
            </a:pPr>
            <a:r>
              <a:rPr lang="en-GB"/>
              <a:t>We have used 2 libraries: Pybrain and Neurolab.</a:t>
            </a:r>
          </a:p>
          <a:p>
            <a:pPr>
              <a:spcBef>
                <a:spcPts val="0"/>
              </a:spcBef>
              <a:buNone/>
            </a:pPr>
            <a:r>
              <a:rPr lang="en-GB"/>
              <a:t>Some outputs and errors for Pybrain are: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1159808" y="0"/>
            <a:ext cx="6824383" cy="5143500"/>
          </a:xfrm>
          <a:prstGeom prst="rect">
            <a:avLst/>
          </a:prstGeom>
          <a:noFill/>
          <a:ln>
            <a:noFill/>
          </a:ln>
        </p:spPr>
      </p:pic>
      <p:sp>
        <p:nvSpPr>
          <p:cNvPr id="88" name="Shape 88"/>
          <p:cNvSpPr txBox="1"/>
          <p:nvPr/>
        </p:nvSpPr>
        <p:spPr>
          <a:xfrm>
            <a:off x="4966575" y="4166725"/>
            <a:ext cx="2711999" cy="406800"/>
          </a:xfrm>
          <a:prstGeom prst="rect">
            <a:avLst/>
          </a:prstGeom>
          <a:noFill/>
          <a:ln>
            <a:noFill/>
          </a:ln>
        </p:spPr>
        <p:txBody>
          <a:bodyPr anchorCtr="0" anchor="t" bIns="91425" lIns="91425" rIns="91425" tIns="91425">
            <a:noAutofit/>
          </a:bodyPr>
          <a:lstStyle/>
          <a:p>
            <a:pPr lvl="0" rtl="0">
              <a:spcBef>
                <a:spcPts val="0"/>
              </a:spcBef>
              <a:buNone/>
            </a:pPr>
            <a:r>
              <a:rPr lang="en-GB"/>
              <a:t>Rock-Pop Classification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1159808" y="0"/>
            <a:ext cx="6824383" cy="5143500"/>
          </a:xfrm>
          <a:prstGeom prst="rect">
            <a:avLst/>
          </a:prstGeom>
          <a:noFill/>
          <a:ln>
            <a:noFill/>
          </a:ln>
        </p:spPr>
      </p:pic>
      <p:sp>
        <p:nvSpPr>
          <p:cNvPr id="94" name="Shape 94"/>
          <p:cNvSpPr txBox="1"/>
          <p:nvPr/>
        </p:nvSpPr>
        <p:spPr>
          <a:xfrm>
            <a:off x="5202250" y="595475"/>
            <a:ext cx="2394900" cy="357000"/>
          </a:xfrm>
          <a:prstGeom prst="rect">
            <a:avLst/>
          </a:prstGeom>
          <a:noFill/>
          <a:ln>
            <a:noFill/>
          </a:ln>
        </p:spPr>
        <p:txBody>
          <a:bodyPr anchorCtr="0" anchor="t" bIns="91425" lIns="91425" rIns="91425" tIns="91425">
            <a:noAutofit/>
          </a:bodyPr>
          <a:lstStyle/>
          <a:p>
            <a:pPr lvl="0" rtl="0">
              <a:spcBef>
                <a:spcPts val="0"/>
              </a:spcBef>
              <a:buNone/>
            </a:pPr>
            <a:r>
              <a:rPr lang="en-GB"/>
              <a:t>Rock-Pop training error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0" y="32749"/>
            <a:ext cx="9143999" cy="4971673"/>
          </a:xfrm>
          <a:prstGeom prst="rect">
            <a:avLst/>
          </a:prstGeom>
          <a:noFill/>
          <a:ln>
            <a:noFill/>
          </a:ln>
        </p:spPr>
      </p:pic>
      <p:sp>
        <p:nvSpPr>
          <p:cNvPr id="100" name="Shape 100"/>
          <p:cNvSpPr txBox="1"/>
          <p:nvPr/>
        </p:nvSpPr>
        <p:spPr>
          <a:xfrm>
            <a:off x="5484200" y="4002900"/>
            <a:ext cx="2711999" cy="406800"/>
          </a:xfrm>
          <a:prstGeom prst="rect">
            <a:avLst/>
          </a:prstGeom>
          <a:noFill/>
          <a:ln>
            <a:noFill/>
          </a:ln>
        </p:spPr>
        <p:txBody>
          <a:bodyPr anchorCtr="0" anchor="t" bIns="91425" lIns="91425" rIns="91425" tIns="91425">
            <a:noAutofit/>
          </a:bodyPr>
          <a:lstStyle/>
          <a:p>
            <a:pPr lvl="0" rtl="0">
              <a:spcBef>
                <a:spcPts val="0"/>
              </a:spcBef>
              <a:buNone/>
            </a:pPr>
            <a:r>
              <a:rPr lang="en-GB"/>
              <a:t>Rock-Classical Classification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1159808" y="0"/>
            <a:ext cx="6824383" cy="5143500"/>
          </a:xfrm>
          <a:prstGeom prst="rect">
            <a:avLst/>
          </a:prstGeom>
          <a:noFill/>
          <a:ln>
            <a:noFill/>
          </a:ln>
        </p:spPr>
      </p:pic>
      <p:sp>
        <p:nvSpPr>
          <p:cNvPr id="106" name="Shape 106"/>
          <p:cNvSpPr txBox="1"/>
          <p:nvPr/>
        </p:nvSpPr>
        <p:spPr>
          <a:xfrm>
            <a:off x="4868300" y="543300"/>
            <a:ext cx="2711999" cy="406800"/>
          </a:xfrm>
          <a:prstGeom prst="rect">
            <a:avLst/>
          </a:prstGeom>
          <a:noFill/>
          <a:ln>
            <a:noFill/>
          </a:ln>
        </p:spPr>
        <p:txBody>
          <a:bodyPr anchorCtr="0" anchor="t" bIns="91425" lIns="91425" rIns="91425" tIns="91425">
            <a:noAutofit/>
          </a:bodyPr>
          <a:lstStyle/>
          <a:p>
            <a:pPr lvl="0" rtl="0">
              <a:spcBef>
                <a:spcPts val="0"/>
              </a:spcBef>
              <a:buNone/>
            </a:pPr>
            <a:r>
              <a:rPr lang="en-GB"/>
              <a:t>Rock-Classical training errors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699"/>
          </a:xfrm>
          <a:prstGeom prst="rect">
            <a:avLst/>
          </a:prstGeom>
        </p:spPr>
        <p:txBody>
          <a:bodyPr anchorCtr="0" anchor="b" bIns="91425" lIns="91425" rIns="91425" tIns="91425">
            <a:noAutofit/>
          </a:bodyPr>
          <a:lstStyle/>
          <a:p>
            <a:pPr>
              <a:spcBef>
                <a:spcPts val="0"/>
              </a:spcBef>
              <a:buNone/>
            </a:pPr>
            <a:r>
              <a:t/>
            </a:r>
            <a:endParaRPr/>
          </a:p>
        </p:txBody>
      </p:sp>
      <p:sp>
        <p:nvSpPr>
          <p:cNvPr id="112" name="Shape 112"/>
          <p:cNvSpPr txBox="1"/>
          <p:nvPr>
            <p:ph idx="1" type="body"/>
          </p:nvPr>
        </p:nvSpPr>
        <p:spPr>
          <a:xfrm>
            <a:off x="471900" y="1919075"/>
            <a:ext cx="8222100" cy="2710200"/>
          </a:xfrm>
          <a:prstGeom prst="rect">
            <a:avLst/>
          </a:prstGeom>
        </p:spPr>
        <p:txBody>
          <a:bodyPr anchorCtr="0" anchor="t" bIns="91425" lIns="91425" rIns="91425" tIns="91425">
            <a:noAutofit/>
          </a:bodyPr>
          <a:lstStyle/>
          <a:p>
            <a:pPr>
              <a:spcBef>
                <a:spcPts val="0"/>
              </a:spcBef>
              <a:buNone/>
            </a:pPr>
            <a:r>
              <a:t/>
            </a:r>
            <a:endParaRPr/>
          </a:p>
        </p:txBody>
      </p:sp>
      <p:pic>
        <p:nvPicPr>
          <p:cNvPr id="113" name="Shape 113"/>
          <p:cNvPicPr preferRelativeResize="0"/>
          <p:nvPr/>
        </p:nvPicPr>
        <p:blipFill>
          <a:blip r:embed="rId3">
            <a:alphaModFix/>
          </a:blip>
          <a:stretch>
            <a:fillRect/>
          </a:stretch>
        </p:blipFill>
        <p:spPr>
          <a:xfrm>
            <a:off x="0" y="0"/>
            <a:ext cx="9143999" cy="5004425"/>
          </a:xfrm>
          <a:prstGeom prst="rect">
            <a:avLst/>
          </a:prstGeom>
          <a:noFill/>
          <a:ln>
            <a:noFill/>
          </a:ln>
        </p:spPr>
      </p:pic>
      <p:sp>
        <p:nvSpPr>
          <p:cNvPr id="114" name="Shape 114"/>
          <p:cNvSpPr txBox="1"/>
          <p:nvPr/>
        </p:nvSpPr>
        <p:spPr>
          <a:xfrm>
            <a:off x="5268000" y="4002900"/>
            <a:ext cx="2987100" cy="406800"/>
          </a:xfrm>
          <a:prstGeom prst="rect">
            <a:avLst/>
          </a:prstGeom>
          <a:noFill/>
          <a:ln>
            <a:noFill/>
          </a:ln>
        </p:spPr>
        <p:txBody>
          <a:bodyPr anchorCtr="0" anchor="t" bIns="91425" lIns="91425" rIns="91425" tIns="91425">
            <a:noAutofit/>
          </a:bodyPr>
          <a:lstStyle/>
          <a:p>
            <a:pPr lvl="0" rtl="0">
              <a:spcBef>
                <a:spcPts val="0"/>
              </a:spcBef>
              <a:buNone/>
            </a:pPr>
            <a:r>
              <a:rPr lang="en-GB"/>
              <a:t>Pop-Classical-Metal Classification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